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1"/>
  </p:sldMasterIdLst>
  <p:notesMasterIdLst>
    <p:notesMasterId r:id="rId60"/>
  </p:notesMasterIdLst>
  <p:sldIdLst>
    <p:sldId id="551" r:id="rId2"/>
    <p:sldId id="384" r:id="rId3"/>
    <p:sldId id="609" r:id="rId4"/>
    <p:sldId id="387" r:id="rId5"/>
    <p:sldId id="389" r:id="rId6"/>
    <p:sldId id="390" r:id="rId7"/>
    <p:sldId id="391" r:id="rId8"/>
    <p:sldId id="392" r:id="rId9"/>
    <p:sldId id="394" r:id="rId10"/>
    <p:sldId id="478" r:id="rId11"/>
    <p:sldId id="395" r:id="rId12"/>
    <p:sldId id="547" r:id="rId13"/>
    <p:sldId id="397" r:id="rId14"/>
    <p:sldId id="398" r:id="rId15"/>
    <p:sldId id="399" r:id="rId16"/>
    <p:sldId id="400" r:id="rId17"/>
    <p:sldId id="401" r:id="rId18"/>
    <p:sldId id="402" r:id="rId19"/>
    <p:sldId id="404" r:id="rId20"/>
    <p:sldId id="405" r:id="rId21"/>
    <p:sldId id="481" r:id="rId22"/>
    <p:sldId id="408" r:id="rId23"/>
    <p:sldId id="409" r:id="rId24"/>
    <p:sldId id="465" r:id="rId25"/>
    <p:sldId id="484" r:id="rId26"/>
    <p:sldId id="466" r:id="rId27"/>
    <p:sldId id="611" r:id="rId28"/>
    <p:sldId id="414" r:id="rId29"/>
    <p:sldId id="527" r:id="rId30"/>
    <p:sldId id="607" r:id="rId31"/>
    <p:sldId id="417" r:id="rId32"/>
    <p:sldId id="418" r:id="rId33"/>
    <p:sldId id="432" r:id="rId34"/>
    <p:sldId id="487" r:id="rId35"/>
    <p:sldId id="488" r:id="rId36"/>
    <p:sldId id="438" r:id="rId37"/>
    <p:sldId id="489" r:id="rId38"/>
    <p:sldId id="472" r:id="rId39"/>
    <p:sldId id="441" r:id="rId40"/>
    <p:sldId id="491" r:id="rId41"/>
    <p:sldId id="461" r:id="rId42"/>
    <p:sldId id="499" r:id="rId43"/>
    <p:sldId id="500" r:id="rId44"/>
    <p:sldId id="528" r:id="rId45"/>
    <p:sldId id="530" r:id="rId46"/>
    <p:sldId id="548" r:id="rId47"/>
    <p:sldId id="610" r:id="rId48"/>
    <p:sldId id="534" r:id="rId49"/>
    <p:sldId id="535" r:id="rId50"/>
    <p:sldId id="538" r:id="rId51"/>
    <p:sldId id="539" r:id="rId52"/>
    <p:sldId id="540" r:id="rId53"/>
    <p:sldId id="533" r:id="rId54"/>
    <p:sldId id="550" r:id="rId55"/>
    <p:sldId id="541" r:id="rId56"/>
    <p:sldId id="542" r:id="rId57"/>
    <p:sldId id="544" r:id="rId58"/>
    <p:sldId id="543" r:id="rId5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76">
          <p15:clr>
            <a:srgbClr val="A4A3A4"/>
          </p15:clr>
        </p15:guide>
        <p15:guide id="2" pos="282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CCCC00"/>
    <a:srgbClr val="FFFF00"/>
    <a:srgbClr val="9900FF"/>
    <a:srgbClr val="FF3300"/>
    <a:srgbClr val="0000FF"/>
    <a:srgbClr val="A50021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203" y="54"/>
      </p:cViewPr>
      <p:guideLst>
        <p:guide orient="horz" pos="2676"/>
        <p:guide pos="2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848EA7E9-7802-4BA3-7175-B9715572FF7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960D9DB8-9B34-0889-56B2-14F7D098106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468" name="Rectangle 4">
            <a:extLst>
              <a:ext uri="{FF2B5EF4-FFF2-40B4-BE49-F238E27FC236}">
                <a16:creationId xmlns:a16="http://schemas.microsoft.com/office/drawing/2014/main" id="{A39F258B-2126-A0BF-707E-85AF44507E03}"/>
              </a:ext>
            </a:extLst>
          </p:cNvPr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Rectangle 5">
            <a:extLst>
              <a:ext uri="{FF2B5EF4-FFF2-40B4-BE49-F238E27FC236}">
                <a16:creationId xmlns:a16="http://schemas.microsoft.com/office/drawing/2014/main" id="{A0F41280-B32F-A5D2-F38E-18629668A11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单击以编辑母版文本样式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C834B0E4-DCC4-81A7-8571-A42E0001DC0A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5" name="Rectangle 7">
            <a:extLst>
              <a:ext uri="{FF2B5EF4-FFF2-40B4-BE49-F238E27FC236}">
                <a16:creationId xmlns:a16="http://schemas.microsoft.com/office/drawing/2014/main" id="{C1438990-CA0B-CCAB-79B2-71C18703911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fld id="{106DBF0A-4B82-443C-BFA7-C76DF694C89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bg>
      <p:bgPr>
        <a:gradFill rotWithShape="1">
          <a:gsLst>
            <a:gs pos="0">
              <a:srgbClr val="85C2FF"/>
            </a:gs>
            <a:gs pos="74001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角圆角矩形 8">
            <a:extLst>
              <a:ext uri="{FF2B5EF4-FFF2-40B4-BE49-F238E27FC236}">
                <a16:creationId xmlns:a16="http://schemas.microsoft.com/office/drawing/2014/main" id="{51F9F646-11A3-5DE7-8E74-410F3C7DD2C1}"/>
              </a:ext>
            </a:extLst>
          </p:cNvPr>
          <p:cNvSpPr/>
          <p:nvPr userDrawn="1"/>
        </p:nvSpPr>
        <p:spPr bwMode="auto">
          <a:xfrm>
            <a:off x="4427538" y="6357938"/>
            <a:ext cx="4716462" cy="500062"/>
          </a:xfrm>
          <a:prstGeom prst="round2DiagRect">
            <a:avLst>
              <a:gd name="adj1" fmla="val 0"/>
              <a:gd name="adj2" fmla="val 322"/>
            </a:avLst>
          </a:prstGeom>
          <a:gradFill>
            <a:gsLst>
              <a:gs pos="0">
                <a:schemeClr val="accent1">
                  <a:alpha val="97000"/>
                  <a:lumMod val="94000"/>
                  <a:lumOff val="6000"/>
                </a:schemeClr>
              </a:gs>
              <a:gs pos="79000">
                <a:schemeClr val="accent1"/>
              </a:gs>
              <a:gs pos="55000">
                <a:srgbClr val="C2D7FD"/>
              </a:gs>
              <a:gs pos="26000">
                <a:srgbClr val="85C2FF"/>
              </a:gs>
              <a:gs pos="0">
                <a:srgbClr val="C4D6EB"/>
              </a:gs>
              <a:gs pos="100000">
                <a:srgbClr val="FFEBFA"/>
              </a:gs>
            </a:gsLst>
            <a:lin ang="10800000" scaled="1"/>
          </a:gradFill>
          <a:ln w="38100" cmpd="sng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zh-CN" altLang="en-US" sz="2800">
              <a:solidFill>
                <a:srgbClr val="000000"/>
              </a:solidFill>
            </a:endParaRPr>
          </a:p>
        </p:txBody>
      </p:sp>
      <p:sp>
        <p:nvSpPr>
          <p:cNvPr id="3" name="TextBox 9">
            <a:extLst>
              <a:ext uri="{FF2B5EF4-FFF2-40B4-BE49-F238E27FC236}">
                <a16:creationId xmlns:a16="http://schemas.microsoft.com/office/drawing/2014/main" id="{D54E96F5-2CBA-AFE1-1E91-60686E9285B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724525" y="6334125"/>
            <a:ext cx="1871663" cy="530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algn="just">
              <a:lnSpc>
                <a:spcPct val="125000"/>
              </a:lnSpc>
              <a:defRPr/>
            </a:pPr>
            <a:r>
              <a:rPr lang="zh-CN" altLang="en-US" sz="1200" dirty="0">
                <a:solidFill>
                  <a:srgbClr val="7030A0"/>
                </a:solidFill>
              </a:rPr>
              <a:t>  高  等  教  育  出  版  社</a:t>
            </a:r>
            <a:endParaRPr lang="en-US" altLang="zh-CN" sz="1200" dirty="0">
              <a:solidFill>
                <a:srgbClr val="7030A0"/>
              </a:solidFill>
            </a:endParaRPr>
          </a:p>
          <a:p>
            <a:pPr algn="just">
              <a:lnSpc>
                <a:spcPct val="125000"/>
              </a:lnSpc>
              <a:defRPr/>
            </a:pPr>
            <a:r>
              <a:rPr lang="zh-CN" altLang="en-US" sz="1200" dirty="0">
                <a:solidFill>
                  <a:srgbClr val="7030A0"/>
                </a:solidFill>
              </a:rPr>
              <a:t>高等教育电子音像出版社</a:t>
            </a:r>
          </a:p>
        </p:txBody>
      </p:sp>
      <p:grpSp>
        <p:nvGrpSpPr>
          <p:cNvPr id="4" name="组合 10">
            <a:extLst>
              <a:ext uri="{FF2B5EF4-FFF2-40B4-BE49-F238E27FC236}">
                <a16:creationId xmlns:a16="http://schemas.microsoft.com/office/drawing/2014/main" id="{3453FE73-970C-E033-290C-9029995D0B5C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950200" y="6478588"/>
            <a:ext cx="714375" cy="261937"/>
            <a:chOff x="8028384" y="6478015"/>
            <a:chExt cx="714600" cy="260799"/>
          </a:xfrm>
        </p:grpSpPr>
        <p:sp>
          <p:nvSpPr>
            <p:cNvPr id="5" name="等腰三角形 4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16C6EC4-1045-0D58-374C-600475B0B73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5400000">
              <a:off x="8505391" y="6499640"/>
              <a:ext cx="259219" cy="215968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6" name="等腰三角形 5">
              <a:hlinkClick r:id="" action="ppaction://hlinkshowjump?jump=previousslide"/>
              <a:extLst>
                <a:ext uri="{FF2B5EF4-FFF2-40B4-BE49-F238E27FC236}">
                  <a16:creationId xmlns:a16="http://schemas.microsoft.com/office/drawing/2014/main" id="{32F22D2C-19C8-AEBE-A841-26186E50D24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-5400000">
              <a:off x="8006759" y="6501221"/>
              <a:ext cx="259219" cy="215968"/>
            </a:xfrm>
            <a:prstGeom prst="triangle">
              <a:avLst>
                <a:gd name="adj" fmla="val 50000"/>
              </a:avLst>
            </a:prstGeom>
            <a:noFill/>
            <a:ln w="38100">
              <a:solidFill>
                <a:srgbClr val="7030A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7" name="Picture 11">
            <a:extLst>
              <a:ext uri="{FF2B5EF4-FFF2-40B4-BE49-F238E27FC236}">
                <a16:creationId xmlns:a16="http://schemas.microsoft.com/office/drawing/2014/main" id="{582A8B7E-30CA-CF00-C89F-44F2F6CDB47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6427788"/>
            <a:ext cx="388938" cy="38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页脚占位符 14">
            <a:extLst>
              <a:ext uri="{FF2B5EF4-FFF2-40B4-BE49-F238E27FC236}">
                <a16:creationId xmlns:a16="http://schemas.microsoft.com/office/drawing/2014/main" id="{2A4AA1FC-43E0-5FF8-34FE-6C44C50CB3C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-36513" y="6454775"/>
            <a:ext cx="3095626" cy="363538"/>
          </a:xfrm>
        </p:spPr>
        <p:txBody>
          <a:bodyPr/>
          <a:lstStyle>
            <a:lvl1pPr>
              <a:buFont typeface="Arial" charset="0"/>
              <a:buNone/>
              <a:defRPr sz="2000" b="1" i="0">
                <a:solidFill>
                  <a:srgbClr val="7030A0"/>
                </a:solidFill>
                <a:latin typeface="华文楷体" pitchFamily="2" charset="-122"/>
                <a:ea typeface="华文楷体" pitchFamily="2" charset="-122"/>
              </a:defRPr>
            </a:lvl1pPr>
          </a:lstStyle>
          <a:p>
            <a:pPr>
              <a:defRPr/>
            </a:pPr>
            <a:r>
              <a:rPr lang="zh-CN" altLang="en-US"/>
              <a:t>电工学简明教程</a:t>
            </a:r>
            <a:r>
              <a:rPr lang="zh-CN" altLang="en-US" sz="1600"/>
              <a:t>（第三版）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8374203"/>
      </p:ext>
    </p:extLst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1">
          <a:gsLst>
            <a:gs pos="0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9" descr="电工学简明教程">
            <a:extLst>
              <a:ext uri="{FF2B5EF4-FFF2-40B4-BE49-F238E27FC236}">
                <a16:creationId xmlns:a16="http://schemas.microsoft.com/office/drawing/2014/main" id="{D2A4EFAE-7606-0288-BCB0-BC42484B5FF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>
            <a:extLst>
              <a:ext uri="{FF2B5EF4-FFF2-40B4-BE49-F238E27FC236}">
                <a16:creationId xmlns:a16="http://schemas.microsoft.com/office/drawing/2014/main" id="{AFD423B3-7D48-00D8-6032-21D83C09810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549275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9E79F62F-BF27-EAED-8BB1-CA3B54D56FC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295430E-C9AA-CAC8-DF4A-239E50B43A40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buFont typeface="Arial" panose="020B0604020202020204" pitchFamily="34" charset="0"/>
              <a:buNone/>
              <a:defRPr sz="1400" b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DDB93E6C-5BF3-95C2-A5F7-CD64EA19F0BD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anose="020B0604020202020204" pitchFamily="34" charset="0"/>
              <a:buNone/>
              <a:defRPr sz="1400" b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+mn-cs"/>
              </a:defRPr>
            </a:lvl1pPr>
          </a:lstStyle>
          <a:p>
            <a:pPr>
              <a:defRPr/>
            </a:pPr>
            <a:r>
              <a:rPr lang="zh-CN" altLang="en-US"/>
              <a:t>电工学简明教程（第三版）</a:t>
            </a:r>
            <a:endParaRPr lang="en-US" altLang="zh-CN"/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1263099B-744B-BFF6-09B9-09C5D24D90C8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latin typeface="Times New Roman" panose="02020603050405020304" pitchFamily="18" charset="0"/>
              </a:defRPr>
            </a:lvl1pPr>
          </a:lstStyle>
          <a:p>
            <a:fld id="{3BDED2A8-E900-4CAA-80FE-22939ADFF5BE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1032" name="Text Box 8">
            <a:extLst>
              <a:ext uri="{FF2B5EF4-FFF2-40B4-BE49-F238E27FC236}">
                <a16:creationId xmlns:a16="http://schemas.microsoft.com/office/drawing/2014/main" id="{C609DFE2-C29B-BCC0-2704-E88F89BD2D2A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50" y="188913"/>
            <a:ext cx="4248150" cy="457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8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2400">
                <a:solidFill>
                  <a:srgbClr val="CC3300"/>
                </a:solidFill>
              </a:rPr>
              <a:t>第</a:t>
            </a:r>
            <a:r>
              <a:rPr lang="en-US" altLang="zh-CN" sz="2400">
                <a:solidFill>
                  <a:srgbClr val="CC3300"/>
                </a:solidFill>
              </a:rPr>
              <a:t>1</a:t>
            </a:r>
            <a:r>
              <a:rPr lang="zh-CN" altLang="en-US" sz="2400">
                <a:solidFill>
                  <a:srgbClr val="CC3300"/>
                </a:solidFill>
              </a:rPr>
              <a:t>章 电路及其分析方法</a:t>
            </a:r>
            <a:endParaRPr lang="zh-CN" altLang="en-US">
              <a:solidFill>
                <a:srgbClr val="CC33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ransition>
    <p:zoom/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7" Type="http://schemas.openxmlformats.org/officeDocument/2006/relationships/image" Target="../media/image27.wmf"/><Relationship Id="rId2" Type="http://schemas.openxmlformats.org/officeDocument/2006/relationships/oleObject" Target="../embeddings/oleObject22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26.wmf"/><Relationship Id="rId4" Type="http://schemas.openxmlformats.org/officeDocument/2006/relationships/oleObject" Target="../embeddings/oleObject23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oleObject" Target="../embeddings/oleObject25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wmf"/><Relationship Id="rId4" Type="http://schemas.openxmlformats.org/officeDocument/2006/relationships/oleObject" Target="../embeddings/oleObject26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image" Target="../media/image30.wmf"/><Relationship Id="rId7" Type="http://schemas.openxmlformats.org/officeDocument/2006/relationships/image" Target="../media/image32.wmf"/><Relationship Id="rId2" Type="http://schemas.openxmlformats.org/officeDocument/2006/relationships/oleObject" Target="../embeddings/oleObject2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9.bin"/><Relationship Id="rId11" Type="http://schemas.openxmlformats.org/officeDocument/2006/relationships/image" Target="../media/image34.wmf"/><Relationship Id="rId5" Type="http://schemas.openxmlformats.org/officeDocument/2006/relationships/image" Target="../media/image31.wmf"/><Relationship Id="rId10" Type="http://schemas.openxmlformats.org/officeDocument/2006/relationships/oleObject" Target="../embeddings/oleObject31.bin"/><Relationship Id="rId4" Type="http://schemas.openxmlformats.org/officeDocument/2006/relationships/oleObject" Target="../embeddings/oleObject28.bin"/><Relationship Id="rId9" Type="http://schemas.openxmlformats.org/officeDocument/2006/relationships/image" Target="../media/image33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image" Target="../media/image35.wmf"/><Relationship Id="rId7" Type="http://schemas.openxmlformats.org/officeDocument/2006/relationships/image" Target="../media/image37.wmf"/><Relationship Id="rId2" Type="http://schemas.openxmlformats.org/officeDocument/2006/relationships/oleObject" Target="../embeddings/oleObject32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33.bin"/><Relationship Id="rId9" Type="http://schemas.openxmlformats.org/officeDocument/2006/relationships/image" Target="../media/image38.w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9.bin"/><Relationship Id="rId3" Type="http://schemas.openxmlformats.org/officeDocument/2006/relationships/image" Target="../media/image39.wmf"/><Relationship Id="rId7" Type="http://schemas.openxmlformats.org/officeDocument/2006/relationships/image" Target="../media/image41.wmf"/><Relationship Id="rId2" Type="http://schemas.openxmlformats.org/officeDocument/2006/relationships/oleObject" Target="../embeddings/oleObject36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8.bin"/><Relationship Id="rId11" Type="http://schemas.openxmlformats.org/officeDocument/2006/relationships/image" Target="../media/image43.wmf"/><Relationship Id="rId5" Type="http://schemas.openxmlformats.org/officeDocument/2006/relationships/image" Target="../media/image40.wmf"/><Relationship Id="rId10" Type="http://schemas.openxmlformats.org/officeDocument/2006/relationships/oleObject" Target="../embeddings/oleObject40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42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4.bin"/><Relationship Id="rId13" Type="http://schemas.openxmlformats.org/officeDocument/2006/relationships/image" Target="../media/image49.wmf"/><Relationship Id="rId3" Type="http://schemas.openxmlformats.org/officeDocument/2006/relationships/image" Target="../media/image44.wmf"/><Relationship Id="rId7" Type="http://schemas.openxmlformats.org/officeDocument/2006/relationships/image" Target="../media/image46.wmf"/><Relationship Id="rId12" Type="http://schemas.openxmlformats.org/officeDocument/2006/relationships/oleObject" Target="../embeddings/oleObject46.bin"/><Relationship Id="rId2" Type="http://schemas.openxmlformats.org/officeDocument/2006/relationships/oleObject" Target="../embeddings/oleObject41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3.bin"/><Relationship Id="rId11" Type="http://schemas.openxmlformats.org/officeDocument/2006/relationships/image" Target="../media/image48.wmf"/><Relationship Id="rId5" Type="http://schemas.openxmlformats.org/officeDocument/2006/relationships/image" Target="../media/image45.wmf"/><Relationship Id="rId10" Type="http://schemas.openxmlformats.org/officeDocument/2006/relationships/oleObject" Target="../embeddings/oleObject45.bin"/><Relationship Id="rId4" Type="http://schemas.openxmlformats.org/officeDocument/2006/relationships/oleObject" Target="../embeddings/oleObject42.bin"/><Relationship Id="rId9" Type="http://schemas.openxmlformats.org/officeDocument/2006/relationships/image" Target="../media/image47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image" Target="../media/image50.wmf"/><Relationship Id="rId7" Type="http://schemas.openxmlformats.org/officeDocument/2006/relationships/image" Target="../media/image44.wmf"/><Relationship Id="rId2" Type="http://schemas.openxmlformats.org/officeDocument/2006/relationships/oleObject" Target="../embeddings/oleObject4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9.bin"/><Relationship Id="rId5" Type="http://schemas.openxmlformats.org/officeDocument/2006/relationships/image" Target="../media/image51.wmf"/><Relationship Id="rId4" Type="http://schemas.openxmlformats.org/officeDocument/2006/relationships/oleObject" Target="../embeddings/oleObject48.bin"/><Relationship Id="rId9" Type="http://schemas.openxmlformats.org/officeDocument/2006/relationships/image" Target="../media/image52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image" Target="../media/image53.wmf"/><Relationship Id="rId7" Type="http://schemas.openxmlformats.org/officeDocument/2006/relationships/image" Target="../media/image55.wmf"/><Relationship Id="rId2" Type="http://schemas.openxmlformats.org/officeDocument/2006/relationships/oleObject" Target="../embeddings/oleObject51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53.bin"/><Relationship Id="rId11" Type="http://schemas.openxmlformats.org/officeDocument/2006/relationships/image" Target="../media/image44.wmf"/><Relationship Id="rId5" Type="http://schemas.openxmlformats.org/officeDocument/2006/relationships/image" Target="../media/image54.wmf"/><Relationship Id="rId10" Type="http://schemas.openxmlformats.org/officeDocument/2006/relationships/oleObject" Target="../embeddings/oleObject55.bin"/><Relationship Id="rId4" Type="http://schemas.openxmlformats.org/officeDocument/2006/relationships/oleObject" Target="../embeddings/oleObject52.bin"/><Relationship Id="rId9" Type="http://schemas.openxmlformats.org/officeDocument/2006/relationships/image" Target="../media/image56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3" Type="http://schemas.openxmlformats.org/officeDocument/2006/relationships/image" Target="../media/image57.wmf"/><Relationship Id="rId7" Type="http://schemas.openxmlformats.org/officeDocument/2006/relationships/image" Target="../media/image59.wmf"/><Relationship Id="rId2" Type="http://schemas.openxmlformats.org/officeDocument/2006/relationships/oleObject" Target="../embeddings/oleObject56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58.bin"/><Relationship Id="rId11" Type="http://schemas.openxmlformats.org/officeDocument/2006/relationships/image" Target="../media/image61.wmf"/><Relationship Id="rId5" Type="http://schemas.openxmlformats.org/officeDocument/2006/relationships/image" Target="../media/image58.wmf"/><Relationship Id="rId10" Type="http://schemas.openxmlformats.org/officeDocument/2006/relationships/oleObject" Target="../embeddings/oleObject60.bin"/><Relationship Id="rId4" Type="http://schemas.openxmlformats.org/officeDocument/2006/relationships/oleObject" Target="../embeddings/oleObject57.bin"/><Relationship Id="rId9" Type="http://schemas.openxmlformats.org/officeDocument/2006/relationships/image" Target="../media/image60.w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8.xml"/><Relationship Id="rId3" Type="http://schemas.openxmlformats.org/officeDocument/2006/relationships/slide" Target="slide9.xml"/><Relationship Id="rId7" Type="http://schemas.openxmlformats.org/officeDocument/2006/relationships/slide" Target="slide3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31.xml"/><Relationship Id="rId5" Type="http://schemas.openxmlformats.org/officeDocument/2006/relationships/slide" Target="slide23.xml"/><Relationship Id="rId10" Type="http://schemas.openxmlformats.org/officeDocument/2006/relationships/slide" Target="slide56.xml"/><Relationship Id="rId4" Type="http://schemas.openxmlformats.org/officeDocument/2006/relationships/slide" Target="slide13.xml"/><Relationship Id="rId9" Type="http://schemas.openxmlformats.org/officeDocument/2006/relationships/slide" Target="slide4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7" Type="http://schemas.openxmlformats.org/officeDocument/2006/relationships/image" Target="../media/image63.wmf"/><Relationship Id="rId2" Type="http://schemas.openxmlformats.org/officeDocument/2006/relationships/oleObject" Target="../embeddings/oleObject56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62.bin"/><Relationship Id="rId5" Type="http://schemas.openxmlformats.org/officeDocument/2006/relationships/image" Target="../media/image62.wmf"/><Relationship Id="rId4" Type="http://schemas.openxmlformats.org/officeDocument/2006/relationships/oleObject" Target="../embeddings/oleObject61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6.bin"/><Relationship Id="rId3" Type="http://schemas.openxmlformats.org/officeDocument/2006/relationships/image" Target="../media/image64.wmf"/><Relationship Id="rId7" Type="http://schemas.openxmlformats.org/officeDocument/2006/relationships/image" Target="../media/image57.wmf"/><Relationship Id="rId2" Type="http://schemas.openxmlformats.org/officeDocument/2006/relationships/oleObject" Target="../embeddings/oleObject63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65.bin"/><Relationship Id="rId5" Type="http://schemas.openxmlformats.org/officeDocument/2006/relationships/image" Target="../media/image65.wmf"/><Relationship Id="rId4" Type="http://schemas.openxmlformats.org/officeDocument/2006/relationships/oleObject" Target="../embeddings/oleObject64.bin"/><Relationship Id="rId9" Type="http://schemas.openxmlformats.org/officeDocument/2006/relationships/image" Target="../media/image6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7" Type="http://schemas.openxmlformats.org/officeDocument/2006/relationships/image" Target="../media/image69.wmf"/><Relationship Id="rId2" Type="http://schemas.openxmlformats.org/officeDocument/2006/relationships/oleObject" Target="../embeddings/oleObject6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69.bin"/><Relationship Id="rId5" Type="http://schemas.openxmlformats.org/officeDocument/2006/relationships/image" Target="../media/image68.wmf"/><Relationship Id="rId4" Type="http://schemas.openxmlformats.org/officeDocument/2006/relationships/oleObject" Target="../embeddings/oleObject68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3.bin"/><Relationship Id="rId13" Type="http://schemas.openxmlformats.org/officeDocument/2006/relationships/image" Target="../media/image75.wmf"/><Relationship Id="rId18" Type="http://schemas.openxmlformats.org/officeDocument/2006/relationships/oleObject" Target="../embeddings/oleObject78.bin"/><Relationship Id="rId26" Type="http://schemas.openxmlformats.org/officeDocument/2006/relationships/oleObject" Target="../embeddings/oleObject82.bin"/><Relationship Id="rId3" Type="http://schemas.openxmlformats.org/officeDocument/2006/relationships/image" Target="../media/image70.wmf"/><Relationship Id="rId21" Type="http://schemas.openxmlformats.org/officeDocument/2006/relationships/image" Target="../media/image78.wmf"/><Relationship Id="rId7" Type="http://schemas.openxmlformats.org/officeDocument/2006/relationships/image" Target="../media/image72.wmf"/><Relationship Id="rId12" Type="http://schemas.openxmlformats.org/officeDocument/2006/relationships/oleObject" Target="../embeddings/oleObject75.bin"/><Relationship Id="rId17" Type="http://schemas.openxmlformats.org/officeDocument/2006/relationships/image" Target="../media/image76.wmf"/><Relationship Id="rId25" Type="http://schemas.openxmlformats.org/officeDocument/2006/relationships/image" Target="../media/image80.wmf"/><Relationship Id="rId2" Type="http://schemas.openxmlformats.org/officeDocument/2006/relationships/oleObject" Target="../embeddings/oleObject70.bin"/><Relationship Id="rId16" Type="http://schemas.openxmlformats.org/officeDocument/2006/relationships/oleObject" Target="../embeddings/oleObject77.bin"/><Relationship Id="rId20" Type="http://schemas.openxmlformats.org/officeDocument/2006/relationships/oleObject" Target="../embeddings/oleObject79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72.bin"/><Relationship Id="rId11" Type="http://schemas.openxmlformats.org/officeDocument/2006/relationships/image" Target="../media/image74.wmf"/><Relationship Id="rId24" Type="http://schemas.openxmlformats.org/officeDocument/2006/relationships/oleObject" Target="../embeddings/oleObject81.bin"/><Relationship Id="rId5" Type="http://schemas.openxmlformats.org/officeDocument/2006/relationships/image" Target="../media/image71.wmf"/><Relationship Id="rId15" Type="http://schemas.openxmlformats.org/officeDocument/2006/relationships/image" Target="../media/image44.wmf"/><Relationship Id="rId23" Type="http://schemas.openxmlformats.org/officeDocument/2006/relationships/image" Target="../media/image79.wmf"/><Relationship Id="rId10" Type="http://schemas.openxmlformats.org/officeDocument/2006/relationships/oleObject" Target="../embeddings/oleObject74.bin"/><Relationship Id="rId19" Type="http://schemas.openxmlformats.org/officeDocument/2006/relationships/image" Target="../media/image77.wmf"/><Relationship Id="rId4" Type="http://schemas.openxmlformats.org/officeDocument/2006/relationships/oleObject" Target="../embeddings/oleObject71.bin"/><Relationship Id="rId9" Type="http://schemas.openxmlformats.org/officeDocument/2006/relationships/image" Target="../media/image73.wmf"/><Relationship Id="rId14" Type="http://schemas.openxmlformats.org/officeDocument/2006/relationships/oleObject" Target="../embeddings/oleObject76.bin"/><Relationship Id="rId22" Type="http://schemas.openxmlformats.org/officeDocument/2006/relationships/oleObject" Target="../embeddings/oleObject80.bin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6.bin"/><Relationship Id="rId3" Type="http://schemas.openxmlformats.org/officeDocument/2006/relationships/image" Target="../media/image81.wmf"/><Relationship Id="rId7" Type="http://schemas.openxmlformats.org/officeDocument/2006/relationships/image" Target="../media/image83.wmf"/><Relationship Id="rId2" Type="http://schemas.openxmlformats.org/officeDocument/2006/relationships/oleObject" Target="../embeddings/oleObject83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85.bin"/><Relationship Id="rId5" Type="http://schemas.openxmlformats.org/officeDocument/2006/relationships/image" Target="../media/image82.wmf"/><Relationship Id="rId4" Type="http://schemas.openxmlformats.org/officeDocument/2006/relationships/oleObject" Target="../embeddings/oleObject84.bin"/><Relationship Id="rId9" Type="http://schemas.openxmlformats.org/officeDocument/2006/relationships/image" Target="../media/image84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90.bin"/><Relationship Id="rId13" Type="http://schemas.openxmlformats.org/officeDocument/2006/relationships/image" Target="../media/image90.wmf"/><Relationship Id="rId3" Type="http://schemas.openxmlformats.org/officeDocument/2006/relationships/image" Target="../media/image85.wmf"/><Relationship Id="rId7" Type="http://schemas.openxmlformats.org/officeDocument/2006/relationships/image" Target="../media/image87.wmf"/><Relationship Id="rId12" Type="http://schemas.openxmlformats.org/officeDocument/2006/relationships/oleObject" Target="../embeddings/oleObject92.bin"/><Relationship Id="rId2" Type="http://schemas.openxmlformats.org/officeDocument/2006/relationships/oleObject" Target="../embeddings/oleObject8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89.bin"/><Relationship Id="rId11" Type="http://schemas.openxmlformats.org/officeDocument/2006/relationships/image" Target="../media/image89.wmf"/><Relationship Id="rId5" Type="http://schemas.openxmlformats.org/officeDocument/2006/relationships/image" Target="../media/image86.wmf"/><Relationship Id="rId15" Type="http://schemas.openxmlformats.org/officeDocument/2006/relationships/image" Target="../media/image91.wmf"/><Relationship Id="rId10" Type="http://schemas.openxmlformats.org/officeDocument/2006/relationships/oleObject" Target="../embeddings/oleObject91.bin"/><Relationship Id="rId4" Type="http://schemas.openxmlformats.org/officeDocument/2006/relationships/oleObject" Target="../embeddings/oleObject88.bin"/><Relationship Id="rId9" Type="http://schemas.openxmlformats.org/officeDocument/2006/relationships/image" Target="../media/image88.wmf"/><Relationship Id="rId14" Type="http://schemas.openxmlformats.org/officeDocument/2006/relationships/oleObject" Target="../embeddings/oleObject93.bin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wmf"/><Relationship Id="rId13" Type="http://schemas.openxmlformats.org/officeDocument/2006/relationships/oleObject" Target="../embeddings/oleObject99.bin"/><Relationship Id="rId18" Type="http://schemas.openxmlformats.org/officeDocument/2006/relationships/image" Target="../media/image100.emf"/><Relationship Id="rId26" Type="http://schemas.openxmlformats.org/officeDocument/2006/relationships/image" Target="../media/image104.emf"/><Relationship Id="rId3" Type="http://schemas.openxmlformats.org/officeDocument/2006/relationships/oleObject" Target="../embeddings/oleObject94.bin"/><Relationship Id="rId21" Type="http://schemas.openxmlformats.org/officeDocument/2006/relationships/oleObject" Target="../embeddings/oleObject103.bin"/><Relationship Id="rId7" Type="http://schemas.openxmlformats.org/officeDocument/2006/relationships/oleObject" Target="../embeddings/oleObject96.bin"/><Relationship Id="rId12" Type="http://schemas.openxmlformats.org/officeDocument/2006/relationships/image" Target="../media/image97.emf"/><Relationship Id="rId17" Type="http://schemas.openxmlformats.org/officeDocument/2006/relationships/oleObject" Target="../embeddings/oleObject101.bin"/><Relationship Id="rId25" Type="http://schemas.openxmlformats.org/officeDocument/2006/relationships/oleObject" Target="../embeddings/oleObject105.bin"/><Relationship Id="rId2" Type="http://schemas.openxmlformats.org/officeDocument/2006/relationships/image" Target="../media/image92.png"/><Relationship Id="rId16" Type="http://schemas.openxmlformats.org/officeDocument/2006/relationships/image" Target="../media/image99.emf"/><Relationship Id="rId20" Type="http://schemas.openxmlformats.org/officeDocument/2006/relationships/image" Target="../media/image10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wmf"/><Relationship Id="rId11" Type="http://schemas.openxmlformats.org/officeDocument/2006/relationships/oleObject" Target="../embeddings/oleObject98.bin"/><Relationship Id="rId24" Type="http://schemas.openxmlformats.org/officeDocument/2006/relationships/image" Target="../media/image103.emf"/><Relationship Id="rId5" Type="http://schemas.openxmlformats.org/officeDocument/2006/relationships/oleObject" Target="../embeddings/oleObject95.bin"/><Relationship Id="rId15" Type="http://schemas.openxmlformats.org/officeDocument/2006/relationships/oleObject" Target="../embeddings/oleObject100.bin"/><Relationship Id="rId23" Type="http://schemas.openxmlformats.org/officeDocument/2006/relationships/oleObject" Target="../embeddings/oleObject104.bin"/><Relationship Id="rId10" Type="http://schemas.openxmlformats.org/officeDocument/2006/relationships/image" Target="../media/image96.wmf"/><Relationship Id="rId19" Type="http://schemas.openxmlformats.org/officeDocument/2006/relationships/oleObject" Target="../embeddings/oleObject102.bin"/><Relationship Id="rId4" Type="http://schemas.openxmlformats.org/officeDocument/2006/relationships/image" Target="../media/image93.wmf"/><Relationship Id="rId9" Type="http://schemas.openxmlformats.org/officeDocument/2006/relationships/oleObject" Target="../embeddings/oleObject97.bin"/><Relationship Id="rId14" Type="http://schemas.openxmlformats.org/officeDocument/2006/relationships/image" Target="../media/image98.wmf"/><Relationship Id="rId22" Type="http://schemas.openxmlformats.org/officeDocument/2006/relationships/image" Target="../media/image102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9.bin"/><Relationship Id="rId13" Type="http://schemas.openxmlformats.org/officeDocument/2006/relationships/image" Target="../media/image110.wmf"/><Relationship Id="rId3" Type="http://schemas.openxmlformats.org/officeDocument/2006/relationships/image" Target="../media/image105.wmf"/><Relationship Id="rId7" Type="http://schemas.openxmlformats.org/officeDocument/2006/relationships/image" Target="../media/image107.wmf"/><Relationship Id="rId12" Type="http://schemas.openxmlformats.org/officeDocument/2006/relationships/oleObject" Target="../embeddings/oleObject111.bin"/><Relationship Id="rId17" Type="http://schemas.openxmlformats.org/officeDocument/2006/relationships/image" Target="../media/image44.wmf"/><Relationship Id="rId2" Type="http://schemas.openxmlformats.org/officeDocument/2006/relationships/oleObject" Target="../embeddings/oleObject106.bin"/><Relationship Id="rId16" Type="http://schemas.openxmlformats.org/officeDocument/2006/relationships/oleObject" Target="../embeddings/oleObject113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08.bin"/><Relationship Id="rId11" Type="http://schemas.openxmlformats.org/officeDocument/2006/relationships/image" Target="../media/image109.wmf"/><Relationship Id="rId5" Type="http://schemas.openxmlformats.org/officeDocument/2006/relationships/image" Target="../media/image106.wmf"/><Relationship Id="rId15" Type="http://schemas.openxmlformats.org/officeDocument/2006/relationships/image" Target="../media/image111.wmf"/><Relationship Id="rId10" Type="http://schemas.openxmlformats.org/officeDocument/2006/relationships/oleObject" Target="../embeddings/oleObject110.bin"/><Relationship Id="rId4" Type="http://schemas.openxmlformats.org/officeDocument/2006/relationships/oleObject" Target="../embeddings/oleObject107.bin"/><Relationship Id="rId9" Type="http://schemas.openxmlformats.org/officeDocument/2006/relationships/image" Target="../media/image108.wmf"/><Relationship Id="rId14" Type="http://schemas.openxmlformats.org/officeDocument/2006/relationships/oleObject" Target="../embeddings/oleObject112.bin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17.bin"/><Relationship Id="rId13" Type="http://schemas.openxmlformats.org/officeDocument/2006/relationships/image" Target="../media/image117.wmf"/><Relationship Id="rId18" Type="http://schemas.openxmlformats.org/officeDocument/2006/relationships/oleObject" Target="../embeddings/oleObject122.bin"/><Relationship Id="rId26" Type="http://schemas.openxmlformats.org/officeDocument/2006/relationships/oleObject" Target="../embeddings/oleObject126.bin"/><Relationship Id="rId3" Type="http://schemas.openxmlformats.org/officeDocument/2006/relationships/image" Target="../media/image112.wmf"/><Relationship Id="rId21" Type="http://schemas.openxmlformats.org/officeDocument/2006/relationships/image" Target="../media/image121.wmf"/><Relationship Id="rId7" Type="http://schemas.openxmlformats.org/officeDocument/2006/relationships/image" Target="../media/image114.wmf"/><Relationship Id="rId12" Type="http://schemas.openxmlformats.org/officeDocument/2006/relationships/oleObject" Target="../embeddings/oleObject119.bin"/><Relationship Id="rId17" Type="http://schemas.openxmlformats.org/officeDocument/2006/relationships/image" Target="../media/image119.wmf"/><Relationship Id="rId25" Type="http://schemas.openxmlformats.org/officeDocument/2006/relationships/image" Target="../media/image123.wmf"/><Relationship Id="rId2" Type="http://schemas.openxmlformats.org/officeDocument/2006/relationships/oleObject" Target="../embeddings/oleObject114.bin"/><Relationship Id="rId16" Type="http://schemas.openxmlformats.org/officeDocument/2006/relationships/oleObject" Target="../embeddings/oleObject121.bin"/><Relationship Id="rId20" Type="http://schemas.openxmlformats.org/officeDocument/2006/relationships/oleObject" Target="../embeddings/oleObject123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16.bin"/><Relationship Id="rId11" Type="http://schemas.openxmlformats.org/officeDocument/2006/relationships/image" Target="../media/image116.wmf"/><Relationship Id="rId24" Type="http://schemas.openxmlformats.org/officeDocument/2006/relationships/oleObject" Target="../embeddings/oleObject125.bin"/><Relationship Id="rId5" Type="http://schemas.openxmlformats.org/officeDocument/2006/relationships/image" Target="../media/image113.wmf"/><Relationship Id="rId15" Type="http://schemas.openxmlformats.org/officeDocument/2006/relationships/image" Target="../media/image118.wmf"/><Relationship Id="rId23" Type="http://schemas.openxmlformats.org/officeDocument/2006/relationships/image" Target="../media/image122.wmf"/><Relationship Id="rId10" Type="http://schemas.openxmlformats.org/officeDocument/2006/relationships/oleObject" Target="../embeddings/oleObject118.bin"/><Relationship Id="rId19" Type="http://schemas.openxmlformats.org/officeDocument/2006/relationships/image" Target="../media/image120.wmf"/><Relationship Id="rId4" Type="http://schemas.openxmlformats.org/officeDocument/2006/relationships/oleObject" Target="../embeddings/oleObject115.bin"/><Relationship Id="rId9" Type="http://schemas.openxmlformats.org/officeDocument/2006/relationships/image" Target="../media/image115.wmf"/><Relationship Id="rId14" Type="http://schemas.openxmlformats.org/officeDocument/2006/relationships/oleObject" Target="../embeddings/oleObject120.bin"/><Relationship Id="rId22" Type="http://schemas.openxmlformats.org/officeDocument/2006/relationships/oleObject" Target="../embeddings/oleObject124.bin"/><Relationship Id="rId27" Type="http://schemas.openxmlformats.org/officeDocument/2006/relationships/image" Target="../media/image124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0.bin"/><Relationship Id="rId13" Type="http://schemas.openxmlformats.org/officeDocument/2006/relationships/image" Target="../media/image130.wmf"/><Relationship Id="rId18" Type="http://schemas.openxmlformats.org/officeDocument/2006/relationships/oleObject" Target="../embeddings/oleObject135.bin"/><Relationship Id="rId3" Type="http://schemas.openxmlformats.org/officeDocument/2006/relationships/image" Target="../media/image125.wmf"/><Relationship Id="rId7" Type="http://schemas.openxmlformats.org/officeDocument/2006/relationships/image" Target="../media/image127.wmf"/><Relationship Id="rId12" Type="http://schemas.openxmlformats.org/officeDocument/2006/relationships/oleObject" Target="../embeddings/oleObject132.bin"/><Relationship Id="rId17" Type="http://schemas.openxmlformats.org/officeDocument/2006/relationships/image" Target="../media/image132.wmf"/><Relationship Id="rId2" Type="http://schemas.openxmlformats.org/officeDocument/2006/relationships/oleObject" Target="../embeddings/oleObject127.bin"/><Relationship Id="rId16" Type="http://schemas.openxmlformats.org/officeDocument/2006/relationships/oleObject" Target="../embeddings/oleObject134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29.bin"/><Relationship Id="rId11" Type="http://schemas.openxmlformats.org/officeDocument/2006/relationships/image" Target="../media/image129.wmf"/><Relationship Id="rId5" Type="http://schemas.openxmlformats.org/officeDocument/2006/relationships/image" Target="../media/image126.wmf"/><Relationship Id="rId15" Type="http://schemas.openxmlformats.org/officeDocument/2006/relationships/image" Target="../media/image131.wmf"/><Relationship Id="rId10" Type="http://schemas.openxmlformats.org/officeDocument/2006/relationships/oleObject" Target="../embeddings/oleObject131.bin"/><Relationship Id="rId19" Type="http://schemas.openxmlformats.org/officeDocument/2006/relationships/image" Target="../media/image133.wmf"/><Relationship Id="rId4" Type="http://schemas.openxmlformats.org/officeDocument/2006/relationships/oleObject" Target="../embeddings/oleObject128.bin"/><Relationship Id="rId9" Type="http://schemas.openxmlformats.org/officeDocument/2006/relationships/image" Target="../media/image128.wmf"/><Relationship Id="rId14" Type="http://schemas.openxmlformats.org/officeDocument/2006/relationships/oleObject" Target="../embeddings/oleObject133.bin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9.bin"/><Relationship Id="rId13" Type="http://schemas.openxmlformats.org/officeDocument/2006/relationships/image" Target="../media/image139.wmf"/><Relationship Id="rId18" Type="http://schemas.openxmlformats.org/officeDocument/2006/relationships/oleObject" Target="../embeddings/oleObject144.bin"/><Relationship Id="rId3" Type="http://schemas.openxmlformats.org/officeDocument/2006/relationships/image" Target="../media/image134.wmf"/><Relationship Id="rId7" Type="http://schemas.openxmlformats.org/officeDocument/2006/relationships/image" Target="../media/image136.wmf"/><Relationship Id="rId12" Type="http://schemas.openxmlformats.org/officeDocument/2006/relationships/oleObject" Target="../embeddings/oleObject141.bin"/><Relationship Id="rId17" Type="http://schemas.openxmlformats.org/officeDocument/2006/relationships/image" Target="../media/image141.wmf"/><Relationship Id="rId2" Type="http://schemas.openxmlformats.org/officeDocument/2006/relationships/oleObject" Target="../embeddings/oleObject136.bin"/><Relationship Id="rId16" Type="http://schemas.openxmlformats.org/officeDocument/2006/relationships/oleObject" Target="../embeddings/oleObject143.bin"/><Relationship Id="rId20" Type="http://schemas.openxmlformats.org/officeDocument/2006/relationships/oleObject" Target="../embeddings/oleObject145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38.bin"/><Relationship Id="rId11" Type="http://schemas.openxmlformats.org/officeDocument/2006/relationships/image" Target="../media/image138.wmf"/><Relationship Id="rId5" Type="http://schemas.openxmlformats.org/officeDocument/2006/relationships/image" Target="../media/image135.wmf"/><Relationship Id="rId15" Type="http://schemas.openxmlformats.org/officeDocument/2006/relationships/image" Target="../media/image140.wmf"/><Relationship Id="rId10" Type="http://schemas.openxmlformats.org/officeDocument/2006/relationships/oleObject" Target="../embeddings/oleObject140.bin"/><Relationship Id="rId19" Type="http://schemas.openxmlformats.org/officeDocument/2006/relationships/image" Target="../media/image142.wmf"/><Relationship Id="rId4" Type="http://schemas.openxmlformats.org/officeDocument/2006/relationships/oleObject" Target="../embeddings/oleObject137.bin"/><Relationship Id="rId9" Type="http://schemas.openxmlformats.org/officeDocument/2006/relationships/image" Target="../media/image137.wmf"/><Relationship Id="rId14" Type="http://schemas.openxmlformats.org/officeDocument/2006/relationships/oleObject" Target="../embeddings/oleObject142.bin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wmf"/><Relationship Id="rId13" Type="http://schemas.openxmlformats.org/officeDocument/2006/relationships/oleObject" Target="../embeddings/oleObject151.bin"/><Relationship Id="rId18" Type="http://schemas.openxmlformats.org/officeDocument/2006/relationships/image" Target="../media/image148.wmf"/><Relationship Id="rId3" Type="http://schemas.openxmlformats.org/officeDocument/2006/relationships/image" Target="../media/image139.wmf"/><Relationship Id="rId21" Type="http://schemas.openxmlformats.org/officeDocument/2006/relationships/oleObject" Target="../embeddings/oleObject155.bin"/><Relationship Id="rId7" Type="http://schemas.openxmlformats.org/officeDocument/2006/relationships/oleObject" Target="../embeddings/oleObject148.bin"/><Relationship Id="rId12" Type="http://schemas.openxmlformats.org/officeDocument/2006/relationships/image" Target="../media/image145.wmf"/><Relationship Id="rId17" Type="http://schemas.openxmlformats.org/officeDocument/2006/relationships/oleObject" Target="../embeddings/oleObject153.bin"/><Relationship Id="rId2" Type="http://schemas.openxmlformats.org/officeDocument/2006/relationships/oleObject" Target="../embeddings/oleObject146.bin"/><Relationship Id="rId16" Type="http://schemas.openxmlformats.org/officeDocument/2006/relationships/image" Target="../media/image147.wmf"/><Relationship Id="rId20" Type="http://schemas.openxmlformats.org/officeDocument/2006/relationships/image" Target="../media/image149.wmf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41.bin"/><Relationship Id="rId11" Type="http://schemas.openxmlformats.org/officeDocument/2006/relationships/oleObject" Target="../embeddings/oleObject150.bin"/><Relationship Id="rId24" Type="http://schemas.openxmlformats.org/officeDocument/2006/relationships/image" Target="../media/image151.wmf"/><Relationship Id="rId5" Type="http://schemas.openxmlformats.org/officeDocument/2006/relationships/image" Target="../media/image140.wmf"/><Relationship Id="rId15" Type="http://schemas.openxmlformats.org/officeDocument/2006/relationships/oleObject" Target="../embeddings/oleObject152.bin"/><Relationship Id="rId23" Type="http://schemas.openxmlformats.org/officeDocument/2006/relationships/oleObject" Target="../embeddings/oleObject156.bin"/><Relationship Id="rId10" Type="http://schemas.openxmlformats.org/officeDocument/2006/relationships/image" Target="../media/image144.wmf"/><Relationship Id="rId19" Type="http://schemas.openxmlformats.org/officeDocument/2006/relationships/oleObject" Target="../embeddings/oleObject154.bin"/><Relationship Id="rId4" Type="http://schemas.openxmlformats.org/officeDocument/2006/relationships/oleObject" Target="../embeddings/oleObject147.bin"/><Relationship Id="rId9" Type="http://schemas.openxmlformats.org/officeDocument/2006/relationships/oleObject" Target="../embeddings/oleObject149.bin"/><Relationship Id="rId14" Type="http://schemas.openxmlformats.org/officeDocument/2006/relationships/image" Target="../media/image146.wmf"/><Relationship Id="rId22" Type="http://schemas.openxmlformats.org/officeDocument/2006/relationships/image" Target="../media/image150.w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0.bin"/><Relationship Id="rId13" Type="http://schemas.openxmlformats.org/officeDocument/2006/relationships/image" Target="../media/image115.wmf"/><Relationship Id="rId18" Type="http://schemas.openxmlformats.org/officeDocument/2006/relationships/oleObject" Target="../embeddings/oleObject165.bin"/><Relationship Id="rId3" Type="http://schemas.openxmlformats.org/officeDocument/2006/relationships/image" Target="../media/image152.wmf"/><Relationship Id="rId7" Type="http://schemas.openxmlformats.org/officeDocument/2006/relationships/image" Target="../media/image154.wmf"/><Relationship Id="rId12" Type="http://schemas.openxmlformats.org/officeDocument/2006/relationships/oleObject" Target="../embeddings/oleObject162.bin"/><Relationship Id="rId17" Type="http://schemas.openxmlformats.org/officeDocument/2006/relationships/image" Target="../media/image44.wmf"/><Relationship Id="rId2" Type="http://schemas.openxmlformats.org/officeDocument/2006/relationships/oleObject" Target="../embeddings/oleObject157.bin"/><Relationship Id="rId16" Type="http://schemas.openxmlformats.org/officeDocument/2006/relationships/oleObject" Target="../embeddings/oleObject164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59.bin"/><Relationship Id="rId11" Type="http://schemas.openxmlformats.org/officeDocument/2006/relationships/image" Target="../media/image156.wmf"/><Relationship Id="rId5" Type="http://schemas.openxmlformats.org/officeDocument/2006/relationships/image" Target="../media/image153.wmf"/><Relationship Id="rId15" Type="http://schemas.openxmlformats.org/officeDocument/2006/relationships/image" Target="../media/image157.wmf"/><Relationship Id="rId10" Type="http://schemas.openxmlformats.org/officeDocument/2006/relationships/oleObject" Target="../embeddings/oleObject161.bin"/><Relationship Id="rId19" Type="http://schemas.openxmlformats.org/officeDocument/2006/relationships/image" Target="../media/image158.wmf"/><Relationship Id="rId4" Type="http://schemas.openxmlformats.org/officeDocument/2006/relationships/oleObject" Target="../embeddings/oleObject158.bin"/><Relationship Id="rId9" Type="http://schemas.openxmlformats.org/officeDocument/2006/relationships/image" Target="../media/image155.wmf"/><Relationship Id="rId14" Type="http://schemas.openxmlformats.org/officeDocument/2006/relationships/oleObject" Target="../embeddings/oleObject163.bin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68.bin"/><Relationship Id="rId3" Type="http://schemas.openxmlformats.org/officeDocument/2006/relationships/image" Target="../media/image159.wmf"/><Relationship Id="rId7" Type="http://schemas.openxmlformats.org/officeDocument/2006/relationships/image" Target="../media/image115.wmf"/><Relationship Id="rId2" Type="http://schemas.openxmlformats.org/officeDocument/2006/relationships/oleObject" Target="../embeddings/oleObject166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62.bin"/><Relationship Id="rId5" Type="http://schemas.openxmlformats.org/officeDocument/2006/relationships/image" Target="../media/image160.wmf"/><Relationship Id="rId4" Type="http://schemas.openxmlformats.org/officeDocument/2006/relationships/oleObject" Target="../embeddings/oleObject167.bin"/><Relationship Id="rId9" Type="http://schemas.openxmlformats.org/officeDocument/2006/relationships/image" Target="../media/image44.w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2.bin"/><Relationship Id="rId13" Type="http://schemas.openxmlformats.org/officeDocument/2006/relationships/image" Target="../media/image44.wmf"/><Relationship Id="rId3" Type="http://schemas.openxmlformats.org/officeDocument/2006/relationships/image" Target="../media/image161.wmf"/><Relationship Id="rId7" Type="http://schemas.openxmlformats.org/officeDocument/2006/relationships/image" Target="../media/image163.wmf"/><Relationship Id="rId12" Type="http://schemas.openxmlformats.org/officeDocument/2006/relationships/oleObject" Target="../embeddings/oleObject174.bin"/><Relationship Id="rId2" Type="http://schemas.openxmlformats.org/officeDocument/2006/relationships/oleObject" Target="../embeddings/oleObject169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71.bin"/><Relationship Id="rId11" Type="http://schemas.openxmlformats.org/officeDocument/2006/relationships/image" Target="../media/image165.wmf"/><Relationship Id="rId5" Type="http://schemas.openxmlformats.org/officeDocument/2006/relationships/image" Target="../media/image162.wmf"/><Relationship Id="rId10" Type="http://schemas.openxmlformats.org/officeDocument/2006/relationships/oleObject" Target="../embeddings/oleObject173.bin"/><Relationship Id="rId4" Type="http://schemas.openxmlformats.org/officeDocument/2006/relationships/oleObject" Target="../embeddings/oleObject170.bin"/><Relationship Id="rId9" Type="http://schemas.openxmlformats.org/officeDocument/2006/relationships/image" Target="../media/image164.w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8.bin"/><Relationship Id="rId13" Type="http://schemas.openxmlformats.org/officeDocument/2006/relationships/image" Target="../media/image169.wmf"/><Relationship Id="rId3" Type="http://schemas.openxmlformats.org/officeDocument/2006/relationships/image" Target="../media/image165.wmf"/><Relationship Id="rId7" Type="http://schemas.openxmlformats.org/officeDocument/2006/relationships/image" Target="../media/image166.wmf"/><Relationship Id="rId12" Type="http://schemas.openxmlformats.org/officeDocument/2006/relationships/oleObject" Target="../embeddings/oleObject180.bin"/><Relationship Id="rId17" Type="http://schemas.openxmlformats.org/officeDocument/2006/relationships/image" Target="../media/image171.wmf"/><Relationship Id="rId2" Type="http://schemas.openxmlformats.org/officeDocument/2006/relationships/oleObject" Target="../embeddings/oleObject175.bin"/><Relationship Id="rId16" Type="http://schemas.openxmlformats.org/officeDocument/2006/relationships/oleObject" Target="../embeddings/oleObject182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77.bin"/><Relationship Id="rId11" Type="http://schemas.openxmlformats.org/officeDocument/2006/relationships/image" Target="../media/image168.wmf"/><Relationship Id="rId5" Type="http://schemas.openxmlformats.org/officeDocument/2006/relationships/image" Target="../media/image44.wmf"/><Relationship Id="rId15" Type="http://schemas.openxmlformats.org/officeDocument/2006/relationships/image" Target="../media/image170.wmf"/><Relationship Id="rId10" Type="http://schemas.openxmlformats.org/officeDocument/2006/relationships/oleObject" Target="../embeddings/oleObject179.bin"/><Relationship Id="rId4" Type="http://schemas.openxmlformats.org/officeDocument/2006/relationships/oleObject" Target="../embeddings/oleObject176.bin"/><Relationship Id="rId9" Type="http://schemas.openxmlformats.org/officeDocument/2006/relationships/image" Target="../media/image167.wmf"/><Relationship Id="rId14" Type="http://schemas.openxmlformats.org/officeDocument/2006/relationships/oleObject" Target="../embeddings/oleObject181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wmf"/><Relationship Id="rId2" Type="http://schemas.openxmlformats.org/officeDocument/2006/relationships/oleObject" Target="../embeddings/oleObject183.bin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87.bin"/><Relationship Id="rId13" Type="http://schemas.openxmlformats.org/officeDocument/2006/relationships/image" Target="../media/image177.wmf"/><Relationship Id="rId3" Type="http://schemas.openxmlformats.org/officeDocument/2006/relationships/image" Target="../media/image44.wmf"/><Relationship Id="rId7" Type="http://schemas.openxmlformats.org/officeDocument/2006/relationships/image" Target="../media/image174.wmf"/><Relationship Id="rId12" Type="http://schemas.openxmlformats.org/officeDocument/2006/relationships/oleObject" Target="../embeddings/oleObject189.bin"/><Relationship Id="rId2" Type="http://schemas.openxmlformats.org/officeDocument/2006/relationships/oleObject" Target="../embeddings/oleObject184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86.bin"/><Relationship Id="rId11" Type="http://schemas.openxmlformats.org/officeDocument/2006/relationships/image" Target="../media/image176.wmf"/><Relationship Id="rId5" Type="http://schemas.openxmlformats.org/officeDocument/2006/relationships/image" Target="../media/image173.wmf"/><Relationship Id="rId15" Type="http://schemas.openxmlformats.org/officeDocument/2006/relationships/image" Target="../media/image178.emf"/><Relationship Id="rId10" Type="http://schemas.openxmlformats.org/officeDocument/2006/relationships/oleObject" Target="../embeddings/oleObject188.bin"/><Relationship Id="rId4" Type="http://schemas.openxmlformats.org/officeDocument/2006/relationships/oleObject" Target="../embeddings/oleObject185.bin"/><Relationship Id="rId9" Type="http://schemas.openxmlformats.org/officeDocument/2006/relationships/image" Target="../media/image175.wmf"/><Relationship Id="rId14" Type="http://schemas.openxmlformats.org/officeDocument/2006/relationships/oleObject" Target="../embeddings/oleObject190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4.bin"/><Relationship Id="rId13" Type="http://schemas.openxmlformats.org/officeDocument/2006/relationships/image" Target="../media/image184.wmf"/><Relationship Id="rId3" Type="http://schemas.openxmlformats.org/officeDocument/2006/relationships/image" Target="../media/image179.wmf"/><Relationship Id="rId7" Type="http://schemas.openxmlformats.org/officeDocument/2006/relationships/image" Target="../media/image181.wmf"/><Relationship Id="rId12" Type="http://schemas.openxmlformats.org/officeDocument/2006/relationships/oleObject" Target="../embeddings/oleObject196.bin"/><Relationship Id="rId2" Type="http://schemas.openxmlformats.org/officeDocument/2006/relationships/oleObject" Target="../embeddings/oleObject191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93.bin"/><Relationship Id="rId11" Type="http://schemas.openxmlformats.org/officeDocument/2006/relationships/image" Target="../media/image183.wmf"/><Relationship Id="rId5" Type="http://schemas.openxmlformats.org/officeDocument/2006/relationships/image" Target="../media/image180.wmf"/><Relationship Id="rId10" Type="http://schemas.openxmlformats.org/officeDocument/2006/relationships/oleObject" Target="../embeddings/oleObject195.bin"/><Relationship Id="rId4" Type="http://schemas.openxmlformats.org/officeDocument/2006/relationships/oleObject" Target="../embeddings/oleObject192.bin"/><Relationship Id="rId9" Type="http://schemas.openxmlformats.org/officeDocument/2006/relationships/image" Target="../media/image182.wmf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emf"/><Relationship Id="rId7" Type="http://schemas.openxmlformats.org/officeDocument/2006/relationships/image" Target="../media/image187.emf"/><Relationship Id="rId2" Type="http://schemas.openxmlformats.org/officeDocument/2006/relationships/oleObject" Target="../embeddings/oleObject19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99.bin"/><Relationship Id="rId5" Type="http://schemas.openxmlformats.org/officeDocument/2006/relationships/image" Target="../media/image186.emf"/><Relationship Id="rId4" Type="http://schemas.openxmlformats.org/officeDocument/2006/relationships/oleObject" Target="../embeddings/oleObject198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wmf"/><Relationship Id="rId7" Type="http://schemas.openxmlformats.org/officeDocument/2006/relationships/image" Target="../media/image189.wmf"/><Relationship Id="rId2" Type="http://schemas.openxmlformats.org/officeDocument/2006/relationships/oleObject" Target="../embeddings/oleObject200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02.bin"/><Relationship Id="rId5" Type="http://schemas.openxmlformats.org/officeDocument/2006/relationships/image" Target="../media/image188.wmf"/><Relationship Id="rId4" Type="http://schemas.openxmlformats.org/officeDocument/2006/relationships/oleObject" Target="../embeddings/oleObject201.bin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6.bin"/><Relationship Id="rId13" Type="http://schemas.openxmlformats.org/officeDocument/2006/relationships/image" Target="../media/image192.emf"/><Relationship Id="rId18" Type="http://schemas.openxmlformats.org/officeDocument/2006/relationships/oleObject" Target="../embeddings/oleObject211.bin"/><Relationship Id="rId3" Type="http://schemas.openxmlformats.org/officeDocument/2006/relationships/image" Target="../media/image44.wmf"/><Relationship Id="rId21" Type="http://schemas.openxmlformats.org/officeDocument/2006/relationships/image" Target="../media/image196.wmf"/><Relationship Id="rId7" Type="http://schemas.openxmlformats.org/officeDocument/2006/relationships/image" Target="../media/image189.wmf"/><Relationship Id="rId12" Type="http://schemas.openxmlformats.org/officeDocument/2006/relationships/oleObject" Target="../embeddings/oleObject208.bin"/><Relationship Id="rId17" Type="http://schemas.openxmlformats.org/officeDocument/2006/relationships/image" Target="../media/image194.wmf"/><Relationship Id="rId2" Type="http://schemas.openxmlformats.org/officeDocument/2006/relationships/oleObject" Target="../embeddings/oleObject203.bin"/><Relationship Id="rId16" Type="http://schemas.openxmlformats.org/officeDocument/2006/relationships/oleObject" Target="../embeddings/oleObject210.bin"/><Relationship Id="rId20" Type="http://schemas.openxmlformats.org/officeDocument/2006/relationships/oleObject" Target="../embeddings/oleObject212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05.bin"/><Relationship Id="rId11" Type="http://schemas.openxmlformats.org/officeDocument/2006/relationships/image" Target="../media/image191.emf"/><Relationship Id="rId5" Type="http://schemas.openxmlformats.org/officeDocument/2006/relationships/image" Target="../media/image188.wmf"/><Relationship Id="rId15" Type="http://schemas.openxmlformats.org/officeDocument/2006/relationships/image" Target="../media/image193.wmf"/><Relationship Id="rId10" Type="http://schemas.openxmlformats.org/officeDocument/2006/relationships/oleObject" Target="../embeddings/oleObject207.bin"/><Relationship Id="rId19" Type="http://schemas.openxmlformats.org/officeDocument/2006/relationships/image" Target="../media/image195.wmf"/><Relationship Id="rId4" Type="http://schemas.openxmlformats.org/officeDocument/2006/relationships/oleObject" Target="../embeddings/oleObject204.bin"/><Relationship Id="rId9" Type="http://schemas.openxmlformats.org/officeDocument/2006/relationships/image" Target="../media/image190.emf"/><Relationship Id="rId14" Type="http://schemas.openxmlformats.org/officeDocument/2006/relationships/oleObject" Target="../embeddings/oleObject209.bin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wmf"/><Relationship Id="rId2" Type="http://schemas.openxmlformats.org/officeDocument/2006/relationships/oleObject" Target="../embeddings/oleObject213.bin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7.bin"/><Relationship Id="rId13" Type="http://schemas.openxmlformats.org/officeDocument/2006/relationships/image" Target="../media/image203.emf"/><Relationship Id="rId18" Type="http://schemas.openxmlformats.org/officeDocument/2006/relationships/oleObject" Target="../embeddings/oleObject222.bin"/><Relationship Id="rId3" Type="http://schemas.openxmlformats.org/officeDocument/2006/relationships/image" Target="../media/image198.emf"/><Relationship Id="rId21" Type="http://schemas.openxmlformats.org/officeDocument/2006/relationships/image" Target="../media/image207.emf"/><Relationship Id="rId7" Type="http://schemas.openxmlformats.org/officeDocument/2006/relationships/image" Target="../media/image200.wmf"/><Relationship Id="rId12" Type="http://schemas.openxmlformats.org/officeDocument/2006/relationships/oleObject" Target="../embeddings/oleObject219.bin"/><Relationship Id="rId17" Type="http://schemas.openxmlformats.org/officeDocument/2006/relationships/image" Target="../media/image205.emf"/><Relationship Id="rId2" Type="http://schemas.openxmlformats.org/officeDocument/2006/relationships/oleObject" Target="../embeddings/oleObject214.bin"/><Relationship Id="rId16" Type="http://schemas.openxmlformats.org/officeDocument/2006/relationships/oleObject" Target="../embeddings/oleObject221.bin"/><Relationship Id="rId20" Type="http://schemas.openxmlformats.org/officeDocument/2006/relationships/oleObject" Target="../embeddings/oleObject223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16.bin"/><Relationship Id="rId11" Type="http://schemas.openxmlformats.org/officeDocument/2006/relationships/image" Target="../media/image202.wmf"/><Relationship Id="rId5" Type="http://schemas.openxmlformats.org/officeDocument/2006/relationships/image" Target="../media/image199.wmf"/><Relationship Id="rId15" Type="http://schemas.openxmlformats.org/officeDocument/2006/relationships/image" Target="../media/image204.emf"/><Relationship Id="rId23" Type="http://schemas.openxmlformats.org/officeDocument/2006/relationships/image" Target="../media/image208.emf"/><Relationship Id="rId10" Type="http://schemas.openxmlformats.org/officeDocument/2006/relationships/oleObject" Target="../embeddings/oleObject218.bin"/><Relationship Id="rId19" Type="http://schemas.openxmlformats.org/officeDocument/2006/relationships/image" Target="../media/image206.emf"/><Relationship Id="rId4" Type="http://schemas.openxmlformats.org/officeDocument/2006/relationships/oleObject" Target="../embeddings/oleObject215.bin"/><Relationship Id="rId9" Type="http://schemas.openxmlformats.org/officeDocument/2006/relationships/image" Target="../media/image201.wmf"/><Relationship Id="rId14" Type="http://schemas.openxmlformats.org/officeDocument/2006/relationships/oleObject" Target="../embeddings/oleObject220.bin"/><Relationship Id="rId22" Type="http://schemas.openxmlformats.org/officeDocument/2006/relationships/oleObject" Target="../embeddings/oleObject224.bin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28.bin"/><Relationship Id="rId13" Type="http://schemas.openxmlformats.org/officeDocument/2006/relationships/image" Target="../media/image210.emf"/><Relationship Id="rId18" Type="http://schemas.openxmlformats.org/officeDocument/2006/relationships/oleObject" Target="../embeddings/oleObject233.bin"/><Relationship Id="rId26" Type="http://schemas.openxmlformats.org/officeDocument/2006/relationships/oleObject" Target="../embeddings/oleObject237.bin"/><Relationship Id="rId3" Type="http://schemas.openxmlformats.org/officeDocument/2006/relationships/image" Target="../media/image209.emf"/><Relationship Id="rId21" Type="http://schemas.openxmlformats.org/officeDocument/2006/relationships/image" Target="../media/image214.emf"/><Relationship Id="rId7" Type="http://schemas.openxmlformats.org/officeDocument/2006/relationships/image" Target="../media/image200.wmf"/><Relationship Id="rId12" Type="http://schemas.openxmlformats.org/officeDocument/2006/relationships/oleObject" Target="../embeddings/oleObject230.bin"/><Relationship Id="rId17" Type="http://schemas.openxmlformats.org/officeDocument/2006/relationships/image" Target="../media/image212.emf"/><Relationship Id="rId25" Type="http://schemas.openxmlformats.org/officeDocument/2006/relationships/image" Target="../media/image216.emf"/><Relationship Id="rId2" Type="http://schemas.openxmlformats.org/officeDocument/2006/relationships/oleObject" Target="../embeddings/oleObject225.bin"/><Relationship Id="rId16" Type="http://schemas.openxmlformats.org/officeDocument/2006/relationships/oleObject" Target="../embeddings/oleObject232.bin"/><Relationship Id="rId20" Type="http://schemas.openxmlformats.org/officeDocument/2006/relationships/oleObject" Target="../embeddings/oleObject234.bin"/><Relationship Id="rId29" Type="http://schemas.openxmlformats.org/officeDocument/2006/relationships/image" Target="../media/image218.emf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27.bin"/><Relationship Id="rId11" Type="http://schemas.openxmlformats.org/officeDocument/2006/relationships/image" Target="../media/image202.wmf"/><Relationship Id="rId24" Type="http://schemas.openxmlformats.org/officeDocument/2006/relationships/oleObject" Target="../embeddings/oleObject236.bin"/><Relationship Id="rId5" Type="http://schemas.openxmlformats.org/officeDocument/2006/relationships/image" Target="../media/image199.wmf"/><Relationship Id="rId15" Type="http://schemas.openxmlformats.org/officeDocument/2006/relationships/image" Target="../media/image211.emf"/><Relationship Id="rId23" Type="http://schemas.openxmlformats.org/officeDocument/2006/relationships/image" Target="../media/image215.emf"/><Relationship Id="rId28" Type="http://schemas.openxmlformats.org/officeDocument/2006/relationships/oleObject" Target="../embeddings/oleObject238.bin"/><Relationship Id="rId10" Type="http://schemas.openxmlformats.org/officeDocument/2006/relationships/oleObject" Target="../embeddings/oleObject229.bin"/><Relationship Id="rId19" Type="http://schemas.openxmlformats.org/officeDocument/2006/relationships/image" Target="../media/image213.emf"/><Relationship Id="rId31" Type="http://schemas.openxmlformats.org/officeDocument/2006/relationships/image" Target="../media/image219.emf"/><Relationship Id="rId4" Type="http://schemas.openxmlformats.org/officeDocument/2006/relationships/oleObject" Target="../embeddings/oleObject226.bin"/><Relationship Id="rId9" Type="http://schemas.openxmlformats.org/officeDocument/2006/relationships/image" Target="../media/image201.wmf"/><Relationship Id="rId14" Type="http://schemas.openxmlformats.org/officeDocument/2006/relationships/oleObject" Target="../embeddings/oleObject231.bin"/><Relationship Id="rId22" Type="http://schemas.openxmlformats.org/officeDocument/2006/relationships/oleObject" Target="../embeddings/oleObject235.bin"/><Relationship Id="rId27" Type="http://schemas.openxmlformats.org/officeDocument/2006/relationships/image" Target="../media/image217.emf"/><Relationship Id="rId30" Type="http://schemas.openxmlformats.org/officeDocument/2006/relationships/oleObject" Target="../embeddings/oleObject239.bin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43.bin"/><Relationship Id="rId13" Type="http://schemas.openxmlformats.org/officeDocument/2006/relationships/image" Target="../media/image225.wmf"/><Relationship Id="rId18" Type="http://schemas.openxmlformats.org/officeDocument/2006/relationships/oleObject" Target="../embeddings/oleObject248.bin"/><Relationship Id="rId3" Type="http://schemas.openxmlformats.org/officeDocument/2006/relationships/image" Target="../media/image220.wmf"/><Relationship Id="rId7" Type="http://schemas.openxmlformats.org/officeDocument/2006/relationships/image" Target="../media/image222.wmf"/><Relationship Id="rId12" Type="http://schemas.openxmlformats.org/officeDocument/2006/relationships/oleObject" Target="../embeddings/oleObject245.bin"/><Relationship Id="rId17" Type="http://schemas.openxmlformats.org/officeDocument/2006/relationships/image" Target="../media/image227.wmf"/><Relationship Id="rId2" Type="http://schemas.openxmlformats.org/officeDocument/2006/relationships/oleObject" Target="../embeddings/oleObject240.bin"/><Relationship Id="rId16" Type="http://schemas.openxmlformats.org/officeDocument/2006/relationships/oleObject" Target="../embeddings/oleObject247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42.bin"/><Relationship Id="rId11" Type="http://schemas.openxmlformats.org/officeDocument/2006/relationships/image" Target="../media/image224.wmf"/><Relationship Id="rId5" Type="http://schemas.openxmlformats.org/officeDocument/2006/relationships/image" Target="../media/image221.wmf"/><Relationship Id="rId15" Type="http://schemas.openxmlformats.org/officeDocument/2006/relationships/image" Target="../media/image226.wmf"/><Relationship Id="rId10" Type="http://schemas.openxmlformats.org/officeDocument/2006/relationships/oleObject" Target="../embeddings/oleObject244.bin"/><Relationship Id="rId19" Type="http://schemas.openxmlformats.org/officeDocument/2006/relationships/image" Target="../media/image228.wmf"/><Relationship Id="rId4" Type="http://schemas.openxmlformats.org/officeDocument/2006/relationships/oleObject" Target="../embeddings/oleObject241.bin"/><Relationship Id="rId9" Type="http://schemas.openxmlformats.org/officeDocument/2006/relationships/image" Target="../media/image223.wmf"/><Relationship Id="rId14" Type="http://schemas.openxmlformats.org/officeDocument/2006/relationships/oleObject" Target="../embeddings/oleObject246.bin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emf"/><Relationship Id="rId2" Type="http://schemas.openxmlformats.org/officeDocument/2006/relationships/oleObject" Target="../embeddings/oleObject249.bin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6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5.wmf"/><Relationship Id="rId4" Type="http://schemas.openxmlformats.org/officeDocument/2006/relationships/oleObject" Target="../embeddings/oleObject2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emf"/><Relationship Id="rId2" Type="http://schemas.openxmlformats.org/officeDocument/2006/relationships/oleObject" Target="../embeddings/oleObject250.bin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4.bin"/><Relationship Id="rId13" Type="http://schemas.openxmlformats.org/officeDocument/2006/relationships/image" Target="../media/image236.wmf"/><Relationship Id="rId18" Type="http://schemas.openxmlformats.org/officeDocument/2006/relationships/oleObject" Target="../embeddings/oleObject259.bin"/><Relationship Id="rId3" Type="http://schemas.openxmlformats.org/officeDocument/2006/relationships/image" Target="../media/image231.wmf"/><Relationship Id="rId7" Type="http://schemas.openxmlformats.org/officeDocument/2006/relationships/image" Target="../media/image233.wmf"/><Relationship Id="rId12" Type="http://schemas.openxmlformats.org/officeDocument/2006/relationships/oleObject" Target="../embeddings/oleObject256.bin"/><Relationship Id="rId17" Type="http://schemas.openxmlformats.org/officeDocument/2006/relationships/image" Target="../media/image238.wmf"/><Relationship Id="rId2" Type="http://schemas.openxmlformats.org/officeDocument/2006/relationships/oleObject" Target="../embeddings/oleObject251.bin"/><Relationship Id="rId16" Type="http://schemas.openxmlformats.org/officeDocument/2006/relationships/oleObject" Target="../embeddings/oleObject258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53.bin"/><Relationship Id="rId11" Type="http://schemas.openxmlformats.org/officeDocument/2006/relationships/image" Target="../media/image235.wmf"/><Relationship Id="rId5" Type="http://schemas.openxmlformats.org/officeDocument/2006/relationships/image" Target="../media/image232.wmf"/><Relationship Id="rId15" Type="http://schemas.openxmlformats.org/officeDocument/2006/relationships/image" Target="../media/image237.wmf"/><Relationship Id="rId10" Type="http://schemas.openxmlformats.org/officeDocument/2006/relationships/oleObject" Target="../embeddings/oleObject255.bin"/><Relationship Id="rId19" Type="http://schemas.openxmlformats.org/officeDocument/2006/relationships/image" Target="../media/image239.wmf"/><Relationship Id="rId4" Type="http://schemas.openxmlformats.org/officeDocument/2006/relationships/oleObject" Target="../embeddings/oleObject252.bin"/><Relationship Id="rId9" Type="http://schemas.openxmlformats.org/officeDocument/2006/relationships/image" Target="../media/image234.wmf"/><Relationship Id="rId14" Type="http://schemas.openxmlformats.org/officeDocument/2006/relationships/oleObject" Target="../embeddings/oleObject257.bin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wmf"/><Relationship Id="rId7" Type="http://schemas.openxmlformats.org/officeDocument/2006/relationships/image" Target="../media/image242.wmf"/><Relationship Id="rId2" Type="http://schemas.openxmlformats.org/officeDocument/2006/relationships/oleObject" Target="../embeddings/oleObject260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62.bin"/><Relationship Id="rId5" Type="http://schemas.openxmlformats.org/officeDocument/2006/relationships/image" Target="../media/image241.wmf"/><Relationship Id="rId4" Type="http://schemas.openxmlformats.org/officeDocument/2006/relationships/oleObject" Target="../embeddings/oleObject261.bin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6.bin"/><Relationship Id="rId13" Type="http://schemas.openxmlformats.org/officeDocument/2006/relationships/image" Target="../media/image248.emf"/><Relationship Id="rId3" Type="http://schemas.openxmlformats.org/officeDocument/2006/relationships/image" Target="../media/image243.emf"/><Relationship Id="rId7" Type="http://schemas.openxmlformats.org/officeDocument/2006/relationships/image" Target="../media/image245.emf"/><Relationship Id="rId12" Type="http://schemas.openxmlformats.org/officeDocument/2006/relationships/oleObject" Target="../embeddings/oleObject268.bin"/><Relationship Id="rId2" Type="http://schemas.openxmlformats.org/officeDocument/2006/relationships/oleObject" Target="../embeddings/oleObject263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65.bin"/><Relationship Id="rId11" Type="http://schemas.openxmlformats.org/officeDocument/2006/relationships/image" Target="../media/image247.emf"/><Relationship Id="rId5" Type="http://schemas.openxmlformats.org/officeDocument/2006/relationships/image" Target="../media/image244.emf"/><Relationship Id="rId10" Type="http://schemas.openxmlformats.org/officeDocument/2006/relationships/oleObject" Target="../embeddings/oleObject267.bin"/><Relationship Id="rId4" Type="http://schemas.openxmlformats.org/officeDocument/2006/relationships/oleObject" Target="../embeddings/oleObject264.bin"/><Relationship Id="rId9" Type="http://schemas.openxmlformats.org/officeDocument/2006/relationships/image" Target="../media/image246.emf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.emf"/><Relationship Id="rId3" Type="http://schemas.openxmlformats.org/officeDocument/2006/relationships/oleObject" Target="../embeddings/oleObject270.bin"/><Relationship Id="rId7" Type="http://schemas.openxmlformats.org/officeDocument/2006/relationships/oleObject" Target="../embeddings/oleObject272.bin"/><Relationship Id="rId12" Type="http://schemas.openxmlformats.org/officeDocument/2006/relationships/image" Target="../media/image253.emf"/><Relationship Id="rId2" Type="http://schemas.openxmlformats.org/officeDocument/2006/relationships/oleObject" Target="../embeddings/oleObject269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0.emf"/><Relationship Id="rId11" Type="http://schemas.openxmlformats.org/officeDocument/2006/relationships/oleObject" Target="../embeddings/oleObject274.bin"/><Relationship Id="rId5" Type="http://schemas.openxmlformats.org/officeDocument/2006/relationships/oleObject" Target="../embeddings/oleObject271.bin"/><Relationship Id="rId10" Type="http://schemas.openxmlformats.org/officeDocument/2006/relationships/image" Target="../media/image252.emf"/><Relationship Id="rId4" Type="http://schemas.openxmlformats.org/officeDocument/2006/relationships/image" Target="../media/image249.emf"/><Relationship Id="rId9" Type="http://schemas.openxmlformats.org/officeDocument/2006/relationships/oleObject" Target="../embeddings/oleObject273.bin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8.bin"/><Relationship Id="rId3" Type="http://schemas.openxmlformats.org/officeDocument/2006/relationships/image" Target="../media/image254.emf"/><Relationship Id="rId7" Type="http://schemas.openxmlformats.org/officeDocument/2006/relationships/image" Target="../media/image256.emf"/><Relationship Id="rId2" Type="http://schemas.openxmlformats.org/officeDocument/2006/relationships/oleObject" Target="../embeddings/oleObject275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77.bin"/><Relationship Id="rId11" Type="http://schemas.openxmlformats.org/officeDocument/2006/relationships/image" Target="../media/image258.emf"/><Relationship Id="rId5" Type="http://schemas.openxmlformats.org/officeDocument/2006/relationships/image" Target="../media/image255.emf"/><Relationship Id="rId10" Type="http://schemas.openxmlformats.org/officeDocument/2006/relationships/oleObject" Target="../embeddings/oleObject279.bin"/><Relationship Id="rId4" Type="http://schemas.openxmlformats.org/officeDocument/2006/relationships/oleObject" Target="../embeddings/oleObject276.bin"/><Relationship Id="rId9" Type="http://schemas.openxmlformats.org/officeDocument/2006/relationships/image" Target="../media/image257.e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wmf"/><Relationship Id="rId2" Type="http://schemas.openxmlformats.org/officeDocument/2006/relationships/oleObject" Target="../embeddings/oleObject280.bin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0.wmf"/><Relationship Id="rId4" Type="http://schemas.openxmlformats.org/officeDocument/2006/relationships/oleObject" Target="../embeddings/oleObject281.bin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85.bin"/><Relationship Id="rId13" Type="http://schemas.openxmlformats.org/officeDocument/2006/relationships/image" Target="../media/image266.wmf"/><Relationship Id="rId3" Type="http://schemas.openxmlformats.org/officeDocument/2006/relationships/image" Target="../media/image261.wmf"/><Relationship Id="rId7" Type="http://schemas.openxmlformats.org/officeDocument/2006/relationships/image" Target="../media/image263.wmf"/><Relationship Id="rId12" Type="http://schemas.openxmlformats.org/officeDocument/2006/relationships/oleObject" Target="../embeddings/oleObject287.bin"/><Relationship Id="rId2" Type="http://schemas.openxmlformats.org/officeDocument/2006/relationships/oleObject" Target="../embeddings/oleObject282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84.bin"/><Relationship Id="rId11" Type="http://schemas.openxmlformats.org/officeDocument/2006/relationships/image" Target="../media/image265.wmf"/><Relationship Id="rId5" Type="http://schemas.openxmlformats.org/officeDocument/2006/relationships/image" Target="../media/image262.wmf"/><Relationship Id="rId15" Type="http://schemas.openxmlformats.org/officeDocument/2006/relationships/image" Target="../media/image267.wmf"/><Relationship Id="rId10" Type="http://schemas.openxmlformats.org/officeDocument/2006/relationships/oleObject" Target="../embeddings/oleObject286.bin"/><Relationship Id="rId4" Type="http://schemas.openxmlformats.org/officeDocument/2006/relationships/oleObject" Target="../embeddings/oleObject283.bin"/><Relationship Id="rId9" Type="http://schemas.openxmlformats.org/officeDocument/2006/relationships/image" Target="../media/image264.wmf"/><Relationship Id="rId14" Type="http://schemas.openxmlformats.org/officeDocument/2006/relationships/oleObject" Target="../embeddings/oleObject288.bin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2.bin"/><Relationship Id="rId3" Type="http://schemas.openxmlformats.org/officeDocument/2006/relationships/image" Target="../media/image268.emf"/><Relationship Id="rId7" Type="http://schemas.openxmlformats.org/officeDocument/2006/relationships/image" Target="../media/image270.emf"/><Relationship Id="rId2" Type="http://schemas.openxmlformats.org/officeDocument/2006/relationships/oleObject" Target="../embeddings/oleObject289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91.bin"/><Relationship Id="rId5" Type="http://schemas.openxmlformats.org/officeDocument/2006/relationships/image" Target="../media/image269.emf"/><Relationship Id="rId4" Type="http://schemas.openxmlformats.org/officeDocument/2006/relationships/oleObject" Target="../embeddings/oleObject290.bin"/><Relationship Id="rId9" Type="http://schemas.openxmlformats.org/officeDocument/2006/relationships/image" Target="../media/image27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9.wmf"/><Relationship Id="rId12" Type="http://schemas.openxmlformats.org/officeDocument/2006/relationships/oleObject" Target="../embeddings/oleObject9.bin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6.bin"/><Relationship Id="rId11" Type="http://schemas.openxmlformats.org/officeDocument/2006/relationships/image" Target="../media/image11.wmf"/><Relationship Id="rId5" Type="http://schemas.openxmlformats.org/officeDocument/2006/relationships/image" Target="../media/image8.wmf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5.bin"/><Relationship Id="rId9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image" Target="../media/image13.wmf"/><Relationship Id="rId7" Type="http://schemas.openxmlformats.org/officeDocument/2006/relationships/image" Target="../media/image15.w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1.bin"/><Relationship Id="rId9" Type="http://schemas.openxmlformats.org/officeDocument/2006/relationships/image" Target="../media/image16.w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image" Target="../media/image17.wmf"/><Relationship Id="rId7" Type="http://schemas.openxmlformats.org/officeDocument/2006/relationships/image" Target="../media/image19.wmf"/><Relationship Id="rId2" Type="http://schemas.openxmlformats.org/officeDocument/2006/relationships/oleObject" Target="../embeddings/oleObject14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18.wmf"/><Relationship Id="rId4" Type="http://schemas.openxmlformats.org/officeDocument/2006/relationships/oleObject" Target="../embeddings/oleObject15.bin"/><Relationship Id="rId9" Type="http://schemas.openxmlformats.org/officeDocument/2006/relationships/image" Target="../media/image2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21.wmf"/><Relationship Id="rId7" Type="http://schemas.openxmlformats.org/officeDocument/2006/relationships/image" Target="../media/image23.wmf"/><Relationship Id="rId2" Type="http://schemas.openxmlformats.org/officeDocument/2006/relationships/oleObject" Target="../embeddings/oleObject18.bin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0.bin"/><Relationship Id="rId5" Type="http://schemas.openxmlformats.org/officeDocument/2006/relationships/image" Target="../media/image22.wmf"/><Relationship Id="rId4" Type="http://schemas.openxmlformats.org/officeDocument/2006/relationships/oleObject" Target="../embeddings/oleObject19.bin"/><Relationship Id="rId9" Type="http://schemas.openxmlformats.org/officeDocument/2006/relationships/image" Target="../media/image24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>
            <a:extLst>
              <a:ext uri="{FF2B5EF4-FFF2-40B4-BE49-F238E27FC236}">
                <a16:creationId xmlns:a16="http://schemas.microsoft.com/office/drawing/2014/main" id="{CFE82391-9368-80FA-0C4F-9D845CE167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0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>
            <a:extLst>
              <a:ext uri="{FF2B5EF4-FFF2-40B4-BE49-F238E27FC236}">
                <a16:creationId xmlns:a16="http://schemas.microsoft.com/office/drawing/2014/main" id="{43BB4F6A-F9F6-8624-EE43-37AF45B5A2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5229225"/>
            <a:ext cx="576263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>
            <a:extLst>
              <a:ext uri="{FF2B5EF4-FFF2-40B4-BE49-F238E27FC236}">
                <a16:creationId xmlns:a16="http://schemas.microsoft.com/office/drawing/2014/main" id="{7C4FF89B-5E3F-35F0-23E0-FDDCCFDE80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9300" y="260350"/>
            <a:ext cx="5280025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2.2　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正弦量的相量表示法</a:t>
            </a:r>
          </a:p>
        </p:txBody>
      </p:sp>
      <p:sp>
        <p:nvSpPr>
          <p:cNvPr id="12293" name="Text Box 5">
            <a:extLst>
              <a:ext uri="{FF2B5EF4-FFF2-40B4-BE49-F238E27FC236}">
                <a16:creationId xmlns:a16="http://schemas.microsoft.com/office/drawing/2014/main" id="{4F717CFA-1FFB-3A4C-10C5-E7888937AC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5938" y="914400"/>
            <a:ext cx="8232775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4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　　由以上分析可知，一个复数由模和辐角两个特征量确定。而正弦量具有幅值、频率和初相位三个要素。但在分析线性电路时，电路中各部分电压和电流都是与电源同频率的正弦量，因此，频率是已知的，可不必考虑。故一个正弦量可用幅值和初相角两个特征量来确定。</a:t>
            </a:r>
          </a:p>
        </p:txBody>
      </p:sp>
      <p:sp>
        <p:nvSpPr>
          <p:cNvPr id="12294" name="Text Box 6">
            <a:extLst>
              <a:ext uri="{FF2B5EF4-FFF2-40B4-BE49-F238E27FC236}">
                <a16:creationId xmlns:a16="http://schemas.microsoft.com/office/drawing/2014/main" id="{6EFCFBDB-4020-D100-8513-118F2047F1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052763"/>
            <a:ext cx="8847138" cy="88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4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　　比照复数和正弦量，正弦量可用复数来表示。复数的模即</a:t>
            </a:r>
          </a:p>
          <a:p>
            <a:pPr algn="just" eaLnBrk="1" hangingPunct="1">
              <a:lnSpc>
                <a:spcPct val="114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为正弦量的幅值或有效值，复数的辐角即为正弦量的初相位角。</a:t>
            </a:r>
          </a:p>
        </p:txBody>
      </p:sp>
      <p:sp>
        <p:nvSpPr>
          <p:cNvPr id="12295" name="Text Box 7">
            <a:extLst>
              <a:ext uri="{FF2B5EF4-FFF2-40B4-BE49-F238E27FC236}">
                <a16:creationId xmlns:a16="http://schemas.microsoft.com/office/drawing/2014/main" id="{E7B51E19-166D-3894-E061-F658B7E8E5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903663"/>
            <a:ext cx="8512175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4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　　为与复数相区别，把表示正弦量的复数称为相量。并在大</a:t>
            </a:r>
          </a:p>
          <a:p>
            <a:pPr algn="just" eaLnBrk="1" hangingPunct="1">
              <a:lnSpc>
                <a:spcPct val="114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写字母上打一“</a:t>
            </a:r>
            <a:r>
              <a:rPr lang="zh-CN" altLang="en-US" sz="2400" b="1">
                <a:latin typeface="宋体" panose="02010600030101010101" pitchFamily="2" charset="-122"/>
                <a:sym typeface="Symbol" panose="05050102010706020507" pitchFamily="18" charset="2"/>
              </a:rPr>
              <a:t></a:t>
            </a:r>
            <a:r>
              <a:rPr lang="zh-CN" altLang="en-US" sz="2400" b="1">
                <a:latin typeface="宋体" panose="02010600030101010101" pitchFamily="2" charset="-122"/>
              </a:rPr>
              <a:t>”。</a:t>
            </a:r>
          </a:p>
        </p:txBody>
      </p:sp>
      <p:sp>
        <p:nvSpPr>
          <p:cNvPr id="12296" name="Line 8">
            <a:extLst>
              <a:ext uri="{FF2B5EF4-FFF2-40B4-BE49-F238E27FC236}">
                <a16:creationId xmlns:a16="http://schemas.microsoft.com/office/drawing/2014/main" id="{9436046F-6EE1-694C-0887-64E56DAC79A1}"/>
              </a:ext>
            </a:extLst>
          </p:cNvPr>
          <p:cNvSpPr>
            <a:spLocks noChangeShapeType="1"/>
          </p:cNvSpPr>
          <p:nvPr/>
        </p:nvSpPr>
        <p:spPr bwMode="auto">
          <a:xfrm>
            <a:off x="4014788" y="4292600"/>
            <a:ext cx="3581400" cy="0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2297" name="Object 9">
            <a:extLst>
              <a:ext uri="{FF2B5EF4-FFF2-40B4-BE49-F238E27FC236}">
                <a16:creationId xmlns:a16="http://schemas.microsoft.com/office/drawing/2014/main" id="{E83FCE9D-6CB4-D77D-3998-021FD9EE823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92250" y="4908550"/>
          <a:ext cx="22098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194318" imgH="228699" progId="">
                  <p:embed/>
                </p:oleObj>
              </mc:Choice>
              <mc:Fallback>
                <p:oleObj r:id="rId2" imgW="1194318" imgH="228699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92250" y="4908550"/>
                        <a:ext cx="22098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8" name="Text Box 10">
            <a:extLst>
              <a:ext uri="{FF2B5EF4-FFF2-40B4-BE49-F238E27FC236}">
                <a16:creationId xmlns:a16="http://schemas.microsoft.com/office/drawing/2014/main" id="{A9BBCA53-3F39-83CC-6017-F0B659912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3063" y="4916488"/>
            <a:ext cx="1716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的相量式为</a:t>
            </a:r>
          </a:p>
        </p:txBody>
      </p:sp>
      <p:graphicFrame>
        <p:nvGraphicFramePr>
          <p:cNvPr id="12299" name="Object 11">
            <a:extLst>
              <a:ext uri="{FF2B5EF4-FFF2-40B4-BE49-F238E27FC236}">
                <a16:creationId xmlns:a16="http://schemas.microsoft.com/office/drawing/2014/main" id="{74EC2220-30D3-97F1-8B01-6A7D4F0FBEF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76375" y="5481638"/>
          <a:ext cx="360045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248876" imgH="228699" progId="">
                  <p:embed/>
                </p:oleObj>
              </mc:Choice>
              <mc:Fallback>
                <p:oleObj r:id="rId4" imgW="2248876" imgH="228699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6375" y="5481638"/>
                        <a:ext cx="360045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300" name="Object 12">
            <a:extLst>
              <a:ext uri="{FF2B5EF4-FFF2-40B4-BE49-F238E27FC236}">
                <a16:creationId xmlns:a16="http://schemas.microsoft.com/office/drawing/2014/main" id="{CB02A21B-3374-08C5-34D6-507D9C550FD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28950" y="6094413"/>
          <a:ext cx="1111250" cy="430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053643" imgH="406224" progId="">
                  <p:embed/>
                </p:oleObj>
              </mc:Choice>
              <mc:Fallback>
                <p:oleObj r:id="rId6" imgW="1053643" imgH="406224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28950" y="6094413"/>
                        <a:ext cx="1111250" cy="430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01" name="Text Box 14">
            <a:extLst>
              <a:ext uri="{FF2B5EF4-FFF2-40B4-BE49-F238E27FC236}">
                <a16:creationId xmlns:a16="http://schemas.microsoft.com/office/drawing/2014/main" id="{11CA9E68-F475-EF36-80E9-CDEB77E5E0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0488" y="6065838"/>
            <a:ext cx="1195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上式中</a:t>
            </a:r>
          </a:p>
        </p:txBody>
      </p:sp>
      <p:sp>
        <p:nvSpPr>
          <p:cNvPr id="12302" name="Text Box 15">
            <a:extLst>
              <a:ext uri="{FF2B5EF4-FFF2-40B4-BE49-F238E27FC236}">
                <a16:creationId xmlns:a16="http://schemas.microsoft.com/office/drawing/2014/main" id="{0F1D6E09-89B6-C0A2-8CB1-40EBC6322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1500" y="5492750"/>
            <a:ext cx="20240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(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有效值相量</a:t>
            </a: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)</a:t>
            </a:r>
            <a:endParaRPr lang="en-US" altLang="zh-CN" sz="2400" b="1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75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/>
      <p:bldP spid="12294" grpId="0" autoUpdateAnimBg="0"/>
      <p:bldP spid="12295" grpId="0" autoUpdateAnimBg="0"/>
      <p:bldP spid="12298" grpId="0" autoUpdateAnimBg="0"/>
      <p:bldP spid="12301" grpId="0" autoUpdateAnimBg="0"/>
      <p:bldP spid="1230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>
            <a:extLst>
              <a:ext uri="{FF2B5EF4-FFF2-40B4-BE49-F238E27FC236}">
                <a16:creationId xmlns:a16="http://schemas.microsoft.com/office/drawing/2014/main" id="{953574AB-9717-1555-E5B7-48F6A9B994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6088" y="4784725"/>
            <a:ext cx="6311900" cy="822325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/>
          <a:p>
            <a:pPr eaLnBrk="1" hangingPunct="1">
              <a:defRPr/>
            </a:pPr>
            <a:r>
              <a:rPr lang="zh-CN" altLang="en-US" b="1" dirty="0"/>
              <a:t>相量是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表示</a:t>
            </a:r>
            <a:r>
              <a:rPr lang="zh-CN" altLang="en-US" b="1" dirty="0"/>
              <a:t>正弦交流电的复数，正弦交流电是</a:t>
            </a:r>
          </a:p>
          <a:p>
            <a:pPr eaLnBrk="1" hangingPunct="1">
              <a:defRPr/>
            </a:pPr>
            <a:r>
              <a:rPr lang="zh-CN" altLang="en-US" b="1" dirty="0"/>
              <a:t>时间的函数，两者之间并</a:t>
            </a:r>
            <a:r>
              <a:rPr lang="zh-CN" altLang="en-US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不相等</a:t>
            </a:r>
            <a:r>
              <a:rPr lang="zh-CN" altLang="en-US" b="1" dirty="0"/>
              <a:t>。</a:t>
            </a:r>
          </a:p>
        </p:txBody>
      </p:sp>
      <p:sp>
        <p:nvSpPr>
          <p:cNvPr id="13315" name="Text Box 3">
            <a:extLst>
              <a:ext uri="{FF2B5EF4-FFF2-40B4-BE49-F238E27FC236}">
                <a16:creationId xmlns:a16="http://schemas.microsoft.com/office/drawing/2014/main" id="{983BB981-6A49-1D01-8BCA-93CDA4C4FC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2800" y="260350"/>
            <a:ext cx="7461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　　按照正弦量的大小和相位关系画出的若干个相量的图形，称为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相量图</a:t>
            </a:r>
            <a:r>
              <a:rPr lang="zh-CN" altLang="en-US" sz="2400" b="1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13316" name="AutoShape 4">
            <a:extLst>
              <a:ext uri="{FF2B5EF4-FFF2-40B4-BE49-F238E27FC236}">
                <a16:creationId xmlns:a16="http://schemas.microsoft.com/office/drawing/2014/main" id="{1FB24140-164F-2DC6-6C31-329DF06E1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3810000"/>
            <a:ext cx="323850" cy="342900"/>
          </a:xfrm>
          <a:prstGeom prst="star4">
            <a:avLst>
              <a:gd name="adj" fmla="val 12500"/>
            </a:avLst>
          </a:prstGeom>
          <a:solidFill>
            <a:srgbClr val="CCFFFF"/>
          </a:solidFill>
          <a:ln w="38100">
            <a:solidFill>
              <a:srgbClr val="FF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2" name="Group 5">
            <a:extLst>
              <a:ext uri="{FF2B5EF4-FFF2-40B4-BE49-F238E27FC236}">
                <a16:creationId xmlns:a16="http://schemas.microsoft.com/office/drawing/2014/main" id="{2A6DBF12-52C5-DE75-6E89-500BC8A58A62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4371975"/>
            <a:ext cx="704850" cy="336550"/>
            <a:chOff x="0" y="0"/>
            <a:chExt cx="444" cy="216"/>
          </a:xfrm>
        </p:grpSpPr>
        <p:sp>
          <p:nvSpPr>
            <p:cNvPr id="13346" name="AutoShape 6">
              <a:extLst>
                <a:ext uri="{FF2B5EF4-FFF2-40B4-BE49-F238E27FC236}">
                  <a16:creationId xmlns:a16="http://schemas.microsoft.com/office/drawing/2014/main" id="{F9267C8E-49A0-C499-330E-1E9E4648D2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0"/>
              <a:ext cx="204" cy="216"/>
            </a:xfrm>
            <a:prstGeom prst="star4">
              <a:avLst>
                <a:gd name="adj" fmla="val 12500"/>
              </a:avLst>
            </a:prstGeom>
            <a:solidFill>
              <a:srgbClr val="CCFFFF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3347" name="AutoShape 7">
              <a:extLst>
                <a:ext uri="{FF2B5EF4-FFF2-40B4-BE49-F238E27FC236}">
                  <a16:creationId xmlns:a16="http://schemas.microsoft.com/office/drawing/2014/main" id="{52A4D5BC-199F-243A-2A11-97DBE18CDB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4" cy="216"/>
            </a:xfrm>
            <a:prstGeom prst="star4">
              <a:avLst>
                <a:gd name="adj" fmla="val 12500"/>
              </a:avLst>
            </a:prstGeom>
            <a:solidFill>
              <a:srgbClr val="CCFFFF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sp>
        <p:nvSpPr>
          <p:cNvPr id="13320" name="Text Box 8">
            <a:extLst>
              <a:ext uri="{FF2B5EF4-FFF2-40B4-BE49-F238E27FC236}">
                <a16:creationId xmlns:a16="http://schemas.microsoft.com/office/drawing/2014/main" id="{BBEECE70-4C16-668F-C524-970A5BE548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0100" y="3141663"/>
            <a:ext cx="819150" cy="482600"/>
          </a:xfrm>
          <a:prstGeom prst="rect">
            <a:avLst/>
          </a:prstGeom>
          <a:noFill/>
          <a:ln w="254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注意</a:t>
            </a:r>
          </a:p>
        </p:txBody>
      </p:sp>
      <p:sp>
        <p:nvSpPr>
          <p:cNvPr id="13321" name="AutoShape 9">
            <a:extLst>
              <a:ext uri="{FF2B5EF4-FFF2-40B4-BE49-F238E27FC236}">
                <a16:creationId xmlns:a16="http://schemas.microsoft.com/office/drawing/2014/main" id="{7416E5F2-B6D4-B6FC-E11E-F98E4C20B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500" y="5876925"/>
            <a:ext cx="457200" cy="457200"/>
          </a:xfrm>
          <a:prstGeom prst="smileyFace">
            <a:avLst>
              <a:gd name="adj" fmla="val 4653"/>
            </a:avLst>
          </a:prstGeom>
          <a:noFill/>
          <a:ln w="28575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3322" name="Text Box 10">
            <a:extLst>
              <a:ext uri="{FF2B5EF4-FFF2-40B4-BE49-F238E27FC236}">
                <a16:creationId xmlns:a16="http://schemas.microsoft.com/office/drawing/2014/main" id="{A426E7DC-B597-6178-AF65-71DBA8E336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6725" y="3733800"/>
            <a:ext cx="4779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只有正弦周期量才能用相量表示；</a:t>
            </a:r>
          </a:p>
        </p:txBody>
      </p:sp>
      <p:sp>
        <p:nvSpPr>
          <p:cNvPr id="13323" name="Text Box 11">
            <a:extLst>
              <a:ext uri="{FF2B5EF4-FFF2-40B4-BE49-F238E27FC236}">
                <a16:creationId xmlns:a16="http://schemas.microsoft.com/office/drawing/2014/main" id="{7339EC07-7360-5354-46A7-D83E1ED99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6088" y="4267200"/>
            <a:ext cx="6311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只有同频率的正弦量才能画在同一相量图上；</a:t>
            </a:r>
          </a:p>
        </p:txBody>
      </p:sp>
      <p:sp>
        <p:nvSpPr>
          <p:cNvPr id="13324" name="Text Box 12">
            <a:extLst>
              <a:ext uri="{FF2B5EF4-FFF2-40B4-BE49-F238E27FC236}">
                <a16:creationId xmlns:a16="http://schemas.microsoft.com/office/drawing/2014/main" id="{194296FB-6376-B2B7-87F8-B044D59575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73213" y="5702300"/>
            <a:ext cx="63119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想一想，正弦量有哪几种表示方法，它们各适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合在什么场合应用？</a:t>
            </a:r>
          </a:p>
        </p:txBody>
      </p:sp>
      <p:grpSp>
        <p:nvGrpSpPr>
          <p:cNvPr id="3" name="Group 13">
            <a:extLst>
              <a:ext uri="{FF2B5EF4-FFF2-40B4-BE49-F238E27FC236}">
                <a16:creationId xmlns:a16="http://schemas.microsoft.com/office/drawing/2014/main" id="{CA764FEF-D36C-6DCE-F78C-F2FCFD08EBA8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4983163"/>
            <a:ext cx="704850" cy="533400"/>
            <a:chOff x="0" y="0"/>
            <a:chExt cx="444" cy="336"/>
          </a:xfrm>
        </p:grpSpPr>
        <p:sp>
          <p:nvSpPr>
            <p:cNvPr id="13343" name="AutoShape 14">
              <a:extLst>
                <a:ext uri="{FF2B5EF4-FFF2-40B4-BE49-F238E27FC236}">
                  <a16:creationId xmlns:a16="http://schemas.microsoft.com/office/drawing/2014/main" id="{C57F87C3-B86B-1378-136B-BAB75172BF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6" y="0"/>
              <a:ext cx="204" cy="216"/>
            </a:xfrm>
            <a:prstGeom prst="star4">
              <a:avLst>
                <a:gd name="adj" fmla="val 12500"/>
              </a:avLst>
            </a:prstGeom>
            <a:solidFill>
              <a:srgbClr val="CCFFFF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3344" name="AutoShape 15">
              <a:extLst>
                <a:ext uri="{FF2B5EF4-FFF2-40B4-BE49-F238E27FC236}">
                  <a16:creationId xmlns:a16="http://schemas.microsoft.com/office/drawing/2014/main" id="{4A75BB4B-3E1D-5225-C5C0-382464E083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20"/>
              <a:ext cx="204" cy="216"/>
            </a:xfrm>
            <a:prstGeom prst="star4">
              <a:avLst>
                <a:gd name="adj" fmla="val 12500"/>
              </a:avLst>
            </a:prstGeom>
            <a:solidFill>
              <a:srgbClr val="CCFFFF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3345" name="AutoShape 16">
              <a:extLst>
                <a:ext uri="{FF2B5EF4-FFF2-40B4-BE49-F238E27FC236}">
                  <a16:creationId xmlns:a16="http://schemas.microsoft.com/office/drawing/2014/main" id="{CA8E378F-DC4D-3314-7D60-56DFD77FB8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20"/>
              <a:ext cx="204" cy="216"/>
            </a:xfrm>
            <a:prstGeom prst="star4">
              <a:avLst>
                <a:gd name="adj" fmla="val 12500"/>
              </a:avLst>
            </a:prstGeom>
            <a:solidFill>
              <a:srgbClr val="CCFFFF"/>
            </a:solidFill>
            <a:ln w="38100">
              <a:solidFill>
                <a:srgbClr val="FF00FF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sp>
        <p:nvSpPr>
          <p:cNvPr id="13329" name="Text Box 17">
            <a:extLst>
              <a:ext uri="{FF2B5EF4-FFF2-40B4-BE49-F238E27FC236}">
                <a16:creationId xmlns:a16="http://schemas.microsoft.com/office/drawing/2014/main" id="{4BD21536-02B4-C046-7807-D0CC4155BF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4788" y="1412875"/>
            <a:ext cx="449262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量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图</a:t>
            </a:r>
          </a:p>
        </p:txBody>
      </p:sp>
      <p:grpSp>
        <p:nvGrpSpPr>
          <p:cNvPr id="4" name="Group 18">
            <a:extLst>
              <a:ext uri="{FF2B5EF4-FFF2-40B4-BE49-F238E27FC236}">
                <a16:creationId xmlns:a16="http://schemas.microsoft.com/office/drawing/2014/main" id="{82299D73-273E-70DF-A5F4-E2480DDC3D22}"/>
              </a:ext>
            </a:extLst>
          </p:cNvPr>
          <p:cNvGrpSpPr>
            <a:grpSpLocks/>
          </p:cNvGrpSpPr>
          <p:nvPr/>
        </p:nvGrpSpPr>
        <p:grpSpPr bwMode="auto">
          <a:xfrm>
            <a:off x="5508625" y="1052513"/>
            <a:ext cx="2662238" cy="2392362"/>
            <a:chOff x="0" y="0"/>
            <a:chExt cx="2010" cy="1926"/>
          </a:xfrm>
        </p:grpSpPr>
        <p:sp>
          <p:nvSpPr>
            <p:cNvPr id="7" name="Line 19">
              <a:extLst>
                <a:ext uri="{FF2B5EF4-FFF2-40B4-BE49-F238E27FC236}">
                  <a16:creationId xmlns:a16="http://schemas.microsoft.com/office/drawing/2014/main" id="{FF6AF444-A195-50C8-A017-5339DA364B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" y="1455"/>
              <a:ext cx="1764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20">
              <a:extLst>
                <a:ext uri="{FF2B5EF4-FFF2-40B4-BE49-F238E27FC236}">
                  <a16:creationId xmlns:a16="http://schemas.microsoft.com/office/drawing/2014/main" id="{FBDB9958-CD5D-B220-2EE3-AFC7B5EAC5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4" y="143"/>
              <a:ext cx="0" cy="1783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Text Box 21">
              <a:extLst>
                <a:ext uri="{FF2B5EF4-FFF2-40B4-BE49-F238E27FC236}">
                  <a16:creationId xmlns:a16="http://schemas.microsoft.com/office/drawing/2014/main" id="{235E2F69-B79D-8D2C-6446-8DCE16C075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5" y="1285"/>
              <a:ext cx="225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1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  <p:sp>
          <p:nvSpPr>
            <p:cNvPr id="13341" name="Text Box 22">
              <a:extLst>
                <a:ext uri="{FF2B5EF4-FFF2-40B4-BE49-F238E27FC236}">
                  <a16:creationId xmlns:a16="http://schemas.microsoft.com/office/drawing/2014/main" id="{EC5483B9-E2F3-F1ED-A317-3F92B61FAE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79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j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  <p:sp>
          <p:nvSpPr>
            <p:cNvPr id="13342" name="Text Box 23">
              <a:extLst>
                <a:ext uri="{FF2B5EF4-FFF2-40B4-BE49-F238E27FC236}">
                  <a16:creationId xmlns:a16="http://schemas.microsoft.com/office/drawing/2014/main" id="{25DE310F-85B9-46F3-16A2-BBEC0B4C2E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" y="1453"/>
              <a:ext cx="265" cy="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O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3336" name="Line 24">
            <a:extLst>
              <a:ext uri="{FF2B5EF4-FFF2-40B4-BE49-F238E27FC236}">
                <a16:creationId xmlns:a16="http://schemas.microsoft.com/office/drawing/2014/main" id="{40FA01D8-55E0-0F78-10B6-D4734C393AEF}"/>
              </a:ext>
            </a:extLst>
          </p:cNvPr>
          <p:cNvSpPr>
            <a:spLocks noChangeShapeType="1"/>
          </p:cNvSpPr>
          <p:nvPr/>
        </p:nvSpPr>
        <p:spPr bwMode="auto">
          <a:xfrm rot="21373595" flipV="1">
            <a:off x="5854700" y="2128838"/>
            <a:ext cx="1624013" cy="668337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38" name="Text Box 26">
            <a:extLst>
              <a:ext uri="{FF2B5EF4-FFF2-40B4-BE49-F238E27FC236}">
                <a16:creationId xmlns:a16="http://schemas.microsoft.com/office/drawing/2014/main" id="{4996510B-63C7-A9D7-8A6C-045596D47B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2263" y="2230438"/>
            <a:ext cx="8382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</a:t>
            </a:r>
            <a:r>
              <a:rPr lang="en-US" altLang="zh-CN" sz="2200" b="1" i="1" baseline="-25000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 sz="2200" b="1" baseline="-25000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endParaRPr lang="en-US" altLang="zh-CN" sz="2200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339" name="Line 27">
            <a:extLst>
              <a:ext uri="{FF2B5EF4-FFF2-40B4-BE49-F238E27FC236}">
                <a16:creationId xmlns:a16="http://schemas.microsoft.com/office/drawing/2014/main" id="{2A4EB578-6F63-A150-70FA-B22D508CD7BB}"/>
              </a:ext>
            </a:extLst>
          </p:cNvPr>
          <p:cNvSpPr>
            <a:spLocks noChangeShapeType="1"/>
          </p:cNvSpPr>
          <p:nvPr/>
        </p:nvSpPr>
        <p:spPr bwMode="auto">
          <a:xfrm rot="19141933" flipV="1">
            <a:off x="5618163" y="2162175"/>
            <a:ext cx="1003300" cy="427038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40" name="Text Box 28">
            <a:extLst>
              <a:ext uri="{FF2B5EF4-FFF2-40B4-BE49-F238E27FC236}">
                <a16:creationId xmlns:a16="http://schemas.microsoft.com/office/drawing/2014/main" id="{FE0E7F7D-2790-ADD0-AAF6-B52796A0DD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4563" y="2032000"/>
            <a:ext cx="758825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</a:t>
            </a:r>
            <a:r>
              <a:rPr lang="en-US" altLang="zh-CN" sz="2200" b="1" i="1" baseline="-25000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 sz="2200" b="1" baseline="-25000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en-US" altLang="zh-CN" sz="2200">
              <a:latin typeface="Times New Roman" panose="02020603050405020304" pitchFamily="18" charset="0"/>
            </a:endParaRPr>
          </a:p>
        </p:txBody>
      </p:sp>
      <p:grpSp>
        <p:nvGrpSpPr>
          <p:cNvPr id="5" name="Group 30">
            <a:extLst>
              <a:ext uri="{FF2B5EF4-FFF2-40B4-BE49-F238E27FC236}">
                <a16:creationId xmlns:a16="http://schemas.microsoft.com/office/drawing/2014/main" id="{2AA97792-98FC-4B61-2173-8AE8657151A3}"/>
              </a:ext>
            </a:extLst>
          </p:cNvPr>
          <p:cNvGrpSpPr>
            <a:grpSpLocks/>
          </p:cNvGrpSpPr>
          <p:nvPr/>
        </p:nvGrpSpPr>
        <p:grpSpPr bwMode="auto">
          <a:xfrm>
            <a:off x="7391400" y="1757363"/>
            <a:ext cx="528638" cy="646112"/>
            <a:chOff x="0" y="0"/>
            <a:chExt cx="344" cy="407"/>
          </a:xfrm>
        </p:grpSpPr>
        <p:sp>
          <p:nvSpPr>
            <p:cNvPr id="10" name="Text Box 31">
              <a:extLst>
                <a:ext uri="{FF2B5EF4-FFF2-40B4-BE49-F238E27FC236}">
                  <a16:creationId xmlns:a16="http://schemas.microsoft.com/office/drawing/2014/main" id="{306891EF-2859-FC86-C309-5615B34857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38"/>
              <a:ext cx="3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13337" name="Text Box 32">
              <a:extLst>
                <a:ext uri="{FF2B5EF4-FFF2-40B4-BE49-F238E27FC236}">
                  <a16:creationId xmlns:a16="http://schemas.microsoft.com/office/drawing/2014/main" id="{CD1B3004-4B66-8D57-947C-357859FA5E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grpSp>
        <p:nvGrpSpPr>
          <p:cNvPr id="6" name="Group 33">
            <a:extLst>
              <a:ext uri="{FF2B5EF4-FFF2-40B4-BE49-F238E27FC236}">
                <a16:creationId xmlns:a16="http://schemas.microsoft.com/office/drawing/2014/main" id="{309098F8-B9FF-E109-4472-5CF488DC768C}"/>
              </a:ext>
            </a:extLst>
          </p:cNvPr>
          <p:cNvGrpSpPr>
            <a:grpSpLocks/>
          </p:cNvGrpSpPr>
          <p:nvPr/>
        </p:nvGrpSpPr>
        <p:grpSpPr bwMode="auto">
          <a:xfrm>
            <a:off x="6116638" y="1128713"/>
            <a:ext cx="527050" cy="646112"/>
            <a:chOff x="0" y="0"/>
            <a:chExt cx="344" cy="407"/>
          </a:xfrm>
        </p:grpSpPr>
        <p:sp>
          <p:nvSpPr>
            <p:cNvPr id="13334" name="Text Box 34">
              <a:extLst>
                <a:ext uri="{FF2B5EF4-FFF2-40B4-BE49-F238E27FC236}">
                  <a16:creationId xmlns:a16="http://schemas.microsoft.com/office/drawing/2014/main" id="{52A4D0F1-C8DE-8525-525E-222DC13210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38"/>
              <a:ext cx="3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m</a:t>
              </a:r>
            </a:p>
          </p:txBody>
        </p:sp>
        <p:sp>
          <p:nvSpPr>
            <p:cNvPr id="13335" name="Text Box 35">
              <a:extLst>
                <a:ext uri="{FF2B5EF4-FFF2-40B4-BE49-F238E27FC236}">
                  <a16:creationId xmlns:a16="http://schemas.microsoft.com/office/drawing/2014/main" id="{4DA355CB-76B7-1C42-461F-80E306FD92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sp>
        <p:nvSpPr>
          <p:cNvPr id="13348" name="Text Box 36">
            <a:extLst>
              <a:ext uri="{FF2B5EF4-FFF2-40B4-BE49-F238E27FC236}">
                <a16:creationId xmlns:a16="http://schemas.microsoft.com/office/drawing/2014/main" id="{848B8A07-A8DD-8DB1-5D8D-5823546BE0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6263" y="1247775"/>
            <a:ext cx="4572000" cy="124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例</a:t>
            </a: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</a:rPr>
              <a:t>]   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若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 I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1m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sin(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t 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+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</a:t>
            </a:r>
            <a:r>
              <a:rPr lang="en-US" altLang="zh-CN" sz="2400" b="1" i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)</a:t>
            </a:r>
          </a:p>
          <a:p>
            <a:pPr algn="just"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　　　　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=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 I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2m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sin(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t 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+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</a:t>
            </a:r>
            <a:r>
              <a:rPr lang="en-US" altLang="zh-CN" sz="2400" b="1" i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)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，</a:t>
            </a:r>
          </a:p>
          <a:p>
            <a:pPr algn="just"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　　　　画相量图。</a:t>
            </a:r>
            <a:endParaRPr lang="zh-CN" altLang="en-US" sz="2400" b="1" i="1" baseline="-25000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sp>
        <p:nvSpPr>
          <p:cNvPr id="13349" name="Text Box 37">
            <a:extLst>
              <a:ext uri="{FF2B5EF4-FFF2-40B4-BE49-F238E27FC236}">
                <a16:creationId xmlns:a16="http://schemas.microsoft.com/office/drawing/2014/main" id="{84894F5A-4B85-B0D4-7DB3-767EAC0A7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688" y="2513013"/>
            <a:ext cx="4057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设 </a:t>
            </a:r>
            <a:r>
              <a:rPr lang="zh-CN" altLang="en-US" sz="2400" b="1" i="1" dirty="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</a:t>
            </a:r>
            <a:r>
              <a:rPr lang="en-US" altLang="zh-CN" sz="2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 baseline="-25000" dirty="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 sz="1800" b="1" baseline="-36000" dirty="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zh-CN" sz="2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= 65</a:t>
            </a:r>
            <a:r>
              <a:rPr lang="en-US" altLang="zh-CN" sz="2400" b="1" dirty="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</a:t>
            </a:r>
            <a:r>
              <a:rPr lang="zh-CN" altLang="en-US" sz="2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400" b="1" i="1" dirty="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</a:t>
            </a:r>
            <a:r>
              <a:rPr lang="en-US" altLang="zh-CN" sz="2400" b="1" i="1" baseline="-25000" dirty="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 sz="2000" b="1" baseline="-34000" dirty="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 sz="2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 = 30</a:t>
            </a:r>
            <a:r>
              <a:rPr lang="en-US" altLang="zh-CN" sz="2400" b="1" dirty="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</a:t>
            </a:r>
            <a:r>
              <a:rPr lang="zh-CN" altLang="en-US" sz="2400" b="1" dirty="0">
                <a:solidFill>
                  <a:srgbClr val="6600FF"/>
                </a:solidFill>
                <a:latin typeface="Times New Roman" panose="02020603050405020304" pitchFamily="18" charset="0"/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7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6" grpId="0" animBg="1" autoUpdateAnimBg="0"/>
      <p:bldP spid="13320" grpId="0" animBg="1" autoUpdateAnimBg="0"/>
      <p:bldP spid="13321" grpId="0" animBg="1" autoUpdateAnimBg="0"/>
      <p:bldP spid="13322" grpId="0" autoUpdateAnimBg="0"/>
      <p:bldP spid="13323" grpId="0" autoUpdateAnimBg="0"/>
      <p:bldP spid="13324" grpId="0" autoUpdateAnimBg="0"/>
      <p:bldP spid="13329" grpId="0" autoUpdateAnimBg="0"/>
      <p:bldP spid="13338" grpId="0" autoUpdateAnimBg="0"/>
      <p:bldP spid="13340" grpId="0" autoUpdateAnimBg="0"/>
      <p:bldP spid="13348" grpId="0" autoUpdateAnimBg="0"/>
      <p:bldP spid="1334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>
            <a:extLst>
              <a:ext uri="{FF2B5EF4-FFF2-40B4-BE49-F238E27FC236}">
                <a16:creationId xmlns:a16="http://schemas.microsoft.com/office/drawing/2014/main" id="{4C7B55BC-064E-0D2B-2A4B-8264478358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563" y="260350"/>
            <a:ext cx="865663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</a:rPr>
              <a:t>例 </a:t>
            </a:r>
            <a:r>
              <a:rPr lang="en-US" altLang="zh-CN" sz="2400" b="1">
                <a:solidFill>
                  <a:srgbClr val="FF3300"/>
                </a:solidFill>
                <a:latin typeface="宋体" panose="02010600030101010101" pitchFamily="2" charset="-122"/>
              </a:rPr>
              <a:t>1]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400" b="1">
                <a:latin typeface="宋体" panose="02010600030101010101" pitchFamily="2" charset="-122"/>
              </a:rPr>
              <a:t>若已知 </a:t>
            </a:r>
            <a:r>
              <a:rPr lang="en-US" altLang="zh-CN" sz="2400" b="1" i="1"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 </a:t>
            </a:r>
            <a:r>
              <a:rPr lang="en-US" altLang="zh-CN" sz="2400" b="1">
                <a:latin typeface="Times New Roman" panose="02020603050405020304" pitchFamily="18" charset="0"/>
              </a:rPr>
              <a:t>=</a:t>
            </a:r>
            <a:r>
              <a:rPr lang="en-US" altLang="zh-CN" sz="2400" b="1" i="1">
                <a:latin typeface="Times New Roman" panose="02020603050405020304" pitchFamily="18" charset="0"/>
              </a:rPr>
              <a:t> I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1m</a:t>
            </a:r>
            <a:r>
              <a:rPr lang="en-US" altLang="zh-CN" sz="2400" b="1">
                <a:latin typeface="Times New Roman" panose="02020603050405020304" pitchFamily="18" charset="0"/>
              </a:rPr>
              <a:t>sin(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t 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+ 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</a:t>
            </a:r>
            <a:r>
              <a:rPr lang="en-US" altLang="zh-CN" sz="2400" b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) = </a:t>
            </a:r>
            <a:r>
              <a:rPr lang="en-US" altLang="zh-CN" sz="2400" b="1">
                <a:latin typeface="Times New Roman" panose="02020603050405020304" pitchFamily="18" charset="0"/>
              </a:rPr>
              <a:t>100sin(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t 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+ 45) A</a:t>
            </a: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、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400" b="1" i="1"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2 </a:t>
            </a:r>
            <a:r>
              <a:rPr lang="en-US" altLang="zh-CN" sz="2400" b="1"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2m</a:t>
            </a:r>
            <a:r>
              <a:rPr lang="en-US" altLang="zh-CN" sz="2400" b="1">
                <a:latin typeface="Times New Roman" panose="02020603050405020304" pitchFamily="18" charset="0"/>
              </a:rPr>
              <a:t>sin(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t 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+ 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</a:t>
            </a:r>
            <a:r>
              <a:rPr lang="en-US" altLang="zh-CN" sz="2400" b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) = </a:t>
            </a:r>
            <a:r>
              <a:rPr lang="en-US" altLang="zh-CN" sz="2400" b="1">
                <a:latin typeface="Times New Roman" panose="02020603050405020304" pitchFamily="18" charset="0"/>
              </a:rPr>
              <a:t>60</a:t>
            </a:r>
            <a:r>
              <a:rPr lang="en-US" altLang="zh-CN" sz="2400" b="1" i="1"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</a:rPr>
              <a:t>sin(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t 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 30) A </a:t>
            </a: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，</a:t>
            </a:r>
            <a:r>
              <a:rPr lang="zh-CN" altLang="en-US" sz="2400" b="1">
                <a:latin typeface="Times New Roman" panose="02020603050405020304" pitchFamily="18" charset="0"/>
              </a:rPr>
              <a:t>求 </a:t>
            </a:r>
            <a:r>
              <a:rPr lang="en-US" altLang="zh-CN" sz="2400" b="1" i="1">
                <a:latin typeface="Times New Roman" panose="02020603050405020304" pitchFamily="18" charset="0"/>
              </a:rPr>
              <a:t>i </a:t>
            </a:r>
            <a:r>
              <a:rPr lang="en-US" altLang="zh-CN" sz="2400" b="1">
                <a:latin typeface="Times New Roman" panose="02020603050405020304" pitchFamily="18" charset="0"/>
              </a:rPr>
              <a:t>= </a:t>
            </a:r>
            <a:r>
              <a:rPr lang="en-US" altLang="zh-CN" sz="2400" b="1" i="1"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</a:t>
            </a:r>
            <a:r>
              <a:rPr lang="en-US" altLang="zh-CN" sz="2400" b="1" i="1" baseline="-25000"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+</a:t>
            </a:r>
            <a:r>
              <a:rPr lang="en-US" altLang="zh-CN" sz="2400" b="1" i="1" baseline="-25000">
                <a:latin typeface="Times New Roman" panose="02020603050405020304" pitchFamily="18" charset="0"/>
              </a:rPr>
              <a:t>  </a:t>
            </a:r>
            <a:r>
              <a:rPr lang="en-US" altLang="zh-CN" sz="2400" b="1" i="1"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4339" name="Text Box 3">
            <a:extLst>
              <a:ext uri="{FF2B5EF4-FFF2-40B4-BE49-F238E27FC236}">
                <a16:creationId xmlns:a16="http://schemas.microsoft.com/office/drawing/2014/main" id="{9C781FB4-6421-3562-8800-E7501A722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750" y="1341438"/>
            <a:ext cx="798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解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]</a:t>
            </a:r>
            <a:endParaRPr lang="en-US" altLang="zh-CN" sz="2400" b="1" i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4340" name="Text Box 4">
            <a:extLst>
              <a:ext uri="{FF2B5EF4-FFF2-40B4-BE49-F238E27FC236}">
                <a16:creationId xmlns:a16="http://schemas.microsoft.com/office/drawing/2014/main" id="{6F43FCD5-C3B1-1724-FBD4-3CC585380C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1865313"/>
            <a:ext cx="1343025" cy="11080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宋体" panose="02010600030101010101" pitchFamily="2" charset="-122"/>
              </a:rPr>
              <a:t>正弦电量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宋体" panose="02010600030101010101" pitchFamily="2" charset="-122"/>
              </a:rPr>
              <a:t>(时间函数)</a:t>
            </a:r>
          </a:p>
        </p:txBody>
      </p:sp>
      <p:sp>
        <p:nvSpPr>
          <p:cNvPr id="14341" name="Text Box 5">
            <a:extLst>
              <a:ext uri="{FF2B5EF4-FFF2-40B4-BE49-F238E27FC236}">
                <a16:creationId xmlns:a16="http://schemas.microsoft.com/office/drawing/2014/main" id="{CF036091-3621-C74B-E8E6-CC56BBC3EA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8663" y="3351213"/>
            <a:ext cx="842962" cy="110807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所求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正弦量</a:t>
            </a:r>
            <a:endParaRPr lang="zh-CN" altLang="en-US" sz="220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4342" name="AutoShape 6">
            <a:extLst>
              <a:ext uri="{FF2B5EF4-FFF2-40B4-BE49-F238E27FC236}">
                <a16:creationId xmlns:a16="http://schemas.microsoft.com/office/drawing/2014/main" id="{51160D5C-2FF5-5EBA-862C-B087EB57C7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3188" y="1989138"/>
            <a:ext cx="1019175" cy="714375"/>
          </a:xfrm>
          <a:prstGeom prst="rightArrow">
            <a:avLst>
              <a:gd name="adj1" fmla="val 50000"/>
              <a:gd name="adj2" fmla="val 30852"/>
            </a:avLst>
          </a:prstGeom>
          <a:solidFill>
            <a:srgbClr val="CCFFCC"/>
          </a:soli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FF0066"/>
                </a:solidFill>
                <a:latin typeface="宋体" panose="02010600030101010101" pitchFamily="2" charset="-122"/>
              </a:rPr>
              <a:t>变换</a:t>
            </a:r>
            <a:endParaRPr lang="zh-CN" altLang="en-US" sz="2200">
              <a:solidFill>
                <a:srgbClr val="FF0066"/>
              </a:solidFill>
              <a:latin typeface="宋体" panose="02010600030101010101" pitchFamily="2" charset="-122"/>
            </a:endParaRPr>
          </a:p>
        </p:txBody>
      </p:sp>
      <p:sp>
        <p:nvSpPr>
          <p:cNvPr id="14343" name="Text Box 7">
            <a:extLst>
              <a:ext uri="{FF2B5EF4-FFF2-40B4-BE49-F238E27FC236}">
                <a16:creationId xmlns:a16="http://schemas.microsoft.com/office/drawing/2014/main" id="{89F641DB-1972-0ED1-26E6-8A24916075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83263" y="1995488"/>
            <a:ext cx="1204912" cy="769937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相量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(复数)</a:t>
            </a:r>
          </a:p>
        </p:txBody>
      </p:sp>
      <p:sp>
        <p:nvSpPr>
          <p:cNvPr id="14344" name="Text Box 8">
            <a:extLst>
              <a:ext uri="{FF2B5EF4-FFF2-40B4-BE49-F238E27FC236}">
                <a16:creationId xmlns:a16="http://schemas.microsoft.com/office/drawing/2014/main" id="{ED0C3BC6-E75F-34DB-D950-EA77059826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5488" y="3132138"/>
            <a:ext cx="385762" cy="144621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结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果</a:t>
            </a:r>
            <a:endParaRPr lang="zh-CN" altLang="en-US" sz="2200">
              <a:latin typeface="宋体" panose="02010600030101010101" pitchFamily="2" charset="-122"/>
            </a:endParaRPr>
          </a:p>
        </p:txBody>
      </p:sp>
      <p:sp>
        <p:nvSpPr>
          <p:cNvPr id="14345" name="AutoShape 9">
            <a:extLst>
              <a:ext uri="{FF2B5EF4-FFF2-40B4-BE49-F238E27FC236}">
                <a16:creationId xmlns:a16="http://schemas.microsoft.com/office/drawing/2014/main" id="{AE5C0AFB-D984-0070-CD4D-ACE9D57ACF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63900" y="3530600"/>
            <a:ext cx="1136650" cy="742950"/>
          </a:xfrm>
          <a:prstGeom prst="leftArrow">
            <a:avLst>
              <a:gd name="adj1" fmla="val 50000"/>
              <a:gd name="adj2" fmla="val 28778"/>
            </a:avLst>
          </a:prstGeom>
          <a:solidFill>
            <a:srgbClr val="CCFFCC"/>
          </a:soli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FF0066"/>
                </a:solidFill>
                <a:latin typeface="宋体" panose="02010600030101010101" pitchFamily="2" charset="-122"/>
              </a:rPr>
              <a:t>反变换</a:t>
            </a:r>
            <a:endParaRPr lang="zh-CN" altLang="en-US" sz="2200">
              <a:latin typeface="宋体" panose="02010600030101010101" pitchFamily="2" charset="-122"/>
            </a:endParaRPr>
          </a:p>
        </p:txBody>
      </p:sp>
      <p:sp>
        <p:nvSpPr>
          <p:cNvPr id="14346" name="Rectangle 10">
            <a:extLst>
              <a:ext uri="{FF2B5EF4-FFF2-40B4-BE49-F238E27FC236}">
                <a16:creationId xmlns:a16="http://schemas.microsoft.com/office/drawing/2014/main" id="{0A32DB76-1B79-4211-516E-1ABB25A27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1663" y="3206750"/>
            <a:ext cx="1338262" cy="14462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宋体" panose="02010600030101010101" pitchFamily="2" charset="-122"/>
              </a:rPr>
              <a:t>相量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宋体" panose="02010600030101010101" pitchFamily="2" charset="-122"/>
              </a:rPr>
              <a:t>运算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宋体" panose="02010600030101010101" pitchFamily="2" charset="-122"/>
              </a:rPr>
              <a:t>(复数运算</a:t>
            </a:r>
            <a:r>
              <a:rPr lang="en-US" altLang="zh-CN" sz="2200" b="1">
                <a:solidFill>
                  <a:schemeClr val="tx2"/>
                </a:solidFill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14347" name="AutoShape 11">
            <a:extLst>
              <a:ext uri="{FF2B5EF4-FFF2-40B4-BE49-F238E27FC236}">
                <a16:creationId xmlns:a16="http://schemas.microsoft.com/office/drawing/2014/main" id="{DA687A23-36D2-FE25-319D-191312AE79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1888" y="2832100"/>
            <a:ext cx="363537" cy="306388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CFFCC"/>
          </a:solidFill>
          <a:ln w="9525">
            <a:solidFill>
              <a:srgbClr val="66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4348" name="AutoShape 12">
            <a:extLst>
              <a:ext uri="{FF2B5EF4-FFF2-40B4-BE49-F238E27FC236}">
                <a16:creationId xmlns:a16="http://schemas.microsoft.com/office/drawing/2014/main" id="{3B8430B7-F308-32E2-0DEF-D745A3917A1B}"/>
              </a:ext>
            </a:extLst>
          </p:cNvPr>
          <p:cNvSpPr>
            <a:spLocks noChangeArrowheads="1"/>
          </p:cNvSpPr>
          <p:nvPr/>
        </p:nvSpPr>
        <p:spPr bwMode="auto">
          <a:xfrm rot="5400000" flipH="1">
            <a:off x="5153026" y="3732212"/>
            <a:ext cx="341312" cy="309563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CCFFCC"/>
          </a:solidFill>
          <a:ln w="9525">
            <a:solidFill>
              <a:srgbClr val="66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4349" name="Text Box 17">
            <a:extLst>
              <a:ext uri="{FF2B5EF4-FFF2-40B4-BE49-F238E27FC236}">
                <a16:creationId xmlns:a16="http://schemas.microsoft.com/office/drawing/2014/main" id="{8988499F-CCEA-E754-1E5A-F0BA18532B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66900" y="1341438"/>
            <a:ext cx="6305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正弦电量的运算可按下列步骤进行，首先把</a:t>
            </a:r>
          </a:p>
        </p:txBody>
      </p:sp>
      <p:graphicFrame>
        <p:nvGraphicFramePr>
          <p:cNvPr id="14353" name="Object 17">
            <a:extLst>
              <a:ext uri="{FF2B5EF4-FFF2-40B4-BE49-F238E27FC236}">
                <a16:creationId xmlns:a16="http://schemas.microsoft.com/office/drawing/2014/main" id="{4A1EFE1D-5446-9C9B-0254-16B7077F1CB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77888" y="4862513"/>
          <a:ext cx="5854700" cy="86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146800" imgH="914400" progId="">
                  <p:embed/>
                </p:oleObj>
              </mc:Choice>
              <mc:Fallback>
                <p:oleObj r:id="rId2" imgW="6146800" imgH="914400" progId="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77888" y="4862513"/>
                        <a:ext cx="5854700" cy="869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54" name="Text Box 22">
            <a:extLst>
              <a:ext uri="{FF2B5EF4-FFF2-40B4-BE49-F238E27FC236}">
                <a16:creationId xmlns:a16="http://schemas.microsoft.com/office/drawing/2014/main" id="{3008FDDF-8980-8C13-516B-CDD996951B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163" y="5902325"/>
            <a:ext cx="1373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于是得</a:t>
            </a:r>
          </a:p>
        </p:txBody>
      </p:sp>
      <p:graphicFrame>
        <p:nvGraphicFramePr>
          <p:cNvPr id="14355" name="Object 19">
            <a:extLst>
              <a:ext uri="{FF2B5EF4-FFF2-40B4-BE49-F238E27FC236}">
                <a16:creationId xmlns:a16="http://schemas.microsoft.com/office/drawing/2014/main" id="{0361367D-37F9-55AD-9AA8-923BED3F8A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95513" y="5989638"/>
          <a:ext cx="2878137" cy="319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210313" imgH="355292" progId="">
                  <p:embed/>
                </p:oleObj>
              </mc:Choice>
              <mc:Fallback>
                <p:oleObj r:id="rId4" imgW="3210313" imgH="355292" progId="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513" y="5989638"/>
                        <a:ext cx="2878137" cy="319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75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autoUpdateAnimBg="0"/>
      <p:bldP spid="14340" grpId="0" animBg="1" autoUpdateAnimBg="0"/>
      <p:bldP spid="14341" grpId="0" animBg="1" autoUpdateAnimBg="0"/>
      <p:bldP spid="14342" grpId="0" animBg="1" autoUpdateAnimBg="0"/>
      <p:bldP spid="14343" grpId="0" animBg="1" autoUpdateAnimBg="0"/>
      <p:bldP spid="14344" grpId="0" animBg="1" autoUpdateAnimBg="0"/>
      <p:bldP spid="14345" grpId="0" animBg="1" autoUpdateAnimBg="0"/>
      <p:bldP spid="14346" grpId="0" animBg="1" autoUpdateAnimBg="0"/>
      <p:bldP spid="14347" grpId="0" animBg="1" autoUpdateAnimBg="0"/>
      <p:bldP spid="14348" grpId="0" animBg="1" autoUpdateAnimBg="0"/>
      <p:bldP spid="14349" grpId="0" autoUpdateAnimBg="0"/>
      <p:bldP spid="14354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Rectangle 34">
            <a:extLst>
              <a:ext uri="{FF2B5EF4-FFF2-40B4-BE49-F238E27FC236}">
                <a16:creationId xmlns:a16="http://schemas.microsoft.com/office/drawing/2014/main" id="{49447581-2267-075C-C5B0-F6C850C9FE1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246313" y="303213"/>
            <a:ext cx="5565775" cy="5334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altLang="zh-CN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  <a:cs typeface="+mn-cs"/>
              </a:rPr>
              <a:t>2.3　</a:t>
            </a:r>
            <a:r>
              <a:rPr lang="zh-CN" altLang="en-US" sz="3200" b="1" dirty="0">
                <a:solidFill>
                  <a:srgbClr val="0000FF"/>
                </a:solidFill>
                <a:latin typeface="Times New Roman" pitchFamily="18" charset="0"/>
                <a:ea typeface="楷体_GB2312" pitchFamily="49" charset="-122"/>
                <a:cs typeface="+mn-cs"/>
              </a:rPr>
              <a:t>单一参数的交流电路</a:t>
            </a:r>
          </a:p>
        </p:txBody>
      </p:sp>
      <p:sp>
        <p:nvSpPr>
          <p:cNvPr id="15363" name="Text Box 3">
            <a:extLst>
              <a:ext uri="{FF2B5EF4-FFF2-40B4-BE49-F238E27FC236}">
                <a16:creationId xmlns:a16="http://schemas.microsoft.com/office/drawing/2014/main" id="{A8C15F7E-F44D-5FCF-5358-58AF8E74DE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981075"/>
            <a:ext cx="8242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电路分析是确定电路中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电压与电流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关系及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</a:rPr>
              <a:t>能量的转换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问题。</a:t>
            </a:r>
          </a:p>
        </p:txBody>
      </p:sp>
      <p:graphicFrame>
        <p:nvGraphicFramePr>
          <p:cNvPr id="15365" name="Object 5">
            <a:extLst>
              <a:ext uri="{FF2B5EF4-FFF2-40B4-BE49-F238E27FC236}">
                <a16:creationId xmlns:a16="http://schemas.microsoft.com/office/drawing/2014/main" id="{0F473162-5AA4-C736-8865-446DB7BA1B1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48300" y="3319463"/>
          <a:ext cx="1139825" cy="31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956652" imgH="318884" progId="Equation.3">
                  <p:embed/>
                </p:oleObj>
              </mc:Choice>
              <mc:Fallback>
                <p:oleObj r:id="rId2" imgW="956652" imgH="318884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8300" y="3319463"/>
                        <a:ext cx="1139825" cy="312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7">
            <a:extLst>
              <a:ext uri="{FF2B5EF4-FFF2-40B4-BE49-F238E27FC236}">
                <a16:creationId xmlns:a16="http://schemas.microsoft.com/office/drawing/2014/main" id="{9249B3CB-520A-30CA-632B-C4379D160CDE}"/>
              </a:ext>
            </a:extLst>
          </p:cNvPr>
          <p:cNvGrpSpPr>
            <a:grpSpLocks/>
          </p:cNvGrpSpPr>
          <p:nvPr/>
        </p:nvGrpSpPr>
        <p:grpSpPr bwMode="auto">
          <a:xfrm>
            <a:off x="1074738" y="2889250"/>
            <a:ext cx="1447800" cy="1839913"/>
            <a:chOff x="0" y="0"/>
            <a:chExt cx="912" cy="1159"/>
          </a:xfrm>
        </p:grpSpPr>
        <p:sp>
          <p:nvSpPr>
            <p:cNvPr id="15379" name="未知">
              <a:extLst>
                <a:ext uri="{FF2B5EF4-FFF2-40B4-BE49-F238E27FC236}">
                  <a16:creationId xmlns:a16="http://schemas.microsoft.com/office/drawing/2014/main" id="{33D6760D-5CF0-B85B-7556-EC0D05B5A7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" y="351"/>
              <a:ext cx="528" cy="768"/>
            </a:xfrm>
            <a:custGeom>
              <a:avLst/>
              <a:gdLst>
                <a:gd name="T0" fmla="*/ 0 w 528"/>
                <a:gd name="T1" fmla="*/ 0 h 768"/>
                <a:gd name="T2" fmla="*/ 528 w 528"/>
                <a:gd name="T3" fmla="*/ 0 h 768"/>
                <a:gd name="T4" fmla="*/ 528 w 528"/>
                <a:gd name="T5" fmla="*/ 768 h 768"/>
                <a:gd name="T6" fmla="*/ 0 w 528"/>
                <a:gd name="T7" fmla="*/ 768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768"/>
                <a:gd name="T14" fmla="*/ 528 w 528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768">
                  <a:moveTo>
                    <a:pt x="0" y="0"/>
                  </a:moveTo>
                  <a:lnTo>
                    <a:pt x="528" y="0"/>
                  </a:lnTo>
                  <a:lnTo>
                    <a:pt x="528" y="768"/>
                  </a:lnTo>
                  <a:lnTo>
                    <a:pt x="0" y="76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" name="Oval 9">
              <a:extLst>
                <a:ext uri="{FF2B5EF4-FFF2-40B4-BE49-F238E27FC236}">
                  <a16:creationId xmlns:a16="http://schemas.microsoft.com/office/drawing/2014/main" id="{9BD2C52F-D53F-2AFE-49D5-FF3529D812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" y="327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" name="Oval 10">
              <a:extLst>
                <a:ext uri="{FF2B5EF4-FFF2-40B4-BE49-F238E27FC236}">
                  <a16:creationId xmlns:a16="http://schemas.microsoft.com/office/drawing/2014/main" id="{B6B92A15-3061-66BF-A2AF-10427BFDA6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" y="1095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" name="Text Box 11">
              <a:extLst>
                <a:ext uri="{FF2B5EF4-FFF2-40B4-BE49-F238E27FC236}">
                  <a16:creationId xmlns:a16="http://schemas.microsoft.com/office/drawing/2014/main" id="{12A280E9-1CFD-A59E-A5A1-108AAF7764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9" y="588"/>
              <a:ext cx="23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R</a:t>
              </a:r>
              <a:endPara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Rectangle 12">
              <a:extLst>
                <a:ext uri="{FF2B5EF4-FFF2-40B4-BE49-F238E27FC236}">
                  <a16:creationId xmlns:a16="http://schemas.microsoft.com/office/drawing/2014/main" id="{CECFCBAC-2C74-8FD9-B70B-7233B3497C6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82" y="687"/>
              <a:ext cx="288" cy="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7" name="Text Box 13">
              <a:extLst>
                <a:ext uri="{FF2B5EF4-FFF2-40B4-BE49-F238E27FC236}">
                  <a16:creationId xmlns:a16="http://schemas.microsoft.com/office/drawing/2014/main" id="{B6D59444-D41D-8104-8EEE-9139C9C5AB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" y="890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8" name="Text Box 14">
              <a:extLst>
                <a:ext uri="{FF2B5EF4-FFF2-40B4-BE49-F238E27FC236}">
                  <a16:creationId xmlns:a16="http://schemas.microsoft.com/office/drawing/2014/main" id="{6CC3530A-3601-477B-FD8C-47416CD8DB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52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9" name="Text Box 15">
              <a:extLst>
                <a:ext uri="{FF2B5EF4-FFF2-40B4-BE49-F238E27FC236}">
                  <a16:creationId xmlns:a16="http://schemas.microsoft.com/office/drawing/2014/main" id="{68A508CF-2C02-7B84-5A93-52374DB4F8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" y="583"/>
              <a:ext cx="21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" name="Line 16">
              <a:extLst>
                <a:ext uri="{FF2B5EF4-FFF2-40B4-BE49-F238E27FC236}">
                  <a16:creationId xmlns:a16="http://schemas.microsoft.com/office/drawing/2014/main" id="{7DFD79F3-4994-8544-74F9-CB2807D079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2" y="267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Text Box 17">
              <a:extLst>
                <a:ext uri="{FF2B5EF4-FFF2-40B4-BE49-F238E27FC236}">
                  <a16:creationId xmlns:a16="http://schemas.microsoft.com/office/drawing/2014/main" id="{2181513A-4F2C-F0C5-D34E-4F2246DE2A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" y="0"/>
              <a:ext cx="16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</p:grpSp>
      <p:sp>
        <p:nvSpPr>
          <p:cNvPr id="15378" name="Text Box 18">
            <a:extLst>
              <a:ext uri="{FF2B5EF4-FFF2-40B4-BE49-F238E27FC236}">
                <a16:creationId xmlns:a16="http://schemas.microsoft.com/office/drawing/2014/main" id="{923B0F78-F943-7FC9-FC06-AB3072DC46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00325" y="2708275"/>
            <a:ext cx="2476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电压电流关系</a:t>
            </a:r>
          </a:p>
        </p:txBody>
      </p:sp>
      <p:sp>
        <p:nvSpPr>
          <p:cNvPr id="15380" name="Text Box 20">
            <a:extLst>
              <a:ext uri="{FF2B5EF4-FFF2-40B4-BE49-F238E27FC236}">
                <a16:creationId xmlns:a16="http://schemas.microsoft.com/office/drawing/2014/main" id="{DBA1B095-9BD3-B904-FF64-F10A9BC92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438" y="2205038"/>
            <a:ext cx="84566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设在电阻元件的交流电路中，电压、电流参考方向如图所示。</a:t>
            </a:r>
          </a:p>
        </p:txBody>
      </p:sp>
      <p:sp>
        <p:nvSpPr>
          <p:cNvPr id="15381" name="Text Box 21">
            <a:extLst>
              <a:ext uri="{FF2B5EF4-FFF2-40B4-BE49-F238E27FC236}">
                <a16:creationId xmlns:a16="http://schemas.microsoft.com/office/drawing/2014/main" id="{13365DBB-C3D8-81A4-938F-76887B4FF6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2725" y="3246438"/>
            <a:ext cx="2200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根据欧姆定律</a:t>
            </a:r>
          </a:p>
        </p:txBody>
      </p:sp>
      <p:sp>
        <p:nvSpPr>
          <p:cNvPr id="15382" name="Text Box 22">
            <a:extLst>
              <a:ext uri="{FF2B5EF4-FFF2-40B4-BE49-F238E27FC236}">
                <a16:creationId xmlns:a16="http://schemas.microsoft.com/office/drawing/2014/main" id="{E92171ED-7E61-7A22-9F63-E66A8941A0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4813" y="3822700"/>
            <a:ext cx="835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设</a:t>
            </a:r>
          </a:p>
        </p:txBody>
      </p:sp>
      <p:graphicFrame>
        <p:nvGraphicFramePr>
          <p:cNvPr id="15383" name="Object 23">
            <a:extLst>
              <a:ext uri="{FF2B5EF4-FFF2-40B4-BE49-F238E27FC236}">
                <a16:creationId xmlns:a16="http://schemas.microsoft.com/office/drawing/2014/main" id="{9942195D-38F4-1B31-5ACA-734C38EB5E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33975" y="3822700"/>
          <a:ext cx="1670050" cy="484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838564" imgH="228699" progId="">
                  <p:embed/>
                </p:oleObj>
              </mc:Choice>
              <mc:Fallback>
                <p:oleObj r:id="rId4" imgW="838564" imgH="228699" progId="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33975" y="3822700"/>
                        <a:ext cx="1670050" cy="484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384" name="Object 24">
            <a:extLst>
              <a:ext uri="{FF2B5EF4-FFF2-40B4-BE49-F238E27FC236}">
                <a16:creationId xmlns:a16="http://schemas.microsoft.com/office/drawing/2014/main" id="{614DA714-F54B-2063-0469-B793625703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32263" y="4332288"/>
          <a:ext cx="4059237" cy="46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083704" imgH="228699" progId="">
                  <p:embed/>
                </p:oleObj>
              </mc:Choice>
              <mc:Fallback>
                <p:oleObj r:id="rId6" imgW="2083704" imgH="228699" progId="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2263" y="4332288"/>
                        <a:ext cx="4059237" cy="465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5" name="Text Box 25">
            <a:extLst>
              <a:ext uri="{FF2B5EF4-FFF2-40B4-BE49-F238E27FC236}">
                <a16:creationId xmlns:a16="http://schemas.microsoft.com/office/drawing/2014/main" id="{A9422B22-A360-E8E2-EDA0-E611D5BBF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0050" y="4298950"/>
            <a:ext cx="682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则</a:t>
            </a:r>
          </a:p>
        </p:txBody>
      </p:sp>
      <p:sp>
        <p:nvSpPr>
          <p:cNvPr id="15386" name="Text Box 26">
            <a:extLst>
              <a:ext uri="{FF2B5EF4-FFF2-40B4-BE49-F238E27FC236}">
                <a16:creationId xmlns:a16="http://schemas.microsoft.com/office/drawing/2014/main" id="{D78FE07D-6D57-A4DD-0F40-5EB5A3DA8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7375" y="5038725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式中</a:t>
            </a:r>
          </a:p>
        </p:txBody>
      </p:sp>
      <p:graphicFrame>
        <p:nvGraphicFramePr>
          <p:cNvPr id="15387" name="Object 27">
            <a:extLst>
              <a:ext uri="{FF2B5EF4-FFF2-40B4-BE49-F238E27FC236}">
                <a16:creationId xmlns:a16="http://schemas.microsoft.com/office/drawing/2014/main" id="{DD857A5B-7C4E-F157-8FC4-0684F3C0FC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74800" y="5118100"/>
          <a:ext cx="1371600" cy="37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524662" imgH="419282" progId="Equation.3">
                  <p:embed/>
                </p:oleObj>
              </mc:Choice>
              <mc:Fallback>
                <p:oleObj r:id="rId8" imgW="1524662" imgH="419282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74800" y="5118100"/>
                        <a:ext cx="1371600" cy="377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88" name="Text Box 28">
            <a:extLst>
              <a:ext uri="{FF2B5EF4-FFF2-40B4-BE49-F238E27FC236}">
                <a16:creationId xmlns:a16="http://schemas.microsoft.com/office/drawing/2014/main" id="{7D007A99-A3CA-D17A-91C1-745A338B5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46400" y="5038725"/>
            <a:ext cx="760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或</a:t>
            </a:r>
          </a:p>
        </p:txBody>
      </p:sp>
      <p:graphicFrame>
        <p:nvGraphicFramePr>
          <p:cNvPr id="15389" name="Object 29">
            <a:extLst>
              <a:ext uri="{FF2B5EF4-FFF2-40B4-BE49-F238E27FC236}">
                <a16:creationId xmlns:a16="http://schemas.microsoft.com/office/drawing/2014/main" id="{27B047AE-5C19-8FD7-56FC-8E1554DCF4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41750" y="4919663"/>
          <a:ext cx="1797050" cy="741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1867711" imgH="914797" progId="Equation.3">
                  <p:embed/>
                </p:oleObj>
              </mc:Choice>
              <mc:Fallback>
                <p:oleObj r:id="rId10" imgW="1867711" imgH="914797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41750" y="4919663"/>
                        <a:ext cx="1797050" cy="741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90" name="Text Box 30">
            <a:extLst>
              <a:ext uri="{FF2B5EF4-FFF2-40B4-BE49-F238E27FC236}">
                <a16:creationId xmlns:a16="http://schemas.microsoft.com/office/drawing/2014/main" id="{4B9F689B-C318-369B-1ED4-7651317C7B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6100" y="5732463"/>
            <a:ext cx="7108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可见，</a:t>
            </a:r>
            <a:r>
              <a:rPr lang="zh-CN" altLang="en-US" sz="2400" b="1" i="1">
                <a:latin typeface="Times New Roman" panose="02020603050405020304" pitchFamily="18" charset="0"/>
              </a:rPr>
              <a:t>R</a:t>
            </a:r>
            <a:r>
              <a:rPr lang="en-US" altLang="zh-CN" sz="2400" b="1" i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等于电压与电流有效值或最大值之比。</a:t>
            </a:r>
          </a:p>
        </p:txBody>
      </p:sp>
      <p:sp>
        <p:nvSpPr>
          <p:cNvPr id="12" name="Rectangle 69">
            <a:extLst>
              <a:ext uri="{FF2B5EF4-FFF2-40B4-BE49-F238E27FC236}">
                <a16:creationId xmlns:a16="http://schemas.microsoft.com/office/drawing/2014/main" id="{344732B8-D837-4C94-3140-07FB225F58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3" y="1557338"/>
            <a:ext cx="5167312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2.3.1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电阻元件的交流电路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5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utoUpdateAnimBg="0"/>
      <p:bldP spid="15378" grpId="0" autoUpdateAnimBg="0"/>
      <p:bldP spid="15380" grpId="0" autoUpdateAnimBg="0"/>
      <p:bldP spid="15381" grpId="0" autoUpdateAnimBg="0"/>
      <p:bldP spid="15382" grpId="0" autoUpdateAnimBg="0"/>
      <p:bldP spid="15385" grpId="0" autoUpdateAnimBg="0"/>
      <p:bldP spid="15386" grpId="0" autoUpdateAnimBg="0"/>
      <p:bldP spid="15388" grpId="0" autoUpdateAnimBg="0"/>
      <p:bldP spid="15390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>
            <a:extLst>
              <a:ext uri="{FF2B5EF4-FFF2-40B4-BE49-F238E27FC236}">
                <a16:creationId xmlns:a16="http://schemas.microsoft.com/office/drawing/2014/main" id="{516073F7-0CEE-CF23-1AB2-9A01C6A290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8150" y="4508500"/>
            <a:ext cx="5083175" cy="90011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     电压与电流同频率、同相位；</a:t>
            </a:r>
          </a:p>
        </p:txBody>
      </p:sp>
      <p:sp>
        <p:nvSpPr>
          <p:cNvPr id="16387" name="Text Box 3">
            <a:extLst>
              <a:ext uri="{FF2B5EF4-FFF2-40B4-BE49-F238E27FC236}">
                <a16:creationId xmlns:a16="http://schemas.microsoft.com/office/drawing/2014/main" id="{C2A8F671-7308-9F1C-A68D-0D1B2ACD3B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41750" y="2659063"/>
            <a:ext cx="171450" cy="442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16388" name="AutoShape 4">
            <a:extLst>
              <a:ext uri="{FF2B5EF4-FFF2-40B4-BE49-F238E27FC236}">
                <a16:creationId xmlns:a16="http://schemas.microsoft.com/office/drawing/2014/main" id="{0AA54CA1-BFBA-57AF-D7C9-5CFCFC9B0DA4}"/>
              </a:ext>
            </a:extLst>
          </p:cNvPr>
          <p:cNvSpPr>
            <a:spLocks/>
          </p:cNvSpPr>
          <p:nvPr/>
        </p:nvSpPr>
        <p:spPr bwMode="auto">
          <a:xfrm>
            <a:off x="688975" y="4840288"/>
            <a:ext cx="282575" cy="300037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28 h 300038"/>
              <a:gd name="T12" fmla="*/ 228608 w 282575"/>
              <a:gd name="T13" fmla="*/ 300032 h 300038"/>
              <a:gd name="T14" fmla="*/ 141288 w 282575"/>
              <a:gd name="T15" fmla="*/ 229202 h 300038"/>
              <a:gd name="T16" fmla="*/ 53967 w 282575"/>
              <a:gd name="T17" fmla="*/ 300032 h 300038"/>
              <a:gd name="T18" fmla="*/ 87321 w 282575"/>
              <a:gd name="T19" fmla="*/ 185428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9" name="Text Box 5">
            <a:extLst>
              <a:ext uri="{FF2B5EF4-FFF2-40B4-BE49-F238E27FC236}">
                <a16:creationId xmlns:a16="http://schemas.microsoft.com/office/drawing/2014/main" id="{9F23F7E3-F6D4-6D42-AD37-C05E4F9B92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908050"/>
            <a:ext cx="3168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电压电流关系</a:t>
            </a:r>
          </a:p>
        </p:txBody>
      </p:sp>
      <p:sp>
        <p:nvSpPr>
          <p:cNvPr id="16390" name="AutoShape 6">
            <a:extLst>
              <a:ext uri="{FF2B5EF4-FFF2-40B4-BE49-F238E27FC236}">
                <a16:creationId xmlns:a16="http://schemas.microsoft.com/office/drawing/2014/main" id="{62236057-D6C8-F9B9-0C62-9A1A8E66D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5005388"/>
            <a:ext cx="5407025" cy="9001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     电压与电流大小关系 </a:t>
            </a:r>
          </a:p>
        </p:txBody>
      </p:sp>
      <p:sp>
        <p:nvSpPr>
          <p:cNvPr id="16391" name="Text Box 7">
            <a:extLst>
              <a:ext uri="{FF2B5EF4-FFF2-40B4-BE49-F238E27FC236}">
                <a16:creationId xmlns:a16="http://schemas.microsoft.com/office/drawing/2014/main" id="{460BA9F8-D2B1-C474-CBEC-1088CBAB98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0075" y="4017963"/>
            <a:ext cx="249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i</a:t>
            </a:r>
            <a:endParaRPr lang="en-US" altLang="zh-CN" sz="2400" b="1" i="1" baseline="-250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8">
            <a:extLst>
              <a:ext uri="{FF2B5EF4-FFF2-40B4-BE49-F238E27FC236}">
                <a16:creationId xmlns:a16="http://schemas.microsoft.com/office/drawing/2014/main" id="{C23A997E-11BF-B4F5-7570-B65A37456E0A}"/>
              </a:ext>
            </a:extLst>
          </p:cNvPr>
          <p:cNvGrpSpPr>
            <a:grpSpLocks/>
          </p:cNvGrpSpPr>
          <p:nvPr/>
        </p:nvGrpSpPr>
        <p:grpSpPr bwMode="auto">
          <a:xfrm>
            <a:off x="3660775" y="2336800"/>
            <a:ext cx="2417763" cy="2160588"/>
            <a:chOff x="0" y="-8"/>
            <a:chExt cx="1636" cy="1402"/>
          </a:xfrm>
        </p:grpSpPr>
        <p:grpSp>
          <p:nvGrpSpPr>
            <p:cNvPr id="16442" name="Group 9">
              <a:extLst>
                <a:ext uri="{FF2B5EF4-FFF2-40B4-BE49-F238E27FC236}">
                  <a16:creationId xmlns:a16="http://schemas.microsoft.com/office/drawing/2014/main" id="{19CA9E1B-E1EB-59C9-4B26-CFD7BE935871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0" y="160"/>
              <a:ext cx="820" cy="622"/>
              <a:chOff x="0" y="0"/>
              <a:chExt cx="670" cy="735"/>
            </a:xfrm>
          </p:grpSpPr>
          <p:sp>
            <p:nvSpPr>
              <p:cNvPr id="16448" name="未知">
                <a:extLst>
                  <a:ext uri="{FF2B5EF4-FFF2-40B4-BE49-F238E27FC236}">
                    <a16:creationId xmlns:a16="http://schemas.microsoft.com/office/drawing/2014/main" id="{2FE06D45-8ACC-9D8D-19A2-2221C33CA172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49" name="未知">
                <a:extLst>
                  <a:ext uri="{FF2B5EF4-FFF2-40B4-BE49-F238E27FC236}">
                    <a16:creationId xmlns:a16="http://schemas.microsoft.com/office/drawing/2014/main" id="{362B9561-19A1-9A89-54BC-AD2807D55962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443" name="Text Box 12">
              <a:extLst>
                <a:ext uri="{FF2B5EF4-FFF2-40B4-BE49-F238E27FC236}">
                  <a16:creationId xmlns:a16="http://schemas.microsoft.com/office/drawing/2014/main" id="{4ED67473-E23A-AFFF-E0D3-4625220A1F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6" y="-8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400" b="1" i="1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6444" name="Group 13">
              <a:extLst>
                <a:ext uri="{FF2B5EF4-FFF2-40B4-BE49-F238E27FC236}">
                  <a16:creationId xmlns:a16="http://schemas.microsoft.com/office/drawing/2014/main" id="{5471A605-B5CD-EA01-A2BD-D52E77B9A5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" y="772"/>
              <a:ext cx="820" cy="622"/>
              <a:chOff x="0" y="0"/>
              <a:chExt cx="670" cy="735"/>
            </a:xfrm>
          </p:grpSpPr>
          <p:sp>
            <p:nvSpPr>
              <p:cNvPr id="16446" name="未知">
                <a:extLst>
                  <a:ext uri="{FF2B5EF4-FFF2-40B4-BE49-F238E27FC236}">
                    <a16:creationId xmlns:a16="http://schemas.microsoft.com/office/drawing/2014/main" id="{F9D15B48-ED28-F55C-4502-13F95D65D4B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47" name="未知">
                <a:extLst>
                  <a:ext uri="{FF2B5EF4-FFF2-40B4-BE49-F238E27FC236}">
                    <a16:creationId xmlns:a16="http://schemas.microsoft.com/office/drawing/2014/main" id="{1B23B3A2-5277-2BC8-73F9-135DF7EF701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6445" name="AutoShape 16">
              <a:extLst>
                <a:ext uri="{FF2B5EF4-FFF2-40B4-BE49-F238E27FC236}">
                  <a16:creationId xmlns:a16="http://schemas.microsoft.com/office/drawing/2014/main" id="{94909AB9-35A9-F7B6-2F58-9E32A5A5F2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" y="54"/>
              <a:ext cx="336" cy="216"/>
            </a:xfrm>
            <a:prstGeom prst="wedgeRoundRectCallout">
              <a:avLst>
                <a:gd name="adj1" fmla="val -50000"/>
                <a:gd name="adj2" fmla="val 96759"/>
                <a:gd name="adj3" fmla="val 16667"/>
              </a:avLst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6401" name="Text Box 17">
            <a:extLst>
              <a:ext uri="{FF2B5EF4-FFF2-40B4-BE49-F238E27FC236}">
                <a16:creationId xmlns:a16="http://schemas.microsoft.com/office/drawing/2014/main" id="{7486076D-9D0D-B87D-C7C6-B54CAE5C8F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450" y="2924175"/>
            <a:ext cx="492125" cy="1177925"/>
          </a:xfrm>
          <a:prstGeom prst="rect">
            <a:avLst/>
          </a:prstGeom>
          <a:gradFill rotWithShape="0">
            <a:gsLst>
              <a:gs pos="0">
                <a:srgbClr val="FCFFE1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FF0066"/>
            </a:solidFill>
            <a:miter lim="800000"/>
            <a:headEnd/>
            <a:tailEnd/>
          </a:ln>
        </p:spPr>
        <p:txBody>
          <a:bodyPr vert="eaVert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tx2"/>
                </a:solidFill>
                <a:latin typeface="宋体" panose="02010600030101010101" pitchFamily="2" charset="-122"/>
              </a:rPr>
              <a:t>波形图</a:t>
            </a:r>
          </a:p>
        </p:txBody>
      </p:sp>
      <p:grpSp>
        <p:nvGrpSpPr>
          <p:cNvPr id="7" name="Group 18">
            <a:extLst>
              <a:ext uri="{FF2B5EF4-FFF2-40B4-BE49-F238E27FC236}">
                <a16:creationId xmlns:a16="http://schemas.microsoft.com/office/drawing/2014/main" id="{B6394FD5-A441-88B2-1824-32A18E15CBF9}"/>
              </a:ext>
            </a:extLst>
          </p:cNvPr>
          <p:cNvGrpSpPr>
            <a:grpSpLocks/>
          </p:cNvGrpSpPr>
          <p:nvPr/>
        </p:nvGrpSpPr>
        <p:grpSpPr bwMode="auto">
          <a:xfrm>
            <a:off x="7915275" y="3024188"/>
            <a:ext cx="382588" cy="601662"/>
            <a:chOff x="0" y="0"/>
            <a:chExt cx="255" cy="385"/>
          </a:xfrm>
        </p:grpSpPr>
        <p:sp>
          <p:nvSpPr>
            <p:cNvPr id="16440" name="Text Box 19">
              <a:extLst>
                <a:ext uri="{FF2B5EF4-FFF2-40B4-BE49-F238E27FC236}">
                  <a16:creationId xmlns:a16="http://schemas.microsoft.com/office/drawing/2014/main" id="{B6AF98EB-093D-F563-FD6E-7F1F0C3495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97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16441" name="Text Box 20">
              <a:extLst>
                <a:ext uri="{FF2B5EF4-FFF2-40B4-BE49-F238E27FC236}">
                  <a16:creationId xmlns:a16="http://schemas.microsoft.com/office/drawing/2014/main" id="{E6128E13-8677-889C-2DC9-C72D75522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" y="0"/>
              <a:ext cx="1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rgbClr val="FF0066"/>
                  </a:solidFill>
                  <a:latin typeface="宋体" panose="02010600030101010101" pitchFamily="2" charset="-122"/>
                </a:rPr>
                <a:t>•</a:t>
              </a:r>
              <a:endParaRPr lang="en-US" altLang="zh-CN" sz="2400"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Group 21">
            <a:extLst>
              <a:ext uri="{FF2B5EF4-FFF2-40B4-BE49-F238E27FC236}">
                <a16:creationId xmlns:a16="http://schemas.microsoft.com/office/drawing/2014/main" id="{BF4C3B78-E5A4-EAF6-479A-7C8D377116E5}"/>
              </a:ext>
            </a:extLst>
          </p:cNvPr>
          <p:cNvGrpSpPr>
            <a:grpSpLocks/>
          </p:cNvGrpSpPr>
          <p:nvPr/>
        </p:nvGrpSpPr>
        <p:grpSpPr bwMode="auto">
          <a:xfrm>
            <a:off x="7413625" y="2967038"/>
            <a:ext cx="325438" cy="620712"/>
            <a:chOff x="0" y="0"/>
            <a:chExt cx="217" cy="397"/>
          </a:xfrm>
        </p:grpSpPr>
        <p:sp>
          <p:nvSpPr>
            <p:cNvPr id="16438" name="Text Box 22">
              <a:extLst>
                <a:ext uri="{FF2B5EF4-FFF2-40B4-BE49-F238E27FC236}">
                  <a16:creationId xmlns:a16="http://schemas.microsoft.com/office/drawing/2014/main" id="{8904092B-ED84-47F5-D758-127CC14C58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9"/>
              <a:ext cx="19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6439" name="Text Box 23">
              <a:extLst>
                <a:ext uri="{FF2B5EF4-FFF2-40B4-BE49-F238E27FC236}">
                  <a16:creationId xmlns:a16="http://schemas.microsoft.com/office/drawing/2014/main" id="{44F5116F-F940-45B8-8740-E46E8B5DBB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" y="0"/>
              <a:ext cx="188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>
                  <a:solidFill>
                    <a:schemeClr val="accent2"/>
                  </a:solidFill>
                  <a:latin typeface="宋体" panose="02010600030101010101" pitchFamily="2" charset="-122"/>
                </a:rPr>
                <a:t>•</a:t>
              </a:r>
              <a:endParaRPr lang="en-US" altLang="zh-CN" sz="2400">
                <a:solidFill>
                  <a:schemeClr val="accent2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6408" name="AutoShape 24">
            <a:extLst>
              <a:ext uri="{FF2B5EF4-FFF2-40B4-BE49-F238E27FC236}">
                <a16:creationId xmlns:a16="http://schemas.microsoft.com/office/drawing/2014/main" id="{67CFEA27-D83A-663C-AE85-29AEE3CB6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0" y="5581650"/>
            <a:ext cx="4740275" cy="90011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     电压与电流相量表达式   </a:t>
            </a:r>
          </a:p>
        </p:txBody>
      </p:sp>
      <p:sp>
        <p:nvSpPr>
          <p:cNvPr id="16409" name="AutoShape 25">
            <a:extLst>
              <a:ext uri="{FF2B5EF4-FFF2-40B4-BE49-F238E27FC236}">
                <a16:creationId xmlns:a16="http://schemas.microsoft.com/office/drawing/2014/main" id="{F71808B4-F9C7-871B-7CB1-FF740E186983}"/>
              </a:ext>
            </a:extLst>
          </p:cNvPr>
          <p:cNvSpPr>
            <a:spLocks/>
          </p:cNvSpPr>
          <p:nvPr/>
        </p:nvSpPr>
        <p:spPr bwMode="auto">
          <a:xfrm>
            <a:off x="671513" y="5318125"/>
            <a:ext cx="300037" cy="300038"/>
          </a:xfrm>
          <a:custGeom>
            <a:avLst/>
            <a:gdLst>
              <a:gd name="T0" fmla="*/ 0 w 300037"/>
              <a:gd name="T1" fmla="*/ 114604 h 300038"/>
              <a:gd name="T2" fmla="*/ 114605 w 300037"/>
              <a:gd name="T3" fmla="*/ 114605 h 300038"/>
              <a:gd name="T4" fmla="*/ 150019 w 300037"/>
              <a:gd name="T5" fmla="*/ 0 h 300038"/>
              <a:gd name="T6" fmla="*/ 185432 w 300037"/>
              <a:gd name="T7" fmla="*/ 114605 h 300038"/>
              <a:gd name="T8" fmla="*/ 300037 w 300037"/>
              <a:gd name="T9" fmla="*/ 114604 h 300038"/>
              <a:gd name="T10" fmla="*/ 207319 w 300037"/>
              <a:gd name="T11" fmla="*/ 185433 h 300038"/>
              <a:gd name="T12" fmla="*/ 242735 w 300037"/>
              <a:gd name="T13" fmla="*/ 300037 h 300038"/>
              <a:gd name="T14" fmla="*/ 150019 w 300037"/>
              <a:gd name="T15" fmla="*/ 229207 h 300038"/>
              <a:gd name="T16" fmla="*/ 57302 w 300037"/>
              <a:gd name="T17" fmla="*/ 300037 h 300038"/>
              <a:gd name="T18" fmla="*/ 92718 w 300037"/>
              <a:gd name="T19" fmla="*/ 185433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92718 w 300037"/>
              <a:gd name="T31" fmla="*/ 114605 h 300038"/>
              <a:gd name="T32" fmla="*/ 207319 w 300037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00037" h="300038">
                <a:moveTo>
                  <a:pt x="0" y="114604"/>
                </a:moveTo>
                <a:lnTo>
                  <a:pt x="114605" y="114605"/>
                </a:lnTo>
                <a:lnTo>
                  <a:pt x="150019" y="0"/>
                </a:lnTo>
                <a:lnTo>
                  <a:pt x="185432" y="114605"/>
                </a:lnTo>
                <a:lnTo>
                  <a:pt x="300037" y="114604"/>
                </a:lnTo>
                <a:lnTo>
                  <a:pt x="207319" y="185433"/>
                </a:lnTo>
                <a:lnTo>
                  <a:pt x="242735" y="300037"/>
                </a:lnTo>
                <a:lnTo>
                  <a:pt x="150019" y="229207"/>
                </a:lnTo>
                <a:lnTo>
                  <a:pt x="57302" y="300037"/>
                </a:lnTo>
                <a:lnTo>
                  <a:pt x="92718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10" name="AutoShape 26">
            <a:extLst>
              <a:ext uri="{FF2B5EF4-FFF2-40B4-BE49-F238E27FC236}">
                <a16:creationId xmlns:a16="http://schemas.microsoft.com/office/drawing/2014/main" id="{25F0A658-3DB2-7795-8A82-DB13AF171001}"/>
              </a:ext>
            </a:extLst>
          </p:cNvPr>
          <p:cNvSpPr>
            <a:spLocks/>
          </p:cNvSpPr>
          <p:nvPr/>
        </p:nvSpPr>
        <p:spPr bwMode="auto">
          <a:xfrm>
            <a:off x="971550" y="5318125"/>
            <a:ext cx="282575" cy="300038"/>
          </a:xfrm>
          <a:custGeom>
            <a:avLst/>
            <a:gdLst>
              <a:gd name="T0" fmla="*/ 0 w 282575"/>
              <a:gd name="T1" fmla="*/ 114604 h 300037"/>
              <a:gd name="T2" fmla="*/ 107935 w 282575"/>
              <a:gd name="T3" fmla="*/ 114604 h 300037"/>
              <a:gd name="T4" fmla="*/ 141288 w 282575"/>
              <a:gd name="T5" fmla="*/ 0 h 300037"/>
              <a:gd name="T6" fmla="*/ 174640 w 282575"/>
              <a:gd name="T7" fmla="*/ 114604 h 300037"/>
              <a:gd name="T8" fmla="*/ 282575 w 282575"/>
              <a:gd name="T9" fmla="*/ 114604 h 300037"/>
              <a:gd name="T10" fmla="*/ 195254 w 282575"/>
              <a:gd name="T11" fmla="*/ 185437 h 300037"/>
              <a:gd name="T12" fmla="*/ 228608 w 282575"/>
              <a:gd name="T13" fmla="*/ 300041 h 300037"/>
              <a:gd name="T14" fmla="*/ 141288 w 282575"/>
              <a:gd name="T15" fmla="*/ 229211 h 300037"/>
              <a:gd name="T16" fmla="*/ 53967 w 282575"/>
              <a:gd name="T17" fmla="*/ 300041 h 300037"/>
              <a:gd name="T18" fmla="*/ 87321 w 282575"/>
              <a:gd name="T19" fmla="*/ 185437 h 3000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4 h 300037"/>
              <a:gd name="T32" fmla="*/ 195254 w 282575"/>
              <a:gd name="T33" fmla="*/ 229206 h 3000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7">
                <a:moveTo>
                  <a:pt x="0" y="114604"/>
                </a:moveTo>
                <a:lnTo>
                  <a:pt x="107935" y="114604"/>
                </a:lnTo>
                <a:lnTo>
                  <a:pt x="141288" y="0"/>
                </a:lnTo>
                <a:lnTo>
                  <a:pt x="174640" y="114604"/>
                </a:lnTo>
                <a:lnTo>
                  <a:pt x="282575" y="114604"/>
                </a:lnTo>
                <a:lnTo>
                  <a:pt x="195254" y="185432"/>
                </a:lnTo>
                <a:lnTo>
                  <a:pt x="228608" y="300036"/>
                </a:lnTo>
                <a:lnTo>
                  <a:pt x="141288" y="229206"/>
                </a:lnTo>
                <a:lnTo>
                  <a:pt x="53967" y="300036"/>
                </a:lnTo>
                <a:lnTo>
                  <a:pt x="87321" y="185432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11" name="AutoShape 27">
            <a:extLst>
              <a:ext uri="{FF2B5EF4-FFF2-40B4-BE49-F238E27FC236}">
                <a16:creationId xmlns:a16="http://schemas.microsoft.com/office/drawing/2014/main" id="{E746361E-9795-8DCB-2D1C-48178E9D2589}"/>
              </a:ext>
            </a:extLst>
          </p:cNvPr>
          <p:cNvSpPr>
            <a:spLocks/>
          </p:cNvSpPr>
          <p:nvPr/>
        </p:nvSpPr>
        <p:spPr bwMode="auto">
          <a:xfrm>
            <a:off x="671513" y="5892800"/>
            <a:ext cx="282575" cy="300038"/>
          </a:xfrm>
          <a:custGeom>
            <a:avLst/>
            <a:gdLst>
              <a:gd name="T0" fmla="*/ 0 w 282575"/>
              <a:gd name="T1" fmla="*/ 114604 h 300037"/>
              <a:gd name="T2" fmla="*/ 107935 w 282575"/>
              <a:gd name="T3" fmla="*/ 114604 h 300037"/>
              <a:gd name="T4" fmla="*/ 141288 w 282575"/>
              <a:gd name="T5" fmla="*/ 0 h 300037"/>
              <a:gd name="T6" fmla="*/ 174640 w 282575"/>
              <a:gd name="T7" fmla="*/ 114604 h 300037"/>
              <a:gd name="T8" fmla="*/ 282575 w 282575"/>
              <a:gd name="T9" fmla="*/ 114604 h 300037"/>
              <a:gd name="T10" fmla="*/ 195254 w 282575"/>
              <a:gd name="T11" fmla="*/ 185437 h 300037"/>
              <a:gd name="T12" fmla="*/ 228608 w 282575"/>
              <a:gd name="T13" fmla="*/ 300041 h 300037"/>
              <a:gd name="T14" fmla="*/ 141288 w 282575"/>
              <a:gd name="T15" fmla="*/ 229211 h 300037"/>
              <a:gd name="T16" fmla="*/ 53967 w 282575"/>
              <a:gd name="T17" fmla="*/ 300041 h 300037"/>
              <a:gd name="T18" fmla="*/ 87321 w 282575"/>
              <a:gd name="T19" fmla="*/ 185437 h 3000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4 h 300037"/>
              <a:gd name="T32" fmla="*/ 195254 w 282575"/>
              <a:gd name="T33" fmla="*/ 229206 h 3000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7">
                <a:moveTo>
                  <a:pt x="0" y="114604"/>
                </a:moveTo>
                <a:lnTo>
                  <a:pt x="107935" y="114604"/>
                </a:lnTo>
                <a:lnTo>
                  <a:pt x="141288" y="0"/>
                </a:lnTo>
                <a:lnTo>
                  <a:pt x="174640" y="114604"/>
                </a:lnTo>
                <a:lnTo>
                  <a:pt x="282575" y="114604"/>
                </a:lnTo>
                <a:lnTo>
                  <a:pt x="195254" y="185432"/>
                </a:lnTo>
                <a:lnTo>
                  <a:pt x="228608" y="300036"/>
                </a:lnTo>
                <a:lnTo>
                  <a:pt x="141288" y="229206"/>
                </a:lnTo>
                <a:lnTo>
                  <a:pt x="53967" y="300036"/>
                </a:lnTo>
                <a:lnTo>
                  <a:pt x="87321" y="185432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12" name="AutoShape 28">
            <a:extLst>
              <a:ext uri="{FF2B5EF4-FFF2-40B4-BE49-F238E27FC236}">
                <a16:creationId xmlns:a16="http://schemas.microsoft.com/office/drawing/2014/main" id="{0C52D129-D890-93DC-9634-3A18E7C8A390}"/>
              </a:ext>
            </a:extLst>
          </p:cNvPr>
          <p:cNvSpPr>
            <a:spLocks/>
          </p:cNvSpPr>
          <p:nvPr/>
        </p:nvSpPr>
        <p:spPr bwMode="auto">
          <a:xfrm>
            <a:off x="976313" y="5892800"/>
            <a:ext cx="282575" cy="300038"/>
          </a:xfrm>
          <a:custGeom>
            <a:avLst/>
            <a:gdLst>
              <a:gd name="T0" fmla="*/ 0 w 282575"/>
              <a:gd name="T1" fmla="*/ 114604 h 300037"/>
              <a:gd name="T2" fmla="*/ 107935 w 282575"/>
              <a:gd name="T3" fmla="*/ 114604 h 300037"/>
              <a:gd name="T4" fmla="*/ 141288 w 282575"/>
              <a:gd name="T5" fmla="*/ 0 h 300037"/>
              <a:gd name="T6" fmla="*/ 174640 w 282575"/>
              <a:gd name="T7" fmla="*/ 114604 h 300037"/>
              <a:gd name="T8" fmla="*/ 282575 w 282575"/>
              <a:gd name="T9" fmla="*/ 114604 h 300037"/>
              <a:gd name="T10" fmla="*/ 195254 w 282575"/>
              <a:gd name="T11" fmla="*/ 185437 h 300037"/>
              <a:gd name="T12" fmla="*/ 228608 w 282575"/>
              <a:gd name="T13" fmla="*/ 300041 h 300037"/>
              <a:gd name="T14" fmla="*/ 141288 w 282575"/>
              <a:gd name="T15" fmla="*/ 229211 h 300037"/>
              <a:gd name="T16" fmla="*/ 53967 w 282575"/>
              <a:gd name="T17" fmla="*/ 300041 h 300037"/>
              <a:gd name="T18" fmla="*/ 87321 w 282575"/>
              <a:gd name="T19" fmla="*/ 185437 h 3000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4 h 300037"/>
              <a:gd name="T32" fmla="*/ 195254 w 282575"/>
              <a:gd name="T33" fmla="*/ 229206 h 3000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7">
                <a:moveTo>
                  <a:pt x="0" y="114604"/>
                </a:moveTo>
                <a:lnTo>
                  <a:pt x="107935" y="114604"/>
                </a:lnTo>
                <a:lnTo>
                  <a:pt x="141288" y="0"/>
                </a:lnTo>
                <a:lnTo>
                  <a:pt x="174640" y="114604"/>
                </a:lnTo>
                <a:lnTo>
                  <a:pt x="282575" y="114604"/>
                </a:lnTo>
                <a:lnTo>
                  <a:pt x="195254" y="185432"/>
                </a:lnTo>
                <a:lnTo>
                  <a:pt x="228608" y="300036"/>
                </a:lnTo>
                <a:lnTo>
                  <a:pt x="141288" y="229206"/>
                </a:lnTo>
                <a:lnTo>
                  <a:pt x="53967" y="300036"/>
                </a:lnTo>
                <a:lnTo>
                  <a:pt x="87321" y="185432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13" name="AutoShape 29">
            <a:extLst>
              <a:ext uri="{FF2B5EF4-FFF2-40B4-BE49-F238E27FC236}">
                <a16:creationId xmlns:a16="http://schemas.microsoft.com/office/drawing/2014/main" id="{862AEF67-D70C-E8A0-DC51-8E438D8877C4}"/>
              </a:ext>
            </a:extLst>
          </p:cNvPr>
          <p:cNvSpPr>
            <a:spLocks/>
          </p:cNvSpPr>
          <p:nvPr/>
        </p:nvSpPr>
        <p:spPr bwMode="auto">
          <a:xfrm>
            <a:off x="1281113" y="5892800"/>
            <a:ext cx="282575" cy="300038"/>
          </a:xfrm>
          <a:custGeom>
            <a:avLst/>
            <a:gdLst>
              <a:gd name="T0" fmla="*/ 0 w 282575"/>
              <a:gd name="T1" fmla="*/ 114604 h 300037"/>
              <a:gd name="T2" fmla="*/ 107935 w 282575"/>
              <a:gd name="T3" fmla="*/ 114604 h 300037"/>
              <a:gd name="T4" fmla="*/ 141288 w 282575"/>
              <a:gd name="T5" fmla="*/ 0 h 300037"/>
              <a:gd name="T6" fmla="*/ 174640 w 282575"/>
              <a:gd name="T7" fmla="*/ 114604 h 300037"/>
              <a:gd name="T8" fmla="*/ 282575 w 282575"/>
              <a:gd name="T9" fmla="*/ 114604 h 300037"/>
              <a:gd name="T10" fmla="*/ 195254 w 282575"/>
              <a:gd name="T11" fmla="*/ 185437 h 300037"/>
              <a:gd name="T12" fmla="*/ 228608 w 282575"/>
              <a:gd name="T13" fmla="*/ 300041 h 300037"/>
              <a:gd name="T14" fmla="*/ 141288 w 282575"/>
              <a:gd name="T15" fmla="*/ 229211 h 300037"/>
              <a:gd name="T16" fmla="*/ 53967 w 282575"/>
              <a:gd name="T17" fmla="*/ 300041 h 300037"/>
              <a:gd name="T18" fmla="*/ 87321 w 282575"/>
              <a:gd name="T19" fmla="*/ 185437 h 3000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4 h 300037"/>
              <a:gd name="T32" fmla="*/ 195254 w 282575"/>
              <a:gd name="T33" fmla="*/ 229206 h 3000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7">
                <a:moveTo>
                  <a:pt x="0" y="114604"/>
                </a:moveTo>
                <a:lnTo>
                  <a:pt x="107935" y="114604"/>
                </a:lnTo>
                <a:lnTo>
                  <a:pt x="141288" y="0"/>
                </a:lnTo>
                <a:lnTo>
                  <a:pt x="174640" y="114604"/>
                </a:lnTo>
                <a:lnTo>
                  <a:pt x="282575" y="114604"/>
                </a:lnTo>
                <a:lnTo>
                  <a:pt x="195254" y="185432"/>
                </a:lnTo>
                <a:lnTo>
                  <a:pt x="228608" y="300036"/>
                </a:lnTo>
                <a:lnTo>
                  <a:pt x="141288" y="229206"/>
                </a:lnTo>
                <a:lnTo>
                  <a:pt x="53967" y="300036"/>
                </a:lnTo>
                <a:lnTo>
                  <a:pt x="87321" y="185432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" name="Group 30">
            <a:extLst>
              <a:ext uri="{FF2B5EF4-FFF2-40B4-BE49-F238E27FC236}">
                <a16:creationId xmlns:a16="http://schemas.microsoft.com/office/drawing/2014/main" id="{407668C4-3AA5-0D69-4F47-913D68DDA39C}"/>
              </a:ext>
            </a:extLst>
          </p:cNvPr>
          <p:cNvGrpSpPr>
            <a:grpSpLocks/>
          </p:cNvGrpSpPr>
          <p:nvPr/>
        </p:nvGrpSpPr>
        <p:grpSpPr bwMode="auto">
          <a:xfrm>
            <a:off x="3243263" y="2454275"/>
            <a:ext cx="3344862" cy="2108200"/>
            <a:chOff x="0" y="0"/>
            <a:chExt cx="2264" cy="1368"/>
          </a:xfrm>
        </p:grpSpPr>
        <p:sp>
          <p:nvSpPr>
            <p:cNvPr id="16434" name="Text Box 31">
              <a:extLst>
                <a:ext uri="{FF2B5EF4-FFF2-40B4-BE49-F238E27FC236}">
                  <a16:creationId xmlns:a16="http://schemas.microsoft.com/office/drawing/2014/main" id="{97E9769F-A516-6F94-13C0-7E1C64417C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19" y="738"/>
              <a:ext cx="34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i="1">
                  <a:solidFill>
                    <a:schemeClr val="tx2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</a:t>
              </a:r>
              <a:r>
                <a:rPr lang="en-US" altLang="zh-CN" sz="2400" b="1" i="1">
                  <a:latin typeface="宋体" panose="02010600030101010101" pitchFamily="2" charset="-122"/>
                </a:rPr>
                <a:t>t</a:t>
              </a:r>
              <a:endParaRPr lang="en-US" altLang="zh-CN" sz="2400" b="1">
                <a:latin typeface="宋体" panose="02010600030101010101" pitchFamily="2" charset="-122"/>
              </a:endParaRPr>
            </a:p>
          </p:txBody>
        </p:sp>
        <p:sp>
          <p:nvSpPr>
            <p:cNvPr id="3" name="Line 32">
              <a:extLst>
                <a:ext uri="{FF2B5EF4-FFF2-40B4-BE49-F238E27FC236}">
                  <a16:creationId xmlns:a16="http://schemas.microsoft.com/office/drawing/2014/main" id="{E40F1682-35B7-6F35-1F9E-42687598AA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" y="732"/>
              <a:ext cx="20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" name="Line 33">
              <a:extLst>
                <a:ext uri="{FF2B5EF4-FFF2-40B4-BE49-F238E27FC236}">
                  <a16:creationId xmlns:a16="http://schemas.microsoft.com/office/drawing/2014/main" id="{7AA97110-269D-5AE2-EEED-AF2A78817DD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7" y="0"/>
              <a:ext cx="0" cy="136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6437" name="Text Box 34">
              <a:extLst>
                <a:ext uri="{FF2B5EF4-FFF2-40B4-BE49-F238E27FC236}">
                  <a16:creationId xmlns:a16="http://schemas.microsoft.com/office/drawing/2014/main" id="{E648AF83-3D22-F09C-8517-4948114BE0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744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O</a:t>
              </a:r>
            </a:p>
          </p:txBody>
        </p:sp>
      </p:grpSp>
      <p:sp>
        <p:nvSpPr>
          <p:cNvPr id="16419" name="Text Box 35">
            <a:extLst>
              <a:ext uri="{FF2B5EF4-FFF2-40B4-BE49-F238E27FC236}">
                <a16:creationId xmlns:a16="http://schemas.microsoft.com/office/drawing/2014/main" id="{36D98739-1342-5AFB-105A-D29DAEFB8F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2488" y="4221163"/>
            <a:ext cx="1114425" cy="400050"/>
          </a:xfrm>
          <a:prstGeom prst="rect">
            <a:avLst/>
          </a:prstGeom>
          <a:gradFill rotWithShape="0">
            <a:gsLst>
              <a:gs pos="0">
                <a:srgbClr val="FCFFE1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FF0066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latin typeface="宋体" panose="02010600030101010101" pitchFamily="2" charset="-122"/>
              </a:rPr>
              <a:t>相量图</a:t>
            </a:r>
          </a:p>
        </p:txBody>
      </p:sp>
      <p:grpSp>
        <p:nvGrpSpPr>
          <p:cNvPr id="13" name="Group 36">
            <a:extLst>
              <a:ext uri="{FF2B5EF4-FFF2-40B4-BE49-F238E27FC236}">
                <a16:creationId xmlns:a16="http://schemas.microsoft.com/office/drawing/2014/main" id="{4C5DC662-D429-653D-55A3-C975AAD228A7}"/>
              </a:ext>
            </a:extLst>
          </p:cNvPr>
          <p:cNvGrpSpPr>
            <a:grpSpLocks/>
          </p:cNvGrpSpPr>
          <p:nvPr/>
        </p:nvGrpSpPr>
        <p:grpSpPr bwMode="auto">
          <a:xfrm>
            <a:off x="6516688" y="2324100"/>
            <a:ext cx="2297112" cy="1822450"/>
            <a:chOff x="0" y="0"/>
            <a:chExt cx="1530" cy="1165"/>
          </a:xfrm>
        </p:grpSpPr>
        <p:sp>
          <p:nvSpPr>
            <p:cNvPr id="16429" name="Text Box 37">
              <a:extLst>
                <a:ext uri="{FF2B5EF4-FFF2-40B4-BE49-F238E27FC236}">
                  <a16:creationId xmlns:a16="http://schemas.microsoft.com/office/drawing/2014/main" id="{AB70CB56-999B-7F1B-2127-FFB1F3B8BD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0" y="865"/>
              <a:ext cx="31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宋体" panose="02010600030101010101" pitchFamily="2" charset="-122"/>
                </a:rPr>
                <a:t>+1</a:t>
              </a:r>
              <a:endParaRPr lang="en-US" altLang="zh-CN" sz="2400">
                <a:latin typeface="宋体" panose="02010600030101010101" pitchFamily="2" charset="-122"/>
              </a:endParaRPr>
            </a:p>
          </p:txBody>
        </p:sp>
        <p:sp>
          <p:nvSpPr>
            <p:cNvPr id="16430" name="Text Box 38">
              <a:extLst>
                <a:ext uri="{FF2B5EF4-FFF2-40B4-BE49-F238E27FC236}">
                  <a16:creationId xmlns:a16="http://schemas.microsoft.com/office/drawing/2014/main" id="{264A913E-D98C-84B5-8B89-C665CF7520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4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Times New Roman" panose="02020603050405020304" pitchFamily="18" charset="0"/>
                </a:rPr>
                <a:t>+j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16431" name="Text Box 39">
              <a:extLst>
                <a:ext uri="{FF2B5EF4-FFF2-40B4-BE49-F238E27FC236}">
                  <a16:creationId xmlns:a16="http://schemas.microsoft.com/office/drawing/2014/main" id="{E834CDB6-54F0-DB54-7316-CD948325D8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" y="877"/>
              <a:ext cx="35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O</a:t>
              </a:r>
              <a:r>
                <a:rPr lang="en-US" altLang="zh-CN" sz="2400" b="1" i="1">
                  <a:latin typeface="宋体" panose="02010600030101010101" pitchFamily="2" charset="-122"/>
                </a:rPr>
                <a:t> </a:t>
              </a:r>
            </a:p>
          </p:txBody>
        </p:sp>
        <p:sp>
          <p:nvSpPr>
            <p:cNvPr id="16432" name="Line 40">
              <a:extLst>
                <a:ext uri="{FF2B5EF4-FFF2-40B4-BE49-F238E27FC236}">
                  <a16:creationId xmlns:a16="http://schemas.microsoft.com/office/drawing/2014/main" id="{C2F6ADA6-30E5-3F6F-79E2-BDAA59FD202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786" y="308"/>
              <a:ext cx="0" cy="109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33" name="Line 41">
              <a:extLst>
                <a:ext uri="{FF2B5EF4-FFF2-40B4-BE49-F238E27FC236}">
                  <a16:creationId xmlns:a16="http://schemas.microsoft.com/office/drawing/2014/main" id="{81E24F08-9521-9146-C89F-183FC8CBDC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2" y="144"/>
              <a:ext cx="0" cy="9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6426" name="Line 42">
            <a:extLst>
              <a:ext uri="{FF2B5EF4-FFF2-40B4-BE49-F238E27FC236}">
                <a16:creationId xmlns:a16="http://schemas.microsoft.com/office/drawing/2014/main" id="{1D285694-1243-9DF3-4043-DE138FD54CB2}"/>
              </a:ext>
            </a:extLst>
          </p:cNvPr>
          <p:cNvSpPr>
            <a:spLocks noChangeShapeType="1"/>
          </p:cNvSpPr>
          <p:nvPr/>
        </p:nvSpPr>
        <p:spPr bwMode="auto">
          <a:xfrm>
            <a:off x="7107238" y="3667125"/>
            <a:ext cx="64770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6427" name="Line 43">
            <a:extLst>
              <a:ext uri="{FF2B5EF4-FFF2-40B4-BE49-F238E27FC236}">
                <a16:creationId xmlns:a16="http://schemas.microsoft.com/office/drawing/2014/main" id="{CC72A6E9-F5AE-CC52-2524-B1B220012520}"/>
              </a:ext>
            </a:extLst>
          </p:cNvPr>
          <p:cNvSpPr>
            <a:spLocks noChangeShapeType="1"/>
          </p:cNvSpPr>
          <p:nvPr/>
        </p:nvSpPr>
        <p:spPr bwMode="auto">
          <a:xfrm>
            <a:off x="7126288" y="3662363"/>
            <a:ext cx="936625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17" name="Group 44">
            <a:extLst>
              <a:ext uri="{FF2B5EF4-FFF2-40B4-BE49-F238E27FC236}">
                <a16:creationId xmlns:a16="http://schemas.microsoft.com/office/drawing/2014/main" id="{51F62F56-E117-6FE0-7D31-0BD6F1B3656A}"/>
              </a:ext>
            </a:extLst>
          </p:cNvPr>
          <p:cNvGrpSpPr>
            <a:grpSpLocks/>
          </p:cNvGrpSpPr>
          <p:nvPr/>
        </p:nvGrpSpPr>
        <p:grpSpPr bwMode="auto">
          <a:xfrm>
            <a:off x="3660775" y="2927350"/>
            <a:ext cx="2395538" cy="1493838"/>
            <a:chOff x="0" y="0"/>
            <a:chExt cx="1621" cy="970"/>
          </a:xfrm>
        </p:grpSpPr>
        <p:sp>
          <p:nvSpPr>
            <p:cNvPr id="16424" name="未知">
              <a:extLst>
                <a:ext uri="{FF2B5EF4-FFF2-40B4-BE49-F238E27FC236}">
                  <a16:creationId xmlns:a16="http://schemas.microsoft.com/office/drawing/2014/main" id="{192B54BC-7626-4997-992B-DE10C5BE4645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99" y="0"/>
              <a:ext cx="421" cy="440"/>
            </a:xfrm>
            <a:custGeom>
              <a:avLst/>
              <a:gdLst>
                <a:gd name="T0" fmla="*/ 0 w 344"/>
                <a:gd name="T1" fmla="*/ 1 h 731"/>
                <a:gd name="T2" fmla="*/ 9812 w 344"/>
                <a:gd name="T3" fmla="*/ 1 h 731"/>
                <a:gd name="T4" fmla="*/ 15961 w 344"/>
                <a:gd name="T5" fmla="*/ 1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5" name="未知">
              <a:extLst>
                <a:ext uri="{FF2B5EF4-FFF2-40B4-BE49-F238E27FC236}">
                  <a16:creationId xmlns:a16="http://schemas.microsoft.com/office/drawing/2014/main" id="{18B3F43D-CE3B-3ABB-BD4A-772BAB33CA2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"/>
              <a:ext cx="421" cy="440"/>
            </a:xfrm>
            <a:custGeom>
              <a:avLst/>
              <a:gdLst>
                <a:gd name="T0" fmla="*/ 0 w 344"/>
                <a:gd name="T1" fmla="*/ 1 h 731"/>
                <a:gd name="T2" fmla="*/ 9812 w 344"/>
                <a:gd name="T3" fmla="*/ 1 h 731"/>
                <a:gd name="T4" fmla="*/ 15961 w 344"/>
                <a:gd name="T5" fmla="*/ 1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未知">
              <a:extLst>
                <a:ext uri="{FF2B5EF4-FFF2-40B4-BE49-F238E27FC236}">
                  <a16:creationId xmlns:a16="http://schemas.microsoft.com/office/drawing/2014/main" id="{A1385F92-AB53-EFB6-13F0-93E85020A94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16" y="444"/>
              <a:ext cx="421" cy="440"/>
            </a:xfrm>
            <a:custGeom>
              <a:avLst/>
              <a:gdLst>
                <a:gd name="T0" fmla="*/ 0 w 344"/>
                <a:gd name="T1" fmla="*/ 1 h 731"/>
                <a:gd name="T2" fmla="*/ 9812 w 344"/>
                <a:gd name="T3" fmla="*/ 1 h 731"/>
                <a:gd name="T4" fmla="*/ 15961 w 344"/>
                <a:gd name="T5" fmla="*/ 1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AutoShape 48">
              <a:extLst>
                <a:ext uri="{FF2B5EF4-FFF2-40B4-BE49-F238E27FC236}">
                  <a16:creationId xmlns:a16="http://schemas.microsoft.com/office/drawing/2014/main" id="{61C70AF7-BAA4-FE3C-F69E-2C098DABC0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" y="770"/>
              <a:ext cx="367" cy="200"/>
            </a:xfrm>
            <a:prstGeom prst="wedgeRoundRectCallout">
              <a:avLst>
                <a:gd name="adj1" fmla="val 64185"/>
                <a:gd name="adj2" fmla="val -152653"/>
                <a:gd name="adj3" fmla="val 16667"/>
              </a:avLst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宋体" panose="02010600030101010101" pitchFamily="2" charset="-122"/>
              </a:endParaRPr>
            </a:p>
          </p:txBody>
        </p:sp>
        <p:sp>
          <p:nvSpPr>
            <p:cNvPr id="16428" name="未知">
              <a:extLst>
                <a:ext uri="{FF2B5EF4-FFF2-40B4-BE49-F238E27FC236}">
                  <a16:creationId xmlns:a16="http://schemas.microsoft.com/office/drawing/2014/main" id="{F892F737-6AB7-EE3D-7A2B-61D76BCBCB43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1200" y="432"/>
              <a:ext cx="421" cy="440"/>
            </a:xfrm>
            <a:custGeom>
              <a:avLst/>
              <a:gdLst>
                <a:gd name="T0" fmla="*/ 0 w 344"/>
                <a:gd name="T1" fmla="*/ 1 h 731"/>
                <a:gd name="T2" fmla="*/ 9812 w 344"/>
                <a:gd name="T3" fmla="*/ 1 h 731"/>
                <a:gd name="T4" fmla="*/ 15961 w 344"/>
                <a:gd name="T5" fmla="*/ 1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aphicFrame>
        <p:nvGraphicFramePr>
          <p:cNvPr id="10" name="Object 50">
            <a:extLst>
              <a:ext uri="{FF2B5EF4-FFF2-40B4-BE49-F238E27FC236}">
                <a16:creationId xmlns:a16="http://schemas.microsoft.com/office/drawing/2014/main" id="{D7739C02-60E2-673E-67BC-D7C82D690B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35375" y="1720850"/>
          <a:ext cx="3979863" cy="485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032882" imgH="228699" progId="">
                  <p:embed/>
                </p:oleObj>
              </mc:Choice>
              <mc:Fallback>
                <p:oleObj r:id="rId2" imgW="2032882" imgH="228699" progId="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75" y="1720850"/>
                        <a:ext cx="3979863" cy="485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35" name="Object 51">
            <a:extLst>
              <a:ext uri="{FF2B5EF4-FFF2-40B4-BE49-F238E27FC236}">
                <a16:creationId xmlns:a16="http://schemas.microsoft.com/office/drawing/2014/main" id="{3282B0B3-F0F0-F5DA-C2D2-C218556B23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91025" y="5334000"/>
          <a:ext cx="973138" cy="26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122472" imgH="306129" progId="Equation.3">
                  <p:embed/>
                </p:oleObj>
              </mc:Choice>
              <mc:Fallback>
                <p:oleObj r:id="rId4" imgW="1122472" imgH="306129" progId="Equation.3">
                  <p:embed/>
                  <p:pic>
                    <p:nvPicPr>
                      <p:cNvPr id="0" name="Object 5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91025" y="5334000"/>
                        <a:ext cx="973138" cy="26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436" name="Object 52">
            <a:extLst>
              <a:ext uri="{FF2B5EF4-FFF2-40B4-BE49-F238E27FC236}">
                <a16:creationId xmlns:a16="http://schemas.microsoft.com/office/drawing/2014/main" id="{D701AD2B-8365-BCF3-690D-8EE2BE90B2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19688" y="5843588"/>
          <a:ext cx="1036637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508000" imgH="203200" progId="">
                  <p:embed/>
                </p:oleObj>
              </mc:Choice>
              <mc:Fallback>
                <p:oleObj r:id="rId6" imgW="508000" imgH="203200" progId="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9688" y="5843588"/>
                        <a:ext cx="1036637" cy="414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54">
            <a:extLst>
              <a:ext uri="{FF2B5EF4-FFF2-40B4-BE49-F238E27FC236}">
                <a16:creationId xmlns:a16="http://schemas.microsoft.com/office/drawing/2014/main" id="{CC2615F5-3D09-A2DE-DE8E-1F0998B40E1C}"/>
              </a:ext>
            </a:extLst>
          </p:cNvPr>
          <p:cNvGrpSpPr>
            <a:grpSpLocks/>
          </p:cNvGrpSpPr>
          <p:nvPr/>
        </p:nvGrpSpPr>
        <p:grpSpPr bwMode="auto">
          <a:xfrm>
            <a:off x="725488" y="1774825"/>
            <a:ext cx="1543050" cy="1870075"/>
            <a:chOff x="0" y="0"/>
            <a:chExt cx="972" cy="1178"/>
          </a:xfrm>
        </p:grpSpPr>
        <p:sp>
          <p:nvSpPr>
            <p:cNvPr id="16414" name="未知">
              <a:extLst>
                <a:ext uri="{FF2B5EF4-FFF2-40B4-BE49-F238E27FC236}">
                  <a16:creationId xmlns:a16="http://schemas.microsoft.com/office/drawing/2014/main" id="{97B86F4B-446C-CB89-03A0-F84B2B293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" y="360"/>
              <a:ext cx="528" cy="768"/>
            </a:xfrm>
            <a:custGeom>
              <a:avLst/>
              <a:gdLst>
                <a:gd name="T0" fmla="*/ 0 w 528"/>
                <a:gd name="T1" fmla="*/ 0 h 768"/>
                <a:gd name="T2" fmla="*/ 528 w 528"/>
                <a:gd name="T3" fmla="*/ 0 h 768"/>
                <a:gd name="T4" fmla="*/ 528 w 528"/>
                <a:gd name="T5" fmla="*/ 768 h 768"/>
                <a:gd name="T6" fmla="*/ 0 w 528"/>
                <a:gd name="T7" fmla="*/ 768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768"/>
                <a:gd name="T14" fmla="*/ 528 w 528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768">
                  <a:moveTo>
                    <a:pt x="0" y="0"/>
                  </a:moveTo>
                  <a:lnTo>
                    <a:pt x="528" y="0"/>
                  </a:lnTo>
                  <a:lnTo>
                    <a:pt x="528" y="768"/>
                  </a:lnTo>
                  <a:lnTo>
                    <a:pt x="0" y="76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15" name="Oval 56">
              <a:extLst>
                <a:ext uri="{FF2B5EF4-FFF2-40B4-BE49-F238E27FC236}">
                  <a16:creationId xmlns:a16="http://schemas.microsoft.com/office/drawing/2014/main" id="{39EEC937-FD41-79E5-071E-7B317476A5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336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416" name="Oval 57">
              <a:extLst>
                <a:ext uri="{FF2B5EF4-FFF2-40B4-BE49-F238E27FC236}">
                  <a16:creationId xmlns:a16="http://schemas.microsoft.com/office/drawing/2014/main" id="{A8C1D23B-52C4-D088-322D-4E3F2AE552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1104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417" name="Text Box 58">
              <a:extLst>
                <a:ext uri="{FF2B5EF4-FFF2-40B4-BE49-F238E27FC236}">
                  <a16:creationId xmlns:a16="http://schemas.microsoft.com/office/drawing/2014/main" id="{88E4907B-DCF8-317E-73B3-B8CBCCAAC9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9" y="588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宋体" panose="02010600030101010101" pitchFamily="2" charset="-122"/>
                </a:rPr>
                <a:t>R</a:t>
              </a:r>
              <a:endParaRPr lang="en-US" altLang="zh-CN" sz="2400" b="1">
                <a:solidFill>
                  <a:srgbClr val="66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418" name="Rectangle 59">
              <a:extLst>
                <a:ext uri="{FF2B5EF4-FFF2-40B4-BE49-F238E27FC236}">
                  <a16:creationId xmlns:a16="http://schemas.microsoft.com/office/drawing/2014/main" id="{33AF3F0C-503E-D8ED-52A8-E05314CE71E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52" y="696"/>
              <a:ext cx="288" cy="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2" name="Text Box 60">
              <a:extLst>
                <a:ext uri="{FF2B5EF4-FFF2-40B4-BE49-F238E27FC236}">
                  <a16:creationId xmlns:a16="http://schemas.microsoft.com/office/drawing/2014/main" id="{D161FD6D-66B5-65F0-2E7B-ED504C11C6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890"/>
              <a:ext cx="40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6600FF"/>
                  </a:solidFill>
                  <a:latin typeface="宋体" panose="02010600030101010101" pitchFamily="2" charset="-122"/>
                </a:rPr>
                <a:t>–</a:t>
              </a:r>
              <a:r>
                <a:rPr lang="en-US" altLang="zh-CN" sz="2400" i="1">
                  <a:solidFill>
                    <a:srgbClr val="6600FF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6420" name="Text Box 61">
              <a:extLst>
                <a:ext uri="{FF2B5EF4-FFF2-40B4-BE49-F238E27FC236}">
                  <a16:creationId xmlns:a16="http://schemas.microsoft.com/office/drawing/2014/main" id="{E2F8CBCC-3E36-04EA-E620-77F9295C8B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" y="352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6600FF"/>
                  </a:solidFill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16421" name="Text Box 62">
              <a:extLst>
                <a:ext uri="{FF2B5EF4-FFF2-40B4-BE49-F238E27FC236}">
                  <a16:creationId xmlns:a16="http://schemas.microsoft.com/office/drawing/2014/main" id="{568BADAB-30C2-43B1-E58A-0449D4C1D3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" y="583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宋体" panose="02010600030101010101" pitchFamily="2" charset="-122"/>
                </a:rPr>
                <a:t>u</a:t>
              </a:r>
              <a:endParaRPr lang="en-US" altLang="zh-CN" sz="2400" b="1" baseline="-25000">
                <a:solidFill>
                  <a:srgbClr val="66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6422" name="Line 63">
              <a:extLst>
                <a:ext uri="{FF2B5EF4-FFF2-40B4-BE49-F238E27FC236}">
                  <a16:creationId xmlns:a16="http://schemas.microsoft.com/office/drawing/2014/main" id="{9090CE4A-583B-35BA-A8FA-824FF0D8A2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12" y="276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23" name="Text Box 64">
              <a:extLst>
                <a:ext uri="{FF2B5EF4-FFF2-40B4-BE49-F238E27FC236}">
                  <a16:creationId xmlns:a16="http://schemas.microsoft.com/office/drawing/2014/main" id="{EBBBBD91-DB53-53C8-0057-A3DF49AFA6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6" y="0"/>
              <a:ext cx="21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宋体" panose="02010600030101010101" pitchFamily="2" charset="-122"/>
                </a:rPr>
                <a:t>i</a:t>
              </a:r>
            </a:p>
          </p:txBody>
        </p:sp>
      </p:grpSp>
      <p:graphicFrame>
        <p:nvGraphicFramePr>
          <p:cNvPr id="14" name="Object 64">
            <a:extLst>
              <a:ext uri="{FF2B5EF4-FFF2-40B4-BE49-F238E27FC236}">
                <a16:creationId xmlns:a16="http://schemas.microsoft.com/office/drawing/2014/main" id="{B1040F4B-5F24-108B-AE3A-31D68CE3CAC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00463" y="1268413"/>
          <a:ext cx="1663700" cy="452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838564" imgH="228699" progId="">
                  <p:embed/>
                </p:oleObj>
              </mc:Choice>
              <mc:Fallback>
                <p:oleObj r:id="rId8" imgW="838564" imgH="228699" progId="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0463" y="1268413"/>
                        <a:ext cx="1663700" cy="452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69">
            <a:extLst>
              <a:ext uri="{FF2B5EF4-FFF2-40B4-BE49-F238E27FC236}">
                <a16:creationId xmlns:a16="http://schemas.microsoft.com/office/drawing/2014/main" id="{54CA1525-57C9-483E-7548-6D2A86B2151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41313" y="260350"/>
            <a:ext cx="5167312" cy="501650"/>
          </a:xfrm>
        </p:spPr>
        <p:txBody>
          <a:bodyPr/>
          <a:lstStyle/>
          <a:p>
            <a:pPr algn="l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2.3.1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电阻元件的交流电路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75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6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6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75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675"/>
                            </p:stCondLst>
                            <p:childTnLst>
                              <p:par>
                                <p:cTn id="80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16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16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16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16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6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16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0" fill="hold"/>
                                        <p:tgtEl>
                                          <p:spTgt spid="16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0" fill="hold"/>
                                        <p:tgtEl>
                                          <p:spTgt spid="16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90" grpId="0" autoUpdateAnimBg="0"/>
      <p:bldP spid="16391" grpId="0" autoUpdateAnimBg="0"/>
      <p:bldP spid="16401" grpId="0" animBg="1" autoUpdateAnimBg="0"/>
      <p:bldP spid="16408" grpId="0" autoUpdateAnimBg="0"/>
      <p:bldP spid="16419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>
            <a:extLst>
              <a:ext uri="{FF2B5EF4-FFF2-40B4-BE49-F238E27FC236}">
                <a16:creationId xmlns:a16="http://schemas.microsoft.com/office/drawing/2014/main" id="{2972C5BF-34C9-CCBB-2F17-D4DAD4BF8F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8" y="3860800"/>
            <a:ext cx="4092575" cy="900113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   瞬时功率 </a:t>
            </a:r>
            <a:endParaRPr lang="zh-CN" altLang="en-US" sz="2400" b="1">
              <a:solidFill>
                <a:schemeClr val="tx2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17411" name="AutoShape 4">
            <a:extLst>
              <a:ext uri="{FF2B5EF4-FFF2-40B4-BE49-F238E27FC236}">
                <a16:creationId xmlns:a16="http://schemas.microsoft.com/office/drawing/2014/main" id="{3FA03777-500A-CABF-45EB-BB185979018B}"/>
              </a:ext>
            </a:extLst>
          </p:cNvPr>
          <p:cNvSpPr>
            <a:spLocks/>
          </p:cNvSpPr>
          <p:nvPr/>
        </p:nvSpPr>
        <p:spPr bwMode="auto">
          <a:xfrm>
            <a:off x="565150" y="4178300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0 h 300038"/>
              <a:gd name="T12" fmla="*/ 228608 w 282575"/>
              <a:gd name="T13" fmla="*/ 300034 h 300038"/>
              <a:gd name="T14" fmla="*/ 141288 w 282575"/>
              <a:gd name="T15" fmla="*/ 229204 h 300038"/>
              <a:gd name="T16" fmla="*/ 53967 w 282575"/>
              <a:gd name="T17" fmla="*/ 300034 h 300038"/>
              <a:gd name="T18" fmla="*/ 87321 w 282575"/>
              <a:gd name="T19" fmla="*/ 185430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2" name="AutoShape 5">
            <a:extLst>
              <a:ext uri="{FF2B5EF4-FFF2-40B4-BE49-F238E27FC236}">
                <a16:creationId xmlns:a16="http://schemas.microsoft.com/office/drawing/2014/main" id="{238C01B9-3A24-A7AA-64FB-F39C88DE82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5221288"/>
            <a:ext cx="2495550" cy="7858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     平均功率 </a:t>
            </a:r>
            <a:r>
              <a:rPr lang="zh-CN" altLang="en-US" sz="2400" b="1" i="1">
                <a:latin typeface="宋体" panose="02010600030101010101" pitchFamily="2" charset="-122"/>
              </a:rPr>
              <a:t> 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7413" name="AutoShape 6">
            <a:extLst>
              <a:ext uri="{FF2B5EF4-FFF2-40B4-BE49-F238E27FC236}">
                <a16:creationId xmlns:a16="http://schemas.microsoft.com/office/drawing/2014/main" id="{284DA257-E9A8-AE27-D40F-DA54C73438EE}"/>
              </a:ext>
            </a:extLst>
          </p:cNvPr>
          <p:cNvSpPr>
            <a:spLocks/>
          </p:cNvSpPr>
          <p:nvPr/>
        </p:nvSpPr>
        <p:spPr bwMode="auto">
          <a:xfrm>
            <a:off x="495300" y="5483225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0 h 300038"/>
              <a:gd name="T12" fmla="*/ 228608 w 282575"/>
              <a:gd name="T13" fmla="*/ 300034 h 300038"/>
              <a:gd name="T14" fmla="*/ 141288 w 282575"/>
              <a:gd name="T15" fmla="*/ 229204 h 300038"/>
              <a:gd name="T16" fmla="*/ 53967 w 282575"/>
              <a:gd name="T17" fmla="*/ 300034 h 300038"/>
              <a:gd name="T18" fmla="*/ 87321 w 282575"/>
              <a:gd name="T19" fmla="*/ 185430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4" name="AutoShape 7">
            <a:extLst>
              <a:ext uri="{FF2B5EF4-FFF2-40B4-BE49-F238E27FC236}">
                <a16:creationId xmlns:a16="http://schemas.microsoft.com/office/drawing/2014/main" id="{D8C77D08-0AC5-9EC8-2026-8722F4DBC69B}"/>
              </a:ext>
            </a:extLst>
          </p:cNvPr>
          <p:cNvSpPr>
            <a:spLocks/>
          </p:cNvSpPr>
          <p:nvPr/>
        </p:nvSpPr>
        <p:spPr bwMode="auto">
          <a:xfrm>
            <a:off x="800100" y="5483225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0 h 300038"/>
              <a:gd name="T12" fmla="*/ 228608 w 282575"/>
              <a:gd name="T13" fmla="*/ 300034 h 300038"/>
              <a:gd name="T14" fmla="*/ 141288 w 282575"/>
              <a:gd name="T15" fmla="*/ 229204 h 300038"/>
              <a:gd name="T16" fmla="*/ 53967 w 282575"/>
              <a:gd name="T17" fmla="*/ 300034 h 300038"/>
              <a:gd name="T18" fmla="*/ 87321 w 282575"/>
              <a:gd name="T19" fmla="*/ 185430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5" name="Text Box 8">
            <a:extLst>
              <a:ext uri="{FF2B5EF4-FFF2-40B4-BE49-F238E27FC236}">
                <a16:creationId xmlns:a16="http://schemas.microsoft.com/office/drawing/2014/main" id="{5979936C-631E-729F-FAA3-E1D8B0CAB7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950" y="260350"/>
            <a:ext cx="18716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功率</a:t>
            </a:r>
          </a:p>
        </p:txBody>
      </p:sp>
      <p:grpSp>
        <p:nvGrpSpPr>
          <p:cNvPr id="17416" name="Group 9">
            <a:extLst>
              <a:ext uri="{FF2B5EF4-FFF2-40B4-BE49-F238E27FC236}">
                <a16:creationId xmlns:a16="http://schemas.microsoft.com/office/drawing/2014/main" id="{16966F81-9184-35FD-52F3-E82F46BE5D19}"/>
              </a:ext>
            </a:extLst>
          </p:cNvPr>
          <p:cNvGrpSpPr>
            <a:grpSpLocks/>
          </p:cNvGrpSpPr>
          <p:nvPr/>
        </p:nvGrpSpPr>
        <p:grpSpPr bwMode="auto">
          <a:xfrm>
            <a:off x="5213350" y="404813"/>
            <a:ext cx="2338388" cy="2174875"/>
            <a:chOff x="0" y="0"/>
            <a:chExt cx="1636" cy="1394"/>
          </a:xfrm>
        </p:grpSpPr>
        <p:grpSp>
          <p:nvGrpSpPr>
            <p:cNvPr id="17475" name="Group 10">
              <a:extLst>
                <a:ext uri="{FF2B5EF4-FFF2-40B4-BE49-F238E27FC236}">
                  <a16:creationId xmlns:a16="http://schemas.microsoft.com/office/drawing/2014/main" id="{2F6E148A-6261-F267-CA59-F90E287DCDA2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0" y="160"/>
              <a:ext cx="820" cy="622"/>
              <a:chOff x="0" y="0"/>
              <a:chExt cx="670" cy="735"/>
            </a:xfrm>
          </p:grpSpPr>
          <p:sp>
            <p:nvSpPr>
              <p:cNvPr id="2" name="未知">
                <a:extLst>
                  <a:ext uri="{FF2B5EF4-FFF2-40B4-BE49-F238E27FC236}">
                    <a16:creationId xmlns:a16="http://schemas.microsoft.com/office/drawing/2014/main" id="{E6FA00C5-B003-CC6B-15BD-D017FFCE5485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" name="未知">
                <a:extLst>
                  <a:ext uri="{FF2B5EF4-FFF2-40B4-BE49-F238E27FC236}">
                    <a16:creationId xmlns:a16="http://schemas.microsoft.com/office/drawing/2014/main" id="{232865FB-0F1A-42E9-5AF2-F2D8AF1E6CD0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476" name="Text Box 13">
              <a:extLst>
                <a:ext uri="{FF2B5EF4-FFF2-40B4-BE49-F238E27FC236}">
                  <a16:creationId xmlns:a16="http://schemas.microsoft.com/office/drawing/2014/main" id="{A04E3CE3-5DBD-6044-3B34-4FD5EC1651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3" y="0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400" b="1" i="1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7477" name="Group 14">
              <a:extLst>
                <a:ext uri="{FF2B5EF4-FFF2-40B4-BE49-F238E27FC236}">
                  <a16:creationId xmlns:a16="http://schemas.microsoft.com/office/drawing/2014/main" id="{5F933C72-C297-C873-6A53-A28EDB19DC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" y="772"/>
              <a:ext cx="820" cy="622"/>
              <a:chOff x="0" y="0"/>
              <a:chExt cx="670" cy="735"/>
            </a:xfrm>
          </p:grpSpPr>
          <p:sp>
            <p:nvSpPr>
              <p:cNvPr id="17479" name="未知">
                <a:extLst>
                  <a:ext uri="{FF2B5EF4-FFF2-40B4-BE49-F238E27FC236}">
                    <a16:creationId xmlns:a16="http://schemas.microsoft.com/office/drawing/2014/main" id="{8E1F3EBA-AD15-0B9D-C2DF-3A8A1B19754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80" name="未知">
                <a:extLst>
                  <a:ext uri="{FF2B5EF4-FFF2-40B4-BE49-F238E27FC236}">
                    <a16:creationId xmlns:a16="http://schemas.microsoft.com/office/drawing/2014/main" id="{6F29F8B8-7CBC-865E-4A49-5B03BFA55D87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478" name="AutoShape 17">
              <a:extLst>
                <a:ext uri="{FF2B5EF4-FFF2-40B4-BE49-F238E27FC236}">
                  <a16:creationId xmlns:a16="http://schemas.microsoft.com/office/drawing/2014/main" id="{D2F8C598-CB56-FB0C-D22C-E590BC843D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" y="54"/>
              <a:ext cx="336" cy="216"/>
            </a:xfrm>
            <a:prstGeom prst="wedgeRoundRectCallout">
              <a:avLst>
                <a:gd name="adj1" fmla="val -50000"/>
                <a:gd name="adj2" fmla="val 96759"/>
                <a:gd name="adj3" fmla="val 16667"/>
              </a:avLst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417" name="Group 18">
            <a:extLst>
              <a:ext uri="{FF2B5EF4-FFF2-40B4-BE49-F238E27FC236}">
                <a16:creationId xmlns:a16="http://schemas.microsoft.com/office/drawing/2014/main" id="{C277A312-5E39-522E-0509-022D3D850B0B}"/>
              </a:ext>
            </a:extLst>
          </p:cNvPr>
          <p:cNvGrpSpPr>
            <a:grpSpLocks/>
          </p:cNvGrpSpPr>
          <p:nvPr/>
        </p:nvGrpSpPr>
        <p:grpSpPr bwMode="auto">
          <a:xfrm>
            <a:off x="4814888" y="509588"/>
            <a:ext cx="3357562" cy="2135187"/>
            <a:chOff x="0" y="0"/>
            <a:chExt cx="2348" cy="1368"/>
          </a:xfrm>
        </p:grpSpPr>
        <p:sp>
          <p:nvSpPr>
            <p:cNvPr id="17471" name="Text Box 19">
              <a:extLst>
                <a:ext uri="{FF2B5EF4-FFF2-40B4-BE49-F238E27FC236}">
                  <a16:creationId xmlns:a16="http://schemas.microsoft.com/office/drawing/2014/main" id="{61F35AB4-BC75-A13B-1FBF-2485D8219A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47" y="717"/>
              <a:ext cx="301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i="1">
                  <a:solidFill>
                    <a:schemeClr val="tx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</a:t>
              </a:r>
              <a:r>
                <a:rPr lang="en-US" altLang="zh-CN" sz="2400" b="1" i="1">
                  <a:latin typeface="Times New Roman" panose="02020603050405020304" pitchFamily="18" charset="0"/>
                </a:rPr>
                <a:t>t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7472" name="Line 20">
              <a:extLst>
                <a:ext uri="{FF2B5EF4-FFF2-40B4-BE49-F238E27FC236}">
                  <a16:creationId xmlns:a16="http://schemas.microsoft.com/office/drawing/2014/main" id="{1A43C0BD-EF72-F150-C381-360C1B87A5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" y="732"/>
              <a:ext cx="20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473" name="Line 21">
              <a:extLst>
                <a:ext uri="{FF2B5EF4-FFF2-40B4-BE49-F238E27FC236}">
                  <a16:creationId xmlns:a16="http://schemas.microsoft.com/office/drawing/2014/main" id="{D2908F42-7D4B-0A5A-9AD1-0E79809C0E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7" y="0"/>
              <a:ext cx="0" cy="136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474" name="Text Box 22">
              <a:extLst>
                <a:ext uri="{FF2B5EF4-FFF2-40B4-BE49-F238E27FC236}">
                  <a16:creationId xmlns:a16="http://schemas.microsoft.com/office/drawing/2014/main" id="{6FA9984E-525B-8106-BF6F-B26368DA72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744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O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7418" name="Group 23">
            <a:extLst>
              <a:ext uri="{FF2B5EF4-FFF2-40B4-BE49-F238E27FC236}">
                <a16:creationId xmlns:a16="http://schemas.microsoft.com/office/drawing/2014/main" id="{584040BE-E13C-CB37-00DE-441627EEFF5E}"/>
              </a:ext>
            </a:extLst>
          </p:cNvPr>
          <p:cNvGrpSpPr>
            <a:grpSpLocks/>
          </p:cNvGrpSpPr>
          <p:nvPr/>
        </p:nvGrpSpPr>
        <p:grpSpPr bwMode="auto">
          <a:xfrm>
            <a:off x="5213350" y="982663"/>
            <a:ext cx="2317750" cy="1612900"/>
            <a:chOff x="0" y="0"/>
            <a:chExt cx="1621" cy="1034"/>
          </a:xfrm>
        </p:grpSpPr>
        <p:sp>
          <p:nvSpPr>
            <p:cNvPr id="17466" name="未知">
              <a:extLst>
                <a:ext uri="{FF2B5EF4-FFF2-40B4-BE49-F238E27FC236}">
                  <a16:creationId xmlns:a16="http://schemas.microsoft.com/office/drawing/2014/main" id="{36934518-1D8D-ABEF-200C-2B6ABD9B8F7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99" y="0"/>
              <a:ext cx="421" cy="440"/>
            </a:xfrm>
            <a:custGeom>
              <a:avLst/>
              <a:gdLst>
                <a:gd name="T0" fmla="*/ 0 w 344"/>
                <a:gd name="T1" fmla="*/ 1 h 731"/>
                <a:gd name="T2" fmla="*/ 9812 w 344"/>
                <a:gd name="T3" fmla="*/ 1 h 731"/>
                <a:gd name="T4" fmla="*/ 15961 w 344"/>
                <a:gd name="T5" fmla="*/ 1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67" name="未知">
              <a:extLst>
                <a:ext uri="{FF2B5EF4-FFF2-40B4-BE49-F238E27FC236}">
                  <a16:creationId xmlns:a16="http://schemas.microsoft.com/office/drawing/2014/main" id="{CE5826EB-74C6-2AFA-FA57-2F317C4B535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2"/>
              <a:ext cx="421" cy="440"/>
            </a:xfrm>
            <a:custGeom>
              <a:avLst/>
              <a:gdLst>
                <a:gd name="T0" fmla="*/ 0 w 344"/>
                <a:gd name="T1" fmla="*/ 1 h 731"/>
                <a:gd name="T2" fmla="*/ 9812 w 344"/>
                <a:gd name="T3" fmla="*/ 1 h 731"/>
                <a:gd name="T4" fmla="*/ 15961 w 344"/>
                <a:gd name="T5" fmla="*/ 1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未知">
              <a:extLst>
                <a:ext uri="{FF2B5EF4-FFF2-40B4-BE49-F238E27FC236}">
                  <a16:creationId xmlns:a16="http://schemas.microsoft.com/office/drawing/2014/main" id="{7E29A089-A86A-8A5A-089B-130DE699EEF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16" y="444"/>
              <a:ext cx="421" cy="440"/>
            </a:xfrm>
            <a:custGeom>
              <a:avLst/>
              <a:gdLst>
                <a:gd name="T0" fmla="*/ 0 w 344"/>
                <a:gd name="T1" fmla="*/ 1 h 731"/>
                <a:gd name="T2" fmla="*/ 9812 w 344"/>
                <a:gd name="T3" fmla="*/ 1 h 731"/>
                <a:gd name="T4" fmla="*/ 15961 w 344"/>
                <a:gd name="T5" fmla="*/ 1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AutoShape 27">
              <a:extLst>
                <a:ext uri="{FF2B5EF4-FFF2-40B4-BE49-F238E27FC236}">
                  <a16:creationId xmlns:a16="http://schemas.microsoft.com/office/drawing/2014/main" id="{7788EAA5-2B67-9615-BC88-9F1AADD7A9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0" y="770"/>
              <a:ext cx="396" cy="264"/>
            </a:xfrm>
            <a:prstGeom prst="wedgeRoundRectCallout">
              <a:avLst>
                <a:gd name="adj1" fmla="val 71213"/>
                <a:gd name="adj2" fmla="val -152653"/>
                <a:gd name="adj3" fmla="val 16667"/>
              </a:avLst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7470" name="未知">
              <a:extLst>
                <a:ext uri="{FF2B5EF4-FFF2-40B4-BE49-F238E27FC236}">
                  <a16:creationId xmlns:a16="http://schemas.microsoft.com/office/drawing/2014/main" id="{5D76ECB0-37E2-0724-7F46-42FC897D8F8F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1200" y="432"/>
              <a:ext cx="421" cy="440"/>
            </a:xfrm>
            <a:custGeom>
              <a:avLst/>
              <a:gdLst>
                <a:gd name="T0" fmla="*/ 0 w 344"/>
                <a:gd name="T1" fmla="*/ 1 h 731"/>
                <a:gd name="T2" fmla="*/ 9812 w 344"/>
                <a:gd name="T3" fmla="*/ 1 h 731"/>
                <a:gd name="T4" fmla="*/ 15961 w 344"/>
                <a:gd name="T5" fmla="*/ 1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419" name="Text Box 29">
            <a:extLst>
              <a:ext uri="{FF2B5EF4-FFF2-40B4-BE49-F238E27FC236}">
                <a16:creationId xmlns:a16="http://schemas.microsoft.com/office/drawing/2014/main" id="{000C8A66-CB99-0CCA-0F3C-C6D6A006B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2650" y="2189163"/>
            <a:ext cx="2413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i</a:t>
            </a:r>
            <a:endParaRPr lang="en-US" altLang="zh-CN" sz="2400" b="1" i="1" baseline="-250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437" name="Line 30">
            <a:extLst>
              <a:ext uri="{FF2B5EF4-FFF2-40B4-BE49-F238E27FC236}">
                <a16:creationId xmlns:a16="http://schemas.microsoft.com/office/drawing/2014/main" id="{04843C19-342E-1388-BE33-7B3CEAC6EBF8}"/>
              </a:ext>
            </a:extLst>
          </p:cNvPr>
          <p:cNvSpPr>
            <a:spLocks noChangeShapeType="1"/>
          </p:cNvSpPr>
          <p:nvPr/>
        </p:nvSpPr>
        <p:spPr bwMode="auto">
          <a:xfrm>
            <a:off x="6521450" y="1646238"/>
            <a:ext cx="0" cy="3359150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7421" name="未知">
            <a:extLst>
              <a:ext uri="{FF2B5EF4-FFF2-40B4-BE49-F238E27FC236}">
                <a16:creationId xmlns:a16="http://schemas.microsoft.com/office/drawing/2014/main" id="{8159FF4A-B58E-2324-6842-EC85D45DADFF}"/>
              </a:ext>
            </a:extLst>
          </p:cNvPr>
          <p:cNvSpPr>
            <a:spLocks/>
          </p:cNvSpPr>
          <p:nvPr/>
        </p:nvSpPr>
        <p:spPr bwMode="auto">
          <a:xfrm flipH="1" flipV="1">
            <a:off x="7805738" y="3962400"/>
            <a:ext cx="293687" cy="995363"/>
          </a:xfrm>
          <a:custGeom>
            <a:avLst/>
            <a:gdLst>
              <a:gd name="T0" fmla="*/ 0 w 344"/>
              <a:gd name="T1" fmla="*/ 2147483647 h 731"/>
              <a:gd name="T2" fmla="*/ 2147483647 w 344"/>
              <a:gd name="T3" fmla="*/ 2147483647 h 731"/>
              <a:gd name="T4" fmla="*/ 2147483647 w 344"/>
              <a:gd name="T5" fmla="*/ 2147483647 h 731"/>
              <a:gd name="T6" fmla="*/ 0 60000 65536"/>
              <a:gd name="T7" fmla="*/ 0 60000 65536"/>
              <a:gd name="T8" fmla="*/ 0 60000 65536"/>
              <a:gd name="T9" fmla="*/ 0 w 344"/>
              <a:gd name="T10" fmla="*/ 0 h 731"/>
              <a:gd name="T11" fmla="*/ 344 w 344"/>
              <a:gd name="T12" fmla="*/ 731 h 73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344" h="731">
                <a:moveTo>
                  <a:pt x="0" y="731"/>
                </a:moveTo>
                <a:cubicBezTo>
                  <a:pt x="35" y="627"/>
                  <a:pt x="154" y="240"/>
                  <a:pt x="211" y="120"/>
                </a:cubicBezTo>
                <a:cubicBezTo>
                  <a:pt x="268" y="0"/>
                  <a:pt x="316" y="31"/>
                  <a:pt x="344" y="8"/>
                </a:cubicBezTo>
              </a:path>
            </a:pathLst>
          </a:custGeom>
          <a:noFill/>
          <a:ln w="38100" cap="flat" cmpd="sng">
            <a:solidFill>
              <a:schemeClr val="accent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" name="Group 33">
            <a:extLst>
              <a:ext uri="{FF2B5EF4-FFF2-40B4-BE49-F238E27FC236}">
                <a16:creationId xmlns:a16="http://schemas.microsoft.com/office/drawing/2014/main" id="{1D1B5920-8BD9-A691-D433-04201C83774A}"/>
              </a:ext>
            </a:extLst>
          </p:cNvPr>
          <p:cNvGrpSpPr>
            <a:grpSpLocks/>
          </p:cNvGrpSpPr>
          <p:nvPr/>
        </p:nvGrpSpPr>
        <p:grpSpPr bwMode="auto">
          <a:xfrm>
            <a:off x="4906963" y="2955925"/>
            <a:ext cx="2643187" cy="1984375"/>
            <a:chOff x="0" y="0"/>
            <a:chExt cx="1849" cy="1451"/>
          </a:xfrm>
        </p:grpSpPr>
        <p:grpSp>
          <p:nvGrpSpPr>
            <p:cNvPr id="17453" name="Group 34">
              <a:extLst>
                <a:ext uri="{FF2B5EF4-FFF2-40B4-BE49-F238E27FC236}">
                  <a16:creationId xmlns:a16="http://schemas.microsoft.com/office/drawing/2014/main" id="{567BDDC8-BFC0-38F8-E5B3-C31ED5613D8F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395" y="0"/>
              <a:ext cx="424" cy="732"/>
              <a:chOff x="0" y="0"/>
              <a:chExt cx="671" cy="735"/>
            </a:xfrm>
          </p:grpSpPr>
          <p:sp>
            <p:nvSpPr>
              <p:cNvPr id="6" name="未知">
                <a:extLst>
                  <a:ext uri="{FF2B5EF4-FFF2-40B4-BE49-F238E27FC236}">
                    <a16:creationId xmlns:a16="http://schemas.microsoft.com/office/drawing/2014/main" id="{DC98F5C7-19FC-55D6-CA50-0E67A5521E6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7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0066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" name="未知">
                <a:extLst>
                  <a:ext uri="{FF2B5EF4-FFF2-40B4-BE49-F238E27FC236}">
                    <a16:creationId xmlns:a16="http://schemas.microsoft.com/office/drawing/2014/main" id="{B9AB952B-B9EA-B5E9-30A8-6F308044594B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0066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54" name="Group 37">
              <a:extLst>
                <a:ext uri="{FF2B5EF4-FFF2-40B4-BE49-F238E27FC236}">
                  <a16:creationId xmlns:a16="http://schemas.microsoft.com/office/drawing/2014/main" id="{C35A25DB-27EC-C30C-74BC-91D821A094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720"/>
              <a:ext cx="399" cy="731"/>
              <a:chOff x="0" y="0"/>
              <a:chExt cx="670" cy="735"/>
            </a:xfrm>
          </p:grpSpPr>
          <p:sp>
            <p:nvSpPr>
              <p:cNvPr id="8" name="未知">
                <a:extLst>
                  <a:ext uri="{FF2B5EF4-FFF2-40B4-BE49-F238E27FC236}">
                    <a16:creationId xmlns:a16="http://schemas.microsoft.com/office/drawing/2014/main" id="{D9ADFAE8-E5E3-16F0-2836-E0520548F57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0066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" name="未知">
                <a:extLst>
                  <a:ext uri="{FF2B5EF4-FFF2-40B4-BE49-F238E27FC236}">
                    <a16:creationId xmlns:a16="http://schemas.microsoft.com/office/drawing/2014/main" id="{255EF775-46BF-AE58-F2B6-8D4E1BEDFB4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55" name="Group 40">
              <a:extLst>
                <a:ext uri="{FF2B5EF4-FFF2-40B4-BE49-F238E27FC236}">
                  <a16:creationId xmlns:a16="http://schemas.microsoft.com/office/drawing/2014/main" id="{D5DE3B24-55CA-13E3-001B-6AC458912E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28" y="720"/>
              <a:ext cx="399" cy="731"/>
              <a:chOff x="0" y="0"/>
              <a:chExt cx="670" cy="735"/>
            </a:xfrm>
          </p:grpSpPr>
          <p:sp>
            <p:nvSpPr>
              <p:cNvPr id="17460" name="未知">
                <a:extLst>
                  <a:ext uri="{FF2B5EF4-FFF2-40B4-BE49-F238E27FC236}">
                    <a16:creationId xmlns:a16="http://schemas.microsoft.com/office/drawing/2014/main" id="{4E0A1715-D1DA-0432-0AB7-A78554B0C93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0066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61" name="未知">
                <a:extLst>
                  <a:ext uri="{FF2B5EF4-FFF2-40B4-BE49-F238E27FC236}">
                    <a16:creationId xmlns:a16="http://schemas.microsoft.com/office/drawing/2014/main" id="{E0C9A778-7E05-9B29-92D4-6071120751B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0066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7456" name="Group 43">
              <a:extLst>
                <a:ext uri="{FF2B5EF4-FFF2-40B4-BE49-F238E27FC236}">
                  <a16:creationId xmlns:a16="http://schemas.microsoft.com/office/drawing/2014/main" id="{53285240-D04B-E30F-6666-94CD21F52D56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1223" y="0"/>
              <a:ext cx="423" cy="732"/>
              <a:chOff x="0" y="0"/>
              <a:chExt cx="670" cy="735"/>
            </a:xfrm>
          </p:grpSpPr>
          <p:sp>
            <p:nvSpPr>
              <p:cNvPr id="17458" name="未知">
                <a:extLst>
                  <a:ext uri="{FF2B5EF4-FFF2-40B4-BE49-F238E27FC236}">
                    <a16:creationId xmlns:a16="http://schemas.microsoft.com/office/drawing/2014/main" id="{1F1A425F-9D00-EB17-4D08-45DD2B18356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0066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59" name="未知">
                <a:extLst>
                  <a:ext uri="{FF2B5EF4-FFF2-40B4-BE49-F238E27FC236}">
                    <a16:creationId xmlns:a16="http://schemas.microsoft.com/office/drawing/2014/main" id="{1F9A0A14-A637-F520-BBCB-8B63C564BBB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0066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457" name="未知">
              <a:extLst>
                <a:ext uri="{FF2B5EF4-FFF2-40B4-BE49-F238E27FC236}">
                  <a16:creationId xmlns:a16="http://schemas.microsoft.com/office/drawing/2014/main" id="{C22311D4-82BF-A5D3-304E-5971E9757B0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644" y="708"/>
              <a:ext cx="205" cy="727"/>
            </a:xfrm>
            <a:custGeom>
              <a:avLst/>
              <a:gdLst>
                <a:gd name="T0" fmla="*/ 0 w 344"/>
                <a:gd name="T1" fmla="*/ 655 h 731"/>
                <a:gd name="T2" fmla="*/ 1 w 344"/>
                <a:gd name="T3" fmla="*/ 101 h 731"/>
                <a:gd name="T4" fmla="*/ 1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 useBgFill="1">
        <p:nvSpPr>
          <p:cNvPr id="17423" name="Rectangle 47">
            <a:extLst>
              <a:ext uri="{FF2B5EF4-FFF2-40B4-BE49-F238E27FC236}">
                <a16:creationId xmlns:a16="http://schemas.microsoft.com/office/drawing/2014/main" id="{D715F65B-9386-BC06-33AE-25ACCA0AD8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81550" y="4008438"/>
            <a:ext cx="360363" cy="9525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 useBgFill="1">
        <p:nvSpPr>
          <p:cNvPr id="17424" name="Rectangle 48">
            <a:extLst>
              <a:ext uri="{FF2B5EF4-FFF2-40B4-BE49-F238E27FC236}">
                <a16:creationId xmlns:a16="http://schemas.microsoft.com/office/drawing/2014/main" id="{B2EA453E-BE1F-FC7D-F3E8-B39A87A56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6850" y="3968750"/>
            <a:ext cx="360363" cy="9525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21" name="Group 49">
            <a:extLst>
              <a:ext uri="{FF2B5EF4-FFF2-40B4-BE49-F238E27FC236}">
                <a16:creationId xmlns:a16="http://schemas.microsoft.com/office/drawing/2014/main" id="{234C89B9-73EF-5E91-E123-436327E3B547}"/>
              </a:ext>
            </a:extLst>
          </p:cNvPr>
          <p:cNvGrpSpPr>
            <a:grpSpLocks/>
          </p:cNvGrpSpPr>
          <p:nvPr/>
        </p:nvGrpSpPr>
        <p:grpSpPr bwMode="auto">
          <a:xfrm>
            <a:off x="4848225" y="2509838"/>
            <a:ext cx="3540125" cy="2828925"/>
            <a:chOff x="0" y="0"/>
            <a:chExt cx="2476" cy="2067"/>
          </a:xfrm>
        </p:grpSpPr>
        <p:sp>
          <p:nvSpPr>
            <p:cNvPr id="17448" name="Line 50">
              <a:extLst>
                <a:ext uri="{FF2B5EF4-FFF2-40B4-BE49-F238E27FC236}">
                  <a16:creationId xmlns:a16="http://schemas.microsoft.com/office/drawing/2014/main" id="{63996A0E-059D-5CB0-BC96-B2A20E3E582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" y="1759"/>
              <a:ext cx="2172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449" name="Line 51">
              <a:extLst>
                <a:ext uri="{FF2B5EF4-FFF2-40B4-BE49-F238E27FC236}">
                  <a16:creationId xmlns:a16="http://schemas.microsoft.com/office/drawing/2014/main" id="{0FFA37B3-6279-361A-D897-B1978097B88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6" y="175"/>
              <a:ext cx="0" cy="1692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450" name="Text Box 52">
              <a:extLst>
                <a:ext uri="{FF2B5EF4-FFF2-40B4-BE49-F238E27FC236}">
                  <a16:creationId xmlns:a16="http://schemas.microsoft.com/office/drawing/2014/main" id="{E64FDB65-21BC-564D-0E97-A9EF8E8EDD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12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chemeClr val="tx2"/>
                  </a:solidFill>
                  <a:latin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17451" name="Text Box 53">
              <a:extLst>
                <a:ext uri="{FF2B5EF4-FFF2-40B4-BE49-F238E27FC236}">
                  <a16:creationId xmlns:a16="http://schemas.microsoft.com/office/drawing/2014/main" id="{847B3D28-E8C8-6A47-EE6F-85236C66B2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" y="1739"/>
              <a:ext cx="255" cy="3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latin typeface="Times New Roman" panose="02020603050405020304" pitchFamily="18" charset="0"/>
                </a:rPr>
                <a:t>O</a:t>
              </a:r>
              <a:endParaRPr lang="en-US" altLang="zh-CN" sz="2400" b="1">
                <a:latin typeface="Times New Roman" panose="02020603050405020304" pitchFamily="18" charset="0"/>
              </a:endParaRPr>
            </a:p>
          </p:txBody>
        </p:sp>
        <p:sp>
          <p:nvSpPr>
            <p:cNvPr id="17452" name="Text Box 54">
              <a:extLst>
                <a:ext uri="{FF2B5EF4-FFF2-40B4-BE49-F238E27FC236}">
                  <a16:creationId xmlns:a16="http://schemas.microsoft.com/office/drawing/2014/main" id="{3F9AF946-841E-868A-7920-7B1F21F1A4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5" y="1703"/>
              <a:ext cx="301" cy="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i="1">
                  <a:solidFill>
                    <a:schemeClr val="tx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</a:t>
              </a:r>
              <a:r>
                <a:rPr lang="en-US" altLang="zh-CN" sz="2400" b="1" i="1">
                  <a:latin typeface="Times New Roman" panose="02020603050405020304" pitchFamily="18" charset="0"/>
                </a:rPr>
                <a:t>t</a:t>
              </a:r>
            </a:p>
          </p:txBody>
        </p:sp>
      </p:grpSp>
      <p:sp>
        <p:nvSpPr>
          <p:cNvPr id="17462" name="Line 55">
            <a:extLst>
              <a:ext uri="{FF2B5EF4-FFF2-40B4-BE49-F238E27FC236}">
                <a16:creationId xmlns:a16="http://schemas.microsoft.com/office/drawing/2014/main" id="{267F2C3A-A2BB-8E94-1977-43B2A34944F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026400" y="3978275"/>
            <a:ext cx="1588" cy="36195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63" name="Line 56">
            <a:extLst>
              <a:ext uri="{FF2B5EF4-FFF2-40B4-BE49-F238E27FC236}">
                <a16:creationId xmlns:a16="http://schemas.microsoft.com/office/drawing/2014/main" id="{B8A1A1C9-2A8C-B9CF-7382-A82D71F6BE32}"/>
              </a:ext>
            </a:extLst>
          </p:cNvPr>
          <p:cNvSpPr>
            <a:spLocks noChangeShapeType="1"/>
          </p:cNvSpPr>
          <p:nvPr/>
        </p:nvSpPr>
        <p:spPr bwMode="auto">
          <a:xfrm>
            <a:off x="8026400" y="4606925"/>
            <a:ext cx="1588" cy="361950"/>
          </a:xfrm>
          <a:prstGeom prst="line">
            <a:avLst/>
          </a:prstGeom>
          <a:noFill/>
          <a:ln w="28575">
            <a:solidFill>
              <a:srgbClr val="FF0066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7464" name="Text Box 57">
            <a:extLst>
              <a:ext uri="{FF2B5EF4-FFF2-40B4-BE49-F238E27FC236}">
                <a16:creationId xmlns:a16="http://schemas.microsoft.com/office/drawing/2014/main" id="{76623E69-A997-BF60-EB52-15C3DC39CE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0650" y="4257675"/>
            <a:ext cx="11303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P = U I</a:t>
            </a:r>
          </a:p>
        </p:txBody>
      </p:sp>
      <p:sp>
        <p:nvSpPr>
          <p:cNvPr id="17465" name="Text Box 58">
            <a:extLst>
              <a:ext uri="{FF2B5EF4-FFF2-40B4-BE49-F238E27FC236}">
                <a16:creationId xmlns:a16="http://schemas.microsoft.com/office/drawing/2014/main" id="{903C31EC-D78B-B990-FFE2-2F2E7D31B3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6625" y="5924550"/>
            <a:ext cx="2022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转换成的热能</a:t>
            </a:r>
          </a:p>
        </p:txBody>
      </p:sp>
      <p:graphicFrame>
        <p:nvGraphicFramePr>
          <p:cNvPr id="17430" name="Object 58">
            <a:extLst>
              <a:ext uri="{FF2B5EF4-FFF2-40B4-BE49-F238E27FC236}">
                <a16:creationId xmlns:a16="http://schemas.microsoft.com/office/drawing/2014/main" id="{9F8AD0E1-57A7-F350-43A5-D4A85857B6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5500" y="2921000"/>
          <a:ext cx="1993900" cy="48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838564" imgH="228699" progId="">
                  <p:embed/>
                </p:oleObj>
              </mc:Choice>
              <mc:Fallback>
                <p:oleObj r:id="rId2" imgW="838564" imgH="228699" progId="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5500" y="2921000"/>
                        <a:ext cx="1993900" cy="48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31" name="Object 59">
            <a:extLst>
              <a:ext uri="{FF2B5EF4-FFF2-40B4-BE49-F238E27FC236}">
                <a16:creationId xmlns:a16="http://schemas.microsoft.com/office/drawing/2014/main" id="{EBDAC591-EBB0-E313-6341-D271F54C7B1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5650" y="3355975"/>
          <a:ext cx="1982788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4" imgW="901309" imgH="228501" progId="Equation.DSMT4">
                  <p:embed/>
                </p:oleObj>
              </mc:Choice>
              <mc:Fallback>
                <p:oleObj name="Equation" r:id="rId4" imgW="901309" imgH="228501" progId="Equation.DSMT4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355975"/>
                        <a:ext cx="1982788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68" name="Object 60">
            <a:extLst>
              <a:ext uri="{FF2B5EF4-FFF2-40B4-BE49-F238E27FC236}">
                <a16:creationId xmlns:a16="http://schemas.microsoft.com/office/drawing/2014/main" id="{A102A98C-6903-2FF3-F0BD-73D1F60442A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08038" y="4697413"/>
          <a:ext cx="3060700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3516374" imgH="393529" progId="Equation.3">
                  <p:embed/>
                </p:oleObj>
              </mc:Choice>
              <mc:Fallback>
                <p:oleObj r:id="rId6" imgW="3516374" imgH="393529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038" y="4697413"/>
                        <a:ext cx="3060700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69" name="Object 61">
            <a:extLst>
              <a:ext uri="{FF2B5EF4-FFF2-40B4-BE49-F238E27FC236}">
                <a16:creationId xmlns:a16="http://schemas.microsoft.com/office/drawing/2014/main" id="{E70E0749-C9A1-28ED-064C-1356D82D016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400" y="6040438"/>
          <a:ext cx="990600" cy="268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122472" imgH="306129" progId="Equation.3">
                  <p:embed/>
                </p:oleObj>
              </mc:Choice>
              <mc:Fallback>
                <p:oleObj r:id="rId8" imgW="1122472" imgH="306129" progId="Equation.3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6040438"/>
                        <a:ext cx="990600" cy="268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434" name="Group 63">
            <a:extLst>
              <a:ext uri="{FF2B5EF4-FFF2-40B4-BE49-F238E27FC236}">
                <a16:creationId xmlns:a16="http://schemas.microsoft.com/office/drawing/2014/main" id="{253254F2-B5BC-E866-7D12-0CF0FF30A8FD}"/>
              </a:ext>
            </a:extLst>
          </p:cNvPr>
          <p:cNvGrpSpPr>
            <a:grpSpLocks/>
          </p:cNvGrpSpPr>
          <p:nvPr/>
        </p:nvGrpSpPr>
        <p:grpSpPr bwMode="auto">
          <a:xfrm>
            <a:off x="1143000" y="692150"/>
            <a:ext cx="1465263" cy="1870075"/>
            <a:chOff x="0" y="0"/>
            <a:chExt cx="923" cy="1178"/>
          </a:xfrm>
        </p:grpSpPr>
        <p:sp>
          <p:nvSpPr>
            <p:cNvPr id="17438" name="未知">
              <a:extLst>
                <a:ext uri="{FF2B5EF4-FFF2-40B4-BE49-F238E27FC236}">
                  <a16:creationId xmlns:a16="http://schemas.microsoft.com/office/drawing/2014/main" id="{0958DE24-2810-E76E-EB45-2D085A3A39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" y="360"/>
              <a:ext cx="528" cy="768"/>
            </a:xfrm>
            <a:custGeom>
              <a:avLst/>
              <a:gdLst>
                <a:gd name="T0" fmla="*/ 0 w 528"/>
                <a:gd name="T1" fmla="*/ 0 h 768"/>
                <a:gd name="T2" fmla="*/ 528 w 528"/>
                <a:gd name="T3" fmla="*/ 0 h 768"/>
                <a:gd name="T4" fmla="*/ 528 w 528"/>
                <a:gd name="T5" fmla="*/ 768 h 768"/>
                <a:gd name="T6" fmla="*/ 0 w 528"/>
                <a:gd name="T7" fmla="*/ 768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768"/>
                <a:gd name="T14" fmla="*/ 528 w 528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768">
                  <a:moveTo>
                    <a:pt x="0" y="0"/>
                  </a:moveTo>
                  <a:lnTo>
                    <a:pt x="528" y="0"/>
                  </a:lnTo>
                  <a:lnTo>
                    <a:pt x="528" y="768"/>
                  </a:lnTo>
                  <a:lnTo>
                    <a:pt x="0" y="76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39" name="Oval 65">
              <a:extLst>
                <a:ext uri="{FF2B5EF4-FFF2-40B4-BE49-F238E27FC236}">
                  <a16:creationId xmlns:a16="http://schemas.microsoft.com/office/drawing/2014/main" id="{604F7F3E-8589-61DF-74D8-A23BB85B10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" y="336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7440" name="Oval 66">
              <a:extLst>
                <a:ext uri="{FF2B5EF4-FFF2-40B4-BE49-F238E27FC236}">
                  <a16:creationId xmlns:a16="http://schemas.microsoft.com/office/drawing/2014/main" id="{31747B25-A93C-94C3-3E00-9956854160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" y="1104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7441" name="Text Box 67">
              <a:extLst>
                <a:ext uri="{FF2B5EF4-FFF2-40B4-BE49-F238E27FC236}">
                  <a16:creationId xmlns:a16="http://schemas.microsoft.com/office/drawing/2014/main" id="{018908DA-862E-8B9A-42D0-0BF8DAD8DD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9" y="588"/>
              <a:ext cx="2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R</a:t>
              </a:r>
              <a:endPara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42" name="Rectangle 68">
              <a:extLst>
                <a:ext uri="{FF2B5EF4-FFF2-40B4-BE49-F238E27FC236}">
                  <a16:creationId xmlns:a16="http://schemas.microsoft.com/office/drawing/2014/main" id="{03CC064C-CF31-63B9-B531-DD47AA4F4DD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87" y="696"/>
              <a:ext cx="288" cy="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7443" name="Text Box 69">
              <a:extLst>
                <a:ext uri="{FF2B5EF4-FFF2-40B4-BE49-F238E27FC236}">
                  <a16:creationId xmlns:a16="http://schemas.microsoft.com/office/drawing/2014/main" id="{748AEE0B-459B-D6D8-A8F4-88E50CFFC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" y="890"/>
              <a:ext cx="26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4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7444" name="Text Box 70">
              <a:extLst>
                <a:ext uri="{FF2B5EF4-FFF2-40B4-BE49-F238E27FC236}">
                  <a16:creationId xmlns:a16="http://schemas.microsoft.com/office/drawing/2014/main" id="{6E459C34-4ACD-7292-D80D-74F42C48E25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52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7445" name="Text Box 71">
              <a:extLst>
                <a:ext uri="{FF2B5EF4-FFF2-40B4-BE49-F238E27FC236}">
                  <a16:creationId xmlns:a16="http://schemas.microsoft.com/office/drawing/2014/main" id="{B53E832B-0083-14DD-3EF6-AA7612D1C8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" y="583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446" name="Line 72">
              <a:extLst>
                <a:ext uri="{FF2B5EF4-FFF2-40B4-BE49-F238E27FC236}">
                  <a16:creationId xmlns:a16="http://schemas.microsoft.com/office/drawing/2014/main" id="{C5CA1148-B3E0-5FA0-D3A0-434A662526B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7" y="276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47" name="Text Box 73">
              <a:extLst>
                <a:ext uri="{FF2B5EF4-FFF2-40B4-BE49-F238E27FC236}">
                  <a16:creationId xmlns:a16="http://schemas.microsoft.com/office/drawing/2014/main" id="{5F57365D-58EC-3088-6944-C156A6B498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" y="0"/>
              <a:ext cx="1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</p:grpSp>
      <p:sp>
        <p:nvSpPr>
          <p:cNvPr id="17481" name="Line 74">
            <a:extLst>
              <a:ext uri="{FF2B5EF4-FFF2-40B4-BE49-F238E27FC236}">
                <a16:creationId xmlns:a16="http://schemas.microsoft.com/office/drawing/2014/main" id="{E1841976-BD36-8E43-DB11-F91405A79628}"/>
              </a:ext>
            </a:extLst>
          </p:cNvPr>
          <p:cNvSpPr>
            <a:spLocks noChangeShapeType="1"/>
          </p:cNvSpPr>
          <p:nvPr/>
        </p:nvSpPr>
        <p:spPr bwMode="auto">
          <a:xfrm>
            <a:off x="5187950" y="3990975"/>
            <a:ext cx="2882900" cy="1588"/>
          </a:xfrm>
          <a:prstGeom prst="line">
            <a:avLst/>
          </a:prstGeom>
          <a:noFill/>
          <a:ln w="38100">
            <a:solidFill>
              <a:schemeClr val="tx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7482" name="Object 74">
            <a:extLst>
              <a:ext uri="{FF2B5EF4-FFF2-40B4-BE49-F238E27FC236}">
                <a16:creationId xmlns:a16="http://schemas.microsoft.com/office/drawing/2014/main" id="{D33961A5-336A-9447-4C0D-1641A4ADFBC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05125" y="5311775"/>
          <a:ext cx="3324225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3911600" imgH="749300" progId="Equation.3">
                  <p:embed/>
                </p:oleObj>
              </mc:Choice>
              <mc:Fallback>
                <p:oleObj r:id="rId10" imgW="3911600" imgH="749300" progId="Equation.3">
                  <p:embed/>
                  <p:pic>
                    <p:nvPicPr>
                      <p:cNvPr id="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5125" y="5311775"/>
                        <a:ext cx="3324225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" name="Line 30">
            <a:extLst>
              <a:ext uri="{FF2B5EF4-FFF2-40B4-BE49-F238E27FC236}">
                <a16:creationId xmlns:a16="http://schemas.microsoft.com/office/drawing/2014/main" id="{C4EE60DE-016E-4964-568C-B8E96330C539}"/>
              </a:ext>
            </a:extLst>
          </p:cNvPr>
          <p:cNvSpPr>
            <a:spLocks noChangeShapeType="1"/>
          </p:cNvSpPr>
          <p:nvPr/>
        </p:nvSpPr>
        <p:spPr bwMode="auto">
          <a:xfrm>
            <a:off x="7667625" y="1662113"/>
            <a:ext cx="0" cy="3357562"/>
          </a:xfrm>
          <a:prstGeom prst="line">
            <a:avLst/>
          </a:prstGeom>
          <a:noFill/>
          <a:ln w="38100">
            <a:solidFill>
              <a:srgbClr val="FF0066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17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17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7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17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7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64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7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17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7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2" grpId="0" autoUpdateAnimBg="0"/>
      <p:bldP spid="17464" grpId="0" autoUpdateAnimBg="0"/>
      <p:bldP spid="1746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4">
            <a:extLst>
              <a:ext uri="{FF2B5EF4-FFF2-40B4-BE49-F238E27FC236}">
                <a16:creationId xmlns:a16="http://schemas.microsoft.com/office/drawing/2014/main" id="{33DBF623-6BE1-747F-B308-92B79EB6E4B2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22250" y="260350"/>
            <a:ext cx="4710113" cy="425450"/>
          </a:xfrm>
        </p:spPr>
        <p:txBody>
          <a:bodyPr/>
          <a:lstStyle/>
          <a:p>
            <a:pPr algn="just" eaLnBrk="1" hangingPunct="1"/>
            <a:r>
              <a:rPr lang="zh-CN" altLang="zh-CN" sz="2600" b="1" dirty="0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2.3.2　电感元件的交流电路</a:t>
            </a:r>
            <a:endParaRPr lang="zh-CN" altLang="zh-CN" sz="2600" dirty="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8438" name="Text Box 45">
            <a:extLst>
              <a:ext uri="{FF2B5EF4-FFF2-40B4-BE49-F238E27FC236}">
                <a16:creationId xmlns:a16="http://schemas.microsoft.com/office/drawing/2014/main" id="{A402BA2E-1735-00E1-8E35-2899BB61B0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811213"/>
            <a:ext cx="815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设在电感元件的交流电路中，电压、电流取关联参考方向。</a:t>
            </a:r>
          </a:p>
        </p:txBody>
      </p:sp>
      <p:grpSp>
        <p:nvGrpSpPr>
          <p:cNvPr id="2" name="Group 46">
            <a:extLst>
              <a:ext uri="{FF2B5EF4-FFF2-40B4-BE49-F238E27FC236}">
                <a16:creationId xmlns:a16="http://schemas.microsoft.com/office/drawing/2014/main" id="{BB825588-F61B-95C0-47A6-07610E069836}"/>
              </a:ext>
            </a:extLst>
          </p:cNvPr>
          <p:cNvGrpSpPr>
            <a:grpSpLocks/>
          </p:cNvGrpSpPr>
          <p:nvPr/>
        </p:nvGrpSpPr>
        <p:grpSpPr bwMode="auto">
          <a:xfrm>
            <a:off x="977900" y="1955800"/>
            <a:ext cx="1333500" cy="1343025"/>
            <a:chOff x="0" y="0"/>
            <a:chExt cx="840" cy="846"/>
          </a:xfrm>
        </p:grpSpPr>
        <p:grpSp>
          <p:nvGrpSpPr>
            <p:cNvPr id="3" name="Group 47">
              <a:extLst>
                <a:ext uri="{FF2B5EF4-FFF2-40B4-BE49-F238E27FC236}">
                  <a16:creationId xmlns:a16="http://schemas.microsoft.com/office/drawing/2014/main" id="{1F671FA2-77D0-5087-D35F-62C8204FE0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840" cy="846"/>
              <a:chOff x="0" y="0"/>
              <a:chExt cx="840" cy="846"/>
            </a:xfrm>
          </p:grpSpPr>
          <p:sp>
            <p:nvSpPr>
              <p:cNvPr id="18465" name="Text Box 48">
                <a:extLst>
                  <a:ext uri="{FF2B5EF4-FFF2-40B4-BE49-F238E27FC236}">
                    <a16:creationId xmlns:a16="http://schemas.microsoft.com/office/drawing/2014/main" id="{FFBDB8C0-7B9C-F11D-4519-714C4E925E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607" y="318"/>
                <a:ext cx="233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24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8466" name="未知">
                <a:extLst>
                  <a:ext uri="{FF2B5EF4-FFF2-40B4-BE49-F238E27FC236}">
                    <a16:creationId xmlns:a16="http://schemas.microsoft.com/office/drawing/2014/main" id="{F7D0056A-0FFD-A2A8-C2F3-CCC54C423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" y="30"/>
                <a:ext cx="528" cy="240"/>
              </a:xfrm>
              <a:custGeom>
                <a:avLst/>
                <a:gdLst>
                  <a:gd name="T0" fmla="*/ 0 w 528"/>
                  <a:gd name="T1" fmla="*/ 0 h 240"/>
                  <a:gd name="T2" fmla="*/ 528 w 528"/>
                  <a:gd name="T3" fmla="*/ 0 h 240"/>
                  <a:gd name="T4" fmla="*/ 528 w 528"/>
                  <a:gd name="T5" fmla="*/ 240 h 240"/>
                  <a:gd name="T6" fmla="*/ 0 60000 65536"/>
                  <a:gd name="T7" fmla="*/ 0 60000 65536"/>
                  <a:gd name="T8" fmla="*/ 0 60000 65536"/>
                  <a:gd name="T9" fmla="*/ 0 w 528"/>
                  <a:gd name="T10" fmla="*/ 0 h 240"/>
                  <a:gd name="T11" fmla="*/ 528 w 528"/>
                  <a:gd name="T12" fmla="*/ 240 h 2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8" h="240">
                    <a:moveTo>
                      <a:pt x="0" y="0"/>
                    </a:moveTo>
                    <a:lnTo>
                      <a:pt x="528" y="0"/>
                    </a:lnTo>
                    <a:lnTo>
                      <a:pt x="528" y="240"/>
                    </a:lnTo>
                  </a:path>
                </a:pathLst>
              </a:custGeom>
              <a:noFill/>
              <a:ln w="3810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67" name="未知">
                <a:extLst>
                  <a:ext uri="{FF2B5EF4-FFF2-40B4-BE49-F238E27FC236}">
                    <a16:creationId xmlns:a16="http://schemas.microsoft.com/office/drawing/2014/main" id="{64A5D274-6193-09F3-486D-B55E90056AA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17" y="582"/>
                <a:ext cx="528" cy="240"/>
              </a:xfrm>
              <a:custGeom>
                <a:avLst/>
                <a:gdLst>
                  <a:gd name="T0" fmla="*/ 0 w 528"/>
                  <a:gd name="T1" fmla="*/ 0 h 240"/>
                  <a:gd name="T2" fmla="*/ 528 w 528"/>
                  <a:gd name="T3" fmla="*/ 0 h 240"/>
                  <a:gd name="T4" fmla="*/ 528 w 528"/>
                  <a:gd name="T5" fmla="*/ 240 h 240"/>
                  <a:gd name="T6" fmla="*/ 0 60000 65536"/>
                  <a:gd name="T7" fmla="*/ 0 60000 65536"/>
                  <a:gd name="T8" fmla="*/ 0 60000 65536"/>
                  <a:gd name="T9" fmla="*/ 0 w 528"/>
                  <a:gd name="T10" fmla="*/ 0 h 240"/>
                  <a:gd name="T11" fmla="*/ 528 w 528"/>
                  <a:gd name="T12" fmla="*/ 240 h 2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8" h="240">
                    <a:moveTo>
                      <a:pt x="0" y="0"/>
                    </a:moveTo>
                    <a:lnTo>
                      <a:pt x="528" y="0"/>
                    </a:lnTo>
                    <a:lnTo>
                      <a:pt x="528" y="240"/>
                    </a:lnTo>
                  </a:path>
                </a:pathLst>
              </a:custGeom>
              <a:noFill/>
              <a:ln w="3810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68" name="Oval 51">
                <a:extLst>
                  <a:ext uri="{FF2B5EF4-FFF2-40B4-BE49-F238E27FC236}">
                    <a16:creationId xmlns:a16="http://schemas.microsoft.com/office/drawing/2014/main" id="{F2E93E91-3E3E-59D0-CED3-51002ABF82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79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8469" name="Oval 52">
                <a:extLst>
                  <a:ext uri="{FF2B5EF4-FFF2-40B4-BE49-F238E27FC236}">
                    <a16:creationId xmlns:a16="http://schemas.microsoft.com/office/drawing/2014/main" id="{6A8F53DC-0FDA-904C-2867-F625E1DF51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" y="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</p:grpSp>
        <p:graphicFrame>
          <p:nvGraphicFramePr>
            <p:cNvPr id="18464" name="Object 53">
              <a:extLst>
                <a:ext uri="{FF2B5EF4-FFF2-40B4-BE49-F238E27FC236}">
                  <a16:creationId xmlns:a16="http://schemas.microsoft.com/office/drawing/2014/main" id="{78C2605D-8DD4-4D4F-58C1-5867FD5AF4C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30" y="208"/>
            <a:ext cx="129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218332" imgH="733898" progId="Visio.Drawing.11">
                    <p:embed/>
                  </p:oleObj>
                </mc:Choice>
                <mc:Fallback>
                  <p:oleObj r:id="rId2" imgW="218332" imgH="733898" progId="Visio.Drawing.11">
                    <p:embed/>
                    <p:pic>
                      <p:nvPicPr>
                        <p:cNvPr id="0" name="Object 5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0" y="208"/>
                          <a:ext cx="129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4" name="Group 54">
            <a:extLst>
              <a:ext uri="{FF2B5EF4-FFF2-40B4-BE49-F238E27FC236}">
                <a16:creationId xmlns:a16="http://schemas.microsoft.com/office/drawing/2014/main" id="{A19261BE-5084-BED1-FEE8-B4F5A9307035}"/>
              </a:ext>
            </a:extLst>
          </p:cNvPr>
          <p:cNvGrpSpPr>
            <a:grpSpLocks/>
          </p:cNvGrpSpPr>
          <p:nvPr/>
        </p:nvGrpSpPr>
        <p:grpSpPr bwMode="auto">
          <a:xfrm>
            <a:off x="755650" y="1992313"/>
            <a:ext cx="396875" cy="1265237"/>
            <a:chOff x="0" y="0"/>
            <a:chExt cx="250" cy="797"/>
          </a:xfrm>
        </p:grpSpPr>
        <p:sp>
          <p:nvSpPr>
            <p:cNvPr id="7" name="Text Box 55">
              <a:extLst>
                <a:ext uri="{FF2B5EF4-FFF2-40B4-BE49-F238E27FC236}">
                  <a16:creationId xmlns:a16="http://schemas.microsoft.com/office/drawing/2014/main" id="{06F867CC-193C-B007-DE2E-B07E6B18C6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" y="528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8" name="Text Box 56">
              <a:extLst>
                <a:ext uri="{FF2B5EF4-FFF2-40B4-BE49-F238E27FC236}">
                  <a16:creationId xmlns:a16="http://schemas.microsoft.com/office/drawing/2014/main" id="{75C81EF9-6741-1132-6863-A6C59FFD339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9" name="Text Box 57">
              <a:extLst>
                <a:ext uri="{FF2B5EF4-FFF2-40B4-BE49-F238E27FC236}">
                  <a16:creationId xmlns:a16="http://schemas.microsoft.com/office/drawing/2014/main" id="{1A0C07AF-39E7-C765-BA4E-533FF9B225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40"/>
              <a:ext cx="21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58">
            <a:extLst>
              <a:ext uri="{FF2B5EF4-FFF2-40B4-BE49-F238E27FC236}">
                <a16:creationId xmlns:a16="http://schemas.microsoft.com/office/drawing/2014/main" id="{EC592B5F-45FD-634B-2B3B-67361C539218}"/>
              </a:ext>
            </a:extLst>
          </p:cNvPr>
          <p:cNvGrpSpPr>
            <a:grpSpLocks/>
          </p:cNvGrpSpPr>
          <p:nvPr/>
        </p:nvGrpSpPr>
        <p:grpSpPr bwMode="auto">
          <a:xfrm>
            <a:off x="1122363" y="1484313"/>
            <a:ext cx="438150" cy="427037"/>
            <a:chOff x="0" y="0"/>
            <a:chExt cx="276" cy="269"/>
          </a:xfrm>
        </p:grpSpPr>
        <p:sp>
          <p:nvSpPr>
            <p:cNvPr id="10" name="Line 59">
              <a:extLst>
                <a:ext uri="{FF2B5EF4-FFF2-40B4-BE49-F238E27FC236}">
                  <a16:creationId xmlns:a16="http://schemas.microsoft.com/office/drawing/2014/main" id="{6BD7C656-FB65-66E8-0CE8-A775C30C04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267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Text Box 60">
              <a:extLst>
                <a:ext uri="{FF2B5EF4-FFF2-40B4-BE49-F238E27FC236}">
                  <a16:creationId xmlns:a16="http://schemas.microsoft.com/office/drawing/2014/main" id="{45429877-046E-8094-B761-5FAD512C96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" y="0"/>
              <a:ext cx="16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</p:grpSp>
      <p:sp>
        <p:nvSpPr>
          <p:cNvPr id="18454" name="Text Box 61">
            <a:extLst>
              <a:ext uri="{FF2B5EF4-FFF2-40B4-BE49-F238E27FC236}">
                <a16:creationId xmlns:a16="http://schemas.microsoft.com/office/drawing/2014/main" id="{CC24E5F1-BFC0-2A95-5C4A-48F1A76E22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7463" y="1316038"/>
            <a:ext cx="3005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电压电流关系</a:t>
            </a:r>
          </a:p>
        </p:txBody>
      </p:sp>
      <p:sp>
        <p:nvSpPr>
          <p:cNvPr id="18455" name="Text Box 62">
            <a:extLst>
              <a:ext uri="{FF2B5EF4-FFF2-40B4-BE49-F238E27FC236}">
                <a16:creationId xmlns:a16="http://schemas.microsoft.com/office/drawing/2014/main" id="{6F408EF4-BFC0-D6C3-AF93-378FE31ECF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1844675"/>
            <a:ext cx="936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设</a:t>
            </a:r>
            <a:r>
              <a:rPr lang="zh-CN" altLang="en-US" sz="2400" b="1" i="1">
                <a:solidFill>
                  <a:schemeClr val="tx2"/>
                </a:solidFill>
                <a:latin typeface="宋体" panose="02010600030101010101" pitchFamily="2" charset="-122"/>
              </a:rPr>
              <a:t> </a:t>
            </a:r>
            <a:endParaRPr lang="zh-CN" altLang="en-US" sz="2400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graphicFrame>
        <p:nvGraphicFramePr>
          <p:cNvPr id="18456" name="Object 24">
            <a:extLst>
              <a:ext uri="{FF2B5EF4-FFF2-40B4-BE49-F238E27FC236}">
                <a16:creationId xmlns:a16="http://schemas.microsoft.com/office/drawing/2014/main" id="{3ABB7543-5487-DCCC-58B5-E64281FF32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79800" y="1897063"/>
          <a:ext cx="16891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688367" imgH="406224" progId="Equation.3">
                  <p:embed/>
                </p:oleObj>
              </mc:Choice>
              <mc:Fallback>
                <p:oleObj r:id="rId4" imgW="1688367" imgH="406224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79800" y="1897063"/>
                        <a:ext cx="16891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7" name="Text Box 65">
            <a:extLst>
              <a:ext uri="{FF2B5EF4-FFF2-40B4-BE49-F238E27FC236}">
                <a16:creationId xmlns:a16="http://schemas.microsoft.com/office/drawing/2014/main" id="{F12303D2-C93F-397A-3D49-537E6549F6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2416175"/>
            <a:ext cx="60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由</a:t>
            </a:r>
          </a:p>
        </p:txBody>
      </p:sp>
      <p:graphicFrame>
        <p:nvGraphicFramePr>
          <p:cNvPr id="18458" name="Object 26">
            <a:extLst>
              <a:ext uri="{FF2B5EF4-FFF2-40B4-BE49-F238E27FC236}">
                <a16:creationId xmlns:a16="http://schemas.microsoft.com/office/drawing/2014/main" id="{B8B1C91C-5F7B-A245-B6F7-1F6C15B34C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2301875"/>
          <a:ext cx="1062038" cy="73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225583" imgH="842588" progId="Equation.3">
                  <p:embed/>
                </p:oleObj>
              </mc:Choice>
              <mc:Fallback>
                <p:oleObj r:id="rId6" imgW="1225583" imgH="842588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2301875"/>
                        <a:ext cx="1062038" cy="730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59" name="Text Box 69">
            <a:extLst>
              <a:ext uri="{FF2B5EF4-FFF2-40B4-BE49-F238E27FC236}">
                <a16:creationId xmlns:a16="http://schemas.microsoft.com/office/drawing/2014/main" id="{6582A502-43F7-681B-41E9-8EA69AC04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9788" y="2454275"/>
            <a:ext cx="79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，有</a:t>
            </a:r>
          </a:p>
        </p:txBody>
      </p:sp>
      <p:graphicFrame>
        <p:nvGraphicFramePr>
          <p:cNvPr id="18460" name="Object 28">
            <a:extLst>
              <a:ext uri="{FF2B5EF4-FFF2-40B4-BE49-F238E27FC236}">
                <a16:creationId xmlns:a16="http://schemas.microsoft.com/office/drawing/2014/main" id="{8E657478-8139-C494-62BC-4726C7E12C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60750" y="3105150"/>
          <a:ext cx="445135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4745680" imgH="406048" progId="Equation.3">
                  <p:embed/>
                </p:oleObj>
              </mc:Choice>
              <mc:Fallback>
                <p:oleObj r:id="rId8" imgW="4745680" imgH="406048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0" y="3105150"/>
                        <a:ext cx="445135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461" name="Object 29">
            <a:extLst>
              <a:ext uri="{FF2B5EF4-FFF2-40B4-BE49-F238E27FC236}">
                <a16:creationId xmlns:a16="http://schemas.microsoft.com/office/drawing/2014/main" id="{3F68FBFF-DBA8-8357-4055-3DA2BD32918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43200" y="3678238"/>
          <a:ext cx="3965575" cy="36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4508500" imgH="419100" progId="Equation.3">
                  <p:embed/>
                </p:oleObj>
              </mc:Choice>
              <mc:Fallback>
                <p:oleObj r:id="rId10" imgW="4508500" imgH="4191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3678238"/>
                        <a:ext cx="3965575" cy="366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62" name="Text Box 72">
            <a:extLst>
              <a:ext uri="{FF2B5EF4-FFF2-40B4-BE49-F238E27FC236}">
                <a16:creationId xmlns:a16="http://schemas.microsoft.com/office/drawing/2014/main" id="{67CFE0FB-DD47-9D62-3BF2-F5E464BEFB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75125" y="4221163"/>
            <a:ext cx="3276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感抗　　</a:t>
            </a:r>
            <a:r>
              <a:rPr lang="en-US" altLang="zh-CN" sz="2400" b="1" i="1">
                <a:latin typeface="Times New Roman" panose="02020603050405020304" pitchFamily="18" charset="0"/>
              </a:rPr>
              <a:t>X</a:t>
            </a:r>
            <a:r>
              <a:rPr lang="en-US" altLang="zh-CN" sz="2400" b="1" i="1" baseline="-25000">
                <a:latin typeface="Times New Roman" panose="02020603050405020304" pitchFamily="18" charset="0"/>
              </a:rPr>
              <a:t>L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</a:t>
            </a:r>
            <a:r>
              <a:rPr lang="en-US" altLang="zh-CN" sz="2400" b="1" i="1">
                <a:latin typeface="Times New Roman" panose="02020603050405020304" pitchFamily="18" charset="0"/>
              </a:rPr>
              <a:t>L</a:t>
            </a:r>
          </a:p>
        </p:txBody>
      </p:sp>
      <p:sp>
        <p:nvSpPr>
          <p:cNvPr id="18463" name="Text Box 82">
            <a:extLst>
              <a:ext uri="{FF2B5EF4-FFF2-40B4-BE49-F238E27FC236}">
                <a16:creationId xmlns:a16="http://schemas.microsoft.com/office/drawing/2014/main" id="{7DA2F122-26B6-4652-2CD5-636C6195D7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6049963"/>
            <a:ext cx="2300288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L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与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f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的关系</a:t>
            </a:r>
          </a:p>
        </p:txBody>
      </p:sp>
      <p:grpSp>
        <p:nvGrpSpPr>
          <p:cNvPr id="6" name="Group 96">
            <a:extLst>
              <a:ext uri="{FF2B5EF4-FFF2-40B4-BE49-F238E27FC236}">
                <a16:creationId xmlns:a16="http://schemas.microsoft.com/office/drawing/2014/main" id="{26CB17EA-C738-DC97-9EB4-FDAB4C7605F1}"/>
              </a:ext>
            </a:extLst>
          </p:cNvPr>
          <p:cNvGrpSpPr>
            <a:grpSpLocks/>
          </p:cNvGrpSpPr>
          <p:nvPr/>
        </p:nvGrpSpPr>
        <p:grpSpPr bwMode="auto">
          <a:xfrm>
            <a:off x="585788" y="3854450"/>
            <a:ext cx="2273300" cy="2122488"/>
            <a:chOff x="0" y="0"/>
            <a:chExt cx="1432" cy="1337"/>
          </a:xfrm>
        </p:grpSpPr>
        <p:sp>
          <p:nvSpPr>
            <p:cNvPr id="18453" name="Line 84">
              <a:extLst>
                <a:ext uri="{FF2B5EF4-FFF2-40B4-BE49-F238E27FC236}">
                  <a16:creationId xmlns:a16="http://schemas.microsoft.com/office/drawing/2014/main" id="{515A3975-0F0C-1E52-9835-7C2164809E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5" y="1047"/>
              <a:ext cx="1152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85">
              <a:extLst>
                <a:ext uri="{FF2B5EF4-FFF2-40B4-BE49-F238E27FC236}">
                  <a16:creationId xmlns:a16="http://schemas.microsoft.com/office/drawing/2014/main" id="{A545FB51-FE37-09B8-4E60-C26D11A896A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-323" y="699"/>
              <a:ext cx="1152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Text Box 86">
              <a:extLst>
                <a:ext uri="{FF2B5EF4-FFF2-40B4-BE49-F238E27FC236}">
                  <a16:creationId xmlns:a16="http://schemas.microsoft.com/office/drawing/2014/main" id="{47AFFD1A-B411-C971-439D-7A3453E8F6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68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O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14" name="Text Box 87">
              <a:extLst>
                <a:ext uri="{FF2B5EF4-FFF2-40B4-BE49-F238E27FC236}">
                  <a16:creationId xmlns:a16="http://schemas.microsoft.com/office/drawing/2014/main" id="{4D25BB06-29C8-262C-52DF-E64D1CA68C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7" y="1008"/>
              <a:ext cx="17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f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  <p:sp>
          <p:nvSpPr>
            <p:cNvPr id="15" name="Text Box 91">
              <a:extLst>
                <a:ext uri="{FF2B5EF4-FFF2-40B4-BE49-F238E27FC236}">
                  <a16:creationId xmlns:a16="http://schemas.microsoft.com/office/drawing/2014/main" id="{7BED0D0B-417D-8088-1D07-1E8521F951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" y="0"/>
              <a:ext cx="30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X</a:t>
              </a:r>
              <a:r>
                <a:rPr lang="en-US" altLang="zh-CN" sz="2200" b="1" i="1" baseline="-25000">
                  <a:latin typeface="Times New Roman" panose="02020603050405020304" pitchFamily="18" charset="0"/>
                </a:rPr>
                <a:t>L</a:t>
              </a:r>
              <a:endParaRPr lang="en-US" altLang="zh-CN" sz="2200" b="1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18470" name="Line 93">
            <a:extLst>
              <a:ext uri="{FF2B5EF4-FFF2-40B4-BE49-F238E27FC236}">
                <a16:creationId xmlns:a16="http://schemas.microsoft.com/office/drawing/2014/main" id="{1B07D2A9-762F-16EC-7F3B-59041275609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968375" y="4621213"/>
            <a:ext cx="1314450" cy="89535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8471" name="Object 39">
            <a:extLst>
              <a:ext uri="{FF2B5EF4-FFF2-40B4-BE49-F238E27FC236}">
                <a16:creationId xmlns:a16="http://schemas.microsoft.com/office/drawing/2014/main" id="{F5D66326-6E21-B3C5-273D-5DCAA0DBAF9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63725" y="5048250"/>
          <a:ext cx="1333500" cy="361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1497950" imgH="406224" progId="Equation.3">
                  <p:embed/>
                </p:oleObj>
              </mc:Choice>
              <mc:Fallback>
                <p:oleObj r:id="rId12" imgW="1497950" imgH="406224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725" y="5048250"/>
                        <a:ext cx="1333500" cy="361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72" name="Text Box 95">
            <a:extLst>
              <a:ext uri="{FF2B5EF4-FFF2-40B4-BE49-F238E27FC236}">
                <a16:creationId xmlns:a16="http://schemas.microsoft.com/office/drawing/2014/main" id="{BA1A3A4F-045B-8AC2-A581-3FD9A22DDF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8038" y="4868863"/>
            <a:ext cx="54864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　　感抗与频率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f 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和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L 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成正比。因此，电感线圈对高频电流的阻碍作用很大，而对直流可视为短路。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8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184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8" dur="5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3" dur="75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1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84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18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75"/>
                                        <p:tgtEl>
                                          <p:spTgt spid="18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autoUpdateAnimBg="0"/>
      <p:bldP spid="18454" grpId="0" autoUpdateAnimBg="0"/>
      <p:bldP spid="18455" grpId="0" autoUpdateAnimBg="0"/>
      <p:bldP spid="18457" grpId="0" autoUpdateAnimBg="0"/>
      <p:bldP spid="18459" grpId="0" autoUpdateAnimBg="0"/>
      <p:bldP spid="18462" grpId="0" autoUpdateAnimBg="0"/>
      <p:bldP spid="18463" grpId="0" autoUpdateAnimBg="0"/>
      <p:bldP spid="18472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>
            <a:extLst>
              <a:ext uri="{FF2B5EF4-FFF2-40B4-BE49-F238E27FC236}">
                <a16:creationId xmlns:a16="http://schemas.microsoft.com/office/drawing/2014/main" id="{CF66669D-E292-FB0D-0EAB-4B8D18494D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550" y="3652838"/>
            <a:ext cx="5445125" cy="9001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</a:rPr>
              <a:t>      </a:t>
            </a:r>
          </a:p>
        </p:txBody>
      </p:sp>
      <p:sp>
        <p:nvSpPr>
          <p:cNvPr id="19459" name="Text Box 3">
            <a:extLst>
              <a:ext uri="{FF2B5EF4-FFF2-40B4-BE49-F238E27FC236}">
                <a16:creationId xmlns:a16="http://schemas.microsoft.com/office/drawing/2014/main" id="{BCD7F0D4-1F0B-66F0-9578-0C32580401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97238" y="3978275"/>
            <a:ext cx="18256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200">
              <a:latin typeface="Times New Roman" panose="02020603050405020304" pitchFamily="18" charset="0"/>
            </a:endParaRP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5DE6B57A-25DD-B5D4-9D10-B48FF9C00B7C}"/>
              </a:ext>
            </a:extLst>
          </p:cNvPr>
          <p:cNvGrpSpPr>
            <a:grpSpLocks/>
          </p:cNvGrpSpPr>
          <p:nvPr/>
        </p:nvGrpSpPr>
        <p:grpSpPr bwMode="auto">
          <a:xfrm>
            <a:off x="2560638" y="2641600"/>
            <a:ext cx="2579687" cy="2252663"/>
            <a:chOff x="0" y="0"/>
            <a:chExt cx="1636" cy="1384"/>
          </a:xfrm>
        </p:grpSpPr>
        <p:grpSp>
          <p:nvGrpSpPr>
            <p:cNvPr id="19525" name="Group 5">
              <a:extLst>
                <a:ext uri="{FF2B5EF4-FFF2-40B4-BE49-F238E27FC236}">
                  <a16:creationId xmlns:a16="http://schemas.microsoft.com/office/drawing/2014/main" id="{1F1743CE-13BF-E454-6863-D8F21235B90F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0" y="150"/>
              <a:ext cx="820" cy="622"/>
              <a:chOff x="0" y="0"/>
              <a:chExt cx="670" cy="735"/>
            </a:xfrm>
          </p:grpSpPr>
          <p:sp>
            <p:nvSpPr>
              <p:cNvPr id="19531" name="未知">
                <a:extLst>
                  <a:ext uri="{FF2B5EF4-FFF2-40B4-BE49-F238E27FC236}">
                    <a16:creationId xmlns:a16="http://schemas.microsoft.com/office/drawing/2014/main" id="{E36DF655-073B-8433-26B5-1D6019E04D3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 useBgFill="1">
            <p:nvSpPr>
              <p:cNvPr id="19532" name="未知">
                <a:extLst>
                  <a:ext uri="{FF2B5EF4-FFF2-40B4-BE49-F238E27FC236}">
                    <a16:creationId xmlns:a16="http://schemas.microsoft.com/office/drawing/2014/main" id="{928F75B9-473A-6A4C-AF18-F7C7BE4A27EC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ln w="38100" cap="flat" cmpd="sng">
                <a:solidFill>
                  <a:srgbClr val="FF0066"/>
                </a:solidFill>
                <a:bevel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526" name="Text Box 8">
              <a:extLst>
                <a:ext uri="{FF2B5EF4-FFF2-40B4-BE49-F238E27FC236}">
                  <a16:creationId xmlns:a16="http://schemas.microsoft.com/office/drawing/2014/main" id="{CEB26D79-F254-1E36-8D2C-4B2390F225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" y="0"/>
              <a:ext cx="21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200" b="1" i="1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9527" name="Group 9">
              <a:extLst>
                <a:ext uri="{FF2B5EF4-FFF2-40B4-BE49-F238E27FC236}">
                  <a16:creationId xmlns:a16="http://schemas.microsoft.com/office/drawing/2014/main" id="{FB0CAB2F-E6E0-860E-D7E7-27489935F1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" y="762"/>
              <a:ext cx="820" cy="622"/>
              <a:chOff x="0" y="0"/>
              <a:chExt cx="670" cy="735"/>
            </a:xfrm>
          </p:grpSpPr>
          <p:sp>
            <p:nvSpPr>
              <p:cNvPr id="3" name="未知">
                <a:extLst>
                  <a:ext uri="{FF2B5EF4-FFF2-40B4-BE49-F238E27FC236}">
                    <a16:creationId xmlns:a16="http://schemas.microsoft.com/office/drawing/2014/main" id="{A0F1BB42-ED99-6ACC-7867-DD15281D98BB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30" name="未知">
                <a:extLst>
                  <a:ext uri="{FF2B5EF4-FFF2-40B4-BE49-F238E27FC236}">
                    <a16:creationId xmlns:a16="http://schemas.microsoft.com/office/drawing/2014/main" id="{27905DA0-491C-8C4D-E7DF-2532E1DB8824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528" name="AutoShape 12">
              <a:extLst>
                <a:ext uri="{FF2B5EF4-FFF2-40B4-BE49-F238E27FC236}">
                  <a16:creationId xmlns:a16="http://schemas.microsoft.com/office/drawing/2014/main" id="{127ABB8E-DC38-0A5D-EE12-ABB0CB0EA8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" y="44"/>
              <a:ext cx="336" cy="216"/>
            </a:xfrm>
            <a:prstGeom prst="wedgeRoundRectCallout">
              <a:avLst>
                <a:gd name="adj1" fmla="val -50000"/>
                <a:gd name="adj2" fmla="val 96759"/>
                <a:gd name="adj3" fmla="val 16667"/>
              </a:avLst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Group 13">
            <a:extLst>
              <a:ext uri="{FF2B5EF4-FFF2-40B4-BE49-F238E27FC236}">
                <a16:creationId xmlns:a16="http://schemas.microsoft.com/office/drawing/2014/main" id="{BD43F138-CBF2-8514-8DAC-A827DB91F95D}"/>
              </a:ext>
            </a:extLst>
          </p:cNvPr>
          <p:cNvGrpSpPr>
            <a:grpSpLocks/>
          </p:cNvGrpSpPr>
          <p:nvPr/>
        </p:nvGrpSpPr>
        <p:grpSpPr bwMode="auto">
          <a:xfrm>
            <a:off x="3205163" y="3235325"/>
            <a:ext cx="2579687" cy="1441450"/>
            <a:chOff x="0" y="0"/>
            <a:chExt cx="1636" cy="886"/>
          </a:xfrm>
        </p:grpSpPr>
        <p:grpSp>
          <p:nvGrpSpPr>
            <p:cNvPr id="19519" name="Group 14">
              <a:extLst>
                <a:ext uri="{FF2B5EF4-FFF2-40B4-BE49-F238E27FC236}">
                  <a16:creationId xmlns:a16="http://schemas.microsoft.com/office/drawing/2014/main" id="{884A4B91-A65D-AAA4-9209-F2E08D71F307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0" y="0"/>
              <a:ext cx="820" cy="442"/>
              <a:chOff x="0" y="0"/>
              <a:chExt cx="670" cy="735"/>
            </a:xfrm>
          </p:grpSpPr>
          <p:sp>
            <p:nvSpPr>
              <p:cNvPr id="19523" name="未知">
                <a:extLst>
                  <a:ext uri="{FF2B5EF4-FFF2-40B4-BE49-F238E27FC236}">
                    <a16:creationId xmlns:a16="http://schemas.microsoft.com/office/drawing/2014/main" id="{3DB35F6A-F0A8-08A9-AF2E-868D7FBE35C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24" name="未知">
                <a:extLst>
                  <a:ext uri="{FF2B5EF4-FFF2-40B4-BE49-F238E27FC236}">
                    <a16:creationId xmlns:a16="http://schemas.microsoft.com/office/drawing/2014/main" id="{57ECF4EE-B8B4-BBCA-66E4-C6747DD6C155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9520" name="Group 17">
              <a:extLst>
                <a:ext uri="{FF2B5EF4-FFF2-40B4-BE49-F238E27FC236}">
                  <a16:creationId xmlns:a16="http://schemas.microsoft.com/office/drawing/2014/main" id="{E7FD87D4-FF92-710B-0992-9F3872ACC0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" y="444"/>
              <a:ext cx="820" cy="442"/>
              <a:chOff x="0" y="0"/>
              <a:chExt cx="670" cy="735"/>
            </a:xfrm>
          </p:grpSpPr>
          <p:sp>
            <p:nvSpPr>
              <p:cNvPr id="19521" name="未知">
                <a:extLst>
                  <a:ext uri="{FF2B5EF4-FFF2-40B4-BE49-F238E27FC236}">
                    <a16:creationId xmlns:a16="http://schemas.microsoft.com/office/drawing/2014/main" id="{C2057747-E0FF-13FC-BA41-5E38716012ED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22" name="未知">
                <a:extLst>
                  <a:ext uri="{FF2B5EF4-FFF2-40B4-BE49-F238E27FC236}">
                    <a16:creationId xmlns:a16="http://schemas.microsoft.com/office/drawing/2014/main" id="{6ABFCBBE-DB0F-CDDF-3223-1C373DF0F23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Group 20">
            <a:extLst>
              <a:ext uri="{FF2B5EF4-FFF2-40B4-BE49-F238E27FC236}">
                <a16:creationId xmlns:a16="http://schemas.microsoft.com/office/drawing/2014/main" id="{755CF74A-48FE-1D62-D287-E57CA8F386BF}"/>
              </a:ext>
            </a:extLst>
          </p:cNvPr>
          <p:cNvGrpSpPr>
            <a:grpSpLocks/>
          </p:cNvGrpSpPr>
          <p:nvPr/>
        </p:nvGrpSpPr>
        <p:grpSpPr bwMode="auto">
          <a:xfrm>
            <a:off x="4576763" y="3006725"/>
            <a:ext cx="623887" cy="460375"/>
            <a:chOff x="0" y="0"/>
            <a:chExt cx="396" cy="283"/>
          </a:xfrm>
        </p:grpSpPr>
        <p:sp>
          <p:nvSpPr>
            <p:cNvPr id="19517" name="Text Box 21">
              <a:extLst>
                <a:ext uri="{FF2B5EF4-FFF2-40B4-BE49-F238E27FC236}">
                  <a16:creationId xmlns:a16="http://schemas.microsoft.com/office/drawing/2014/main" id="{2A797772-6FA7-797A-D6BD-8550E4BF2F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" y="14"/>
              <a:ext cx="16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sz="2200" b="1" i="1" baseline="-2500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518" name="AutoShape 22">
              <a:extLst>
                <a:ext uri="{FF2B5EF4-FFF2-40B4-BE49-F238E27FC236}">
                  <a16:creationId xmlns:a16="http://schemas.microsoft.com/office/drawing/2014/main" id="{A29D7EFF-2303-8A47-87C0-6EE8B125C4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96" cy="264"/>
            </a:xfrm>
            <a:prstGeom prst="wedgeRoundRectCallout">
              <a:avLst>
                <a:gd name="adj1" fmla="val -89394"/>
                <a:gd name="adj2" fmla="val 92801"/>
                <a:gd name="adj3" fmla="val 16667"/>
              </a:avLst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2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19479" name="Text Box 23">
            <a:extLst>
              <a:ext uri="{FF2B5EF4-FFF2-40B4-BE49-F238E27FC236}">
                <a16:creationId xmlns:a16="http://schemas.microsoft.com/office/drawing/2014/main" id="{BFEB10D8-A709-F23C-FB04-BC0017ED3F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35150" y="3573463"/>
            <a:ext cx="547688" cy="944562"/>
          </a:xfrm>
          <a:prstGeom prst="rect">
            <a:avLst/>
          </a:prstGeom>
          <a:gradFill rotWithShape="0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</a:rPr>
              <a:t>波形图</a:t>
            </a:r>
          </a:p>
        </p:txBody>
      </p:sp>
      <p:grpSp>
        <p:nvGrpSpPr>
          <p:cNvPr id="15" name="Group 24">
            <a:extLst>
              <a:ext uri="{FF2B5EF4-FFF2-40B4-BE49-F238E27FC236}">
                <a16:creationId xmlns:a16="http://schemas.microsoft.com/office/drawing/2014/main" id="{09FD66B0-C9EC-D5F3-684F-0D6C943897A4}"/>
              </a:ext>
            </a:extLst>
          </p:cNvPr>
          <p:cNvGrpSpPr>
            <a:grpSpLocks/>
          </p:cNvGrpSpPr>
          <p:nvPr/>
        </p:nvGrpSpPr>
        <p:grpSpPr bwMode="auto">
          <a:xfrm>
            <a:off x="2520950" y="2492375"/>
            <a:ext cx="3851275" cy="1933575"/>
            <a:chOff x="0" y="0"/>
            <a:chExt cx="2443" cy="1188"/>
          </a:xfrm>
        </p:grpSpPr>
        <p:sp>
          <p:nvSpPr>
            <p:cNvPr id="19513" name="Text Box 25">
              <a:extLst>
                <a:ext uri="{FF2B5EF4-FFF2-40B4-BE49-F238E27FC236}">
                  <a16:creationId xmlns:a16="http://schemas.microsoft.com/office/drawing/2014/main" id="{3DE87B9D-55A6-22EE-735E-A684078F45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7" y="826"/>
              <a:ext cx="28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chemeClr val="tx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</a:t>
              </a:r>
              <a:r>
                <a:rPr lang="en-US" altLang="zh-CN" sz="2200" b="1" i="1">
                  <a:latin typeface="Times New Roman" panose="02020603050405020304" pitchFamily="18" charset="0"/>
                </a:rPr>
                <a:t>t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19514" name="Line 26">
              <a:extLst>
                <a:ext uri="{FF2B5EF4-FFF2-40B4-BE49-F238E27FC236}">
                  <a16:creationId xmlns:a16="http://schemas.microsoft.com/office/drawing/2014/main" id="{3B552DD8-53EF-FC48-8FCE-7355084978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20" y="0"/>
              <a:ext cx="0" cy="118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15" name="Text Box 27">
              <a:extLst>
                <a:ext uri="{FF2B5EF4-FFF2-40B4-BE49-F238E27FC236}">
                  <a16:creationId xmlns:a16="http://schemas.microsoft.com/office/drawing/2014/main" id="{F827A1CE-5C2D-BEC0-C97C-C7FC846337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" y="892"/>
              <a:ext cx="287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O 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  <p:sp>
          <p:nvSpPr>
            <p:cNvPr id="19516" name="Line 28">
              <a:extLst>
                <a:ext uri="{FF2B5EF4-FFF2-40B4-BE49-F238E27FC236}">
                  <a16:creationId xmlns:a16="http://schemas.microsoft.com/office/drawing/2014/main" id="{20A2DDFA-B8D9-4AA1-AAC9-28CCD879A04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06"/>
              <a:ext cx="224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" name="Group 29">
            <a:extLst>
              <a:ext uri="{FF2B5EF4-FFF2-40B4-BE49-F238E27FC236}">
                <a16:creationId xmlns:a16="http://schemas.microsoft.com/office/drawing/2014/main" id="{356DADBA-A226-1B8E-B608-88586B1BDA80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151438" y="2879725"/>
            <a:ext cx="1292225" cy="1012825"/>
            <a:chOff x="0" y="0"/>
            <a:chExt cx="670" cy="735"/>
          </a:xfrm>
        </p:grpSpPr>
        <p:sp>
          <p:nvSpPr>
            <p:cNvPr id="19511" name="未知">
              <a:extLst>
                <a:ext uri="{FF2B5EF4-FFF2-40B4-BE49-F238E27FC236}">
                  <a16:creationId xmlns:a16="http://schemas.microsoft.com/office/drawing/2014/main" id="{A9509CAA-9B5A-819F-B443-BE6AFAFFD3B2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12" name="未知">
              <a:extLst>
                <a:ext uri="{FF2B5EF4-FFF2-40B4-BE49-F238E27FC236}">
                  <a16:creationId xmlns:a16="http://schemas.microsoft.com/office/drawing/2014/main" id="{214DC15C-3C2C-08FE-BE70-8C21D6B8C680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" name="Group 34">
            <a:extLst>
              <a:ext uri="{FF2B5EF4-FFF2-40B4-BE49-F238E27FC236}">
                <a16:creationId xmlns:a16="http://schemas.microsoft.com/office/drawing/2014/main" id="{DC5FF649-4D26-DEDF-230E-7AAA14126680}"/>
              </a:ext>
            </a:extLst>
          </p:cNvPr>
          <p:cNvGrpSpPr>
            <a:grpSpLocks/>
          </p:cNvGrpSpPr>
          <p:nvPr/>
        </p:nvGrpSpPr>
        <p:grpSpPr bwMode="auto">
          <a:xfrm>
            <a:off x="7356475" y="2998788"/>
            <a:ext cx="366713" cy="633412"/>
            <a:chOff x="0" y="0"/>
            <a:chExt cx="246" cy="416"/>
          </a:xfrm>
        </p:grpSpPr>
        <p:sp>
          <p:nvSpPr>
            <p:cNvPr id="4" name="Text Box 35">
              <a:extLst>
                <a:ext uri="{FF2B5EF4-FFF2-40B4-BE49-F238E27FC236}">
                  <a16:creationId xmlns:a16="http://schemas.microsoft.com/office/drawing/2014/main" id="{DC8DA375-BE18-F2B8-000D-64E5DF0A7E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" y="147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200" i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9510" name="Text Box 36">
              <a:extLst>
                <a:ext uri="{FF2B5EF4-FFF2-40B4-BE49-F238E27FC236}">
                  <a16:creationId xmlns:a16="http://schemas.microsoft.com/office/drawing/2014/main" id="{DFB996AC-0AC4-7F8C-5558-7DF33EA02E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0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1600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grpSp>
        <p:nvGrpSpPr>
          <p:cNvPr id="25" name="Group 37">
            <a:extLst>
              <a:ext uri="{FF2B5EF4-FFF2-40B4-BE49-F238E27FC236}">
                <a16:creationId xmlns:a16="http://schemas.microsoft.com/office/drawing/2014/main" id="{5DE1D680-7D14-37E8-E3EB-F0536B0FE2E8}"/>
              </a:ext>
            </a:extLst>
          </p:cNvPr>
          <p:cNvGrpSpPr>
            <a:grpSpLocks/>
          </p:cNvGrpSpPr>
          <p:nvPr/>
        </p:nvGrpSpPr>
        <p:grpSpPr bwMode="auto">
          <a:xfrm>
            <a:off x="6659563" y="2814638"/>
            <a:ext cx="2184400" cy="2108200"/>
            <a:chOff x="0" y="0"/>
            <a:chExt cx="1467" cy="1386"/>
          </a:xfrm>
        </p:grpSpPr>
        <p:sp>
          <p:nvSpPr>
            <p:cNvPr id="5" name="Text Box 38">
              <a:extLst>
                <a:ext uri="{FF2B5EF4-FFF2-40B4-BE49-F238E27FC236}">
                  <a16:creationId xmlns:a16="http://schemas.microsoft.com/office/drawing/2014/main" id="{70A485E8-F3C5-442F-7A6E-53F5D21215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3" y="1117"/>
              <a:ext cx="3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+1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  <p:sp>
          <p:nvSpPr>
            <p:cNvPr id="6" name="Text Box 39">
              <a:extLst>
                <a:ext uri="{FF2B5EF4-FFF2-40B4-BE49-F238E27FC236}">
                  <a16:creationId xmlns:a16="http://schemas.microsoft.com/office/drawing/2014/main" id="{9101706B-5E95-F0A2-ED9A-E3F4FECD76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42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+</a:t>
              </a:r>
              <a:r>
                <a:rPr lang="en-US" altLang="zh-CN" sz="2200">
                  <a:latin typeface="Times New Roman" panose="02020603050405020304" pitchFamily="18" charset="0"/>
                </a:rPr>
                <a:t>j</a:t>
              </a:r>
            </a:p>
          </p:txBody>
        </p:sp>
        <p:sp>
          <p:nvSpPr>
            <p:cNvPr id="7" name="Text Box 40">
              <a:extLst>
                <a:ext uri="{FF2B5EF4-FFF2-40B4-BE49-F238E27FC236}">
                  <a16:creationId xmlns:a16="http://schemas.microsoft.com/office/drawing/2014/main" id="{84EAE86F-ED41-4B08-A887-F3DCDEA983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" y="1105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O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8" name="Line 41">
              <a:extLst>
                <a:ext uri="{FF2B5EF4-FFF2-40B4-BE49-F238E27FC236}">
                  <a16:creationId xmlns:a16="http://schemas.microsoft.com/office/drawing/2014/main" id="{01DE1AC1-71CD-69F1-763D-7FE532C689E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750" y="539"/>
              <a:ext cx="0" cy="109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42">
              <a:extLst>
                <a:ext uri="{FF2B5EF4-FFF2-40B4-BE49-F238E27FC236}">
                  <a16:creationId xmlns:a16="http://schemas.microsoft.com/office/drawing/2014/main" id="{BB45F49F-4917-7D5B-092F-C25E18019F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2" y="147"/>
              <a:ext cx="0" cy="1056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468" name="Text Box 43">
            <a:extLst>
              <a:ext uri="{FF2B5EF4-FFF2-40B4-BE49-F238E27FC236}">
                <a16:creationId xmlns:a16="http://schemas.microsoft.com/office/drawing/2014/main" id="{93ABF9B5-2186-7AE0-DC91-4D6D20A078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863600"/>
            <a:ext cx="2476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电压电流关系</a:t>
            </a:r>
          </a:p>
        </p:txBody>
      </p:sp>
      <p:sp>
        <p:nvSpPr>
          <p:cNvPr id="19498" name="AutoShape 44">
            <a:extLst>
              <a:ext uri="{FF2B5EF4-FFF2-40B4-BE49-F238E27FC236}">
                <a16:creationId xmlns:a16="http://schemas.microsoft.com/office/drawing/2014/main" id="{06D6CB08-740E-643C-6D6B-57139E7F0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4806950"/>
            <a:ext cx="2819400" cy="450850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电压超前电流 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90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9499" name="Text Box 45">
            <a:extLst>
              <a:ext uri="{FF2B5EF4-FFF2-40B4-BE49-F238E27FC236}">
                <a16:creationId xmlns:a16="http://schemas.microsoft.com/office/drawing/2014/main" id="{04599A50-3306-D594-1E30-A12E30AD7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3575" y="2179638"/>
            <a:ext cx="1368425" cy="455612"/>
          </a:xfrm>
          <a:prstGeom prst="rect">
            <a:avLst/>
          </a:prstGeom>
          <a:gradFill rotWithShape="0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66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</a:rPr>
              <a:t>相量图</a:t>
            </a:r>
          </a:p>
        </p:txBody>
      </p:sp>
      <p:sp>
        <p:nvSpPr>
          <p:cNvPr id="19500" name="Text Box 46">
            <a:extLst>
              <a:ext uri="{FF2B5EF4-FFF2-40B4-BE49-F238E27FC236}">
                <a16:creationId xmlns:a16="http://schemas.microsoft.com/office/drawing/2014/main" id="{03D8B156-DF71-BB8D-C20D-77CD87624F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7288" y="5348288"/>
            <a:ext cx="5791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 电压与电流大小关系　　 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IX</a:t>
            </a:r>
            <a:r>
              <a:rPr lang="en-US" altLang="zh-CN" sz="2400" b="1" i="1" baseline="-25000">
                <a:solidFill>
                  <a:schemeClr val="tx2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i="1" baseline="-250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501" name="Text Box 47">
            <a:extLst>
              <a:ext uri="{FF2B5EF4-FFF2-40B4-BE49-F238E27FC236}">
                <a16:creationId xmlns:a16="http://schemas.microsoft.com/office/drawing/2014/main" id="{F06132F0-381F-432A-80A8-57974B2863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2725" y="5867400"/>
            <a:ext cx="2711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电压与电流相量式 </a:t>
            </a:r>
            <a:endParaRPr lang="zh-CN" altLang="en-US" sz="2400" b="1" i="1" baseline="-250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502" name="Line 48">
            <a:extLst>
              <a:ext uri="{FF2B5EF4-FFF2-40B4-BE49-F238E27FC236}">
                <a16:creationId xmlns:a16="http://schemas.microsoft.com/office/drawing/2014/main" id="{A55CD833-CBCB-2602-8342-7A640EAD8DF9}"/>
              </a:ext>
            </a:extLst>
          </p:cNvPr>
          <p:cNvSpPr>
            <a:spLocks noChangeShapeType="1"/>
          </p:cNvSpPr>
          <p:nvPr/>
        </p:nvSpPr>
        <p:spPr bwMode="auto">
          <a:xfrm rot="17522802" flipV="1">
            <a:off x="6664325" y="3695700"/>
            <a:ext cx="1100138" cy="43973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3" name="Line 49">
            <a:extLst>
              <a:ext uri="{FF2B5EF4-FFF2-40B4-BE49-F238E27FC236}">
                <a16:creationId xmlns:a16="http://schemas.microsoft.com/office/drawing/2014/main" id="{ED6F59EB-EBC9-DFD7-1330-CA47D269DCE1}"/>
              </a:ext>
            </a:extLst>
          </p:cNvPr>
          <p:cNvSpPr>
            <a:spLocks noChangeShapeType="1"/>
          </p:cNvSpPr>
          <p:nvPr/>
        </p:nvSpPr>
        <p:spPr bwMode="auto">
          <a:xfrm rot="1289326" flipV="1">
            <a:off x="7261225" y="4313238"/>
            <a:ext cx="823913" cy="32543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4" name="AutoShape 51">
            <a:extLst>
              <a:ext uri="{FF2B5EF4-FFF2-40B4-BE49-F238E27FC236}">
                <a16:creationId xmlns:a16="http://schemas.microsoft.com/office/drawing/2014/main" id="{92DA796A-B697-4775-FA4F-B96950DBCFBE}"/>
              </a:ext>
            </a:extLst>
          </p:cNvPr>
          <p:cNvSpPr>
            <a:spLocks/>
          </p:cNvSpPr>
          <p:nvPr/>
        </p:nvSpPr>
        <p:spPr bwMode="auto">
          <a:xfrm>
            <a:off x="457200" y="4864100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3 h 300038"/>
              <a:gd name="T12" fmla="*/ 228608 w 282575"/>
              <a:gd name="T13" fmla="*/ 300037 h 300038"/>
              <a:gd name="T14" fmla="*/ 141288 w 282575"/>
              <a:gd name="T15" fmla="*/ 229207 h 300038"/>
              <a:gd name="T16" fmla="*/ 53967 w 282575"/>
              <a:gd name="T17" fmla="*/ 300037 h 300038"/>
              <a:gd name="T18" fmla="*/ 87321 w 282575"/>
              <a:gd name="T19" fmla="*/ 185433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5" name="AutoShape 52">
            <a:extLst>
              <a:ext uri="{FF2B5EF4-FFF2-40B4-BE49-F238E27FC236}">
                <a16:creationId xmlns:a16="http://schemas.microsoft.com/office/drawing/2014/main" id="{5D7BC8A2-01C6-54E6-150D-BECF1C7F4FE0}"/>
              </a:ext>
            </a:extLst>
          </p:cNvPr>
          <p:cNvSpPr>
            <a:spLocks/>
          </p:cNvSpPr>
          <p:nvPr/>
        </p:nvSpPr>
        <p:spPr bwMode="auto">
          <a:xfrm>
            <a:off x="442913" y="5381625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3 h 300038"/>
              <a:gd name="T12" fmla="*/ 228608 w 282575"/>
              <a:gd name="T13" fmla="*/ 300037 h 300038"/>
              <a:gd name="T14" fmla="*/ 141288 w 282575"/>
              <a:gd name="T15" fmla="*/ 229207 h 300038"/>
              <a:gd name="T16" fmla="*/ 53967 w 282575"/>
              <a:gd name="T17" fmla="*/ 300037 h 300038"/>
              <a:gd name="T18" fmla="*/ 87321 w 282575"/>
              <a:gd name="T19" fmla="*/ 185433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6" name="AutoShape 53">
            <a:extLst>
              <a:ext uri="{FF2B5EF4-FFF2-40B4-BE49-F238E27FC236}">
                <a16:creationId xmlns:a16="http://schemas.microsoft.com/office/drawing/2014/main" id="{32988AC5-67F0-90C7-13B1-79443ABE4197}"/>
              </a:ext>
            </a:extLst>
          </p:cNvPr>
          <p:cNvSpPr>
            <a:spLocks/>
          </p:cNvSpPr>
          <p:nvPr/>
        </p:nvSpPr>
        <p:spPr bwMode="auto">
          <a:xfrm>
            <a:off x="747713" y="5381625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3 h 300038"/>
              <a:gd name="T12" fmla="*/ 228608 w 282575"/>
              <a:gd name="T13" fmla="*/ 300037 h 300038"/>
              <a:gd name="T14" fmla="*/ 141288 w 282575"/>
              <a:gd name="T15" fmla="*/ 229207 h 300038"/>
              <a:gd name="T16" fmla="*/ 53967 w 282575"/>
              <a:gd name="T17" fmla="*/ 300037 h 300038"/>
              <a:gd name="T18" fmla="*/ 87321 w 282575"/>
              <a:gd name="T19" fmla="*/ 185433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7" name="AutoShape 54">
            <a:extLst>
              <a:ext uri="{FF2B5EF4-FFF2-40B4-BE49-F238E27FC236}">
                <a16:creationId xmlns:a16="http://schemas.microsoft.com/office/drawing/2014/main" id="{99969310-8442-DA74-E782-F5738F82FC09}"/>
              </a:ext>
            </a:extLst>
          </p:cNvPr>
          <p:cNvSpPr>
            <a:spLocks/>
          </p:cNvSpPr>
          <p:nvPr/>
        </p:nvSpPr>
        <p:spPr bwMode="auto">
          <a:xfrm>
            <a:off x="442913" y="5940425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3 h 300038"/>
              <a:gd name="T12" fmla="*/ 228608 w 282575"/>
              <a:gd name="T13" fmla="*/ 300037 h 300038"/>
              <a:gd name="T14" fmla="*/ 141288 w 282575"/>
              <a:gd name="T15" fmla="*/ 229207 h 300038"/>
              <a:gd name="T16" fmla="*/ 53967 w 282575"/>
              <a:gd name="T17" fmla="*/ 300037 h 300038"/>
              <a:gd name="T18" fmla="*/ 87321 w 282575"/>
              <a:gd name="T19" fmla="*/ 185433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8" name="AutoShape 55">
            <a:extLst>
              <a:ext uri="{FF2B5EF4-FFF2-40B4-BE49-F238E27FC236}">
                <a16:creationId xmlns:a16="http://schemas.microsoft.com/office/drawing/2014/main" id="{38DAC0B0-FD44-BA34-6BA6-A8A2EE703880}"/>
              </a:ext>
            </a:extLst>
          </p:cNvPr>
          <p:cNvSpPr>
            <a:spLocks/>
          </p:cNvSpPr>
          <p:nvPr/>
        </p:nvSpPr>
        <p:spPr bwMode="auto">
          <a:xfrm>
            <a:off x="747713" y="5940425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3 h 300038"/>
              <a:gd name="T12" fmla="*/ 228608 w 282575"/>
              <a:gd name="T13" fmla="*/ 300037 h 300038"/>
              <a:gd name="T14" fmla="*/ 141288 w 282575"/>
              <a:gd name="T15" fmla="*/ 229207 h 300038"/>
              <a:gd name="T16" fmla="*/ 53967 w 282575"/>
              <a:gd name="T17" fmla="*/ 300037 h 300038"/>
              <a:gd name="T18" fmla="*/ 87321 w 282575"/>
              <a:gd name="T19" fmla="*/ 185433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509" name="AutoShape 56">
            <a:extLst>
              <a:ext uri="{FF2B5EF4-FFF2-40B4-BE49-F238E27FC236}">
                <a16:creationId xmlns:a16="http://schemas.microsoft.com/office/drawing/2014/main" id="{B30C4C91-FF5D-5409-1D13-4BD292A54697}"/>
              </a:ext>
            </a:extLst>
          </p:cNvPr>
          <p:cNvSpPr>
            <a:spLocks/>
          </p:cNvSpPr>
          <p:nvPr/>
        </p:nvSpPr>
        <p:spPr bwMode="auto">
          <a:xfrm>
            <a:off x="1071563" y="5940425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3 h 300038"/>
              <a:gd name="T12" fmla="*/ 228608 w 282575"/>
              <a:gd name="T13" fmla="*/ 300037 h 300038"/>
              <a:gd name="T14" fmla="*/ 141288 w 282575"/>
              <a:gd name="T15" fmla="*/ 229207 h 300038"/>
              <a:gd name="T16" fmla="*/ 53967 w 282575"/>
              <a:gd name="T17" fmla="*/ 300037 h 300038"/>
              <a:gd name="T18" fmla="*/ 87321 w 282575"/>
              <a:gd name="T19" fmla="*/ 185433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9481" name="Object 54">
            <a:extLst>
              <a:ext uri="{FF2B5EF4-FFF2-40B4-BE49-F238E27FC236}">
                <a16:creationId xmlns:a16="http://schemas.microsoft.com/office/drawing/2014/main" id="{C8614719-C7FC-866A-2E0B-1A64E62CCD5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1568450"/>
          <a:ext cx="1390650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612200" imgH="406224" progId="Equation.3">
                  <p:embed/>
                </p:oleObj>
              </mc:Choice>
              <mc:Fallback>
                <p:oleObj r:id="rId2" imgW="1612200" imgH="406224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1568450"/>
                        <a:ext cx="1390650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82" name="Object 55">
            <a:extLst>
              <a:ext uri="{FF2B5EF4-FFF2-40B4-BE49-F238E27FC236}">
                <a16:creationId xmlns:a16="http://schemas.microsoft.com/office/drawing/2014/main" id="{BAFB5752-17EF-7DDA-407E-70C9A8D247A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48038" y="1985963"/>
          <a:ext cx="2582862" cy="376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778888" imgH="406048" progId="Equation.3">
                  <p:embed/>
                </p:oleObj>
              </mc:Choice>
              <mc:Fallback>
                <p:oleObj r:id="rId4" imgW="2778888" imgH="406048" progId="Equation.3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8038" y="1985963"/>
                        <a:ext cx="2582862" cy="3762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9483" name="Group 61">
            <a:extLst>
              <a:ext uri="{FF2B5EF4-FFF2-40B4-BE49-F238E27FC236}">
                <a16:creationId xmlns:a16="http://schemas.microsoft.com/office/drawing/2014/main" id="{359F7BDC-4BA7-CE2A-B39B-13D53EF534B6}"/>
              </a:ext>
            </a:extLst>
          </p:cNvPr>
          <p:cNvGrpSpPr>
            <a:grpSpLocks/>
          </p:cNvGrpSpPr>
          <p:nvPr/>
        </p:nvGrpSpPr>
        <p:grpSpPr bwMode="auto">
          <a:xfrm>
            <a:off x="815975" y="2133600"/>
            <a:ext cx="412750" cy="1295400"/>
            <a:chOff x="0" y="0"/>
            <a:chExt cx="260" cy="816"/>
          </a:xfrm>
        </p:grpSpPr>
        <p:sp>
          <p:nvSpPr>
            <p:cNvPr id="11" name="Text Box 62">
              <a:extLst>
                <a:ext uri="{FF2B5EF4-FFF2-40B4-BE49-F238E27FC236}">
                  <a16:creationId xmlns:a16="http://schemas.microsoft.com/office/drawing/2014/main" id="{65C56E90-1A1A-4FB7-8E71-D59313D309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28"/>
              <a:ext cx="26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4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3" name="Text Box 63">
              <a:extLst>
                <a:ext uri="{FF2B5EF4-FFF2-40B4-BE49-F238E27FC236}">
                  <a16:creationId xmlns:a16="http://schemas.microsoft.com/office/drawing/2014/main" id="{E5E29338-5419-AAC8-40BE-CFB4E604FC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4" name="Text Box 64">
              <a:extLst>
                <a:ext uri="{FF2B5EF4-FFF2-40B4-BE49-F238E27FC236}">
                  <a16:creationId xmlns:a16="http://schemas.microsoft.com/office/drawing/2014/main" id="{825BAAC0-3851-299D-B269-B1235E1404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40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9484" name="Group 65">
            <a:extLst>
              <a:ext uri="{FF2B5EF4-FFF2-40B4-BE49-F238E27FC236}">
                <a16:creationId xmlns:a16="http://schemas.microsoft.com/office/drawing/2014/main" id="{F8D0D7FA-78BB-5466-F7E0-F80173AA595C}"/>
              </a:ext>
            </a:extLst>
          </p:cNvPr>
          <p:cNvGrpSpPr>
            <a:grpSpLocks/>
          </p:cNvGrpSpPr>
          <p:nvPr/>
        </p:nvGrpSpPr>
        <p:grpSpPr bwMode="auto">
          <a:xfrm>
            <a:off x="1112838" y="1600200"/>
            <a:ext cx="438150" cy="457200"/>
            <a:chOff x="0" y="0"/>
            <a:chExt cx="276" cy="288"/>
          </a:xfrm>
        </p:grpSpPr>
        <p:sp>
          <p:nvSpPr>
            <p:cNvPr id="16" name="Line 66">
              <a:extLst>
                <a:ext uri="{FF2B5EF4-FFF2-40B4-BE49-F238E27FC236}">
                  <a16:creationId xmlns:a16="http://schemas.microsoft.com/office/drawing/2014/main" id="{57EC3907-929E-B35A-CBCF-222AC174BD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276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Text Box 67">
              <a:extLst>
                <a:ext uri="{FF2B5EF4-FFF2-40B4-BE49-F238E27FC236}">
                  <a16:creationId xmlns:a16="http://schemas.microsoft.com/office/drawing/2014/main" id="{FEC5F96A-4543-6EDF-9ED4-62F1C44BF6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" y="0"/>
              <a:ext cx="1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</p:grpSp>
      <p:sp>
        <p:nvSpPr>
          <p:cNvPr id="19485" name="Text Box 78">
            <a:extLst>
              <a:ext uri="{FF2B5EF4-FFF2-40B4-BE49-F238E27FC236}">
                <a16:creationId xmlns:a16="http://schemas.microsoft.com/office/drawing/2014/main" id="{F11E324D-3F6C-C2F2-D492-ED2DFDEC5C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60350"/>
            <a:ext cx="510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2.3.2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电感元件的交流电路</a:t>
            </a:r>
          </a:p>
        </p:txBody>
      </p:sp>
      <p:grpSp>
        <p:nvGrpSpPr>
          <p:cNvPr id="28" name="Group 80">
            <a:extLst>
              <a:ext uri="{FF2B5EF4-FFF2-40B4-BE49-F238E27FC236}">
                <a16:creationId xmlns:a16="http://schemas.microsoft.com/office/drawing/2014/main" id="{01832F8E-6973-4D2A-3340-C6D7DCB93C0D}"/>
              </a:ext>
            </a:extLst>
          </p:cNvPr>
          <p:cNvGrpSpPr>
            <a:grpSpLocks/>
          </p:cNvGrpSpPr>
          <p:nvPr/>
        </p:nvGrpSpPr>
        <p:grpSpPr bwMode="auto">
          <a:xfrm>
            <a:off x="7921625" y="4516438"/>
            <a:ext cx="285750" cy="595312"/>
            <a:chOff x="0" y="0"/>
            <a:chExt cx="191" cy="391"/>
          </a:xfrm>
        </p:grpSpPr>
        <p:sp>
          <p:nvSpPr>
            <p:cNvPr id="19497" name="Text Box 81">
              <a:extLst>
                <a:ext uri="{FF2B5EF4-FFF2-40B4-BE49-F238E27FC236}">
                  <a16:creationId xmlns:a16="http://schemas.microsoft.com/office/drawing/2014/main" id="{5C7236E9-FAAE-A604-20E4-4F879F30BB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2"/>
              <a:ext cx="18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sz="220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8" name="Text Box 82">
              <a:extLst>
                <a:ext uri="{FF2B5EF4-FFF2-40B4-BE49-F238E27FC236}">
                  <a16:creationId xmlns:a16="http://schemas.microsoft.com/office/drawing/2014/main" id="{8CFBDF02-AF65-60B3-05BD-CA768708D5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" y="0"/>
              <a:ext cx="161" cy="2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16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600" i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sp useBgFill="1">
        <p:nvSpPr>
          <p:cNvPr id="19529" name="Rectangle 33">
            <a:extLst>
              <a:ext uri="{FF2B5EF4-FFF2-40B4-BE49-F238E27FC236}">
                <a16:creationId xmlns:a16="http://schemas.microsoft.com/office/drawing/2014/main" id="{B2B351AF-3CF8-76DA-051A-632B7737E266}"/>
              </a:ext>
            </a:extLst>
          </p:cNvPr>
          <p:cNvSpPr>
            <a:spLocks noChangeArrowheads="1"/>
          </p:cNvSpPr>
          <p:nvPr/>
        </p:nvSpPr>
        <p:spPr bwMode="auto">
          <a:xfrm rot="120000">
            <a:off x="5651500" y="2889250"/>
            <a:ext cx="965200" cy="10350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19488" name="Group 91">
            <a:extLst>
              <a:ext uri="{FF2B5EF4-FFF2-40B4-BE49-F238E27FC236}">
                <a16:creationId xmlns:a16="http://schemas.microsoft.com/office/drawing/2014/main" id="{944399F0-4BB9-5AE1-D08F-208FE896290A}"/>
              </a:ext>
            </a:extLst>
          </p:cNvPr>
          <p:cNvGrpSpPr>
            <a:grpSpLocks/>
          </p:cNvGrpSpPr>
          <p:nvPr/>
        </p:nvGrpSpPr>
        <p:grpSpPr bwMode="auto">
          <a:xfrm>
            <a:off x="862013" y="2085975"/>
            <a:ext cx="1333500" cy="1343025"/>
            <a:chOff x="0" y="0"/>
            <a:chExt cx="840" cy="846"/>
          </a:xfrm>
        </p:grpSpPr>
        <p:grpSp>
          <p:nvGrpSpPr>
            <p:cNvPr id="19490" name="Group 90">
              <a:extLst>
                <a:ext uri="{FF2B5EF4-FFF2-40B4-BE49-F238E27FC236}">
                  <a16:creationId xmlns:a16="http://schemas.microsoft.com/office/drawing/2014/main" id="{B5858BAB-BD2C-5FC3-EFD8-8F5DAF79D0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840" cy="846"/>
              <a:chOff x="0" y="0"/>
              <a:chExt cx="840" cy="846"/>
            </a:xfrm>
          </p:grpSpPr>
          <p:sp>
            <p:nvSpPr>
              <p:cNvPr id="19492" name="Text Box 69">
                <a:extLst>
                  <a:ext uri="{FF2B5EF4-FFF2-40B4-BE49-F238E27FC236}">
                    <a16:creationId xmlns:a16="http://schemas.microsoft.com/office/drawing/2014/main" id="{0D448898-1E93-2FF7-29F3-68AA3FE644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607" y="318"/>
                <a:ext cx="233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24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9493" name="未知">
                <a:extLst>
                  <a:ext uri="{FF2B5EF4-FFF2-40B4-BE49-F238E27FC236}">
                    <a16:creationId xmlns:a16="http://schemas.microsoft.com/office/drawing/2014/main" id="{C0ED4A8E-C22A-421F-387E-0B65B8912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" y="30"/>
                <a:ext cx="528" cy="240"/>
              </a:xfrm>
              <a:custGeom>
                <a:avLst/>
                <a:gdLst>
                  <a:gd name="T0" fmla="*/ 0 w 528"/>
                  <a:gd name="T1" fmla="*/ 0 h 240"/>
                  <a:gd name="T2" fmla="*/ 528 w 528"/>
                  <a:gd name="T3" fmla="*/ 0 h 240"/>
                  <a:gd name="T4" fmla="*/ 528 w 528"/>
                  <a:gd name="T5" fmla="*/ 240 h 240"/>
                  <a:gd name="T6" fmla="*/ 0 60000 65536"/>
                  <a:gd name="T7" fmla="*/ 0 60000 65536"/>
                  <a:gd name="T8" fmla="*/ 0 60000 65536"/>
                  <a:gd name="T9" fmla="*/ 0 w 528"/>
                  <a:gd name="T10" fmla="*/ 0 h 240"/>
                  <a:gd name="T11" fmla="*/ 528 w 528"/>
                  <a:gd name="T12" fmla="*/ 240 h 2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8" h="240">
                    <a:moveTo>
                      <a:pt x="0" y="0"/>
                    </a:moveTo>
                    <a:lnTo>
                      <a:pt x="528" y="0"/>
                    </a:lnTo>
                    <a:lnTo>
                      <a:pt x="528" y="240"/>
                    </a:lnTo>
                  </a:path>
                </a:pathLst>
              </a:custGeom>
              <a:noFill/>
              <a:ln w="3810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94" name="未知">
                <a:extLst>
                  <a:ext uri="{FF2B5EF4-FFF2-40B4-BE49-F238E27FC236}">
                    <a16:creationId xmlns:a16="http://schemas.microsoft.com/office/drawing/2014/main" id="{5ACFE4BE-DB90-7D21-0B51-C0733F8935B3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17" y="582"/>
                <a:ext cx="528" cy="240"/>
              </a:xfrm>
              <a:custGeom>
                <a:avLst/>
                <a:gdLst>
                  <a:gd name="T0" fmla="*/ 0 w 528"/>
                  <a:gd name="T1" fmla="*/ 0 h 240"/>
                  <a:gd name="T2" fmla="*/ 528 w 528"/>
                  <a:gd name="T3" fmla="*/ 0 h 240"/>
                  <a:gd name="T4" fmla="*/ 528 w 528"/>
                  <a:gd name="T5" fmla="*/ 240 h 240"/>
                  <a:gd name="T6" fmla="*/ 0 60000 65536"/>
                  <a:gd name="T7" fmla="*/ 0 60000 65536"/>
                  <a:gd name="T8" fmla="*/ 0 60000 65536"/>
                  <a:gd name="T9" fmla="*/ 0 w 528"/>
                  <a:gd name="T10" fmla="*/ 0 h 240"/>
                  <a:gd name="T11" fmla="*/ 528 w 528"/>
                  <a:gd name="T12" fmla="*/ 240 h 2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528" h="240">
                    <a:moveTo>
                      <a:pt x="0" y="0"/>
                    </a:moveTo>
                    <a:lnTo>
                      <a:pt x="528" y="0"/>
                    </a:lnTo>
                    <a:lnTo>
                      <a:pt x="528" y="240"/>
                    </a:lnTo>
                  </a:path>
                </a:pathLst>
              </a:custGeom>
              <a:noFill/>
              <a:ln w="38100" cap="flat" cmpd="sng">
                <a:solidFill>
                  <a:schemeClr val="tx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95" name="Oval 76">
                <a:extLst>
                  <a:ext uri="{FF2B5EF4-FFF2-40B4-BE49-F238E27FC236}">
                    <a16:creationId xmlns:a16="http://schemas.microsoft.com/office/drawing/2014/main" id="{22F34667-F0BF-5566-FB09-281FEE46DD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79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9496" name="Oval 77">
                <a:extLst>
                  <a:ext uri="{FF2B5EF4-FFF2-40B4-BE49-F238E27FC236}">
                    <a16:creationId xmlns:a16="http://schemas.microsoft.com/office/drawing/2014/main" id="{F5CA504F-C641-298D-0EBB-2DFBDA6E0F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" y="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</p:grpSp>
        <p:graphicFrame>
          <p:nvGraphicFramePr>
            <p:cNvPr id="19491" name="Object 89">
              <a:extLst>
                <a:ext uri="{FF2B5EF4-FFF2-40B4-BE49-F238E27FC236}">
                  <a16:creationId xmlns:a16="http://schemas.microsoft.com/office/drawing/2014/main" id="{1D90F797-2835-A17B-8FBA-1C678D4CBE2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30" y="208"/>
            <a:ext cx="129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6" imgW="218332" imgH="733898" progId="Visio.Drawing.11">
                    <p:embed/>
                  </p:oleObj>
                </mc:Choice>
                <mc:Fallback>
                  <p:oleObj r:id="rId6" imgW="218332" imgH="733898" progId="Visio.Drawing.11">
                    <p:embed/>
                    <p:pic>
                      <p:nvPicPr>
                        <p:cNvPr id="0" name="Object 8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30" y="208"/>
                          <a:ext cx="129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19539" name="Object 83">
            <a:extLst>
              <a:ext uri="{FF2B5EF4-FFF2-40B4-BE49-F238E27FC236}">
                <a16:creationId xmlns:a16="http://schemas.microsoft.com/office/drawing/2014/main" id="{D699E2F5-DB2E-E074-8CD7-9BCB0E983AD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49800" y="5924550"/>
          <a:ext cx="11811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181100" imgH="381000" progId="Equation.3">
                  <p:embed/>
                </p:oleObj>
              </mc:Choice>
              <mc:Fallback>
                <p:oleObj r:id="rId8" imgW="1181100" imgH="381000" progId="Equation.3">
                  <p:embed/>
                  <p:pic>
                    <p:nvPicPr>
                      <p:cNvPr id="0" name="Object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49800" y="5924550"/>
                        <a:ext cx="11811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9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19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9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9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9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19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19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19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19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9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9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79" grpId="0" animBg="1" autoUpdateAnimBg="0"/>
      <p:bldP spid="19498" grpId="0"/>
      <p:bldP spid="19499" grpId="0" animBg="1" autoUpdateAnimBg="0"/>
      <p:bldP spid="19500" grpId="0" autoUpdateAnimBg="0"/>
      <p:bldP spid="19501" grpId="0" autoUpdateAnimBg="0"/>
      <p:bldP spid="19529" grpId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>
            <a:extLst>
              <a:ext uri="{FF2B5EF4-FFF2-40B4-BE49-F238E27FC236}">
                <a16:creationId xmlns:a16="http://schemas.microsoft.com/office/drawing/2014/main" id="{B493BBCB-64CC-CED6-D403-C4272B90ACF9}"/>
              </a:ext>
            </a:extLst>
          </p:cNvPr>
          <p:cNvSpPr>
            <a:spLocks/>
          </p:cNvSpPr>
          <p:nvPr/>
        </p:nvSpPr>
        <p:spPr bwMode="auto">
          <a:xfrm>
            <a:off x="557213" y="3489325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3 h 300038"/>
              <a:gd name="T12" fmla="*/ 228608 w 282575"/>
              <a:gd name="T13" fmla="*/ 300037 h 300038"/>
              <a:gd name="T14" fmla="*/ 141288 w 282575"/>
              <a:gd name="T15" fmla="*/ 229207 h 300038"/>
              <a:gd name="T16" fmla="*/ 53967 w 282575"/>
              <a:gd name="T17" fmla="*/ 300037 h 300038"/>
              <a:gd name="T18" fmla="*/ 87321 w 282575"/>
              <a:gd name="T19" fmla="*/ 185433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E1B135BF-72F8-00E7-0D5E-FF6B97C90840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641975" y="3143250"/>
            <a:ext cx="614363" cy="928688"/>
            <a:chOff x="0" y="0"/>
            <a:chExt cx="670" cy="735"/>
          </a:xfrm>
        </p:grpSpPr>
        <p:sp>
          <p:nvSpPr>
            <p:cNvPr id="20568" name="未知">
              <a:extLst>
                <a:ext uri="{FF2B5EF4-FFF2-40B4-BE49-F238E27FC236}">
                  <a16:creationId xmlns:a16="http://schemas.microsoft.com/office/drawing/2014/main" id="{F73133D3-FF48-C34E-FCC7-1E83588601ED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69" name="未知">
              <a:extLst>
                <a:ext uri="{FF2B5EF4-FFF2-40B4-BE49-F238E27FC236}">
                  <a16:creationId xmlns:a16="http://schemas.microsoft.com/office/drawing/2014/main" id="{90DD487F-E7D3-7D9C-3D01-856AF7ED35C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6">
            <a:extLst>
              <a:ext uri="{FF2B5EF4-FFF2-40B4-BE49-F238E27FC236}">
                <a16:creationId xmlns:a16="http://schemas.microsoft.com/office/drawing/2014/main" id="{40602BD4-7BCA-3FCE-66FB-6CB02C14FE4B}"/>
              </a:ext>
            </a:extLst>
          </p:cNvPr>
          <p:cNvGrpSpPr>
            <a:grpSpLocks/>
          </p:cNvGrpSpPr>
          <p:nvPr/>
        </p:nvGrpSpPr>
        <p:grpSpPr bwMode="auto">
          <a:xfrm>
            <a:off x="6253163" y="4033838"/>
            <a:ext cx="614362" cy="938212"/>
            <a:chOff x="0" y="0"/>
            <a:chExt cx="670" cy="735"/>
          </a:xfrm>
        </p:grpSpPr>
        <p:sp>
          <p:nvSpPr>
            <p:cNvPr id="20566" name="未知">
              <a:extLst>
                <a:ext uri="{FF2B5EF4-FFF2-40B4-BE49-F238E27FC236}">
                  <a16:creationId xmlns:a16="http://schemas.microsoft.com/office/drawing/2014/main" id="{BD5FCC0D-0E36-6BFF-06B3-517E3CEA15F5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67" name="未知">
              <a:extLst>
                <a:ext uri="{FF2B5EF4-FFF2-40B4-BE49-F238E27FC236}">
                  <a16:creationId xmlns:a16="http://schemas.microsoft.com/office/drawing/2014/main" id="{D2952B23-DD95-B3EC-5D2A-CBF555EFCDD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9">
            <a:extLst>
              <a:ext uri="{FF2B5EF4-FFF2-40B4-BE49-F238E27FC236}">
                <a16:creationId xmlns:a16="http://schemas.microsoft.com/office/drawing/2014/main" id="{DCBF78D0-656A-4EBD-4E1A-475EB4FBC17B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842125" y="3143250"/>
            <a:ext cx="671513" cy="966788"/>
            <a:chOff x="0" y="0"/>
            <a:chExt cx="670" cy="735"/>
          </a:xfrm>
        </p:grpSpPr>
        <p:sp>
          <p:nvSpPr>
            <p:cNvPr id="20564" name="未知">
              <a:extLst>
                <a:ext uri="{FF2B5EF4-FFF2-40B4-BE49-F238E27FC236}">
                  <a16:creationId xmlns:a16="http://schemas.microsoft.com/office/drawing/2014/main" id="{E0864CDE-9E62-36D0-7195-522AB8A4E763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65" name="未知">
              <a:extLst>
                <a:ext uri="{FF2B5EF4-FFF2-40B4-BE49-F238E27FC236}">
                  <a16:creationId xmlns:a16="http://schemas.microsoft.com/office/drawing/2014/main" id="{A3EB185D-DAE6-4C31-E6D1-601E169C44FE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2">
            <a:extLst>
              <a:ext uri="{FF2B5EF4-FFF2-40B4-BE49-F238E27FC236}">
                <a16:creationId xmlns:a16="http://schemas.microsoft.com/office/drawing/2014/main" id="{28747910-FD2D-A259-E920-EC2BC9F0024A}"/>
              </a:ext>
            </a:extLst>
          </p:cNvPr>
          <p:cNvGrpSpPr>
            <a:grpSpLocks/>
          </p:cNvGrpSpPr>
          <p:nvPr/>
        </p:nvGrpSpPr>
        <p:grpSpPr bwMode="auto">
          <a:xfrm>
            <a:off x="7491413" y="4033838"/>
            <a:ext cx="671512" cy="938212"/>
            <a:chOff x="0" y="0"/>
            <a:chExt cx="670" cy="735"/>
          </a:xfrm>
        </p:grpSpPr>
        <p:sp>
          <p:nvSpPr>
            <p:cNvPr id="20562" name="未知">
              <a:extLst>
                <a:ext uri="{FF2B5EF4-FFF2-40B4-BE49-F238E27FC236}">
                  <a16:creationId xmlns:a16="http://schemas.microsoft.com/office/drawing/2014/main" id="{AA18771D-F190-7EDB-620F-CFAD50E5C988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63" name="未知">
              <a:extLst>
                <a:ext uri="{FF2B5EF4-FFF2-40B4-BE49-F238E27FC236}">
                  <a16:creationId xmlns:a16="http://schemas.microsoft.com/office/drawing/2014/main" id="{64221EE0-BFC0-B4D0-FC18-6B03F1D0262D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487" name="Text Box 15">
            <a:extLst>
              <a:ext uri="{FF2B5EF4-FFF2-40B4-BE49-F238E27FC236}">
                <a16:creationId xmlns:a16="http://schemas.microsoft.com/office/drawing/2014/main" id="{52A63F53-0412-5AEA-9E34-44A72038E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60350"/>
            <a:ext cx="1571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功率</a:t>
            </a:r>
          </a:p>
        </p:txBody>
      </p:sp>
      <p:sp>
        <p:nvSpPr>
          <p:cNvPr id="20496" name="Text Box 16">
            <a:extLst>
              <a:ext uri="{FF2B5EF4-FFF2-40B4-BE49-F238E27FC236}">
                <a16:creationId xmlns:a16="http://schemas.microsoft.com/office/drawing/2014/main" id="{BA459309-F20D-054A-5A67-00E892192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9150" y="3429000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瞬时功率</a:t>
            </a:r>
          </a:p>
        </p:txBody>
      </p:sp>
      <p:grpSp>
        <p:nvGrpSpPr>
          <p:cNvPr id="6" name="Group 17">
            <a:extLst>
              <a:ext uri="{FF2B5EF4-FFF2-40B4-BE49-F238E27FC236}">
                <a16:creationId xmlns:a16="http://schemas.microsoft.com/office/drawing/2014/main" id="{0C1AF587-DD9A-0DFC-B9A1-D79B4B611C12}"/>
              </a:ext>
            </a:extLst>
          </p:cNvPr>
          <p:cNvGrpSpPr>
            <a:grpSpLocks/>
          </p:cNvGrpSpPr>
          <p:nvPr/>
        </p:nvGrpSpPr>
        <p:grpSpPr bwMode="auto">
          <a:xfrm>
            <a:off x="6248400" y="1346200"/>
            <a:ext cx="1924050" cy="2768600"/>
            <a:chOff x="0" y="0"/>
            <a:chExt cx="1212" cy="1920"/>
          </a:xfrm>
        </p:grpSpPr>
        <p:sp>
          <p:nvSpPr>
            <p:cNvPr id="7" name="Line 18">
              <a:extLst>
                <a:ext uri="{FF2B5EF4-FFF2-40B4-BE49-F238E27FC236}">
                  <a16:creationId xmlns:a16="http://schemas.microsoft.com/office/drawing/2014/main" id="{D67556A7-1C7B-7061-3110-EB450B5B4B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896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559" name="Line 19">
              <a:extLst>
                <a:ext uri="{FF2B5EF4-FFF2-40B4-BE49-F238E27FC236}">
                  <a16:creationId xmlns:a16="http://schemas.microsoft.com/office/drawing/2014/main" id="{125461B4-E4EE-F4B1-651B-0BE0BDD61F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2" y="516"/>
              <a:ext cx="12" cy="1404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560" name="Line 20">
              <a:extLst>
                <a:ext uri="{FF2B5EF4-FFF2-40B4-BE49-F238E27FC236}">
                  <a16:creationId xmlns:a16="http://schemas.microsoft.com/office/drawing/2014/main" id="{C50F5C90-62DE-244D-8089-09A67BDEAA4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92" y="480"/>
              <a:ext cx="12" cy="1404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561" name="Line 21">
              <a:extLst>
                <a:ext uri="{FF2B5EF4-FFF2-40B4-BE49-F238E27FC236}">
                  <a16:creationId xmlns:a16="http://schemas.microsoft.com/office/drawing/2014/main" id="{8E1BACD7-27C6-1F3B-95EB-857C751AFF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00" y="444"/>
              <a:ext cx="12" cy="1404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0490" name="Text Box 22">
            <a:extLst>
              <a:ext uri="{FF2B5EF4-FFF2-40B4-BE49-F238E27FC236}">
                <a16:creationId xmlns:a16="http://schemas.microsoft.com/office/drawing/2014/main" id="{A5D1884E-D34F-261B-E1EB-2B4CAA25CB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92775" y="2117725"/>
            <a:ext cx="1841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200">
              <a:latin typeface="Times New Roman" panose="02020603050405020304" pitchFamily="18" charset="0"/>
            </a:endParaRPr>
          </a:p>
        </p:txBody>
      </p:sp>
      <p:sp>
        <p:nvSpPr>
          <p:cNvPr id="20491" name="Text Box 23">
            <a:extLst>
              <a:ext uri="{FF2B5EF4-FFF2-40B4-BE49-F238E27FC236}">
                <a16:creationId xmlns:a16="http://schemas.microsoft.com/office/drawing/2014/main" id="{0BDB073B-012B-6572-88CF-5EFB64FAFA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5638" y="1009650"/>
            <a:ext cx="261937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i</a:t>
            </a:r>
            <a:endParaRPr lang="en-US" altLang="zh-CN" sz="2200" b="1" i="1" baseline="-250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0492" name="Group 24">
            <a:extLst>
              <a:ext uri="{FF2B5EF4-FFF2-40B4-BE49-F238E27FC236}">
                <a16:creationId xmlns:a16="http://schemas.microsoft.com/office/drawing/2014/main" id="{2D188E3F-E716-6F9F-B8A8-25FACCFA6286}"/>
              </a:ext>
            </a:extLst>
          </p:cNvPr>
          <p:cNvGrpSpPr>
            <a:grpSpLocks/>
          </p:cNvGrpSpPr>
          <p:nvPr/>
        </p:nvGrpSpPr>
        <p:grpSpPr bwMode="auto">
          <a:xfrm>
            <a:off x="4975225" y="787400"/>
            <a:ext cx="2597150" cy="2197100"/>
            <a:chOff x="0" y="0"/>
            <a:chExt cx="1636" cy="1384"/>
          </a:xfrm>
        </p:grpSpPr>
        <p:grpSp>
          <p:nvGrpSpPr>
            <p:cNvPr id="8" name="Group 25">
              <a:extLst>
                <a:ext uri="{FF2B5EF4-FFF2-40B4-BE49-F238E27FC236}">
                  <a16:creationId xmlns:a16="http://schemas.microsoft.com/office/drawing/2014/main" id="{4776CDDF-2C4D-31D8-3C40-7689C58C7F54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0" y="150"/>
              <a:ext cx="820" cy="622"/>
              <a:chOff x="0" y="0"/>
              <a:chExt cx="670" cy="735"/>
            </a:xfrm>
          </p:grpSpPr>
          <p:sp>
            <p:nvSpPr>
              <p:cNvPr id="9" name="未知">
                <a:extLst>
                  <a:ext uri="{FF2B5EF4-FFF2-40B4-BE49-F238E27FC236}">
                    <a16:creationId xmlns:a16="http://schemas.microsoft.com/office/drawing/2014/main" id="{1EB2A59A-57DB-A937-A6E8-147CBAEAB3E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" name="未知">
                <a:extLst>
                  <a:ext uri="{FF2B5EF4-FFF2-40B4-BE49-F238E27FC236}">
                    <a16:creationId xmlns:a16="http://schemas.microsoft.com/office/drawing/2014/main" id="{1CB410BA-1BD9-43E6-0A8D-89FE2EAF6CB8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1" name="Text Box 28">
              <a:extLst>
                <a:ext uri="{FF2B5EF4-FFF2-40B4-BE49-F238E27FC236}">
                  <a16:creationId xmlns:a16="http://schemas.microsoft.com/office/drawing/2014/main" id="{75449797-5E08-57DB-8512-8D3A7BD1D2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8" y="0"/>
              <a:ext cx="21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200" b="1" i="1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12" name="Group 29">
              <a:extLst>
                <a:ext uri="{FF2B5EF4-FFF2-40B4-BE49-F238E27FC236}">
                  <a16:creationId xmlns:a16="http://schemas.microsoft.com/office/drawing/2014/main" id="{257B9AFE-19F0-43C6-8A5D-5CA8F0D4E79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" y="762"/>
              <a:ext cx="820" cy="622"/>
              <a:chOff x="0" y="0"/>
              <a:chExt cx="670" cy="735"/>
            </a:xfrm>
          </p:grpSpPr>
          <p:sp>
            <p:nvSpPr>
              <p:cNvPr id="13" name="未知">
                <a:extLst>
                  <a:ext uri="{FF2B5EF4-FFF2-40B4-BE49-F238E27FC236}">
                    <a16:creationId xmlns:a16="http://schemas.microsoft.com/office/drawing/2014/main" id="{00631A58-A7C4-10AD-64FB-461D667B27D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" name="未知">
                <a:extLst>
                  <a:ext uri="{FF2B5EF4-FFF2-40B4-BE49-F238E27FC236}">
                    <a16:creationId xmlns:a16="http://schemas.microsoft.com/office/drawing/2014/main" id="{C8C1FB7A-5745-78F7-1D6B-EA3CE73A196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5" name="AutoShape 32">
              <a:extLst>
                <a:ext uri="{FF2B5EF4-FFF2-40B4-BE49-F238E27FC236}">
                  <a16:creationId xmlns:a16="http://schemas.microsoft.com/office/drawing/2014/main" id="{4194CD52-5F62-970B-8F7A-B1907F6FF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" y="44"/>
              <a:ext cx="336" cy="216"/>
            </a:xfrm>
            <a:prstGeom prst="wedgeRoundRectCallout">
              <a:avLst>
                <a:gd name="adj1" fmla="val -50000"/>
                <a:gd name="adj2" fmla="val 96759"/>
                <a:gd name="adj3" fmla="val 16667"/>
              </a:avLst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0493" name="Group 33">
            <a:extLst>
              <a:ext uri="{FF2B5EF4-FFF2-40B4-BE49-F238E27FC236}">
                <a16:creationId xmlns:a16="http://schemas.microsoft.com/office/drawing/2014/main" id="{DE2A77B4-DDDC-C2B7-C922-09676B7641D9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584825" y="1343025"/>
            <a:ext cx="1301750" cy="701675"/>
            <a:chOff x="0" y="0"/>
            <a:chExt cx="670" cy="735"/>
          </a:xfrm>
        </p:grpSpPr>
        <p:sp>
          <p:nvSpPr>
            <p:cNvPr id="20548" name="未知">
              <a:extLst>
                <a:ext uri="{FF2B5EF4-FFF2-40B4-BE49-F238E27FC236}">
                  <a16:creationId xmlns:a16="http://schemas.microsoft.com/office/drawing/2014/main" id="{912EEFD2-DFF0-A71D-6642-44ECB5478A4E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未知">
              <a:extLst>
                <a:ext uri="{FF2B5EF4-FFF2-40B4-BE49-F238E27FC236}">
                  <a16:creationId xmlns:a16="http://schemas.microsoft.com/office/drawing/2014/main" id="{12ABE890-271C-82DA-FA79-6B09FAEC16D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0494" name="Group 36">
            <a:extLst>
              <a:ext uri="{FF2B5EF4-FFF2-40B4-BE49-F238E27FC236}">
                <a16:creationId xmlns:a16="http://schemas.microsoft.com/office/drawing/2014/main" id="{31AF7488-4D62-B1BF-2116-57E66290F2CC}"/>
              </a:ext>
            </a:extLst>
          </p:cNvPr>
          <p:cNvGrpSpPr>
            <a:grpSpLocks/>
          </p:cNvGrpSpPr>
          <p:nvPr/>
        </p:nvGrpSpPr>
        <p:grpSpPr bwMode="auto">
          <a:xfrm>
            <a:off x="6880225" y="2047875"/>
            <a:ext cx="1301750" cy="701675"/>
            <a:chOff x="0" y="0"/>
            <a:chExt cx="670" cy="735"/>
          </a:xfrm>
        </p:grpSpPr>
        <p:sp>
          <p:nvSpPr>
            <p:cNvPr id="20546" name="未知">
              <a:extLst>
                <a:ext uri="{FF2B5EF4-FFF2-40B4-BE49-F238E27FC236}">
                  <a16:creationId xmlns:a16="http://schemas.microsoft.com/office/drawing/2014/main" id="{9C335752-4ECC-A7F2-FE40-3B889EFF9B80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47" name="未知">
              <a:extLst>
                <a:ext uri="{FF2B5EF4-FFF2-40B4-BE49-F238E27FC236}">
                  <a16:creationId xmlns:a16="http://schemas.microsoft.com/office/drawing/2014/main" id="{FA92707A-ACB8-4EAF-8B30-A1AA44FBD176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0495" name="AutoShape 39">
            <a:extLst>
              <a:ext uri="{FF2B5EF4-FFF2-40B4-BE49-F238E27FC236}">
                <a16:creationId xmlns:a16="http://schemas.microsoft.com/office/drawing/2014/main" id="{8073017D-80CA-F262-77B2-17F9340604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9900" y="1003300"/>
            <a:ext cx="628650" cy="419100"/>
          </a:xfrm>
          <a:prstGeom prst="wedgeRoundRectCallout">
            <a:avLst>
              <a:gd name="adj1" fmla="val -71213"/>
              <a:gd name="adj2" fmla="val 103407"/>
              <a:gd name="adj3" fmla="val 16667"/>
            </a:avLst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200" b="1">
              <a:latin typeface="Times New Roman" panose="02020603050405020304" pitchFamily="18" charset="0"/>
            </a:endParaRPr>
          </a:p>
        </p:txBody>
      </p:sp>
      <p:sp>
        <p:nvSpPr>
          <p:cNvPr id="17" name="Text Box 40">
            <a:extLst>
              <a:ext uri="{FF2B5EF4-FFF2-40B4-BE49-F238E27FC236}">
                <a16:creationId xmlns:a16="http://schemas.microsoft.com/office/drawing/2014/main" id="{8423A926-D1C1-6421-887E-F3E0FC4C5F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5163" y="2071688"/>
            <a:ext cx="52387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</a:t>
            </a:r>
            <a:r>
              <a:rPr lang="zh-CN" altLang="en-US" sz="2200" b="1" i="1">
                <a:latin typeface="Times New Roman" panose="02020603050405020304" pitchFamily="18" charset="0"/>
              </a:rPr>
              <a:t> </a:t>
            </a:r>
            <a:r>
              <a:rPr lang="en-US" altLang="zh-CN" sz="2200" b="1" i="1">
                <a:latin typeface="Times New Roman" panose="02020603050405020304" pitchFamily="18" charset="0"/>
              </a:rPr>
              <a:t>t</a:t>
            </a:r>
            <a:endParaRPr lang="en-US" altLang="zh-CN" sz="2200" b="1">
              <a:latin typeface="Times New Roman" panose="02020603050405020304" pitchFamily="18" charset="0"/>
            </a:endParaRPr>
          </a:p>
        </p:txBody>
      </p:sp>
      <p:sp>
        <p:nvSpPr>
          <p:cNvPr id="20497" name="Line 41">
            <a:extLst>
              <a:ext uri="{FF2B5EF4-FFF2-40B4-BE49-F238E27FC236}">
                <a16:creationId xmlns:a16="http://schemas.microsoft.com/office/drawing/2014/main" id="{272DED2F-6D07-83C0-0575-E156522D30A7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562600" y="612775"/>
            <a:ext cx="0" cy="188595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498" name="Text Box 42">
            <a:extLst>
              <a:ext uri="{FF2B5EF4-FFF2-40B4-BE49-F238E27FC236}">
                <a16:creationId xmlns:a16="http://schemas.microsoft.com/office/drawing/2014/main" id="{EBCD37E0-2168-5E24-F98D-5F5EFC9D7A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5263" y="2028825"/>
            <a:ext cx="3238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latin typeface="Times New Roman" panose="02020603050405020304" pitchFamily="18" charset="0"/>
              </a:rPr>
              <a:t>0</a:t>
            </a:r>
            <a:endParaRPr lang="en-US" altLang="zh-CN" sz="2200">
              <a:latin typeface="Times New Roman" panose="02020603050405020304" pitchFamily="18" charset="0"/>
            </a:endParaRPr>
          </a:p>
        </p:txBody>
      </p:sp>
      <p:grpSp>
        <p:nvGrpSpPr>
          <p:cNvPr id="20499" name="Group 43">
            <a:extLst>
              <a:ext uri="{FF2B5EF4-FFF2-40B4-BE49-F238E27FC236}">
                <a16:creationId xmlns:a16="http://schemas.microsoft.com/office/drawing/2014/main" id="{B1E024AD-997D-DC5B-BF53-BBF2F50965E9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7546975" y="1019175"/>
            <a:ext cx="1301750" cy="987425"/>
            <a:chOff x="0" y="0"/>
            <a:chExt cx="670" cy="735"/>
          </a:xfrm>
        </p:grpSpPr>
        <p:sp>
          <p:nvSpPr>
            <p:cNvPr id="20544" name="未知">
              <a:extLst>
                <a:ext uri="{FF2B5EF4-FFF2-40B4-BE49-F238E27FC236}">
                  <a16:creationId xmlns:a16="http://schemas.microsoft.com/office/drawing/2014/main" id="{6EFA414F-ABE4-7654-52D5-40C33E16819C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45" name="未知">
              <a:extLst>
                <a:ext uri="{FF2B5EF4-FFF2-40B4-BE49-F238E27FC236}">
                  <a16:creationId xmlns:a16="http://schemas.microsoft.com/office/drawing/2014/main" id="{CC38E533-E4CD-5216-1EAB-4A690BB946C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 useBgFill="1">
        <p:nvSpPr>
          <p:cNvPr id="20500" name="Rectangle 46" descr="5%">
            <a:extLst>
              <a:ext uri="{FF2B5EF4-FFF2-40B4-BE49-F238E27FC236}">
                <a16:creationId xmlns:a16="http://schemas.microsoft.com/office/drawing/2014/main" id="{FD06C173-2EDE-D0ED-6650-EC79DC49FA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2825" y="1041400"/>
            <a:ext cx="723900" cy="9906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 useBgFill="1">
        <p:nvSpPr>
          <p:cNvPr id="20501" name="Rectangle 47" descr="20%">
            <a:extLst>
              <a:ext uri="{FF2B5EF4-FFF2-40B4-BE49-F238E27FC236}">
                <a16:creationId xmlns:a16="http://schemas.microsoft.com/office/drawing/2014/main" id="{10ECB522-EB31-8E8D-978A-60750439D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34425" y="1784350"/>
            <a:ext cx="219075" cy="23812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 useBgFill="1">
        <p:nvSpPr>
          <p:cNvPr id="20502" name="Rectangle 48" descr="5%">
            <a:extLst>
              <a:ext uri="{FF2B5EF4-FFF2-40B4-BE49-F238E27FC236}">
                <a16:creationId xmlns:a16="http://schemas.microsoft.com/office/drawing/2014/main" id="{DE1EA446-5E2E-AF8E-082E-FB98A6518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2450" y="993775"/>
            <a:ext cx="971550" cy="10096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29" name="Group 49">
            <a:extLst>
              <a:ext uri="{FF2B5EF4-FFF2-40B4-BE49-F238E27FC236}">
                <a16:creationId xmlns:a16="http://schemas.microsoft.com/office/drawing/2014/main" id="{CC056294-1607-56B8-6850-126C16D0C4DC}"/>
              </a:ext>
            </a:extLst>
          </p:cNvPr>
          <p:cNvGrpSpPr>
            <a:grpSpLocks/>
          </p:cNvGrpSpPr>
          <p:nvPr/>
        </p:nvGrpSpPr>
        <p:grpSpPr bwMode="auto">
          <a:xfrm>
            <a:off x="5210175" y="2757488"/>
            <a:ext cx="3694113" cy="2290762"/>
            <a:chOff x="0" y="0"/>
            <a:chExt cx="2327" cy="1443"/>
          </a:xfrm>
        </p:grpSpPr>
        <p:sp>
          <p:nvSpPr>
            <p:cNvPr id="18" name="Line 50">
              <a:extLst>
                <a:ext uri="{FF2B5EF4-FFF2-40B4-BE49-F238E27FC236}">
                  <a16:creationId xmlns:a16="http://schemas.microsoft.com/office/drawing/2014/main" id="{A3A334AD-01F9-C5A3-05DC-42CBC840F1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" y="819"/>
              <a:ext cx="2016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" name="Line 51">
              <a:extLst>
                <a:ext uri="{FF2B5EF4-FFF2-40B4-BE49-F238E27FC236}">
                  <a16:creationId xmlns:a16="http://schemas.microsoft.com/office/drawing/2014/main" id="{C16F537F-1861-954B-AAC7-1EA67A80A9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58" y="111"/>
              <a:ext cx="0" cy="1332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541" name="Text Box 52">
              <a:extLst>
                <a:ext uri="{FF2B5EF4-FFF2-40B4-BE49-F238E27FC236}">
                  <a16:creationId xmlns:a16="http://schemas.microsoft.com/office/drawing/2014/main" id="{7E241723-F459-AAF8-2185-A5D140ACB6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tx2"/>
                  </a:solidFill>
                  <a:latin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20542" name="Text Box 53">
              <a:extLst>
                <a:ext uri="{FF2B5EF4-FFF2-40B4-BE49-F238E27FC236}">
                  <a16:creationId xmlns:a16="http://schemas.microsoft.com/office/drawing/2014/main" id="{77150DAB-984E-46A5-618E-D3477A5E5C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7" y="786"/>
              <a:ext cx="33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chemeClr val="tx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</a:t>
              </a:r>
              <a:r>
                <a:rPr lang="zh-CN" altLang="en-US" sz="2200" b="1" i="1">
                  <a:latin typeface="Times New Roman" panose="02020603050405020304" pitchFamily="18" charset="0"/>
                </a:rPr>
                <a:t> </a:t>
              </a:r>
              <a:r>
                <a:rPr lang="en-US" altLang="zh-CN" sz="2200" b="1" i="1">
                  <a:latin typeface="Times New Roman" panose="02020603050405020304" pitchFamily="18" charset="0"/>
                </a:rPr>
                <a:t>t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20" name="Text Box 54">
              <a:extLst>
                <a:ext uri="{FF2B5EF4-FFF2-40B4-BE49-F238E27FC236}">
                  <a16:creationId xmlns:a16="http://schemas.microsoft.com/office/drawing/2014/main" id="{CE6CA861-722E-4A5C-7C1F-8E7547FF67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" y="829"/>
              <a:ext cx="2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0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</p:grpSp>
      <p:sp>
        <p:nvSpPr>
          <p:cNvPr id="20535" name="Text Box 55">
            <a:extLst>
              <a:ext uri="{FF2B5EF4-FFF2-40B4-BE49-F238E27FC236}">
                <a16:creationId xmlns:a16="http://schemas.microsoft.com/office/drawing/2014/main" id="{90774CB2-1438-BCAC-4465-D2A0395FDB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4688" y="3503613"/>
            <a:ext cx="3429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</a:p>
        </p:txBody>
      </p:sp>
      <p:sp>
        <p:nvSpPr>
          <p:cNvPr id="20536" name="Text Box 56">
            <a:extLst>
              <a:ext uri="{FF2B5EF4-FFF2-40B4-BE49-F238E27FC236}">
                <a16:creationId xmlns:a16="http://schemas.microsoft.com/office/drawing/2014/main" id="{9CC12A15-F3C7-9864-0500-5EC31B0C11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92938" y="3503613"/>
            <a:ext cx="3429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</a:p>
        </p:txBody>
      </p:sp>
      <p:sp>
        <p:nvSpPr>
          <p:cNvPr id="20537" name="Text Box 57">
            <a:extLst>
              <a:ext uri="{FF2B5EF4-FFF2-40B4-BE49-F238E27FC236}">
                <a16:creationId xmlns:a16="http://schemas.microsoft.com/office/drawing/2014/main" id="{31AC1B8D-E025-836F-B293-2F82B5C0A9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225" y="4189413"/>
            <a:ext cx="32385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</a:p>
        </p:txBody>
      </p:sp>
      <p:sp>
        <p:nvSpPr>
          <p:cNvPr id="20538" name="Text Box 58">
            <a:extLst>
              <a:ext uri="{FF2B5EF4-FFF2-40B4-BE49-F238E27FC236}">
                <a16:creationId xmlns:a16="http://schemas.microsoft.com/office/drawing/2014/main" id="{CBF70808-5DAD-897C-7EED-AD66EEEC3F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48575" y="4151313"/>
            <a:ext cx="32385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</a:p>
        </p:txBody>
      </p:sp>
      <p:sp>
        <p:nvSpPr>
          <p:cNvPr id="20539" name="Text Box 59">
            <a:extLst>
              <a:ext uri="{FF2B5EF4-FFF2-40B4-BE49-F238E27FC236}">
                <a16:creationId xmlns:a16="http://schemas.microsoft.com/office/drawing/2014/main" id="{42A99CF3-7F21-5A6E-C97F-582107AABA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0600" y="5013325"/>
            <a:ext cx="815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当 </a:t>
            </a: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、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实际方向相同时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</a:t>
            </a: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40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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增长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)</a:t>
            </a: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p &gt; 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0 ，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电感吸收功率； </a:t>
            </a:r>
          </a:p>
        </p:txBody>
      </p:sp>
      <p:sp>
        <p:nvSpPr>
          <p:cNvPr id="20540" name="Text Box 60">
            <a:extLst>
              <a:ext uri="{FF2B5EF4-FFF2-40B4-BE49-F238E27FC236}">
                <a16:creationId xmlns:a16="http://schemas.microsoft.com/office/drawing/2014/main" id="{D0373FDB-8B2C-10FD-EBED-0560BAD36A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5373688"/>
            <a:ext cx="822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当 </a:t>
            </a: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、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实际方向相反时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</a:t>
            </a: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40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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减小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)</a:t>
            </a: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p &lt; 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0，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电感提供功率。 </a:t>
            </a:r>
          </a:p>
        </p:txBody>
      </p:sp>
      <p:graphicFrame>
        <p:nvGraphicFramePr>
          <p:cNvPr id="20510" name="Object 61">
            <a:extLst>
              <a:ext uri="{FF2B5EF4-FFF2-40B4-BE49-F238E27FC236}">
                <a16:creationId xmlns:a16="http://schemas.microsoft.com/office/drawing/2014/main" id="{D026C4B5-84EF-DD4A-5F9B-F12A7BEE47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95350" y="2565400"/>
          <a:ext cx="18288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829594" imgH="419282" progId="Equation.3">
                  <p:embed/>
                </p:oleObj>
              </mc:Choice>
              <mc:Fallback>
                <p:oleObj r:id="rId2" imgW="1829594" imgH="419282" progId="Equation.3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5350" y="2565400"/>
                        <a:ext cx="18288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1" name="Object 62">
            <a:extLst>
              <a:ext uri="{FF2B5EF4-FFF2-40B4-BE49-F238E27FC236}">
                <a16:creationId xmlns:a16="http://schemas.microsoft.com/office/drawing/2014/main" id="{63AE07C3-305E-630C-28C1-4A7A73609F9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27088" y="2997200"/>
          <a:ext cx="2782887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778888" imgH="406048" progId="Equation.3">
                  <p:embed/>
                </p:oleObj>
              </mc:Choice>
              <mc:Fallback>
                <p:oleObj r:id="rId4" imgW="2778888" imgH="406048" progId="Equation.3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2997200"/>
                        <a:ext cx="2782887" cy="404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43" name="Object 63">
            <a:extLst>
              <a:ext uri="{FF2B5EF4-FFF2-40B4-BE49-F238E27FC236}">
                <a16:creationId xmlns:a16="http://schemas.microsoft.com/office/drawing/2014/main" id="{F7ECD7F9-91CE-33C1-AF52-9D7402585F7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35200" y="3448050"/>
          <a:ext cx="2794000" cy="392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792788" imgH="393529" progId="Equation.3">
                  <p:embed/>
                </p:oleObj>
              </mc:Choice>
              <mc:Fallback>
                <p:oleObj r:id="rId6" imgW="2792788" imgH="393529" progId="Equation.3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5200" y="3448050"/>
                        <a:ext cx="2794000" cy="392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3" name="Line 64">
            <a:extLst>
              <a:ext uri="{FF2B5EF4-FFF2-40B4-BE49-F238E27FC236}">
                <a16:creationId xmlns:a16="http://schemas.microsoft.com/office/drawing/2014/main" id="{E5F85762-E7E2-E277-F704-1AB90167270D}"/>
              </a:ext>
            </a:extLst>
          </p:cNvPr>
          <p:cNvSpPr>
            <a:spLocks noChangeShapeType="1"/>
          </p:cNvSpPr>
          <p:nvPr/>
        </p:nvSpPr>
        <p:spPr bwMode="auto">
          <a:xfrm>
            <a:off x="5562600" y="2089150"/>
            <a:ext cx="3048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14" name="Text Box 65">
            <a:extLst>
              <a:ext uri="{FF2B5EF4-FFF2-40B4-BE49-F238E27FC236}">
                <a16:creationId xmlns:a16="http://schemas.microsoft.com/office/drawing/2014/main" id="{3AF42F58-BE6B-9418-2836-DCDE9C06D0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3900" y="890588"/>
            <a:ext cx="528638" cy="925512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FF00FF"/>
                </a:solidFill>
                <a:latin typeface="Times New Roman" panose="02020603050405020304" pitchFamily="18" charset="0"/>
              </a:rPr>
              <a:t>波形图</a:t>
            </a:r>
          </a:p>
        </p:txBody>
      </p:sp>
      <p:grpSp>
        <p:nvGrpSpPr>
          <p:cNvPr id="20515" name="Group 70">
            <a:extLst>
              <a:ext uri="{FF2B5EF4-FFF2-40B4-BE49-F238E27FC236}">
                <a16:creationId xmlns:a16="http://schemas.microsoft.com/office/drawing/2014/main" id="{5473DC79-800F-BC91-D585-AC86134E8F77}"/>
              </a:ext>
            </a:extLst>
          </p:cNvPr>
          <p:cNvGrpSpPr>
            <a:grpSpLocks/>
          </p:cNvGrpSpPr>
          <p:nvPr/>
        </p:nvGrpSpPr>
        <p:grpSpPr bwMode="auto">
          <a:xfrm>
            <a:off x="1409700" y="765175"/>
            <a:ext cx="438150" cy="511175"/>
            <a:chOff x="0" y="-46"/>
            <a:chExt cx="276" cy="322"/>
          </a:xfrm>
        </p:grpSpPr>
        <p:sp>
          <p:nvSpPr>
            <p:cNvPr id="21" name="Line 71">
              <a:extLst>
                <a:ext uri="{FF2B5EF4-FFF2-40B4-BE49-F238E27FC236}">
                  <a16:creationId xmlns:a16="http://schemas.microsoft.com/office/drawing/2014/main" id="{7BEDB193-897A-4AFB-3066-37D9413138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276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Text Box 72">
              <a:extLst>
                <a:ext uri="{FF2B5EF4-FFF2-40B4-BE49-F238E27FC236}">
                  <a16:creationId xmlns:a16="http://schemas.microsoft.com/office/drawing/2014/main" id="{16EB3A21-D176-7F9A-5E76-1DFB7E4DF0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" y="-46"/>
              <a:ext cx="1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</p:grpSp>
      <p:sp>
        <p:nvSpPr>
          <p:cNvPr id="20549" name="AutoShape 83">
            <a:extLst>
              <a:ext uri="{FF2B5EF4-FFF2-40B4-BE49-F238E27FC236}">
                <a16:creationId xmlns:a16="http://schemas.microsoft.com/office/drawing/2014/main" id="{C8C42ED9-C214-56DC-E27E-25DC62C359DC}"/>
              </a:ext>
            </a:extLst>
          </p:cNvPr>
          <p:cNvSpPr>
            <a:spLocks/>
          </p:cNvSpPr>
          <p:nvPr/>
        </p:nvSpPr>
        <p:spPr bwMode="auto">
          <a:xfrm>
            <a:off x="531813" y="4030663"/>
            <a:ext cx="282575" cy="300037"/>
          </a:xfrm>
          <a:custGeom>
            <a:avLst/>
            <a:gdLst>
              <a:gd name="T0" fmla="*/ 0 w 282575"/>
              <a:gd name="T1" fmla="*/ 114604 h 300037"/>
              <a:gd name="T2" fmla="*/ 107935 w 282575"/>
              <a:gd name="T3" fmla="*/ 114604 h 300037"/>
              <a:gd name="T4" fmla="*/ 141288 w 282575"/>
              <a:gd name="T5" fmla="*/ 0 h 300037"/>
              <a:gd name="T6" fmla="*/ 174640 w 282575"/>
              <a:gd name="T7" fmla="*/ 114604 h 300037"/>
              <a:gd name="T8" fmla="*/ 282575 w 282575"/>
              <a:gd name="T9" fmla="*/ 114604 h 300037"/>
              <a:gd name="T10" fmla="*/ 195254 w 282575"/>
              <a:gd name="T11" fmla="*/ 185432 h 300037"/>
              <a:gd name="T12" fmla="*/ 228608 w 282575"/>
              <a:gd name="T13" fmla="*/ 300036 h 300037"/>
              <a:gd name="T14" fmla="*/ 141288 w 282575"/>
              <a:gd name="T15" fmla="*/ 229206 h 300037"/>
              <a:gd name="T16" fmla="*/ 53967 w 282575"/>
              <a:gd name="T17" fmla="*/ 300036 h 300037"/>
              <a:gd name="T18" fmla="*/ 87321 w 282575"/>
              <a:gd name="T19" fmla="*/ 185432 h 3000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4 h 300037"/>
              <a:gd name="T32" fmla="*/ 195254 w 282575"/>
              <a:gd name="T33" fmla="*/ 229206 h 3000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7">
                <a:moveTo>
                  <a:pt x="0" y="114604"/>
                </a:moveTo>
                <a:lnTo>
                  <a:pt x="107935" y="114604"/>
                </a:lnTo>
                <a:lnTo>
                  <a:pt x="141288" y="0"/>
                </a:lnTo>
                <a:lnTo>
                  <a:pt x="174640" y="114604"/>
                </a:lnTo>
                <a:lnTo>
                  <a:pt x="282575" y="114604"/>
                </a:lnTo>
                <a:lnTo>
                  <a:pt x="195254" y="185432"/>
                </a:lnTo>
                <a:lnTo>
                  <a:pt x="228608" y="300036"/>
                </a:lnTo>
                <a:lnTo>
                  <a:pt x="141288" y="229206"/>
                </a:lnTo>
                <a:lnTo>
                  <a:pt x="53967" y="300036"/>
                </a:lnTo>
                <a:lnTo>
                  <a:pt x="87321" y="185432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0" name="AutoShape 84">
            <a:extLst>
              <a:ext uri="{FF2B5EF4-FFF2-40B4-BE49-F238E27FC236}">
                <a16:creationId xmlns:a16="http://schemas.microsoft.com/office/drawing/2014/main" id="{BCCEBFD0-0777-2816-60F0-19EDA8EE4D8C}"/>
              </a:ext>
            </a:extLst>
          </p:cNvPr>
          <p:cNvSpPr>
            <a:spLocks/>
          </p:cNvSpPr>
          <p:nvPr/>
        </p:nvSpPr>
        <p:spPr bwMode="auto">
          <a:xfrm>
            <a:off x="836613" y="4030663"/>
            <a:ext cx="282575" cy="300037"/>
          </a:xfrm>
          <a:custGeom>
            <a:avLst/>
            <a:gdLst>
              <a:gd name="T0" fmla="*/ 0 w 282575"/>
              <a:gd name="T1" fmla="*/ 114604 h 300037"/>
              <a:gd name="T2" fmla="*/ 107935 w 282575"/>
              <a:gd name="T3" fmla="*/ 114604 h 300037"/>
              <a:gd name="T4" fmla="*/ 141288 w 282575"/>
              <a:gd name="T5" fmla="*/ 0 h 300037"/>
              <a:gd name="T6" fmla="*/ 174640 w 282575"/>
              <a:gd name="T7" fmla="*/ 114604 h 300037"/>
              <a:gd name="T8" fmla="*/ 282575 w 282575"/>
              <a:gd name="T9" fmla="*/ 114604 h 300037"/>
              <a:gd name="T10" fmla="*/ 195254 w 282575"/>
              <a:gd name="T11" fmla="*/ 185432 h 300037"/>
              <a:gd name="T12" fmla="*/ 228608 w 282575"/>
              <a:gd name="T13" fmla="*/ 300036 h 300037"/>
              <a:gd name="T14" fmla="*/ 141288 w 282575"/>
              <a:gd name="T15" fmla="*/ 229206 h 300037"/>
              <a:gd name="T16" fmla="*/ 53967 w 282575"/>
              <a:gd name="T17" fmla="*/ 300036 h 300037"/>
              <a:gd name="T18" fmla="*/ 87321 w 282575"/>
              <a:gd name="T19" fmla="*/ 185432 h 3000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4 h 300037"/>
              <a:gd name="T32" fmla="*/ 195254 w 282575"/>
              <a:gd name="T33" fmla="*/ 229206 h 3000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7">
                <a:moveTo>
                  <a:pt x="0" y="114604"/>
                </a:moveTo>
                <a:lnTo>
                  <a:pt x="107935" y="114604"/>
                </a:lnTo>
                <a:lnTo>
                  <a:pt x="141288" y="0"/>
                </a:lnTo>
                <a:lnTo>
                  <a:pt x="174640" y="114604"/>
                </a:lnTo>
                <a:lnTo>
                  <a:pt x="282575" y="114604"/>
                </a:lnTo>
                <a:lnTo>
                  <a:pt x="195254" y="185432"/>
                </a:lnTo>
                <a:lnTo>
                  <a:pt x="228608" y="300036"/>
                </a:lnTo>
                <a:lnTo>
                  <a:pt x="141288" y="229206"/>
                </a:lnTo>
                <a:lnTo>
                  <a:pt x="53967" y="300036"/>
                </a:lnTo>
                <a:lnTo>
                  <a:pt x="87321" y="185432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1" name="Text Box 85">
            <a:extLst>
              <a:ext uri="{FF2B5EF4-FFF2-40B4-BE49-F238E27FC236}">
                <a16:creationId xmlns:a16="http://schemas.microsoft.com/office/drawing/2014/main" id="{8130AD31-1520-448E-1CCC-7DA449014F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2525" y="3962400"/>
            <a:ext cx="3190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平均功率　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= 0</a:t>
            </a:r>
            <a:endParaRPr lang="en-US" altLang="zh-CN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552" name="Text Box 86">
            <a:extLst>
              <a:ext uri="{FF2B5EF4-FFF2-40B4-BE49-F238E27FC236}">
                <a16:creationId xmlns:a16="http://schemas.microsoft.com/office/drawing/2014/main" id="{8E3E030F-0063-394F-D475-DB44D0C949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0" y="4437063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无功功率</a:t>
            </a:r>
          </a:p>
        </p:txBody>
      </p:sp>
      <p:sp>
        <p:nvSpPr>
          <p:cNvPr id="20553" name="AutoShape 87">
            <a:extLst>
              <a:ext uri="{FF2B5EF4-FFF2-40B4-BE49-F238E27FC236}">
                <a16:creationId xmlns:a16="http://schemas.microsoft.com/office/drawing/2014/main" id="{DABF2076-6892-98B1-8A19-D3963B4391FA}"/>
              </a:ext>
            </a:extLst>
          </p:cNvPr>
          <p:cNvSpPr>
            <a:spLocks/>
          </p:cNvSpPr>
          <p:nvPr/>
        </p:nvSpPr>
        <p:spPr bwMode="auto">
          <a:xfrm>
            <a:off x="538163" y="4479925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3 h 300038"/>
              <a:gd name="T12" fmla="*/ 228608 w 282575"/>
              <a:gd name="T13" fmla="*/ 300037 h 300038"/>
              <a:gd name="T14" fmla="*/ 141288 w 282575"/>
              <a:gd name="T15" fmla="*/ 229207 h 300038"/>
              <a:gd name="T16" fmla="*/ 53967 w 282575"/>
              <a:gd name="T17" fmla="*/ 300037 h 300038"/>
              <a:gd name="T18" fmla="*/ 87321 w 282575"/>
              <a:gd name="T19" fmla="*/ 185433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4" name="AutoShape 88">
            <a:extLst>
              <a:ext uri="{FF2B5EF4-FFF2-40B4-BE49-F238E27FC236}">
                <a16:creationId xmlns:a16="http://schemas.microsoft.com/office/drawing/2014/main" id="{7FC5825A-4702-D6C7-2828-C6EDEB17D27A}"/>
              </a:ext>
            </a:extLst>
          </p:cNvPr>
          <p:cNvSpPr>
            <a:spLocks/>
          </p:cNvSpPr>
          <p:nvPr/>
        </p:nvSpPr>
        <p:spPr bwMode="auto">
          <a:xfrm>
            <a:off x="842963" y="4479925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3 h 300038"/>
              <a:gd name="T12" fmla="*/ 228608 w 282575"/>
              <a:gd name="T13" fmla="*/ 300037 h 300038"/>
              <a:gd name="T14" fmla="*/ 141288 w 282575"/>
              <a:gd name="T15" fmla="*/ 229207 h 300038"/>
              <a:gd name="T16" fmla="*/ 53967 w 282575"/>
              <a:gd name="T17" fmla="*/ 300037 h 300038"/>
              <a:gd name="T18" fmla="*/ 87321 w 282575"/>
              <a:gd name="T19" fmla="*/ 185433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55" name="AutoShape 89">
            <a:extLst>
              <a:ext uri="{FF2B5EF4-FFF2-40B4-BE49-F238E27FC236}">
                <a16:creationId xmlns:a16="http://schemas.microsoft.com/office/drawing/2014/main" id="{37AF1126-2A79-A453-4E1F-E33DCB86BB05}"/>
              </a:ext>
            </a:extLst>
          </p:cNvPr>
          <p:cNvSpPr>
            <a:spLocks/>
          </p:cNvSpPr>
          <p:nvPr/>
        </p:nvSpPr>
        <p:spPr bwMode="auto">
          <a:xfrm>
            <a:off x="1147763" y="4498975"/>
            <a:ext cx="282575" cy="300038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33 h 300038"/>
              <a:gd name="T12" fmla="*/ 228608 w 282575"/>
              <a:gd name="T13" fmla="*/ 300037 h 300038"/>
              <a:gd name="T14" fmla="*/ 141288 w 282575"/>
              <a:gd name="T15" fmla="*/ 229207 h 300038"/>
              <a:gd name="T16" fmla="*/ 53967 w 282575"/>
              <a:gd name="T17" fmla="*/ 300037 h 300038"/>
              <a:gd name="T18" fmla="*/ 87321 w 282575"/>
              <a:gd name="T19" fmla="*/ 185433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 useBgFill="1">
        <p:nvSpPr>
          <p:cNvPr id="20556" name="Text Box 90">
            <a:extLst>
              <a:ext uri="{FF2B5EF4-FFF2-40B4-BE49-F238E27FC236}">
                <a16:creationId xmlns:a16="http://schemas.microsoft.com/office/drawing/2014/main" id="{24DE195B-F904-2CF8-8BA5-323D5261F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5013325"/>
            <a:ext cx="8686800" cy="96837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　　电感与电源之间能量交换的规模称为无功功率。其值为瞬时功率的最大值，单位为</a:t>
            </a:r>
            <a:r>
              <a:rPr lang="en-US" altLang="zh-CN" sz="2400" b="1">
                <a:solidFill>
                  <a:schemeClr val="accent2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var</a:t>
            </a:r>
            <a:r>
              <a:rPr lang="en-US" altLang="zh-CN" sz="2400" b="1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r>
              <a:rPr lang="en-US" altLang="zh-CN" sz="2400" b="1" baseline="3000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乏。</a:t>
            </a:r>
          </a:p>
        </p:txBody>
      </p:sp>
      <p:sp>
        <p:nvSpPr>
          <p:cNvPr id="20557" name="Text Box 91">
            <a:extLst>
              <a:ext uri="{FF2B5EF4-FFF2-40B4-BE49-F238E27FC236}">
                <a16:creationId xmlns:a16="http://schemas.microsoft.com/office/drawing/2014/main" id="{248619BE-3D29-9D57-0FAA-D9A62AC0CD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5949950"/>
            <a:ext cx="5391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电感不消耗功率，它是储能元件。 </a:t>
            </a:r>
          </a:p>
        </p:txBody>
      </p:sp>
      <p:graphicFrame>
        <p:nvGraphicFramePr>
          <p:cNvPr id="20558" name="Object 78">
            <a:extLst>
              <a:ext uri="{FF2B5EF4-FFF2-40B4-BE49-F238E27FC236}">
                <a16:creationId xmlns:a16="http://schemas.microsoft.com/office/drawing/2014/main" id="{25613C80-3963-34C3-9976-1A0D19801A6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17838" y="4221163"/>
          <a:ext cx="2276475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372196" imgH="457399" progId="">
                  <p:embed/>
                </p:oleObj>
              </mc:Choice>
              <mc:Fallback>
                <p:oleObj r:id="rId8" imgW="1372196" imgH="457399" progId="">
                  <p:embed/>
                  <p:pic>
                    <p:nvPicPr>
                      <p:cNvPr id="0" name="Object 7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17838" y="4221163"/>
                        <a:ext cx="2276475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0526" name="Group 98">
            <a:extLst>
              <a:ext uri="{FF2B5EF4-FFF2-40B4-BE49-F238E27FC236}">
                <a16:creationId xmlns:a16="http://schemas.microsoft.com/office/drawing/2014/main" id="{C0D84BE6-E74B-C71A-3281-2C1BE7E53F22}"/>
              </a:ext>
            </a:extLst>
          </p:cNvPr>
          <p:cNvGrpSpPr>
            <a:grpSpLocks/>
          </p:cNvGrpSpPr>
          <p:nvPr/>
        </p:nvGrpSpPr>
        <p:grpSpPr bwMode="auto">
          <a:xfrm>
            <a:off x="1112838" y="1125538"/>
            <a:ext cx="1439862" cy="1343025"/>
            <a:chOff x="0" y="0"/>
            <a:chExt cx="907" cy="846"/>
          </a:xfrm>
        </p:grpSpPr>
        <p:grpSp>
          <p:nvGrpSpPr>
            <p:cNvPr id="20527" name="Group 66">
              <a:extLst>
                <a:ext uri="{FF2B5EF4-FFF2-40B4-BE49-F238E27FC236}">
                  <a16:creationId xmlns:a16="http://schemas.microsoft.com/office/drawing/2014/main" id="{9C171CBC-06DF-0F3C-0B70-0352E844177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30"/>
              <a:ext cx="260" cy="816"/>
              <a:chOff x="0" y="0"/>
              <a:chExt cx="260" cy="816"/>
            </a:xfrm>
          </p:grpSpPr>
          <p:sp>
            <p:nvSpPr>
              <p:cNvPr id="20534" name="Text Box 67">
                <a:extLst>
                  <a:ext uri="{FF2B5EF4-FFF2-40B4-BE49-F238E27FC236}">
                    <a16:creationId xmlns:a16="http://schemas.microsoft.com/office/drawing/2014/main" id="{D21C5EA9-9D3D-7132-6483-CC0D0AB24D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528"/>
                <a:ext cx="26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4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23" name="Text Box 68">
                <a:extLst>
                  <a:ext uri="{FF2B5EF4-FFF2-40B4-BE49-F238E27FC236}">
                    <a16:creationId xmlns:a16="http://schemas.microsoft.com/office/drawing/2014/main" id="{8C7BD7E5-F302-B52A-4A31-51394DCFFA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5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24" name="Text Box 69">
                <a:extLst>
                  <a:ext uri="{FF2B5EF4-FFF2-40B4-BE49-F238E27FC236}">
                    <a16:creationId xmlns:a16="http://schemas.microsoft.com/office/drawing/2014/main" id="{4C015295-A846-8241-F02D-F4598C90777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40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endParaRPr lang="en-US" altLang="zh-CN" sz="24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0528" name="Text Box 74">
              <a:extLst>
                <a:ext uri="{FF2B5EF4-FFF2-40B4-BE49-F238E27FC236}">
                  <a16:creationId xmlns:a16="http://schemas.microsoft.com/office/drawing/2014/main" id="{C5814E7D-A04A-B189-D820-496F988BA0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H="1">
              <a:off x="674" y="318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L</a:t>
              </a:r>
              <a:endPara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0529" name="未知">
              <a:extLst>
                <a:ext uri="{FF2B5EF4-FFF2-40B4-BE49-F238E27FC236}">
                  <a16:creationId xmlns:a16="http://schemas.microsoft.com/office/drawing/2014/main" id="{10041A01-C833-303F-EBE7-EEA321133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" y="30"/>
              <a:ext cx="528" cy="240"/>
            </a:xfrm>
            <a:custGeom>
              <a:avLst/>
              <a:gdLst>
                <a:gd name="T0" fmla="*/ 0 w 528"/>
                <a:gd name="T1" fmla="*/ 0 h 240"/>
                <a:gd name="T2" fmla="*/ 528 w 528"/>
                <a:gd name="T3" fmla="*/ 0 h 240"/>
                <a:gd name="T4" fmla="*/ 528 w 528"/>
                <a:gd name="T5" fmla="*/ 240 h 240"/>
                <a:gd name="T6" fmla="*/ 0 60000 65536"/>
                <a:gd name="T7" fmla="*/ 0 60000 65536"/>
                <a:gd name="T8" fmla="*/ 0 60000 65536"/>
                <a:gd name="T9" fmla="*/ 0 w 528"/>
                <a:gd name="T10" fmla="*/ 0 h 240"/>
                <a:gd name="T11" fmla="*/ 528 w 528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8" h="240">
                  <a:moveTo>
                    <a:pt x="0" y="0"/>
                  </a:moveTo>
                  <a:lnTo>
                    <a:pt x="528" y="0"/>
                  </a:lnTo>
                  <a:lnTo>
                    <a:pt x="528" y="240"/>
                  </a:lnTo>
                </a:path>
              </a:pathLst>
            </a:custGeom>
            <a:noFill/>
            <a:ln w="38100" cap="flat" cmpd="sng">
              <a:solidFill>
                <a:schemeClr val="tx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30" name="未知">
              <a:extLst>
                <a:ext uri="{FF2B5EF4-FFF2-40B4-BE49-F238E27FC236}">
                  <a16:creationId xmlns:a16="http://schemas.microsoft.com/office/drawing/2014/main" id="{E9213BBD-9710-0471-4D7E-7BCFBB615A4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4" y="582"/>
              <a:ext cx="528" cy="240"/>
            </a:xfrm>
            <a:custGeom>
              <a:avLst/>
              <a:gdLst>
                <a:gd name="T0" fmla="*/ 0 w 528"/>
                <a:gd name="T1" fmla="*/ 0 h 240"/>
                <a:gd name="T2" fmla="*/ 528 w 528"/>
                <a:gd name="T3" fmla="*/ 0 h 240"/>
                <a:gd name="T4" fmla="*/ 528 w 528"/>
                <a:gd name="T5" fmla="*/ 240 h 240"/>
                <a:gd name="T6" fmla="*/ 0 60000 65536"/>
                <a:gd name="T7" fmla="*/ 0 60000 65536"/>
                <a:gd name="T8" fmla="*/ 0 60000 65536"/>
                <a:gd name="T9" fmla="*/ 0 w 528"/>
                <a:gd name="T10" fmla="*/ 0 h 240"/>
                <a:gd name="T11" fmla="*/ 528 w 528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528" h="240">
                  <a:moveTo>
                    <a:pt x="0" y="0"/>
                  </a:moveTo>
                  <a:lnTo>
                    <a:pt x="528" y="0"/>
                  </a:lnTo>
                  <a:lnTo>
                    <a:pt x="528" y="240"/>
                  </a:lnTo>
                </a:path>
              </a:pathLst>
            </a:custGeom>
            <a:noFill/>
            <a:ln w="38100" cap="flat" cmpd="sng">
              <a:solidFill>
                <a:schemeClr val="tx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31" name="Oval 81">
              <a:extLst>
                <a:ext uri="{FF2B5EF4-FFF2-40B4-BE49-F238E27FC236}">
                  <a16:creationId xmlns:a16="http://schemas.microsoft.com/office/drawing/2014/main" id="{5CBC2431-9C7F-6CF3-961C-8E9DD76EAE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" y="798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0532" name="Oval 82">
              <a:extLst>
                <a:ext uri="{FF2B5EF4-FFF2-40B4-BE49-F238E27FC236}">
                  <a16:creationId xmlns:a16="http://schemas.microsoft.com/office/drawing/2014/main" id="{DF7D2B20-2350-8FBB-8C4C-17F9B90449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" y="0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graphicFrame>
          <p:nvGraphicFramePr>
            <p:cNvPr id="20533" name="Object 97">
              <a:extLst>
                <a:ext uri="{FF2B5EF4-FFF2-40B4-BE49-F238E27FC236}">
                  <a16:creationId xmlns:a16="http://schemas.microsoft.com/office/drawing/2014/main" id="{EE9D275D-2590-9943-6A1C-2B06FC93D44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88" y="198"/>
            <a:ext cx="129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0" imgW="218332" imgH="733898" progId="Visio.Drawing.11">
                    <p:embed/>
                  </p:oleObj>
                </mc:Choice>
                <mc:Fallback>
                  <p:oleObj r:id="rId10" imgW="218332" imgH="733898" progId="Visio.Drawing.11">
                    <p:embed/>
                    <p:pic>
                      <p:nvPicPr>
                        <p:cNvPr id="0" name="Object 9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8" y="198"/>
                          <a:ext cx="129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0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5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5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20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20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20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20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20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20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8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0" dur="500"/>
                                        <p:tgtEl>
                                          <p:spTgt spid="20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20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 nodeType="clickPar">
                      <p:stCondLst>
                        <p:cond delay="indefinite"/>
                      </p:stCondLst>
                      <p:childTnLst>
                        <p:par>
                          <p:cTn id="9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75"/>
                                        <p:tgtEl>
                                          <p:spTgt spid="20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300"/>
                                        <p:tgtEl>
                                          <p:spTgt spid="20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6" grpId="0" autoUpdateAnimBg="0"/>
      <p:bldP spid="20535" grpId="0" autoUpdateAnimBg="0"/>
      <p:bldP spid="20536" grpId="0" autoUpdateAnimBg="0"/>
      <p:bldP spid="20537" grpId="0" autoUpdateAnimBg="0"/>
      <p:bldP spid="20538" grpId="0" autoUpdateAnimBg="0"/>
      <p:bldP spid="20539" grpId="0" autoUpdateAnimBg="0"/>
      <p:bldP spid="20540" grpId="0" autoUpdateAnimBg="0"/>
      <p:bldP spid="20551" grpId="0" autoUpdateAnimBg="0"/>
      <p:bldP spid="20552" grpId="0" autoUpdateAnimBg="0"/>
      <p:bldP spid="20556" grpId="0" animBg="1" autoUpdateAnimBg="0"/>
      <p:bldP spid="20557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2">
            <a:extLst>
              <a:ext uri="{FF2B5EF4-FFF2-40B4-BE49-F238E27FC236}">
                <a16:creationId xmlns:a16="http://schemas.microsoft.com/office/drawing/2014/main" id="{2BDB0968-7126-908C-4F87-123DFBFE267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57188" y="260350"/>
            <a:ext cx="4862512" cy="577850"/>
          </a:xfrm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2.3.3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电容元件的交流电路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Group 2">
            <a:extLst>
              <a:ext uri="{FF2B5EF4-FFF2-40B4-BE49-F238E27FC236}">
                <a16:creationId xmlns:a16="http://schemas.microsoft.com/office/drawing/2014/main" id="{0151ED59-6DBF-8CCA-AC39-1AE9185D4311}"/>
              </a:ext>
            </a:extLst>
          </p:cNvPr>
          <p:cNvGrpSpPr>
            <a:grpSpLocks/>
          </p:cNvGrpSpPr>
          <p:nvPr/>
        </p:nvGrpSpPr>
        <p:grpSpPr bwMode="auto">
          <a:xfrm>
            <a:off x="663575" y="3805238"/>
            <a:ext cx="2425700" cy="2160587"/>
            <a:chOff x="0" y="0"/>
            <a:chExt cx="1528" cy="1361"/>
          </a:xfrm>
        </p:grpSpPr>
        <p:sp>
          <p:nvSpPr>
            <p:cNvPr id="21537" name="Line 3">
              <a:extLst>
                <a:ext uri="{FF2B5EF4-FFF2-40B4-BE49-F238E27FC236}">
                  <a16:creationId xmlns:a16="http://schemas.microsoft.com/office/drawing/2014/main" id="{0EBA7FB9-C6E6-2FA2-5C9A-EDFC179481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" y="1083"/>
              <a:ext cx="1152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Line 4">
              <a:extLst>
                <a:ext uri="{FF2B5EF4-FFF2-40B4-BE49-F238E27FC236}">
                  <a16:creationId xmlns:a16="http://schemas.microsoft.com/office/drawing/2014/main" id="{5119C2E5-535A-CDB1-3AE4-CF41639CA81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-252" y="723"/>
              <a:ext cx="1152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Text Box 5">
              <a:extLst>
                <a:ext uri="{FF2B5EF4-FFF2-40B4-BE49-F238E27FC236}">
                  <a16:creationId xmlns:a16="http://schemas.microsoft.com/office/drawing/2014/main" id="{3C4F1866-776E-A776-F17B-3AEF89EBDF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" y="1092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O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6" name="Text Box 6">
              <a:extLst>
                <a:ext uri="{FF2B5EF4-FFF2-40B4-BE49-F238E27FC236}">
                  <a16:creationId xmlns:a16="http://schemas.microsoft.com/office/drawing/2014/main" id="{7961D48A-C8E9-BA51-6AA4-46ED0A056E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3" y="1092"/>
              <a:ext cx="17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f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  <p:sp>
          <p:nvSpPr>
            <p:cNvPr id="7" name="Text Box 7">
              <a:extLst>
                <a:ext uri="{FF2B5EF4-FFF2-40B4-BE49-F238E27FC236}">
                  <a16:creationId xmlns:a16="http://schemas.microsoft.com/office/drawing/2014/main" id="{A92E38DF-F0E2-CCFC-99F1-3629CFAC6C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31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X</a:t>
              </a:r>
              <a:r>
                <a:rPr lang="en-US" altLang="zh-CN" sz="2200" b="1" i="1" baseline="-25000">
                  <a:latin typeface="Times New Roman" panose="02020603050405020304" pitchFamily="18" charset="0"/>
                </a:rPr>
                <a:t>C</a:t>
              </a:r>
              <a:endParaRPr lang="en-US" altLang="zh-CN" sz="2200" b="1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21513" name="Text Box 8">
            <a:extLst>
              <a:ext uri="{FF2B5EF4-FFF2-40B4-BE49-F238E27FC236}">
                <a16:creationId xmlns:a16="http://schemas.microsoft.com/office/drawing/2014/main" id="{FBAFF709-F0AD-DC74-58D8-B0B233E9E5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32138" y="4076700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容抗</a:t>
            </a:r>
          </a:p>
        </p:txBody>
      </p:sp>
      <p:sp>
        <p:nvSpPr>
          <p:cNvPr id="21514" name="Text Box 9">
            <a:extLst>
              <a:ext uri="{FF2B5EF4-FFF2-40B4-BE49-F238E27FC236}">
                <a16:creationId xmlns:a16="http://schemas.microsoft.com/office/drawing/2014/main" id="{06801AA3-DA50-F3AE-F066-1B118FB5BA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1725" y="1473200"/>
            <a:ext cx="5492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设</a:t>
            </a:r>
            <a:endParaRPr lang="zh-CN" altLang="en-US" sz="2400" b="1">
              <a:solidFill>
                <a:schemeClr val="tx2"/>
              </a:solidFill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1515" name="Text Box 10">
            <a:extLst>
              <a:ext uri="{FF2B5EF4-FFF2-40B4-BE49-F238E27FC236}">
                <a16:creationId xmlns:a16="http://schemas.microsoft.com/office/drawing/2014/main" id="{33BAB0D7-AC97-82CE-695E-17DE155381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484313"/>
            <a:ext cx="2795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电压电流关系</a:t>
            </a:r>
          </a:p>
        </p:txBody>
      </p:sp>
      <p:sp>
        <p:nvSpPr>
          <p:cNvPr id="21516" name="Text Box 11">
            <a:extLst>
              <a:ext uri="{FF2B5EF4-FFF2-40B4-BE49-F238E27FC236}">
                <a16:creationId xmlns:a16="http://schemas.microsoft.com/office/drawing/2014/main" id="{001CB6CE-3FE5-7BBA-4F56-4B4573E3E9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9775" y="2590800"/>
            <a:ext cx="5407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有　　</a:t>
            </a:r>
            <a:r>
              <a:rPr lang="en-US" altLang="zh-CN" sz="2400" b="1" i="1">
                <a:latin typeface="Times New Roman" panose="02020603050405020304" pitchFamily="18" charset="0"/>
              </a:rPr>
              <a:t>i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</a:rPr>
              <a:t>C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U</a:t>
            </a:r>
            <a:r>
              <a:rPr lang="en-US" altLang="zh-CN" sz="2400" b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cos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t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I</a:t>
            </a:r>
            <a:r>
              <a:rPr lang="en-US" altLang="zh-CN" sz="2400" b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m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sin(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t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 + 90) </a:t>
            </a:r>
          </a:p>
        </p:txBody>
      </p:sp>
      <p:sp>
        <p:nvSpPr>
          <p:cNvPr id="21517" name="Text Box 12">
            <a:extLst>
              <a:ext uri="{FF2B5EF4-FFF2-40B4-BE49-F238E27FC236}">
                <a16:creationId xmlns:a16="http://schemas.microsoft.com/office/drawing/2014/main" id="{4FD3D28E-C078-7E57-DB55-2D45FE6B3A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65538" y="2076450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由</a:t>
            </a:r>
          </a:p>
        </p:txBody>
      </p:sp>
      <p:sp>
        <p:nvSpPr>
          <p:cNvPr id="21518" name="未知">
            <a:extLst>
              <a:ext uri="{FF2B5EF4-FFF2-40B4-BE49-F238E27FC236}">
                <a16:creationId xmlns:a16="http://schemas.microsoft.com/office/drawing/2014/main" id="{D1F7CC5A-7BA5-3772-896C-7897850DC428}"/>
              </a:ext>
            </a:extLst>
          </p:cNvPr>
          <p:cNvSpPr>
            <a:spLocks/>
          </p:cNvSpPr>
          <p:nvPr/>
        </p:nvSpPr>
        <p:spPr bwMode="auto">
          <a:xfrm>
            <a:off x="1447800" y="4267200"/>
            <a:ext cx="1063625" cy="1181100"/>
          </a:xfrm>
          <a:custGeom>
            <a:avLst/>
            <a:gdLst>
              <a:gd name="T0" fmla="*/ 2147483647 w 670"/>
              <a:gd name="T1" fmla="*/ 0 h 744"/>
              <a:gd name="T2" fmla="*/ 2147483647 w 670"/>
              <a:gd name="T3" fmla="*/ 2147483647 h 744"/>
              <a:gd name="T4" fmla="*/ 2147483647 w 670"/>
              <a:gd name="T5" fmla="*/ 2147483647 h 744"/>
              <a:gd name="T6" fmla="*/ 2147483647 w 670"/>
              <a:gd name="T7" fmla="*/ 2147483647 h 744"/>
              <a:gd name="T8" fmla="*/ 2147483647 w 670"/>
              <a:gd name="T9" fmla="*/ 2147483647 h 7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0"/>
              <a:gd name="T16" fmla="*/ 0 h 744"/>
              <a:gd name="T17" fmla="*/ 670 w 670"/>
              <a:gd name="T18" fmla="*/ 744 h 7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0" h="744">
                <a:moveTo>
                  <a:pt x="10" y="0"/>
                </a:moveTo>
                <a:cubicBezTo>
                  <a:pt x="5" y="147"/>
                  <a:pt x="0" y="294"/>
                  <a:pt x="22" y="396"/>
                </a:cubicBezTo>
                <a:cubicBezTo>
                  <a:pt x="44" y="498"/>
                  <a:pt x="76" y="558"/>
                  <a:pt x="142" y="612"/>
                </a:cubicBezTo>
                <a:cubicBezTo>
                  <a:pt x="208" y="666"/>
                  <a:pt x="330" y="698"/>
                  <a:pt x="418" y="720"/>
                </a:cubicBezTo>
                <a:cubicBezTo>
                  <a:pt x="506" y="742"/>
                  <a:pt x="588" y="743"/>
                  <a:pt x="670" y="744"/>
                </a:cubicBezTo>
              </a:path>
            </a:pathLst>
          </a:custGeom>
          <a:noFill/>
          <a:ln w="38100" cap="flat" cmpd="sng">
            <a:solidFill>
              <a:srgbClr val="FF0066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21519" name="Object 15">
            <a:extLst>
              <a:ext uri="{FF2B5EF4-FFF2-40B4-BE49-F238E27FC236}">
                <a16:creationId xmlns:a16="http://schemas.microsoft.com/office/drawing/2014/main" id="{6E40EEE4-D208-348A-D05B-5F48C0307D8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76800" y="1512888"/>
          <a:ext cx="1841500" cy="38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982060" imgH="419282" progId="Equation.3">
                  <p:embed/>
                </p:oleObj>
              </mc:Choice>
              <mc:Fallback>
                <p:oleObj r:id="rId2" imgW="1982060" imgH="419282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1512888"/>
                        <a:ext cx="1841500" cy="38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20" name="Object 16">
            <a:extLst>
              <a:ext uri="{FF2B5EF4-FFF2-40B4-BE49-F238E27FC236}">
                <a16:creationId xmlns:a16="http://schemas.microsoft.com/office/drawing/2014/main" id="{20AC128A-0C74-123D-5AB6-97E097AD2D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16525" y="1949450"/>
          <a:ext cx="1031875" cy="661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206500" imgH="774700" progId="Equation.3">
                  <p:embed/>
                </p:oleObj>
              </mc:Choice>
              <mc:Fallback>
                <p:oleObj r:id="rId4" imgW="1206500" imgH="7747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16525" y="1949450"/>
                        <a:ext cx="1031875" cy="661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21" name="Object 17">
            <a:extLst>
              <a:ext uri="{FF2B5EF4-FFF2-40B4-BE49-F238E27FC236}">
                <a16:creationId xmlns:a16="http://schemas.microsoft.com/office/drawing/2014/main" id="{D2581530-68A0-6E4E-1B3D-66F99527152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52900" y="3128963"/>
          <a:ext cx="2493963" cy="811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345616" imgH="406224" progId="">
                  <p:embed/>
                </p:oleObj>
              </mc:Choice>
              <mc:Fallback>
                <p:oleObj r:id="rId6" imgW="1345616" imgH="406224" progId="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52900" y="3128963"/>
                        <a:ext cx="2493963" cy="811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22" name="Object 18">
            <a:extLst>
              <a:ext uri="{FF2B5EF4-FFF2-40B4-BE49-F238E27FC236}">
                <a16:creationId xmlns:a16="http://schemas.microsoft.com/office/drawing/2014/main" id="{58AA3062-958E-FD36-E697-A6425890725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22750" y="3981450"/>
          <a:ext cx="1363663" cy="81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698803" imgH="419282" progId="">
                  <p:embed/>
                </p:oleObj>
              </mc:Choice>
              <mc:Fallback>
                <p:oleObj r:id="rId8" imgW="698803" imgH="419282" progId="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22750" y="3981450"/>
                        <a:ext cx="1363663" cy="817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523" name="Object 19">
            <a:extLst>
              <a:ext uri="{FF2B5EF4-FFF2-40B4-BE49-F238E27FC236}">
                <a16:creationId xmlns:a16="http://schemas.microsoft.com/office/drawing/2014/main" id="{5CA0B389-0659-0187-DD22-0FBF1FDB0A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89075" y="4411663"/>
          <a:ext cx="1330325" cy="765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774700" imgH="431800" progId="">
                  <p:embed/>
                </p:oleObj>
              </mc:Choice>
              <mc:Fallback>
                <p:oleObj r:id="rId10" imgW="774700" imgH="431800" progId="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9075" y="4411663"/>
                        <a:ext cx="1330325" cy="765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21">
            <a:extLst>
              <a:ext uri="{FF2B5EF4-FFF2-40B4-BE49-F238E27FC236}">
                <a16:creationId xmlns:a16="http://schemas.microsoft.com/office/drawing/2014/main" id="{2BAD8260-B112-20E9-B273-27F460CE693C}"/>
              </a:ext>
            </a:extLst>
          </p:cNvPr>
          <p:cNvGrpSpPr>
            <a:grpSpLocks/>
          </p:cNvGrpSpPr>
          <p:nvPr/>
        </p:nvGrpSpPr>
        <p:grpSpPr bwMode="auto">
          <a:xfrm>
            <a:off x="1150938" y="1916113"/>
            <a:ext cx="1474787" cy="1798637"/>
            <a:chOff x="0" y="0"/>
            <a:chExt cx="929" cy="1133"/>
          </a:xfrm>
        </p:grpSpPr>
        <p:sp>
          <p:nvSpPr>
            <p:cNvPr id="21524" name="未知">
              <a:extLst>
                <a:ext uri="{FF2B5EF4-FFF2-40B4-BE49-F238E27FC236}">
                  <a16:creationId xmlns:a16="http://schemas.microsoft.com/office/drawing/2014/main" id="{554966D4-3417-159E-2602-8F3A23D5F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5" y="339"/>
              <a:ext cx="528" cy="768"/>
            </a:xfrm>
            <a:custGeom>
              <a:avLst/>
              <a:gdLst>
                <a:gd name="T0" fmla="*/ 0 w 528"/>
                <a:gd name="T1" fmla="*/ 0 h 768"/>
                <a:gd name="T2" fmla="*/ 528 w 528"/>
                <a:gd name="T3" fmla="*/ 0 h 768"/>
                <a:gd name="T4" fmla="*/ 528 w 528"/>
                <a:gd name="T5" fmla="*/ 768 h 768"/>
                <a:gd name="T6" fmla="*/ 0 w 528"/>
                <a:gd name="T7" fmla="*/ 768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768"/>
                <a:gd name="T14" fmla="*/ 528 w 528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768">
                  <a:moveTo>
                    <a:pt x="0" y="0"/>
                  </a:moveTo>
                  <a:lnTo>
                    <a:pt x="528" y="0"/>
                  </a:lnTo>
                  <a:lnTo>
                    <a:pt x="528" y="768"/>
                  </a:lnTo>
                  <a:lnTo>
                    <a:pt x="0" y="76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25" name="Text Box 23">
              <a:extLst>
                <a:ext uri="{FF2B5EF4-FFF2-40B4-BE49-F238E27FC236}">
                  <a16:creationId xmlns:a16="http://schemas.microsoft.com/office/drawing/2014/main" id="{5ED5C387-15F3-6BCB-55F5-033F108183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6" y="576"/>
              <a:ext cx="23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526" name="Rectangle 24">
              <a:extLst>
                <a:ext uri="{FF2B5EF4-FFF2-40B4-BE49-F238E27FC236}">
                  <a16:creationId xmlns:a16="http://schemas.microsoft.com/office/drawing/2014/main" id="{9B7D3652-02E5-7DEC-E72B-3B5487C0CF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676"/>
              <a:ext cx="240" cy="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1527" name="Oval 25">
              <a:extLst>
                <a:ext uri="{FF2B5EF4-FFF2-40B4-BE49-F238E27FC236}">
                  <a16:creationId xmlns:a16="http://schemas.microsoft.com/office/drawing/2014/main" id="{98E66AB0-4E52-65AB-2F74-E7D90E157C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" y="315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1528" name="Oval 26">
              <a:extLst>
                <a:ext uri="{FF2B5EF4-FFF2-40B4-BE49-F238E27FC236}">
                  <a16:creationId xmlns:a16="http://schemas.microsoft.com/office/drawing/2014/main" id="{025BBD7E-4627-B430-B7DE-E179207D13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" y="1083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1529" name="Text Box 27">
              <a:extLst>
                <a:ext uri="{FF2B5EF4-FFF2-40B4-BE49-F238E27FC236}">
                  <a16:creationId xmlns:a16="http://schemas.microsoft.com/office/drawing/2014/main" id="{79386FC5-CB23-EB11-57E0-6871A0D59B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" y="864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21530" name="Text Box 28">
              <a:extLst>
                <a:ext uri="{FF2B5EF4-FFF2-40B4-BE49-F238E27FC236}">
                  <a16:creationId xmlns:a16="http://schemas.microsoft.com/office/drawing/2014/main" id="{DCD71E33-45E3-7887-628A-671CD21027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36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1531" name="Text Box 29">
              <a:extLst>
                <a:ext uri="{FF2B5EF4-FFF2-40B4-BE49-F238E27FC236}">
                  <a16:creationId xmlns:a16="http://schemas.microsoft.com/office/drawing/2014/main" id="{A9360CC0-08A0-77D4-A331-681739D5C4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76"/>
              <a:ext cx="21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1532" name="Line 30">
              <a:extLst>
                <a:ext uri="{FF2B5EF4-FFF2-40B4-BE49-F238E27FC236}">
                  <a16:creationId xmlns:a16="http://schemas.microsoft.com/office/drawing/2014/main" id="{8714EBA3-D4ED-2BEB-366F-6071E3C482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5" y="267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33" name="Text Box 31">
              <a:extLst>
                <a:ext uri="{FF2B5EF4-FFF2-40B4-BE49-F238E27FC236}">
                  <a16:creationId xmlns:a16="http://schemas.microsoft.com/office/drawing/2014/main" id="{F1C109DC-C0F5-8A72-8579-BEA79CF552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" y="0"/>
              <a:ext cx="16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grpSp>
          <p:nvGrpSpPr>
            <p:cNvPr id="21534" name="Group 32">
              <a:extLst>
                <a:ext uri="{FF2B5EF4-FFF2-40B4-BE49-F238E27FC236}">
                  <a16:creationId xmlns:a16="http://schemas.microsoft.com/office/drawing/2014/main" id="{F0C5F9B2-6958-6214-6A24-E882DC7AAC1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3" y="687"/>
              <a:ext cx="240" cy="84"/>
              <a:chOff x="0" y="0"/>
              <a:chExt cx="240" cy="84"/>
            </a:xfrm>
          </p:grpSpPr>
          <p:sp>
            <p:nvSpPr>
              <p:cNvPr id="21535" name="Line 33">
                <a:extLst>
                  <a:ext uri="{FF2B5EF4-FFF2-40B4-BE49-F238E27FC236}">
                    <a16:creationId xmlns:a16="http://schemas.microsoft.com/office/drawing/2014/main" id="{B67A5731-7D3D-F89D-07CE-444F83E928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120" y="-36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36" name="Line 34">
                <a:extLst>
                  <a:ext uri="{FF2B5EF4-FFF2-40B4-BE49-F238E27FC236}">
                    <a16:creationId xmlns:a16="http://schemas.microsoft.com/office/drawing/2014/main" id="{D2940193-901F-0D72-435E-57F919785F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120" y="-120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1538" name="Text Box 35">
            <a:extLst>
              <a:ext uri="{FF2B5EF4-FFF2-40B4-BE49-F238E27FC236}">
                <a16:creationId xmlns:a16="http://schemas.microsoft.com/office/drawing/2014/main" id="{88779DA4-B789-7315-A4C9-0DA146C5E9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5825" y="6021388"/>
            <a:ext cx="2173288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与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f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的关系</a:t>
            </a:r>
          </a:p>
        </p:txBody>
      </p:sp>
      <p:sp>
        <p:nvSpPr>
          <p:cNvPr id="21539" name="Text Box 36">
            <a:extLst>
              <a:ext uri="{FF2B5EF4-FFF2-40B4-BE49-F238E27FC236}">
                <a16:creationId xmlns:a16="http://schemas.microsoft.com/office/drawing/2014/main" id="{236EEB3E-B95B-7B9A-3F69-BEBD97B855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884238"/>
            <a:ext cx="8150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设在电容元件的交流电路中，电压、电流取关联参考方向。</a:t>
            </a:r>
          </a:p>
        </p:txBody>
      </p:sp>
      <p:sp>
        <p:nvSpPr>
          <p:cNvPr id="21540" name="Text Box 37">
            <a:extLst>
              <a:ext uri="{FF2B5EF4-FFF2-40B4-BE49-F238E27FC236}">
                <a16:creationId xmlns:a16="http://schemas.microsoft.com/office/drawing/2014/main" id="{8BCC89F7-56FD-7DE1-A46F-563E221289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60725" y="3276600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式中</a:t>
            </a:r>
          </a:p>
        </p:txBody>
      </p:sp>
      <p:sp>
        <p:nvSpPr>
          <p:cNvPr id="21541" name="Text Box 38">
            <a:extLst>
              <a:ext uri="{FF2B5EF4-FFF2-40B4-BE49-F238E27FC236}">
                <a16:creationId xmlns:a16="http://schemas.microsoft.com/office/drawing/2014/main" id="{986FCDB4-6449-1189-7A81-A22DA49FBB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6450" y="4938713"/>
            <a:ext cx="54165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　　容抗与频率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，电容 </a:t>
            </a:r>
            <a:r>
              <a:rPr lang="zh-CN" altLang="en-US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成反比。因此，电容元件对高频电流所呈现的容抗很小，而对直流所呈现的容抗趋于无穷。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1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1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1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21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75"/>
                                        <p:tgtEl>
                                          <p:spTgt spid="21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 autoUpdateAnimBg="0"/>
      <p:bldP spid="21514" grpId="0" autoUpdateAnimBg="0"/>
      <p:bldP spid="21515" grpId="0" autoUpdateAnimBg="0"/>
      <p:bldP spid="21516" grpId="0" autoUpdateAnimBg="0"/>
      <p:bldP spid="21517" grpId="0" autoUpdateAnimBg="0"/>
      <p:bldP spid="21538" grpId="0" autoUpdateAnimBg="0"/>
      <p:bldP spid="21539" grpId="0" autoUpdateAnimBg="0"/>
      <p:bldP spid="21540" grpId="0" autoUpdateAnimBg="0"/>
      <p:bldP spid="2154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7">
            <a:extLst>
              <a:ext uri="{FF2B5EF4-FFF2-40B4-BE49-F238E27FC236}">
                <a16:creationId xmlns:a16="http://schemas.microsoft.com/office/drawing/2014/main" id="{1266050F-2DAB-DB23-4F4F-5450C630135E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1258888" y="260350"/>
            <a:ext cx="6121400" cy="882650"/>
          </a:xfrm>
        </p:spPr>
        <p:txBody>
          <a:bodyPr/>
          <a:lstStyle/>
          <a:p>
            <a:pPr algn="l" eaLnBrk="1" hangingPunct="1"/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章　正弦交流电路</a:t>
            </a:r>
            <a:endParaRPr lang="zh-CN" altLang="en-US" sz="36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4102" name="Text Box 18">
            <a:hlinkClick r:id="rId2" action="ppaction://hlinksldjump" highlightClick="1"/>
            <a:extLst>
              <a:ext uri="{FF2B5EF4-FFF2-40B4-BE49-F238E27FC236}">
                <a16:creationId xmlns:a16="http://schemas.microsoft.com/office/drawing/2014/main" id="{7DF1198A-221E-F5A1-68EC-A611787634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92275" y="1196975"/>
            <a:ext cx="4967288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2.1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正弦电压与电流</a:t>
            </a:r>
          </a:p>
        </p:txBody>
      </p:sp>
      <p:sp>
        <p:nvSpPr>
          <p:cNvPr id="4103" name="Text Box 19">
            <a:hlinkClick r:id="rId3" action="ppaction://hlinksldjump" highlightClick="1"/>
            <a:extLst>
              <a:ext uri="{FF2B5EF4-FFF2-40B4-BE49-F238E27FC236}">
                <a16:creationId xmlns:a16="http://schemas.microsoft.com/office/drawing/2014/main" id="{FE7CE6CE-B76A-6A89-BF07-A8F829AD70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1792288"/>
            <a:ext cx="594201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2.2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正弦量的相量表示法</a:t>
            </a:r>
          </a:p>
        </p:txBody>
      </p:sp>
      <p:sp>
        <p:nvSpPr>
          <p:cNvPr id="4104" name="Text Box 20">
            <a:hlinkClick r:id="rId4" action="ppaction://hlinksldjump"/>
            <a:extLst>
              <a:ext uri="{FF2B5EF4-FFF2-40B4-BE49-F238E27FC236}">
                <a16:creationId xmlns:a16="http://schemas.microsoft.com/office/drawing/2014/main" id="{416BF3F8-7C87-C66D-E4E9-7F75C91B1E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2390775"/>
            <a:ext cx="6246813" cy="56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2.3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单一参数的交流电路</a:t>
            </a:r>
          </a:p>
        </p:txBody>
      </p:sp>
      <p:sp>
        <p:nvSpPr>
          <p:cNvPr id="4105" name="Text Box 21">
            <a:hlinkClick r:id="rId5" action="ppaction://hlinksldjump"/>
            <a:extLst>
              <a:ext uri="{FF2B5EF4-FFF2-40B4-BE49-F238E27FC236}">
                <a16:creationId xmlns:a16="http://schemas.microsoft.com/office/drawing/2014/main" id="{D0BD0A47-2DF1-3AE9-EBFD-B59ED689AD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2944813"/>
            <a:ext cx="815181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2.4　电阻、电感与电容元件串联的交流电路</a:t>
            </a:r>
          </a:p>
        </p:txBody>
      </p:sp>
      <p:sp>
        <p:nvSpPr>
          <p:cNvPr id="4106" name="Text Box 22">
            <a:hlinkClick r:id="rId6" action="ppaction://hlinksldjump"/>
            <a:extLst>
              <a:ext uri="{FF2B5EF4-FFF2-40B4-BE49-F238E27FC236}">
                <a16:creationId xmlns:a16="http://schemas.microsoft.com/office/drawing/2014/main" id="{838F92CB-EAEF-3D30-72BE-FA4060E467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3535363"/>
            <a:ext cx="655161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2.5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阻抗的串联与并联</a:t>
            </a:r>
          </a:p>
        </p:txBody>
      </p:sp>
      <p:sp>
        <p:nvSpPr>
          <p:cNvPr id="4107" name="Text Box 23">
            <a:hlinkClick r:id="rId7" action="ppaction://hlinksldjump"/>
            <a:extLst>
              <a:ext uri="{FF2B5EF4-FFF2-40B4-BE49-F238E27FC236}">
                <a16:creationId xmlns:a16="http://schemas.microsoft.com/office/drawing/2014/main" id="{82D50B7D-4315-B75C-B465-31696A62B0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4132263"/>
            <a:ext cx="540861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2.6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电路中的谐振</a:t>
            </a:r>
          </a:p>
        </p:txBody>
      </p:sp>
      <p:sp>
        <p:nvSpPr>
          <p:cNvPr id="4108" name="Text Box 24">
            <a:hlinkClick r:id="rId8" action="ppaction://hlinksldjump"/>
            <a:extLst>
              <a:ext uri="{FF2B5EF4-FFF2-40B4-BE49-F238E27FC236}">
                <a16:creationId xmlns:a16="http://schemas.microsoft.com/office/drawing/2014/main" id="{AA9643E7-133A-7F28-9D66-FE61FF5366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4813" y="4691063"/>
            <a:ext cx="4564062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2.7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功率因数的提高</a:t>
            </a:r>
          </a:p>
        </p:txBody>
      </p:sp>
      <p:sp>
        <p:nvSpPr>
          <p:cNvPr id="4109" name="Text Box 25">
            <a:hlinkClick r:id="rId9" action="ppaction://hlinksldjump"/>
            <a:extLst>
              <a:ext uri="{FF2B5EF4-FFF2-40B4-BE49-F238E27FC236}">
                <a16:creationId xmlns:a16="http://schemas.microsoft.com/office/drawing/2014/main" id="{78F0AE93-F15C-707E-0532-58E5F63B35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5237163"/>
            <a:ext cx="495141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2.8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三相电路</a:t>
            </a:r>
          </a:p>
        </p:txBody>
      </p:sp>
      <p:sp>
        <p:nvSpPr>
          <p:cNvPr id="4110" name="Text Box 26">
            <a:hlinkClick r:id="rId10" action="ppaction://hlinksldjump"/>
            <a:extLst>
              <a:ext uri="{FF2B5EF4-FFF2-40B4-BE49-F238E27FC236}">
                <a16:creationId xmlns:a16="http://schemas.microsoft.com/office/drawing/2014/main" id="{09361EC2-3AE9-1A73-31D9-1A8751A651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76400" y="5783263"/>
            <a:ext cx="5561013" cy="566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2.9　</a:t>
            </a:r>
            <a:r>
              <a:rPr lang="zh-CN" altLang="en-US" sz="28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非正弦周期电压和电流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825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4325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utoUpdateAnimBg="0"/>
      <p:bldP spid="4103" grpId="0" autoUpdateAnimBg="0"/>
      <p:bldP spid="4104" grpId="0" autoUpdateAnimBg="0"/>
      <p:bldP spid="4105" grpId="0" autoUpdateAnimBg="0"/>
      <p:bldP spid="4106" grpId="0" autoUpdateAnimBg="0"/>
      <p:bldP spid="4107" grpId="0" autoUpdateAnimBg="0"/>
      <p:bldP spid="4108" grpId="0" autoUpdateAnimBg="0"/>
      <p:bldP spid="4109" grpId="0" autoUpdateAnimBg="0"/>
      <p:bldP spid="4110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>
            <a:extLst>
              <a:ext uri="{FF2B5EF4-FFF2-40B4-BE49-F238E27FC236}">
                <a16:creationId xmlns:a16="http://schemas.microsoft.com/office/drawing/2014/main" id="{CC1D8045-BD3C-97B5-0A7C-3D9810E130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550" y="3652838"/>
            <a:ext cx="5445125" cy="9001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</a:rPr>
              <a:t>      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1D462236-B199-C483-B998-C513C3A611A5}"/>
              </a:ext>
            </a:extLst>
          </p:cNvPr>
          <p:cNvGrpSpPr>
            <a:grpSpLocks/>
          </p:cNvGrpSpPr>
          <p:nvPr/>
        </p:nvGrpSpPr>
        <p:grpSpPr bwMode="auto">
          <a:xfrm>
            <a:off x="2746375" y="3032125"/>
            <a:ext cx="2597150" cy="1670050"/>
            <a:chOff x="0" y="0"/>
            <a:chExt cx="1636" cy="1052"/>
          </a:xfrm>
        </p:grpSpPr>
        <p:sp>
          <p:nvSpPr>
            <p:cNvPr id="22594" name="Text Box 5">
              <a:extLst>
                <a:ext uri="{FF2B5EF4-FFF2-40B4-BE49-F238E27FC236}">
                  <a16:creationId xmlns:a16="http://schemas.microsoft.com/office/drawing/2014/main" id="{EE6D332B-C24B-6C91-1F79-0BE0948180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5" y="16"/>
              <a:ext cx="21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200" b="1" i="1" baseline="-2500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22595" name="Group 6">
              <a:extLst>
                <a:ext uri="{FF2B5EF4-FFF2-40B4-BE49-F238E27FC236}">
                  <a16:creationId xmlns:a16="http://schemas.microsoft.com/office/drawing/2014/main" id="{B943D5B8-0425-72B4-A7FB-9CF397EEA593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0" y="166"/>
              <a:ext cx="820" cy="442"/>
              <a:chOff x="0" y="0"/>
              <a:chExt cx="670" cy="735"/>
            </a:xfrm>
          </p:grpSpPr>
          <p:sp>
            <p:nvSpPr>
              <p:cNvPr id="22600" name="未知">
                <a:extLst>
                  <a:ext uri="{FF2B5EF4-FFF2-40B4-BE49-F238E27FC236}">
                    <a16:creationId xmlns:a16="http://schemas.microsoft.com/office/drawing/2014/main" id="{4E7C541D-0EAE-2B5D-BF75-10720AD3BEC1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01" name="未知">
                <a:extLst>
                  <a:ext uri="{FF2B5EF4-FFF2-40B4-BE49-F238E27FC236}">
                    <a16:creationId xmlns:a16="http://schemas.microsoft.com/office/drawing/2014/main" id="{7201B377-D483-DB88-AA87-2030E7E8EFEB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96" name="Group 9">
              <a:extLst>
                <a:ext uri="{FF2B5EF4-FFF2-40B4-BE49-F238E27FC236}">
                  <a16:creationId xmlns:a16="http://schemas.microsoft.com/office/drawing/2014/main" id="{67778637-D89D-A0CB-B74D-F268390F5B9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" y="610"/>
              <a:ext cx="820" cy="442"/>
              <a:chOff x="0" y="0"/>
              <a:chExt cx="670" cy="735"/>
            </a:xfrm>
          </p:grpSpPr>
          <p:sp>
            <p:nvSpPr>
              <p:cNvPr id="22598" name="未知">
                <a:extLst>
                  <a:ext uri="{FF2B5EF4-FFF2-40B4-BE49-F238E27FC236}">
                    <a16:creationId xmlns:a16="http://schemas.microsoft.com/office/drawing/2014/main" id="{77707FA9-FCBE-0AE0-40A6-DB759162E007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99" name="未知">
                <a:extLst>
                  <a:ext uri="{FF2B5EF4-FFF2-40B4-BE49-F238E27FC236}">
                    <a16:creationId xmlns:a16="http://schemas.microsoft.com/office/drawing/2014/main" id="{77F54AFF-4E38-8668-14EA-42DB581B2A3D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chemeClr val="accent2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2597" name="AutoShape 12">
              <a:extLst>
                <a:ext uri="{FF2B5EF4-FFF2-40B4-BE49-F238E27FC236}">
                  <a16:creationId xmlns:a16="http://schemas.microsoft.com/office/drawing/2014/main" id="{9C33D661-1549-E195-E985-DF48F66CAF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" y="0"/>
              <a:ext cx="396" cy="264"/>
            </a:xfrm>
            <a:prstGeom prst="wedgeRoundRectCallout">
              <a:avLst>
                <a:gd name="adj1" fmla="val -62120"/>
                <a:gd name="adj2" fmla="val 97347"/>
                <a:gd name="adj3" fmla="val 16667"/>
              </a:avLst>
            </a:prstGeom>
            <a:noFill/>
            <a:ln w="19050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2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22540" name="Text Box 13">
            <a:extLst>
              <a:ext uri="{FF2B5EF4-FFF2-40B4-BE49-F238E27FC236}">
                <a16:creationId xmlns:a16="http://schemas.microsoft.com/office/drawing/2014/main" id="{21228353-5C9D-C159-7EAD-38D869214F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0175" y="3741738"/>
            <a:ext cx="547688" cy="944562"/>
          </a:xfrm>
          <a:prstGeom prst="rect">
            <a:avLst/>
          </a:prstGeom>
          <a:gradFill rotWithShape="0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 vert="eaVert"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</a:rPr>
              <a:t>波形图</a:t>
            </a:r>
          </a:p>
        </p:txBody>
      </p:sp>
      <p:grpSp>
        <p:nvGrpSpPr>
          <p:cNvPr id="6" name="Group 14">
            <a:extLst>
              <a:ext uri="{FF2B5EF4-FFF2-40B4-BE49-F238E27FC236}">
                <a16:creationId xmlns:a16="http://schemas.microsoft.com/office/drawing/2014/main" id="{A4CBFF55-9DE3-C8F5-CAC0-2AAC3687D37F}"/>
              </a:ext>
            </a:extLst>
          </p:cNvPr>
          <p:cNvGrpSpPr>
            <a:grpSpLocks/>
          </p:cNvGrpSpPr>
          <p:nvPr/>
        </p:nvGrpSpPr>
        <p:grpSpPr bwMode="auto">
          <a:xfrm>
            <a:off x="2057400" y="2565400"/>
            <a:ext cx="3878263" cy="1885950"/>
            <a:chOff x="0" y="0"/>
            <a:chExt cx="2443" cy="1188"/>
          </a:xfrm>
        </p:grpSpPr>
        <p:sp>
          <p:nvSpPr>
            <p:cNvPr id="22590" name="Text Box 15">
              <a:extLst>
                <a:ext uri="{FF2B5EF4-FFF2-40B4-BE49-F238E27FC236}">
                  <a16:creationId xmlns:a16="http://schemas.microsoft.com/office/drawing/2014/main" id="{49B198BF-A46E-6802-9567-E2192896D1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7" y="826"/>
              <a:ext cx="28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chemeClr val="tx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</a:t>
              </a:r>
              <a:r>
                <a:rPr lang="en-US" altLang="zh-CN" sz="2200" b="1" i="1">
                  <a:latin typeface="Times New Roman" panose="02020603050405020304" pitchFamily="18" charset="0"/>
                </a:rPr>
                <a:t>t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22591" name="Line 16">
              <a:extLst>
                <a:ext uri="{FF2B5EF4-FFF2-40B4-BE49-F238E27FC236}">
                  <a16:creationId xmlns:a16="http://schemas.microsoft.com/office/drawing/2014/main" id="{E57408FF-CB7C-DED1-DD27-89917F0439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20" y="0"/>
              <a:ext cx="0" cy="1188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92" name="Text Box 17">
              <a:extLst>
                <a:ext uri="{FF2B5EF4-FFF2-40B4-BE49-F238E27FC236}">
                  <a16:creationId xmlns:a16="http://schemas.microsoft.com/office/drawing/2014/main" id="{2E5BE02C-25E6-5BC8-D0A8-96ADB4070F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" y="892"/>
              <a:ext cx="287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O 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  <p:sp>
          <p:nvSpPr>
            <p:cNvPr id="22593" name="Line 18">
              <a:extLst>
                <a:ext uri="{FF2B5EF4-FFF2-40B4-BE49-F238E27FC236}">
                  <a16:creationId xmlns:a16="http://schemas.microsoft.com/office/drawing/2014/main" id="{9CA44536-E760-A5CD-9156-D34145761D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06"/>
              <a:ext cx="224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19">
            <a:extLst>
              <a:ext uri="{FF2B5EF4-FFF2-40B4-BE49-F238E27FC236}">
                <a16:creationId xmlns:a16="http://schemas.microsoft.com/office/drawing/2014/main" id="{D26E8E92-AED6-3BB1-3693-2B0A34B5A211}"/>
              </a:ext>
            </a:extLst>
          </p:cNvPr>
          <p:cNvGrpSpPr>
            <a:grpSpLocks/>
          </p:cNvGrpSpPr>
          <p:nvPr/>
        </p:nvGrpSpPr>
        <p:grpSpPr bwMode="auto">
          <a:xfrm>
            <a:off x="2117725" y="2781300"/>
            <a:ext cx="3892550" cy="2197100"/>
            <a:chOff x="0" y="0"/>
            <a:chExt cx="2452" cy="1384"/>
          </a:xfrm>
        </p:grpSpPr>
        <p:grpSp>
          <p:nvGrpSpPr>
            <p:cNvPr id="3" name="Group 20">
              <a:extLst>
                <a:ext uri="{FF2B5EF4-FFF2-40B4-BE49-F238E27FC236}">
                  <a16:creationId xmlns:a16="http://schemas.microsoft.com/office/drawing/2014/main" id="{8410099D-E5F3-7A08-A215-8AFB726A8F20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0" y="150"/>
              <a:ext cx="820" cy="622"/>
              <a:chOff x="0" y="0"/>
              <a:chExt cx="670" cy="735"/>
            </a:xfrm>
          </p:grpSpPr>
          <p:sp>
            <p:nvSpPr>
              <p:cNvPr id="22588" name="未知">
                <a:extLst>
                  <a:ext uri="{FF2B5EF4-FFF2-40B4-BE49-F238E27FC236}">
                    <a16:creationId xmlns:a16="http://schemas.microsoft.com/office/drawing/2014/main" id="{2BCE280D-AD4E-23E6-C513-6453AADB504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9" name="未知">
                <a:extLst>
                  <a:ext uri="{FF2B5EF4-FFF2-40B4-BE49-F238E27FC236}">
                    <a16:creationId xmlns:a16="http://schemas.microsoft.com/office/drawing/2014/main" id="{356941CE-A722-B38D-EDB4-7F9F857F241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" name="Text Box 23">
              <a:extLst>
                <a:ext uri="{FF2B5EF4-FFF2-40B4-BE49-F238E27FC236}">
                  <a16:creationId xmlns:a16="http://schemas.microsoft.com/office/drawing/2014/main" id="{8DD5D4CD-2ED3-BF59-585E-5E6395E04B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3" y="0"/>
              <a:ext cx="16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sz="2200" b="1" i="1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5" name="Group 24">
              <a:extLst>
                <a:ext uri="{FF2B5EF4-FFF2-40B4-BE49-F238E27FC236}">
                  <a16:creationId xmlns:a16="http://schemas.microsoft.com/office/drawing/2014/main" id="{5C311000-8C2D-ACCC-D408-36399D2CBB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" y="762"/>
              <a:ext cx="820" cy="622"/>
              <a:chOff x="0" y="0"/>
              <a:chExt cx="670" cy="735"/>
            </a:xfrm>
          </p:grpSpPr>
          <p:sp>
            <p:nvSpPr>
              <p:cNvPr id="22586" name="未知">
                <a:extLst>
                  <a:ext uri="{FF2B5EF4-FFF2-40B4-BE49-F238E27FC236}">
                    <a16:creationId xmlns:a16="http://schemas.microsoft.com/office/drawing/2014/main" id="{4E7F9522-ECCE-3F72-7FA9-CE5E33200FB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7" name="未知">
                <a:extLst>
                  <a:ext uri="{FF2B5EF4-FFF2-40B4-BE49-F238E27FC236}">
                    <a16:creationId xmlns:a16="http://schemas.microsoft.com/office/drawing/2014/main" id="{C0F1AD6B-25FF-C6E7-3ECC-D4D5202475BC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" name="AutoShape 27">
              <a:extLst>
                <a:ext uri="{FF2B5EF4-FFF2-40B4-BE49-F238E27FC236}">
                  <a16:creationId xmlns:a16="http://schemas.microsoft.com/office/drawing/2014/main" id="{88B3FEEA-13DB-BCFB-57F0-5C530968EB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" y="20"/>
              <a:ext cx="336" cy="216"/>
            </a:xfrm>
            <a:prstGeom prst="wedgeRoundRectCallout">
              <a:avLst>
                <a:gd name="adj1" fmla="val -50000"/>
                <a:gd name="adj2" fmla="val 96759"/>
                <a:gd name="adj3" fmla="val 16667"/>
              </a:avLst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200" b="1">
                <a:latin typeface="Times New Roman" panose="02020603050405020304" pitchFamily="18" charset="0"/>
              </a:endParaRPr>
            </a:p>
          </p:txBody>
        </p:sp>
        <p:grpSp>
          <p:nvGrpSpPr>
            <p:cNvPr id="9" name="Group 28">
              <a:extLst>
                <a:ext uri="{FF2B5EF4-FFF2-40B4-BE49-F238E27FC236}">
                  <a16:creationId xmlns:a16="http://schemas.microsoft.com/office/drawing/2014/main" id="{1CCF2CF1-8C08-F2BC-AE56-0B8B86D4799B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1632" y="150"/>
              <a:ext cx="820" cy="622"/>
              <a:chOff x="0" y="0"/>
              <a:chExt cx="670" cy="735"/>
            </a:xfrm>
          </p:grpSpPr>
          <p:sp>
            <p:nvSpPr>
              <p:cNvPr id="22584" name="未知">
                <a:extLst>
                  <a:ext uri="{FF2B5EF4-FFF2-40B4-BE49-F238E27FC236}">
                    <a16:creationId xmlns:a16="http://schemas.microsoft.com/office/drawing/2014/main" id="{663CAFFB-30A5-161D-005F-E6F39DC7ECD0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5" name="未知">
                <a:extLst>
                  <a:ext uri="{FF2B5EF4-FFF2-40B4-BE49-F238E27FC236}">
                    <a16:creationId xmlns:a16="http://schemas.microsoft.com/office/drawing/2014/main" id="{C69316CE-2A7E-AB20-1259-11A4051A8ADB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 useBgFill="1">
        <p:nvSpPr>
          <p:cNvPr id="22559" name="Rectangle 32">
            <a:extLst>
              <a:ext uri="{FF2B5EF4-FFF2-40B4-BE49-F238E27FC236}">
                <a16:creationId xmlns:a16="http://schemas.microsoft.com/office/drawing/2014/main" id="{9BC9B69D-D42A-272A-E5F3-8D2125DF31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2725" y="2954338"/>
            <a:ext cx="971550" cy="100965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12" name="Group 33">
            <a:extLst>
              <a:ext uri="{FF2B5EF4-FFF2-40B4-BE49-F238E27FC236}">
                <a16:creationId xmlns:a16="http://schemas.microsoft.com/office/drawing/2014/main" id="{DE79C26A-82C0-09B1-EE31-776524B2B4B0}"/>
              </a:ext>
            </a:extLst>
          </p:cNvPr>
          <p:cNvGrpSpPr>
            <a:grpSpLocks/>
          </p:cNvGrpSpPr>
          <p:nvPr/>
        </p:nvGrpSpPr>
        <p:grpSpPr bwMode="auto">
          <a:xfrm>
            <a:off x="7637463" y="4518025"/>
            <a:ext cx="400050" cy="646113"/>
            <a:chOff x="0" y="0"/>
            <a:chExt cx="252" cy="407"/>
          </a:xfrm>
        </p:grpSpPr>
        <p:sp>
          <p:nvSpPr>
            <p:cNvPr id="10" name="Text Box 34">
              <a:extLst>
                <a:ext uri="{FF2B5EF4-FFF2-40B4-BE49-F238E27FC236}">
                  <a16:creationId xmlns:a16="http://schemas.microsoft.com/office/drawing/2014/main" id="{2DDFB74A-160C-113D-AE28-DA09994929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" y="138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200" i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" name="Text Box 35">
              <a:extLst>
                <a:ext uri="{FF2B5EF4-FFF2-40B4-BE49-F238E27FC236}">
                  <a16:creationId xmlns:a16="http://schemas.microsoft.com/office/drawing/2014/main" id="{EC7B9D34-3839-BF23-42E3-E3ECCD5219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2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grpSp>
        <p:nvGrpSpPr>
          <p:cNvPr id="21" name="Group 36">
            <a:extLst>
              <a:ext uri="{FF2B5EF4-FFF2-40B4-BE49-F238E27FC236}">
                <a16:creationId xmlns:a16="http://schemas.microsoft.com/office/drawing/2014/main" id="{23BFB3DB-0C69-0062-10C8-5F61F3FE2AE2}"/>
              </a:ext>
            </a:extLst>
          </p:cNvPr>
          <p:cNvGrpSpPr>
            <a:grpSpLocks/>
          </p:cNvGrpSpPr>
          <p:nvPr/>
        </p:nvGrpSpPr>
        <p:grpSpPr bwMode="auto">
          <a:xfrm>
            <a:off x="6492875" y="2814638"/>
            <a:ext cx="2328863" cy="2200275"/>
            <a:chOff x="0" y="0"/>
            <a:chExt cx="1467" cy="1386"/>
          </a:xfrm>
        </p:grpSpPr>
        <p:sp>
          <p:nvSpPr>
            <p:cNvPr id="22572" name="Text Box 37">
              <a:extLst>
                <a:ext uri="{FF2B5EF4-FFF2-40B4-BE49-F238E27FC236}">
                  <a16:creationId xmlns:a16="http://schemas.microsoft.com/office/drawing/2014/main" id="{CD680296-3D19-6ABC-DACC-06D5D7FD63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63" y="1117"/>
              <a:ext cx="3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+1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  <p:sp>
          <p:nvSpPr>
            <p:cNvPr id="22573" name="Text Box 38">
              <a:extLst>
                <a:ext uri="{FF2B5EF4-FFF2-40B4-BE49-F238E27FC236}">
                  <a16:creationId xmlns:a16="http://schemas.microsoft.com/office/drawing/2014/main" id="{3396751A-F560-188B-7B8D-0B8B62532F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42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+j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  <p:sp>
          <p:nvSpPr>
            <p:cNvPr id="13" name="Text Box 39">
              <a:extLst>
                <a:ext uri="{FF2B5EF4-FFF2-40B4-BE49-F238E27FC236}">
                  <a16:creationId xmlns:a16="http://schemas.microsoft.com/office/drawing/2014/main" id="{FEC9B9A1-F15D-99F4-A628-AE00F4D700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" y="1105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O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14" name="Line 40">
              <a:extLst>
                <a:ext uri="{FF2B5EF4-FFF2-40B4-BE49-F238E27FC236}">
                  <a16:creationId xmlns:a16="http://schemas.microsoft.com/office/drawing/2014/main" id="{533DB353-8D13-3C49-C786-7F89B90194B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750" y="539"/>
              <a:ext cx="0" cy="1091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41">
              <a:extLst>
                <a:ext uri="{FF2B5EF4-FFF2-40B4-BE49-F238E27FC236}">
                  <a16:creationId xmlns:a16="http://schemas.microsoft.com/office/drawing/2014/main" id="{0439A80F-05B4-1839-B774-441C4AB154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2" y="147"/>
              <a:ext cx="0" cy="1056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2569" name="AutoShape 42">
            <a:extLst>
              <a:ext uri="{FF2B5EF4-FFF2-40B4-BE49-F238E27FC236}">
                <a16:creationId xmlns:a16="http://schemas.microsoft.com/office/drawing/2014/main" id="{5434E03C-C92B-B98E-2AAD-554354CFC5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725" y="4941888"/>
            <a:ext cx="3978275" cy="4429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   电流超前电压 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90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</a:t>
            </a:r>
          </a:p>
        </p:txBody>
      </p:sp>
      <p:sp>
        <p:nvSpPr>
          <p:cNvPr id="22570" name="Text Box 43">
            <a:extLst>
              <a:ext uri="{FF2B5EF4-FFF2-40B4-BE49-F238E27FC236}">
                <a16:creationId xmlns:a16="http://schemas.microsoft.com/office/drawing/2014/main" id="{A1D20E5B-8172-80C6-44D8-3838D64E68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7563" y="5264150"/>
            <a:ext cx="1131887" cy="485775"/>
          </a:xfrm>
          <a:prstGeom prst="rect">
            <a:avLst/>
          </a:prstGeom>
          <a:gradFill rotWithShape="0">
            <a:gsLst>
              <a:gs pos="0">
                <a:srgbClr val="CCFFFF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6600FF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相量图</a:t>
            </a:r>
          </a:p>
        </p:txBody>
      </p:sp>
      <p:grpSp>
        <p:nvGrpSpPr>
          <p:cNvPr id="22" name="Group 44">
            <a:extLst>
              <a:ext uri="{FF2B5EF4-FFF2-40B4-BE49-F238E27FC236}">
                <a16:creationId xmlns:a16="http://schemas.microsoft.com/office/drawing/2014/main" id="{36500BAC-CE04-ACDC-1A41-1AAB9E67A048}"/>
              </a:ext>
            </a:extLst>
          </p:cNvPr>
          <p:cNvGrpSpPr>
            <a:grpSpLocks/>
          </p:cNvGrpSpPr>
          <p:nvPr/>
        </p:nvGrpSpPr>
        <p:grpSpPr bwMode="auto">
          <a:xfrm>
            <a:off x="7169150" y="2917825"/>
            <a:ext cx="331788" cy="646113"/>
            <a:chOff x="0" y="0"/>
            <a:chExt cx="209" cy="407"/>
          </a:xfrm>
        </p:grpSpPr>
        <p:sp>
          <p:nvSpPr>
            <p:cNvPr id="16" name="Text Box 45">
              <a:extLst>
                <a:ext uri="{FF2B5EF4-FFF2-40B4-BE49-F238E27FC236}">
                  <a16:creationId xmlns:a16="http://schemas.microsoft.com/office/drawing/2014/main" id="{6EC532B4-039B-D452-AE57-1622437E6C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38"/>
              <a:ext cx="18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sz="22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71" name="Text Box 46">
              <a:extLst>
                <a:ext uri="{FF2B5EF4-FFF2-40B4-BE49-F238E27FC236}">
                  <a16:creationId xmlns:a16="http://schemas.microsoft.com/office/drawing/2014/main" id="{04449195-6CD0-1727-800F-D26C05931A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>
                  <a:solidFill>
                    <a:srgbClr val="FF0000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sp>
        <p:nvSpPr>
          <p:cNvPr id="22574" name="Text Box 47">
            <a:extLst>
              <a:ext uri="{FF2B5EF4-FFF2-40B4-BE49-F238E27FC236}">
                <a16:creationId xmlns:a16="http://schemas.microsoft.com/office/drawing/2014/main" id="{52657ADA-2785-C183-BE89-5A976D5C5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200" y="5378450"/>
            <a:ext cx="508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电压与电流大小关系　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IX</a:t>
            </a:r>
            <a:r>
              <a:rPr lang="en-US" altLang="zh-CN" sz="2400" b="1" i="1" baseline="-25000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endParaRPr lang="en-US" altLang="zh-CN" sz="2400" b="1" i="1" baseline="-250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75" name="Line 48">
            <a:extLst>
              <a:ext uri="{FF2B5EF4-FFF2-40B4-BE49-F238E27FC236}">
                <a16:creationId xmlns:a16="http://schemas.microsoft.com/office/drawing/2014/main" id="{B6F09A6A-3E10-3CA6-79FF-7815EBCA0F19}"/>
              </a:ext>
            </a:extLst>
          </p:cNvPr>
          <p:cNvSpPr>
            <a:spLocks noChangeShapeType="1"/>
          </p:cNvSpPr>
          <p:nvPr/>
        </p:nvSpPr>
        <p:spPr bwMode="auto">
          <a:xfrm rot="17522802" flipV="1">
            <a:off x="6494462" y="3708401"/>
            <a:ext cx="1147763" cy="46831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76" name="Line 49">
            <a:extLst>
              <a:ext uri="{FF2B5EF4-FFF2-40B4-BE49-F238E27FC236}">
                <a16:creationId xmlns:a16="http://schemas.microsoft.com/office/drawing/2014/main" id="{9DDA7B11-56AD-CB00-2EE7-5E7C47967AE6}"/>
              </a:ext>
            </a:extLst>
          </p:cNvPr>
          <p:cNvSpPr>
            <a:spLocks noChangeShapeType="1"/>
          </p:cNvSpPr>
          <p:nvPr/>
        </p:nvSpPr>
        <p:spPr bwMode="auto">
          <a:xfrm rot="1289326" flipV="1">
            <a:off x="7089775" y="4387850"/>
            <a:ext cx="877888" cy="33813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77" name="AutoShape 51">
            <a:extLst>
              <a:ext uri="{FF2B5EF4-FFF2-40B4-BE49-F238E27FC236}">
                <a16:creationId xmlns:a16="http://schemas.microsoft.com/office/drawing/2014/main" id="{2707620F-303B-7FEF-7849-CFB84947B7E9}"/>
              </a:ext>
            </a:extLst>
          </p:cNvPr>
          <p:cNvSpPr>
            <a:spLocks/>
          </p:cNvSpPr>
          <p:nvPr/>
        </p:nvSpPr>
        <p:spPr bwMode="auto">
          <a:xfrm>
            <a:off x="404813" y="5005388"/>
            <a:ext cx="282575" cy="300037"/>
          </a:xfrm>
          <a:custGeom>
            <a:avLst/>
            <a:gdLst>
              <a:gd name="T0" fmla="*/ 0 w 282575"/>
              <a:gd name="T1" fmla="*/ 114604 h 300037"/>
              <a:gd name="T2" fmla="*/ 107935 w 282575"/>
              <a:gd name="T3" fmla="*/ 114604 h 300037"/>
              <a:gd name="T4" fmla="*/ 141288 w 282575"/>
              <a:gd name="T5" fmla="*/ 0 h 300037"/>
              <a:gd name="T6" fmla="*/ 174640 w 282575"/>
              <a:gd name="T7" fmla="*/ 114604 h 300037"/>
              <a:gd name="T8" fmla="*/ 282575 w 282575"/>
              <a:gd name="T9" fmla="*/ 114604 h 300037"/>
              <a:gd name="T10" fmla="*/ 195254 w 282575"/>
              <a:gd name="T11" fmla="*/ 185432 h 300037"/>
              <a:gd name="T12" fmla="*/ 228608 w 282575"/>
              <a:gd name="T13" fmla="*/ 300036 h 300037"/>
              <a:gd name="T14" fmla="*/ 141288 w 282575"/>
              <a:gd name="T15" fmla="*/ 229206 h 300037"/>
              <a:gd name="T16" fmla="*/ 53967 w 282575"/>
              <a:gd name="T17" fmla="*/ 300036 h 300037"/>
              <a:gd name="T18" fmla="*/ 87321 w 282575"/>
              <a:gd name="T19" fmla="*/ 185432 h 3000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4 h 300037"/>
              <a:gd name="T32" fmla="*/ 195254 w 282575"/>
              <a:gd name="T33" fmla="*/ 229206 h 3000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7">
                <a:moveTo>
                  <a:pt x="0" y="114604"/>
                </a:moveTo>
                <a:lnTo>
                  <a:pt x="107935" y="114604"/>
                </a:lnTo>
                <a:lnTo>
                  <a:pt x="141288" y="0"/>
                </a:lnTo>
                <a:lnTo>
                  <a:pt x="174640" y="114604"/>
                </a:lnTo>
                <a:lnTo>
                  <a:pt x="282575" y="114604"/>
                </a:lnTo>
                <a:lnTo>
                  <a:pt x="195254" y="185432"/>
                </a:lnTo>
                <a:lnTo>
                  <a:pt x="228608" y="300036"/>
                </a:lnTo>
                <a:lnTo>
                  <a:pt x="141288" y="229206"/>
                </a:lnTo>
                <a:lnTo>
                  <a:pt x="53967" y="300036"/>
                </a:lnTo>
                <a:lnTo>
                  <a:pt x="87321" y="185432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78" name="AutoShape 52">
            <a:extLst>
              <a:ext uri="{FF2B5EF4-FFF2-40B4-BE49-F238E27FC236}">
                <a16:creationId xmlns:a16="http://schemas.microsoft.com/office/drawing/2014/main" id="{857A6FD9-67BA-763A-0E80-AF4028DB86E2}"/>
              </a:ext>
            </a:extLst>
          </p:cNvPr>
          <p:cNvSpPr>
            <a:spLocks/>
          </p:cNvSpPr>
          <p:nvPr/>
        </p:nvSpPr>
        <p:spPr bwMode="auto">
          <a:xfrm>
            <a:off x="395288" y="5429250"/>
            <a:ext cx="284162" cy="298450"/>
          </a:xfrm>
          <a:custGeom>
            <a:avLst/>
            <a:gdLst>
              <a:gd name="T0" fmla="*/ 0 w 284162"/>
              <a:gd name="T1" fmla="*/ 113997 h 298450"/>
              <a:gd name="T2" fmla="*/ 108541 w 284162"/>
              <a:gd name="T3" fmla="*/ 113998 h 298450"/>
              <a:gd name="T4" fmla="*/ 142081 w 284162"/>
              <a:gd name="T5" fmla="*/ 0 h 298450"/>
              <a:gd name="T6" fmla="*/ 175621 w 284162"/>
              <a:gd name="T7" fmla="*/ 113998 h 298450"/>
              <a:gd name="T8" fmla="*/ 284162 w 284162"/>
              <a:gd name="T9" fmla="*/ 113997 h 298450"/>
              <a:gd name="T10" fmla="*/ 196350 w 284162"/>
              <a:gd name="T11" fmla="*/ 184451 h 298450"/>
              <a:gd name="T12" fmla="*/ 229892 w 284162"/>
              <a:gd name="T13" fmla="*/ 298449 h 298450"/>
              <a:gd name="T14" fmla="*/ 142081 w 284162"/>
              <a:gd name="T15" fmla="*/ 227994 h 298450"/>
              <a:gd name="T16" fmla="*/ 54270 w 284162"/>
              <a:gd name="T17" fmla="*/ 298449 h 298450"/>
              <a:gd name="T18" fmla="*/ 87812 w 284162"/>
              <a:gd name="T19" fmla="*/ 184451 h 2984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812 w 284162"/>
              <a:gd name="T31" fmla="*/ 113998 h 298450"/>
              <a:gd name="T32" fmla="*/ 196350 w 284162"/>
              <a:gd name="T33" fmla="*/ 227994 h 29845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4162" h="298450">
                <a:moveTo>
                  <a:pt x="0" y="113997"/>
                </a:moveTo>
                <a:lnTo>
                  <a:pt x="108541" y="113998"/>
                </a:lnTo>
                <a:lnTo>
                  <a:pt x="142081" y="0"/>
                </a:lnTo>
                <a:lnTo>
                  <a:pt x="175621" y="113998"/>
                </a:lnTo>
                <a:lnTo>
                  <a:pt x="284162" y="113997"/>
                </a:lnTo>
                <a:lnTo>
                  <a:pt x="196350" y="184451"/>
                </a:lnTo>
                <a:lnTo>
                  <a:pt x="229892" y="298449"/>
                </a:lnTo>
                <a:lnTo>
                  <a:pt x="142081" y="227994"/>
                </a:lnTo>
                <a:lnTo>
                  <a:pt x="54270" y="298449"/>
                </a:lnTo>
                <a:lnTo>
                  <a:pt x="87812" y="184451"/>
                </a:lnTo>
                <a:lnTo>
                  <a:pt x="0" y="113997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79" name="AutoShape 53">
            <a:extLst>
              <a:ext uri="{FF2B5EF4-FFF2-40B4-BE49-F238E27FC236}">
                <a16:creationId xmlns:a16="http://schemas.microsoft.com/office/drawing/2014/main" id="{1B6ED6B7-7F07-9434-648F-122080581FC0}"/>
              </a:ext>
            </a:extLst>
          </p:cNvPr>
          <p:cNvSpPr>
            <a:spLocks/>
          </p:cNvSpPr>
          <p:nvPr/>
        </p:nvSpPr>
        <p:spPr bwMode="auto">
          <a:xfrm>
            <a:off x="755650" y="5429250"/>
            <a:ext cx="282575" cy="298450"/>
          </a:xfrm>
          <a:custGeom>
            <a:avLst/>
            <a:gdLst>
              <a:gd name="T0" fmla="*/ 0 w 282575"/>
              <a:gd name="T1" fmla="*/ 113997 h 298450"/>
              <a:gd name="T2" fmla="*/ 107935 w 282575"/>
              <a:gd name="T3" fmla="*/ 113998 h 298450"/>
              <a:gd name="T4" fmla="*/ 141288 w 282575"/>
              <a:gd name="T5" fmla="*/ 0 h 298450"/>
              <a:gd name="T6" fmla="*/ 174640 w 282575"/>
              <a:gd name="T7" fmla="*/ 113998 h 298450"/>
              <a:gd name="T8" fmla="*/ 282575 w 282575"/>
              <a:gd name="T9" fmla="*/ 113997 h 298450"/>
              <a:gd name="T10" fmla="*/ 195254 w 282575"/>
              <a:gd name="T11" fmla="*/ 184451 h 298450"/>
              <a:gd name="T12" fmla="*/ 228608 w 282575"/>
              <a:gd name="T13" fmla="*/ 298449 h 298450"/>
              <a:gd name="T14" fmla="*/ 141288 w 282575"/>
              <a:gd name="T15" fmla="*/ 227994 h 298450"/>
              <a:gd name="T16" fmla="*/ 53967 w 282575"/>
              <a:gd name="T17" fmla="*/ 298449 h 298450"/>
              <a:gd name="T18" fmla="*/ 87321 w 282575"/>
              <a:gd name="T19" fmla="*/ 184451 h 29845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3998 h 298450"/>
              <a:gd name="T32" fmla="*/ 195254 w 282575"/>
              <a:gd name="T33" fmla="*/ 227994 h 29845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298450">
                <a:moveTo>
                  <a:pt x="0" y="113997"/>
                </a:moveTo>
                <a:lnTo>
                  <a:pt x="107935" y="113998"/>
                </a:lnTo>
                <a:lnTo>
                  <a:pt x="141288" y="0"/>
                </a:lnTo>
                <a:lnTo>
                  <a:pt x="174640" y="113998"/>
                </a:lnTo>
                <a:lnTo>
                  <a:pt x="282575" y="113997"/>
                </a:lnTo>
                <a:lnTo>
                  <a:pt x="195254" y="184451"/>
                </a:lnTo>
                <a:lnTo>
                  <a:pt x="228608" y="298449"/>
                </a:lnTo>
                <a:lnTo>
                  <a:pt x="141288" y="227994"/>
                </a:lnTo>
                <a:lnTo>
                  <a:pt x="53967" y="298449"/>
                </a:lnTo>
                <a:lnTo>
                  <a:pt x="87321" y="184451"/>
                </a:lnTo>
                <a:lnTo>
                  <a:pt x="0" y="113997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80" name="AutoShape 54">
            <a:extLst>
              <a:ext uri="{FF2B5EF4-FFF2-40B4-BE49-F238E27FC236}">
                <a16:creationId xmlns:a16="http://schemas.microsoft.com/office/drawing/2014/main" id="{3242C253-F1C0-921F-E87B-D52E33561F3F}"/>
              </a:ext>
            </a:extLst>
          </p:cNvPr>
          <p:cNvSpPr>
            <a:spLocks/>
          </p:cNvSpPr>
          <p:nvPr/>
        </p:nvSpPr>
        <p:spPr bwMode="auto">
          <a:xfrm>
            <a:off x="374650" y="5843588"/>
            <a:ext cx="282575" cy="300037"/>
          </a:xfrm>
          <a:custGeom>
            <a:avLst/>
            <a:gdLst>
              <a:gd name="T0" fmla="*/ 0 w 282575"/>
              <a:gd name="T1" fmla="*/ 114604 h 300037"/>
              <a:gd name="T2" fmla="*/ 107935 w 282575"/>
              <a:gd name="T3" fmla="*/ 114604 h 300037"/>
              <a:gd name="T4" fmla="*/ 141288 w 282575"/>
              <a:gd name="T5" fmla="*/ 0 h 300037"/>
              <a:gd name="T6" fmla="*/ 174640 w 282575"/>
              <a:gd name="T7" fmla="*/ 114604 h 300037"/>
              <a:gd name="T8" fmla="*/ 282575 w 282575"/>
              <a:gd name="T9" fmla="*/ 114604 h 300037"/>
              <a:gd name="T10" fmla="*/ 195254 w 282575"/>
              <a:gd name="T11" fmla="*/ 185432 h 300037"/>
              <a:gd name="T12" fmla="*/ 228608 w 282575"/>
              <a:gd name="T13" fmla="*/ 300036 h 300037"/>
              <a:gd name="T14" fmla="*/ 141288 w 282575"/>
              <a:gd name="T15" fmla="*/ 229206 h 300037"/>
              <a:gd name="T16" fmla="*/ 53967 w 282575"/>
              <a:gd name="T17" fmla="*/ 300036 h 300037"/>
              <a:gd name="T18" fmla="*/ 87321 w 282575"/>
              <a:gd name="T19" fmla="*/ 185432 h 3000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4 h 300037"/>
              <a:gd name="T32" fmla="*/ 195254 w 282575"/>
              <a:gd name="T33" fmla="*/ 229206 h 3000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7">
                <a:moveTo>
                  <a:pt x="0" y="114604"/>
                </a:moveTo>
                <a:lnTo>
                  <a:pt x="107935" y="114604"/>
                </a:lnTo>
                <a:lnTo>
                  <a:pt x="141288" y="0"/>
                </a:lnTo>
                <a:lnTo>
                  <a:pt x="174640" y="114604"/>
                </a:lnTo>
                <a:lnTo>
                  <a:pt x="282575" y="114604"/>
                </a:lnTo>
                <a:lnTo>
                  <a:pt x="195254" y="185432"/>
                </a:lnTo>
                <a:lnTo>
                  <a:pt x="228608" y="300036"/>
                </a:lnTo>
                <a:lnTo>
                  <a:pt x="141288" y="229206"/>
                </a:lnTo>
                <a:lnTo>
                  <a:pt x="53967" y="300036"/>
                </a:lnTo>
                <a:lnTo>
                  <a:pt x="87321" y="185432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81" name="AutoShape 55">
            <a:extLst>
              <a:ext uri="{FF2B5EF4-FFF2-40B4-BE49-F238E27FC236}">
                <a16:creationId xmlns:a16="http://schemas.microsoft.com/office/drawing/2014/main" id="{E66A8155-3F75-B660-6311-307356C2743E}"/>
              </a:ext>
            </a:extLst>
          </p:cNvPr>
          <p:cNvSpPr>
            <a:spLocks/>
          </p:cNvSpPr>
          <p:nvPr/>
        </p:nvSpPr>
        <p:spPr bwMode="auto">
          <a:xfrm>
            <a:off x="663575" y="5843588"/>
            <a:ext cx="282575" cy="300037"/>
          </a:xfrm>
          <a:custGeom>
            <a:avLst/>
            <a:gdLst>
              <a:gd name="T0" fmla="*/ 0 w 282575"/>
              <a:gd name="T1" fmla="*/ 114604 h 300037"/>
              <a:gd name="T2" fmla="*/ 107935 w 282575"/>
              <a:gd name="T3" fmla="*/ 114604 h 300037"/>
              <a:gd name="T4" fmla="*/ 141288 w 282575"/>
              <a:gd name="T5" fmla="*/ 0 h 300037"/>
              <a:gd name="T6" fmla="*/ 174640 w 282575"/>
              <a:gd name="T7" fmla="*/ 114604 h 300037"/>
              <a:gd name="T8" fmla="*/ 282575 w 282575"/>
              <a:gd name="T9" fmla="*/ 114604 h 300037"/>
              <a:gd name="T10" fmla="*/ 195254 w 282575"/>
              <a:gd name="T11" fmla="*/ 185432 h 300037"/>
              <a:gd name="T12" fmla="*/ 228608 w 282575"/>
              <a:gd name="T13" fmla="*/ 300036 h 300037"/>
              <a:gd name="T14" fmla="*/ 141288 w 282575"/>
              <a:gd name="T15" fmla="*/ 229206 h 300037"/>
              <a:gd name="T16" fmla="*/ 53967 w 282575"/>
              <a:gd name="T17" fmla="*/ 300036 h 300037"/>
              <a:gd name="T18" fmla="*/ 87321 w 282575"/>
              <a:gd name="T19" fmla="*/ 185432 h 3000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4 h 300037"/>
              <a:gd name="T32" fmla="*/ 195254 w 282575"/>
              <a:gd name="T33" fmla="*/ 229206 h 3000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7">
                <a:moveTo>
                  <a:pt x="0" y="114604"/>
                </a:moveTo>
                <a:lnTo>
                  <a:pt x="107935" y="114604"/>
                </a:lnTo>
                <a:lnTo>
                  <a:pt x="141288" y="0"/>
                </a:lnTo>
                <a:lnTo>
                  <a:pt x="174640" y="114604"/>
                </a:lnTo>
                <a:lnTo>
                  <a:pt x="282575" y="114604"/>
                </a:lnTo>
                <a:lnTo>
                  <a:pt x="195254" y="185432"/>
                </a:lnTo>
                <a:lnTo>
                  <a:pt x="228608" y="300036"/>
                </a:lnTo>
                <a:lnTo>
                  <a:pt x="141288" y="229206"/>
                </a:lnTo>
                <a:lnTo>
                  <a:pt x="53967" y="300036"/>
                </a:lnTo>
                <a:lnTo>
                  <a:pt x="87321" y="185432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82" name="AutoShape 56">
            <a:extLst>
              <a:ext uri="{FF2B5EF4-FFF2-40B4-BE49-F238E27FC236}">
                <a16:creationId xmlns:a16="http://schemas.microsoft.com/office/drawing/2014/main" id="{FB284A76-7B71-30D9-11D4-3B0DAF53BF18}"/>
              </a:ext>
            </a:extLst>
          </p:cNvPr>
          <p:cNvSpPr>
            <a:spLocks/>
          </p:cNvSpPr>
          <p:nvPr/>
        </p:nvSpPr>
        <p:spPr bwMode="auto">
          <a:xfrm>
            <a:off x="950913" y="5843588"/>
            <a:ext cx="282575" cy="300037"/>
          </a:xfrm>
          <a:custGeom>
            <a:avLst/>
            <a:gdLst>
              <a:gd name="T0" fmla="*/ 0 w 282575"/>
              <a:gd name="T1" fmla="*/ 114604 h 300037"/>
              <a:gd name="T2" fmla="*/ 107935 w 282575"/>
              <a:gd name="T3" fmla="*/ 114604 h 300037"/>
              <a:gd name="T4" fmla="*/ 141288 w 282575"/>
              <a:gd name="T5" fmla="*/ 0 h 300037"/>
              <a:gd name="T6" fmla="*/ 174640 w 282575"/>
              <a:gd name="T7" fmla="*/ 114604 h 300037"/>
              <a:gd name="T8" fmla="*/ 282575 w 282575"/>
              <a:gd name="T9" fmla="*/ 114604 h 300037"/>
              <a:gd name="T10" fmla="*/ 195254 w 282575"/>
              <a:gd name="T11" fmla="*/ 185432 h 300037"/>
              <a:gd name="T12" fmla="*/ 228608 w 282575"/>
              <a:gd name="T13" fmla="*/ 300036 h 300037"/>
              <a:gd name="T14" fmla="*/ 141288 w 282575"/>
              <a:gd name="T15" fmla="*/ 229206 h 300037"/>
              <a:gd name="T16" fmla="*/ 53967 w 282575"/>
              <a:gd name="T17" fmla="*/ 300036 h 300037"/>
              <a:gd name="T18" fmla="*/ 87321 w 282575"/>
              <a:gd name="T19" fmla="*/ 185432 h 3000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4 h 300037"/>
              <a:gd name="T32" fmla="*/ 195254 w 282575"/>
              <a:gd name="T33" fmla="*/ 229206 h 3000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7">
                <a:moveTo>
                  <a:pt x="0" y="114604"/>
                </a:moveTo>
                <a:lnTo>
                  <a:pt x="107935" y="114604"/>
                </a:lnTo>
                <a:lnTo>
                  <a:pt x="141288" y="0"/>
                </a:lnTo>
                <a:lnTo>
                  <a:pt x="174640" y="114604"/>
                </a:lnTo>
                <a:lnTo>
                  <a:pt x="282575" y="114604"/>
                </a:lnTo>
                <a:lnTo>
                  <a:pt x="195254" y="185432"/>
                </a:lnTo>
                <a:lnTo>
                  <a:pt x="228608" y="300036"/>
                </a:lnTo>
                <a:lnTo>
                  <a:pt x="141288" y="229206"/>
                </a:lnTo>
                <a:lnTo>
                  <a:pt x="53967" y="300036"/>
                </a:lnTo>
                <a:lnTo>
                  <a:pt x="87321" y="185432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83" name="AutoShape 57">
            <a:extLst>
              <a:ext uri="{FF2B5EF4-FFF2-40B4-BE49-F238E27FC236}">
                <a16:creationId xmlns:a16="http://schemas.microsoft.com/office/drawing/2014/main" id="{1BB12B5B-2E98-5A96-725F-68299455A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9225" y="5856288"/>
            <a:ext cx="3733800" cy="366712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电压与电流相量式</a:t>
            </a:r>
          </a:p>
        </p:txBody>
      </p:sp>
      <p:graphicFrame>
        <p:nvGraphicFramePr>
          <p:cNvPr id="22551" name="Object 56">
            <a:extLst>
              <a:ext uri="{FF2B5EF4-FFF2-40B4-BE49-F238E27FC236}">
                <a16:creationId xmlns:a16="http://schemas.microsoft.com/office/drawing/2014/main" id="{32166012-4F61-E244-4468-EBD6A59C3A7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0" y="1143000"/>
          <a:ext cx="18161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982060" imgH="419282" progId="Equation.3">
                  <p:embed/>
                </p:oleObj>
              </mc:Choice>
              <mc:Fallback>
                <p:oleObj r:id="rId2" imgW="1982060" imgH="419282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143000"/>
                        <a:ext cx="1816100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52" name="Object 57">
            <a:extLst>
              <a:ext uri="{FF2B5EF4-FFF2-40B4-BE49-F238E27FC236}">
                <a16:creationId xmlns:a16="http://schemas.microsoft.com/office/drawing/2014/main" id="{4CD46BA5-82D1-C170-397E-A79E309DDF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32300" y="1689100"/>
          <a:ext cx="2470150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245140" imgH="228699" progId="">
                  <p:embed/>
                </p:oleObj>
              </mc:Choice>
              <mc:Fallback>
                <p:oleObj r:id="rId4" imgW="1245140" imgH="228699" progId="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32300" y="1689100"/>
                        <a:ext cx="2470150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53" name="Text Box 62">
            <a:extLst>
              <a:ext uri="{FF2B5EF4-FFF2-40B4-BE49-F238E27FC236}">
                <a16:creationId xmlns:a16="http://schemas.microsoft.com/office/drawing/2014/main" id="{4DD17FFC-D1AA-764E-C8C3-AFA711E03C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550" y="884238"/>
            <a:ext cx="3062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电压电流关系</a:t>
            </a:r>
          </a:p>
        </p:txBody>
      </p:sp>
      <p:sp>
        <p:nvSpPr>
          <p:cNvPr id="22554" name="Text Box 63">
            <a:extLst>
              <a:ext uri="{FF2B5EF4-FFF2-40B4-BE49-F238E27FC236}">
                <a16:creationId xmlns:a16="http://schemas.microsoft.com/office/drawing/2014/main" id="{12FF0D88-66FA-8924-92BD-1BA7A28305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276225"/>
            <a:ext cx="5105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2.3.3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电容元件的交流电路</a:t>
            </a:r>
          </a:p>
        </p:txBody>
      </p:sp>
      <p:grpSp>
        <p:nvGrpSpPr>
          <p:cNvPr id="22555" name="Group 64">
            <a:extLst>
              <a:ext uri="{FF2B5EF4-FFF2-40B4-BE49-F238E27FC236}">
                <a16:creationId xmlns:a16="http://schemas.microsoft.com/office/drawing/2014/main" id="{1188385D-977F-D610-8907-897470D9717F}"/>
              </a:ext>
            </a:extLst>
          </p:cNvPr>
          <p:cNvGrpSpPr>
            <a:grpSpLocks/>
          </p:cNvGrpSpPr>
          <p:nvPr/>
        </p:nvGrpSpPr>
        <p:grpSpPr bwMode="auto">
          <a:xfrm>
            <a:off x="996950" y="1538288"/>
            <a:ext cx="1476375" cy="1798637"/>
            <a:chOff x="0" y="0"/>
            <a:chExt cx="930" cy="1133"/>
          </a:xfrm>
        </p:grpSpPr>
        <p:sp>
          <p:nvSpPr>
            <p:cNvPr id="22557" name="未知">
              <a:extLst>
                <a:ext uri="{FF2B5EF4-FFF2-40B4-BE49-F238E27FC236}">
                  <a16:creationId xmlns:a16="http://schemas.microsoft.com/office/drawing/2014/main" id="{72F6714E-4A51-7F2F-3138-7CAB392A4D1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339"/>
              <a:ext cx="528" cy="768"/>
            </a:xfrm>
            <a:custGeom>
              <a:avLst/>
              <a:gdLst>
                <a:gd name="T0" fmla="*/ 0 w 528"/>
                <a:gd name="T1" fmla="*/ 0 h 768"/>
                <a:gd name="T2" fmla="*/ 528 w 528"/>
                <a:gd name="T3" fmla="*/ 0 h 768"/>
                <a:gd name="T4" fmla="*/ 528 w 528"/>
                <a:gd name="T5" fmla="*/ 768 h 768"/>
                <a:gd name="T6" fmla="*/ 0 w 528"/>
                <a:gd name="T7" fmla="*/ 768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768"/>
                <a:gd name="T14" fmla="*/ 528 w 528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768">
                  <a:moveTo>
                    <a:pt x="0" y="0"/>
                  </a:moveTo>
                  <a:lnTo>
                    <a:pt x="528" y="0"/>
                  </a:lnTo>
                  <a:lnTo>
                    <a:pt x="528" y="768"/>
                  </a:lnTo>
                  <a:lnTo>
                    <a:pt x="0" y="76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8" name="Text Box 66">
              <a:extLst>
                <a:ext uri="{FF2B5EF4-FFF2-40B4-BE49-F238E27FC236}">
                  <a16:creationId xmlns:a16="http://schemas.microsoft.com/office/drawing/2014/main" id="{CEBF1FF7-0CA4-961E-4FFC-830DDC1716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7" y="576"/>
              <a:ext cx="23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" name="Rectangle 67">
              <a:extLst>
                <a:ext uri="{FF2B5EF4-FFF2-40B4-BE49-F238E27FC236}">
                  <a16:creationId xmlns:a16="http://schemas.microsoft.com/office/drawing/2014/main" id="{EFC3448A-906A-D160-F463-DAB3C4783C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" y="676"/>
              <a:ext cx="240" cy="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2560" name="Oval 68">
              <a:extLst>
                <a:ext uri="{FF2B5EF4-FFF2-40B4-BE49-F238E27FC236}">
                  <a16:creationId xmlns:a16="http://schemas.microsoft.com/office/drawing/2014/main" id="{7BB233A1-4941-98B5-807B-D27329540E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" y="315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2561" name="Oval 69">
              <a:extLst>
                <a:ext uri="{FF2B5EF4-FFF2-40B4-BE49-F238E27FC236}">
                  <a16:creationId xmlns:a16="http://schemas.microsoft.com/office/drawing/2014/main" id="{168B965B-D45C-BF10-693E-FD4BF5FDE8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" y="1083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2562" name="Text Box 70">
              <a:extLst>
                <a:ext uri="{FF2B5EF4-FFF2-40B4-BE49-F238E27FC236}">
                  <a16:creationId xmlns:a16="http://schemas.microsoft.com/office/drawing/2014/main" id="{7D1EBFA7-0917-1870-66CC-C79B17F601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" y="864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22563" name="Text Box 71">
              <a:extLst>
                <a:ext uri="{FF2B5EF4-FFF2-40B4-BE49-F238E27FC236}">
                  <a16:creationId xmlns:a16="http://schemas.microsoft.com/office/drawing/2014/main" id="{62F0F70A-558D-8422-44EA-0EF0384252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36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2564" name="Text Box 72">
              <a:extLst>
                <a:ext uri="{FF2B5EF4-FFF2-40B4-BE49-F238E27FC236}">
                  <a16:creationId xmlns:a16="http://schemas.microsoft.com/office/drawing/2014/main" id="{DCDE2571-0F76-8FD6-ED4C-B0024B9E1E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76"/>
              <a:ext cx="21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2565" name="Line 73">
              <a:extLst>
                <a:ext uri="{FF2B5EF4-FFF2-40B4-BE49-F238E27FC236}">
                  <a16:creationId xmlns:a16="http://schemas.microsoft.com/office/drawing/2014/main" id="{8F2986C0-2DA6-4B4F-1D9F-395E27A67E3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6" y="267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66" name="Text Box 74">
              <a:extLst>
                <a:ext uri="{FF2B5EF4-FFF2-40B4-BE49-F238E27FC236}">
                  <a16:creationId xmlns:a16="http://schemas.microsoft.com/office/drawing/2014/main" id="{C1021F6D-7C70-B98C-F8CD-92EFED021A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" y="0"/>
              <a:ext cx="16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grpSp>
          <p:nvGrpSpPr>
            <p:cNvPr id="22567" name="Group 75">
              <a:extLst>
                <a:ext uri="{FF2B5EF4-FFF2-40B4-BE49-F238E27FC236}">
                  <a16:creationId xmlns:a16="http://schemas.microsoft.com/office/drawing/2014/main" id="{F834A5EA-C72E-50F8-07CF-0D7321D6A33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" y="687"/>
              <a:ext cx="240" cy="84"/>
              <a:chOff x="0" y="0"/>
              <a:chExt cx="240" cy="84"/>
            </a:xfrm>
          </p:grpSpPr>
          <p:sp>
            <p:nvSpPr>
              <p:cNvPr id="22568" name="Line 76">
                <a:extLst>
                  <a:ext uri="{FF2B5EF4-FFF2-40B4-BE49-F238E27FC236}">
                    <a16:creationId xmlns:a16="http://schemas.microsoft.com/office/drawing/2014/main" id="{C1F10472-443B-E902-AF1A-EF1B59D5EF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120" y="-36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Line 77">
                <a:extLst>
                  <a:ext uri="{FF2B5EF4-FFF2-40B4-BE49-F238E27FC236}">
                    <a16:creationId xmlns:a16="http://schemas.microsoft.com/office/drawing/2014/main" id="{9B85DDA4-B3B5-AA57-AC45-75D1F6C683E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120" y="-120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aphicFrame>
        <p:nvGraphicFramePr>
          <p:cNvPr id="22605" name="Object 77">
            <a:extLst>
              <a:ext uri="{FF2B5EF4-FFF2-40B4-BE49-F238E27FC236}">
                <a16:creationId xmlns:a16="http://schemas.microsoft.com/office/drawing/2014/main" id="{FBF54A1A-2F23-9AA0-3776-C54E6A5FB7B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68825" y="5930900"/>
          <a:ext cx="13716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371600" imgH="393700" progId="Equation.3">
                  <p:embed/>
                </p:oleObj>
              </mc:Choice>
              <mc:Fallback>
                <p:oleObj r:id="rId6" imgW="1371600" imgH="393700" progId="Equation.3">
                  <p:embed/>
                  <p:pic>
                    <p:nvPicPr>
                      <p:cNvPr id="0" name="Object 7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8825" y="5930900"/>
                        <a:ext cx="13716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2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22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22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22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9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3" dur="500"/>
                                        <p:tgtEl>
                                          <p:spTgt spid="2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2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40" grpId="0" animBg="1" autoUpdateAnimBg="0"/>
      <p:bldP spid="22559" grpId="0" animBg="1" autoUpdateAnimBg="0"/>
      <p:bldP spid="22569" grpId="0"/>
      <p:bldP spid="22570" grpId="0" animBg="1" autoUpdateAnimBg="0"/>
      <p:bldP spid="22574" grpId="0" autoUpdateAnimBg="0"/>
      <p:bldP spid="22583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>
            <a:extLst>
              <a:ext uri="{FF2B5EF4-FFF2-40B4-BE49-F238E27FC236}">
                <a16:creationId xmlns:a16="http://schemas.microsoft.com/office/drawing/2014/main" id="{98F2BC92-358B-CBFA-105D-F90772907C2D}"/>
              </a:ext>
            </a:extLst>
          </p:cNvPr>
          <p:cNvSpPr>
            <a:spLocks/>
          </p:cNvSpPr>
          <p:nvPr/>
        </p:nvSpPr>
        <p:spPr bwMode="auto">
          <a:xfrm>
            <a:off x="609600" y="3633788"/>
            <a:ext cx="282575" cy="300037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28 h 300038"/>
              <a:gd name="T12" fmla="*/ 228608 w 282575"/>
              <a:gd name="T13" fmla="*/ 300032 h 300038"/>
              <a:gd name="T14" fmla="*/ 141288 w 282575"/>
              <a:gd name="T15" fmla="*/ 229202 h 300038"/>
              <a:gd name="T16" fmla="*/ 53967 w 282575"/>
              <a:gd name="T17" fmla="*/ 300032 h 300038"/>
              <a:gd name="T18" fmla="*/ 87321 w 282575"/>
              <a:gd name="T19" fmla="*/ 185428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D3DBF10B-5632-35CF-33FD-CD6606AC8ACE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703888" y="2935288"/>
            <a:ext cx="598487" cy="873125"/>
            <a:chOff x="0" y="0"/>
            <a:chExt cx="670" cy="735"/>
          </a:xfrm>
        </p:grpSpPr>
        <p:sp>
          <p:nvSpPr>
            <p:cNvPr id="23639" name="未知">
              <a:extLst>
                <a:ext uri="{FF2B5EF4-FFF2-40B4-BE49-F238E27FC236}">
                  <a16:creationId xmlns:a16="http://schemas.microsoft.com/office/drawing/2014/main" id="{176D7F0E-63EE-2F24-3046-24E6D58847BD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40" name="未知">
              <a:extLst>
                <a:ext uri="{FF2B5EF4-FFF2-40B4-BE49-F238E27FC236}">
                  <a16:creationId xmlns:a16="http://schemas.microsoft.com/office/drawing/2014/main" id="{EF394BC1-53C6-F7BC-9C4A-5065E8E8E44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6">
            <a:extLst>
              <a:ext uri="{FF2B5EF4-FFF2-40B4-BE49-F238E27FC236}">
                <a16:creationId xmlns:a16="http://schemas.microsoft.com/office/drawing/2014/main" id="{78812FD9-4DCF-2046-450D-E1E058892732}"/>
              </a:ext>
            </a:extLst>
          </p:cNvPr>
          <p:cNvGrpSpPr>
            <a:grpSpLocks/>
          </p:cNvGrpSpPr>
          <p:nvPr/>
        </p:nvGrpSpPr>
        <p:grpSpPr bwMode="auto">
          <a:xfrm>
            <a:off x="6315075" y="3825875"/>
            <a:ext cx="598488" cy="882650"/>
            <a:chOff x="0" y="0"/>
            <a:chExt cx="670" cy="735"/>
          </a:xfrm>
        </p:grpSpPr>
        <p:sp>
          <p:nvSpPr>
            <p:cNvPr id="23637" name="未知">
              <a:extLst>
                <a:ext uri="{FF2B5EF4-FFF2-40B4-BE49-F238E27FC236}">
                  <a16:creationId xmlns:a16="http://schemas.microsoft.com/office/drawing/2014/main" id="{D7D96766-3D8F-A7C5-5957-55CAB1EE5EB5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38" name="未知">
              <a:extLst>
                <a:ext uri="{FF2B5EF4-FFF2-40B4-BE49-F238E27FC236}">
                  <a16:creationId xmlns:a16="http://schemas.microsoft.com/office/drawing/2014/main" id="{7BC86597-2391-4D31-F615-146B085ECC31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9">
            <a:extLst>
              <a:ext uri="{FF2B5EF4-FFF2-40B4-BE49-F238E27FC236}">
                <a16:creationId xmlns:a16="http://schemas.microsoft.com/office/drawing/2014/main" id="{C5F60A81-89B9-5061-14CC-2B400C1FCFAF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904038" y="2935288"/>
            <a:ext cx="654050" cy="909637"/>
            <a:chOff x="0" y="0"/>
            <a:chExt cx="670" cy="735"/>
          </a:xfrm>
        </p:grpSpPr>
        <p:sp>
          <p:nvSpPr>
            <p:cNvPr id="23635" name="未知">
              <a:extLst>
                <a:ext uri="{FF2B5EF4-FFF2-40B4-BE49-F238E27FC236}">
                  <a16:creationId xmlns:a16="http://schemas.microsoft.com/office/drawing/2014/main" id="{B57A3AA4-BAA3-F09A-EFA7-0AA20C01D320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36" name="未知">
              <a:extLst>
                <a:ext uri="{FF2B5EF4-FFF2-40B4-BE49-F238E27FC236}">
                  <a16:creationId xmlns:a16="http://schemas.microsoft.com/office/drawing/2014/main" id="{2113C1EF-A422-AFE3-D070-A1832597528A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2">
            <a:extLst>
              <a:ext uri="{FF2B5EF4-FFF2-40B4-BE49-F238E27FC236}">
                <a16:creationId xmlns:a16="http://schemas.microsoft.com/office/drawing/2014/main" id="{941F8240-96B1-B748-7FE3-32BF1AFB5119}"/>
              </a:ext>
            </a:extLst>
          </p:cNvPr>
          <p:cNvGrpSpPr>
            <a:grpSpLocks/>
          </p:cNvGrpSpPr>
          <p:nvPr/>
        </p:nvGrpSpPr>
        <p:grpSpPr bwMode="auto">
          <a:xfrm>
            <a:off x="7553325" y="3825875"/>
            <a:ext cx="654050" cy="882650"/>
            <a:chOff x="0" y="0"/>
            <a:chExt cx="670" cy="735"/>
          </a:xfrm>
        </p:grpSpPr>
        <p:sp>
          <p:nvSpPr>
            <p:cNvPr id="23633" name="未知">
              <a:extLst>
                <a:ext uri="{FF2B5EF4-FFF2-40B4-BE49-F238E27FC236}">
                  <a16:creationId xmlns:a16="http://schemas.microsoft.com/office/drawing/2014/main" id="{EE942B4B-9FAC-79D5-472F-3D78D92ABEAC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34" name="未知">
              <a:extLst>
                <a:ext uri="{FF2B5EF4-FFF2-40B4-BE49-F238E27FC236}">
                  <a16:creationId xmlns:a16="http://schemas.microsoft.com/office/drawing/2014/main" id="{B2A30DA7-D715-B2F5-03D8-188269B0EAEF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559" name="Text Box 15">
            <a:extLst>
              <a:ext uri="{FF2B5EF4-FFF2-40B4-BE49-F238E27FC236}">
                <a16:creationId xmlns:a16="http://schemas.microsoft.com/office/drawing/2014/main" id="{C4173771-CE7C-8474-A1E9-69DAC5ECB1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60350"/>
            <a:ext cx="1466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功率</a:t>
            </a:r>
          </a:p>
        </p:txBody>
      </p:sp>
      <p:sp>
        <p:nvSpPr>
          <p:cNvPr id="23568" name="Text Box 16">
            <a:extLst>
              <a:ext uri="{FF2B5EF4-FFF2-40B4-BE49-F238E27FC236}">
                <a16:creationId xmlns:a16="http://schemas.microsoft.com/office/drawing/2014/main" id="{0223D431-F32C-3C85-04DB-B16A113A88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1538" y="3573463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瞬时功率</a:t>
            </a:r>
          </a:p>
        </p:txBody>
      </p:sp>
      <p:grpSp>
        <p:nvGrpSpPr>
          <p:cNvPr id="6" name="Group 17">
            <a:extLst>
              <a:ext uri="{FF2B5EF4-FFF2-40B4-BE49-F238E27FC236}">
                <a16:creationId xmlns:a16="http://schemas.microsoft.com/office/drawing/2014/main" id="{189427FD-5BC2-D31A-320C-FC948BF714EE}"/>
              </a:ext>
            </a:extLst>
          </p:cNvPr>
          <p:cNvGrpSpPr>
            <a:grpSpLocks/>
          </p:cNvGrpSpPr>
          <p:nvPr/>
        </p:nvGrpSpPr>
        <p:grpSpPr bwMode="auto">
          <a:xfrm>
            <a:off x="6310313" y="1138238"/>
            <a:ext cx="1873250" cy="2605087"/>
            <a:chOff x="0" y="0"/>
            <a:chExt cx="1212" cy="1920"/>
          </a:xfrm>
        </p:grpSpPr>
        <p:sp>
          <p:nvSpPr>
            <p:cNvPr id="23629" name="Line 18">
              <a:extLst>
                <a:ext uri="{FF2B5EF4-FFF2-40B4-BE49-F238E27FC236}">
                  <a16:creationId xmlns:a16="http://schemas.microsoft.com/office/drawing/2014/main" id="{1950101D-5F77-E9C0-EB21-27B4F2425C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0"/>
              <a:ext cx="0" cy="1896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30" name="Line 19">
              <a:extLst>
                <a:ext uri="{FF2B5EF4-FFF2-40B4-BE49-F238E27FC236}">
                  <a16:creationId xmlns:a16="http://schemas.microsoft.com/office/drawing/2014/main" id="{12F0B59D-A219-C94F-C154-2BD4297F1A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72" y="516"/>
              <a:ext cx="12" cy="1404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31" name="Line 20">
              <a:extLst>
                <a:ext uri="{FF2B5EF4-FFF2-40B4-BE49-F238E27FC236}">
                  <a16:creationId xmlns:a16="http://schemas.microsoft.com/office/drawing/2014/main" id="{67069070-4E0C-1BD4-73B1-F5D0B60BAD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92" y="480"/>
              <a:ext cx="12" cy="1404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632" name="Line 21">
              <a:extLst>
                <a:ext uri="{FF2B5EF4-FFF2-40B4-BE49-F238E27FC236}">
                  <a16:creationId xmlns:a16="http://schemas.microsoft.com/office/drawing/2014/main" id="{D444E7CC-2B42-D3A2-CBAA-789DA61EC3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200" y="444"/>
              <a:ext cx="12" cy="1404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3562" name="Text Box 23">
            <a:extLst>
              <a:ext uri="{FF2B5EF4-FFF2-40B4-BE49-F238E27FC236}">
                <a16:creationId xmlns:a16="http://schemas.microsoft.com/office/drawing/2014/main" id="{539E87C2-41D1-68A1-31CD-AA3F213CA9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27863" y="787400"/>
            <a:ext cx="3302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u</a:t>
            </a:r>
            <a:endParaRPr lang="en-US" altLang="zh-CN" sz="2200" b="1" i="1" baseline="-250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3563" name="Group 24">
            <a:extLst>
              <a:ext uri="{FF2B5EF4-FFF2-40B4-BE49-F238E27FC236}">
                <a16:creationId xmlns:a16="http://schemas.microsoft.com/office/drawing/2014/main" id="{2A3CCC49-1244-727B-1DBC-146135B025BB}"/>
              </a:ext>
            </a:extLst>
          </p:cNvPr>
          <p:cNvGrpSpPr>
            <a:grpSpLocks/>
          </p:cNvGrpSpPr>
          <p:nvPr/>
        </p:nvGrpSpPr>
        <p:grpSpPr bwMode="auto">
          <a:xfrm>
            <a:off x="5037138" y="579438"/>
            <a:ext cx="2528887" cy="2066925"/>
            <a:chOff x="0" y="0"/>
            <a:chExt cx="1636" cy="1384"/>
          </a:xfrm>
        </p:grpSpPr>
        <p:grpSp>
          <p:nvGrpSpPr>
            <p:cNvPr id="7" name="Group 25">
              <a:extLst>
                <a:ext uri="{FF2B5EF4-FFF2-40B4-BE49-F238E27FC236}">
                  <a16:creationId xmlns:a16="http://schemas.microsoft.com/office/drawing/2014/main" id="{BD5DD36B-44AC-4F6E-524D-A8C8E5264DFA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0" y="150"/>
              <a:ext cx="820" cy="622"/>
              <a:chOff x="0" y="0"/>
              <a:chExt cx="670" cy="735"/>
            </a:xfrm>
          </p:grpSpPr>
          <p:sp>
            <p:nvSpPr>
              <p:cNvPr id="23627" name="未知">
                <a:extLst>
                  <a:ext uri="{FF2B5EF4-FFF2-40B4-BE49-F238E27FC236}">
                    <a16:creationId xmlns:a16="http://schemas.microsoft.com/office/drawing/2014/main" id="{A3758775-C3DD-39BB-AC28-EEA35DF7086A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28" name="未知">
                <a:extLst>
                  <a:ext uri="{FF2B5EF4-FFF2-40B4-BE49-F238E27FC236}">
                    <a16:creationId xmlns:a16="http://schemas.microsoft.com/office/drawing/2014/main" id="{9C3A42D7-4260-CBCE-4FC8-7D3E2174EFA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" name="Text Box 28">
              <a:extLst>
                <a:ext uri="{FF2B5EF4-FFF2-40B4-BE49-F238E27FC236}">
                  <a16:creationId xmlns:a16="http://schemas.microsoft.com/office/drawing/2014/main" id="{B6199384-FFC1-BF7D-94BC-2D2C5D5351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2" y="0"/>
              <a:ext cx="16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sz="2200" b="1" i="1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F14C42DE-E601-8D18-BD6C-D2323F5DBF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16" y="762"/>
              <a:ext cx="820" cy="622"/>
              <a:chOff x="0" y="0"/>
              <a:chExt cx="670" cy="735"/>
            </a:xfrm>
          </p:grpSpPr>
          <p:sp>
            <p:nvSpPr>
              <p:cNvPr id="10" name="未知">
                <a:extLst>
                  <a:ext uri="{FF2B5EF4-FFF2-40B4-BE49-F238E27FC236}">
                    <a16:creationId xmlns:a16="http://schemas.microsoft.com/office/drawing/2014/main" id="{3698205F-AF7C-92FD-2182-753754AA6FF4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326" y="4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26" name="未知">
                <a:extLst>
                  <a:ext uri="{FF2B5EF4-FFF2-40B4-BE49-F238E27FC236}">
                    <a16:creationId xmlns:a16="http://schemas.microsoft.com/office/drawing/2014/main" id="{428D6F8E-D22A-C07E-EC2A-CB5B62B87346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344" cy="731"/>
              </a:xfrm>
              <a:custGeom>
                <a:avLst/>
                <a:gdLst>
                  <a:gd name="T0" fmla="*/ 0 w 344"/>
                  <a:gd name="T1" fmla="*/ 731 h 731"/>
                  <a:gd name="T2" fmla="*/ 211 w 344"/>
                  <a:gd name="T3" fmla="*/ 120 h 731"/>
                  <a:gd name="T4" fmla="*/ 344 w 344"/>
                  <a:gd name="T5" fmla="*/ 8 h 731"/>
                  <a:gd name="T6" fmla="*/ 0 60000 65536"/>
                  <a:gd name="T7" fmla="*/ 0 60000 65536"/>
                  <a:gd name="T8" fmla="*/ 0 60000 65536"/>
                  <a:gd name="T9" fmla="*/ 0 w 344"/>
                  <a:gd name="T10" fmla="*/ 0 h 731"/>
                  <a:gd name="T11" fmla="*/ 344 w 344"/>
                  <a:gd name="T12" fmla="*/ 731 h 73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4" h="731">
                    <a:moveTo>
                      <a:pt x="0" y="731"/>
                    </a:moveTo>
                    <a:cubicBezTo>
                      <a:pt x="35" y="627"/>
                      <a:pt x="154" y="240"/>
                      <a:pt x="211" y="120"/>
                    </a:cubicBezTo>
                    <a:cubicBezTo>
                      <a:pt x="268" y="0"/>
                      <a:pt x="316" y="31"/>
                      <a:pt x="344" y="8"/>
                    </a:cubicBezTo>
                  </a:path>
                </a:pathLst>
              </a:custGeom>
              <a:noFill/>
              <a:ln w="38100" cap="flat" cmpd="sng">
                <a:solidFill>
                  <a:srgbClr val="FF0066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1" name="AutoShape 32">
              <a:extLst>
                <a:ext uri="{FF2B5EF4-FFF2-40B4-BE49-F238E27FC236}">
                  <a16:creationId xmlns:a16="http://schemas.microsoft.com/office/drawing/2014/main" id="{67BD5ED2-4839-27F9-88DA-D42769AAC1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4" y="44"/>
              <a:ext cx="336" cy="216"/>
            </a:xfrm>
            <a:prstGeom prst="wedgeRoundRectCallout">
              <a:avLst>
                <a:gd name="adj1" fmla="val -50000"/>
                <a:gd name="adj2" fmla="val 96759"/>
                <a:gd name="adj3" fmla="val 16667"/>
              </a:avLst>
            </a:prstGeom>
            <a:noFill/>
            <a:ln w="19050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3564" name="Group 33">
            <a:extLst>
              <a:ext uri="{FF2B5EF4-FFF2-40B4-BE49-F238E27FC236}">
                <a16:creationId xmlns:a16="http://schemas.microsoft.com/office/drawing/2014/main" id="{8F61C9B0-F756-900C-2C2A-2802C5DAEB3B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646738" y="1135063"/>
            <a:ext cx="1268412" cy="660400"/>
            <a:chOff x="0" y="0"/>
            <a:chExt cx="670" cy="735"/>
          </a:xfrm>
        </p:grpSpPr>
        <p:sp>
          <p:nvSpPr>
            <p:cNvPr id="12" name="未知">
              <a:extLst>
                <a:ext uri="{FF2B5EF4-FFF2-40B4-BE49-F238E27FC236}">
                  <a16:creationId xmlns:a16="http://schemas.microsoft.com/office/drawing/2014/main" id="{CA799D42-327F-6F1E-2995-D0E62622A2E2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未知">
              <a:extLst>
                <a:ext uri="{FF2B5EF4-FFF2-40B4-BE49-F238E27FC236}">
                  <a16:creationId xmlns:a16="http://schemas.microsoft.com/office/drawing/2014/main" id="{DBD464DF-B9BC-6DB5-619F-CD8763F7034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565" name="Group 36">
            <a:extLst>
              <a:ext uri="{FF2B5EF4-FFF2-40B4-BE49-F238E27FC236}">
                <a16:creationId xmlns:a16="http://schemas.microsoft.com/office/drawing/2014/main" id="{59F7CFD6-0C60-A953-F3DA-A34EB9FE7BDA}"/>
              </a:ext>
            </a:extLst>
          </p:cNvPr>
          <p:cNvGrpSpPr>
            <a:grpSpLocks/>
          </p:cNvGrpSpPr>
          <p:nvPr/>
        </p:nvGrpSpPr>
        <p:grpSpPr bwMode="auto">
          <a:xfrm>
            <a:off x="6942138" y="1839913"/>
            <a:ext cx="1268412" cy="660400"/>
            <a:chOff x="0" y="0"/>
            <a:chExt cx="670" cy="735"/>
          </a:xfrm>
        </p:grpSpPr>
        <p:sp>
          <p:nvSpPr>
            <p:cNvPr id="14" name="未知">
              <a:extLst>
                <a:ext uri="{FF2B5EF4-FFF2-40B4-BE49-F238E27FC236}">
                  <a16:creationId xmlns:a16="http://schemas.microsoft.com/office/drawing/2014/main" id="{52026742-DBD6-CCE6-D3C6-8333117C6AB6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未知">
              <a:extLst>
                <a:ext uri="{FF2B5EF4-FFF2-40B4-BE49-F238E27FC236}">
                  <a16:creationId xmlns:a16="http://schemas.microsoft.com/office/drawing/2014/main" id="{08066616-B7E2-C0FF-DD3D-AB07A9D0D40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566" name="AutoShape 39">
            <a:extLst>
              <a:ext uri="{FF2B5EF4-FFF2-40B4-BE49-F238E27FC236}">
                <a16:creationId xmlns:a16="http://schemas.microsoft.com/office/drawing/2014/main" id="{46546D89-C21E-83E5-9776-DA61348A29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1813" y="795338"/>
            <a:ext cx="612775" cy="393700"/>
          </a:xfrm>
          <a:prstGeom prst="wedgeRoundRectCallout">
            <a:avLst>
              <a:gd name="adj1" fmla="val -83333"/>
              <a:gd name="adj2" fmla="val 94319"/>
              <a:gd name="adj3" fmla="val 16667"/>
            </a:avLst>
          </a:prstGeom>
          <a:noFill/>
          <a:ln w="190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200" b="1">
              <a:latin typeface="Times New Roman" panose="02020603050405020304" pitchFamily="18" charset="0"/>
            </a:endParaRPr>
          </a:p>
        </p:txBody>
      </p:sp>
      <p:sp>
        <p:nvSpPr>
          <p:cNvPr id="23567" name="Text Box 40">
            <a:extLst>
              <a:ext uri="{FF2B5EF4-FFF2-40B4-BE49-F238E27FC236}">
                <a16:creationId xmlns:a16="http://schemas.microsoft.com/office/drawing/2014/main" id="{777882DD-028B-5362-D85E-2639B961D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0" y="1679575"/>
            <a:ext cx="44132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</a:t>
            </a:r>
            <a:r>
              <a:rPr lang="en-US" altLang="zh-CN" sz="2200" b="1" i="1">
                <a:latin typeface="Times New Roman" panose="02020603050405020304" pitchFamily="18" charset="0"/>
              </a:rPr>
              <a:t>t</a:t>
            </a:r>
            <a:endParaRPr lang="en-US" altLang="zh-CN" sz="2200" b="1">
              <a:latin typeface="Times New Roman" panose="02020603050405020304" pitchFamily="18" charset="0"/>
            </a:endParaRPr>
          </a:p>
        </p:txBody>
      </p:sp>
      <p:sp>
        <p:nvSpPr>
          <p:cNvPr id="16" name="Line 41">
            <a:extLst>
              <a:ext uri="{FF2B5EF4-FFF2-40B4-BE49-F238E27FC236}">
                <a16:creationId xmlns:a16="http://schemas.microsoft.com/office/drawing/2014/main" id="{B76F1E37-9C70-39FC-4F62-8A70731A8F98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624513" y="404813"/>
            <a:ext cx="0" cy="177482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69" name="Text Box 42">
            <a:extLst>
              <a:ext uri="{FF2B5EF4-FFF2-40B4-BE49-F238E27FC236}">
                <a16:creationId xmlns:a16="http://schemas.microsoft.com/office/drawing/2014/main" id="{5A5F02E8-3C81-94AA-659E-CC31D06D9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72088" y="1806575"/>
            <a:ext cx="442912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 i="1">
                <a:latin typeface="Times New Roman" panose="02020603050405020304" pitchFamily="18" charset="0"/>
              </a:rPr>
              <a:t>O </a:t>
            </a:r>
            <a:endParaRPr lang="en-US" altLang="zh-CN" sz="2200">
              <a:latin typeface="Times New Roman" panose="02020603050405020304" pitchFamily="18" charset="0"/>
            </a:endParaRPr>
          </a:p>
        </p:txBody>
      </p:sp>
      <p:grpSp>
        <p:nvGrpSpPr>
          <p:cNvPr id="23570" name="Group 43">
            <a:extLst>
              <a:ext uri="{FF2B5EF4-FFF2-40B4-BE49-F238E27FC236}">
                <a16:creationId xmlns:a16="http://schemas.microsoft.com/office/drawing/2014/main" id="{98043446-57CA-940C-635C-F3FB8A5F4AFC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7554913" y="811213"/>
            <a:ext cx="1268412" cy="928687"/>
            <a:chOff x="0" y="0"/>
            <a:chExt cx="670" cy="735"/>
          </a:xfrm>
        </p:grpSpPr>
        <p:sp>
          <p:nvSpPr>
            <p:cNvPr id="23615" name="未知">
              <a:extLst>
                <a:ext uri="{FF2B5EF4-FFF2-40B4-BE49-F238E27FC236}">
                  <a16:creationId xmlns:a16="http://schemas.microsoft.com/office/drawing/2014/main" id="{BC7A06A8-0697-16B4-0026-D7DDF796BBAD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326" y="4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未知">
              <a:extLst>
                <a:ext uri="{FF2B5EF4-FFF2-40B4-BE49-F238E27FC236}">
                  <a16:creationId xmlns:a16="http://schemas.microsoft.com/office/drawing/2014/main" id="{E3D00ED8-7F5D-1A6D-DEC3-8FFDE2FB144C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0"/>
              <a:ext cx="344" cy="731"/>
            </a:xfrm>
            <a:custGeom>
              <a:avLst/>
              <a:gdLst>
                <a:gd name="T0" fmla="*/ 0 w 344"/>
                <a:gd name="T1" fmla="*/ 731 h 731"/>
                <a:gd name="T2" fmla="*/ 211 w 344"/>
                <a:gd name="T3" fmla="*/ 120 h 731"/>
                <a:gd name="T4" fmla="*/ 344 w 344"/>
                <a:gd name="T5" fmla="*/ 8 h 731"/>
                <a:gd name="T6" fmla="*/ 0 60000 65536"/>
                <a:gd name="T7" fmla="*/ 0 60000 65536"/>
                <a:gd name="T8" fmla="*/ 0 60000 65536"/>
                <a:gd name="T9" fmla="*/ 0 w 344"/>
                <a:gd name="T10" fmla="*/ 0 h 731"/>
                <a:gd name="T11" fmla="*/ 344 w 344"/>
                <a:gd name="T12" fmla="*/ 731 h 73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44" h="731">
                  <a:moveTo>
                    <a:pt x="0" y="731"/>
                  </a:moveTo>
                  <a:cubicBezTo>
                    <a:pt x="35" y="627"/>
                    <a:pt x="154" y="240"/>
                    <a:pt x="211" y="120"/>
                  </a:cubicBezTo>
                  <a:cubicBezTo>
                    <a:pt x="268" y="0"/>
                    <a:pt x="316" y="31"/>
                    <a:pt x="344" y="8"/>
                  </a:cubicBezTo>
                </a:path>
              </a:pathLst>
            </a:custGeom>
            <a:noFill/>
            <a:ln w="38100" cap="flat" cmpd="sng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 useBgFill="1">
        <p:nvSpPr>
          <p:cNvPr id="23571" name="Rectangle 46">
            <a:extLst>
              <a:ext uri="{FF2B5EF4-FFF2-40B4-BE49-F238E27FC236}">
                <a16:creationId xmlns:a16="http://schemas.microsoft.com/office/drawing/2014/main" id="{DE4D11B8-16B3-AD26-0B8C-F38B5B3FB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4738" y="833438"/>
            <a:ext cx="704850" cy="931862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 useBgFill="1">
        <p:nvSpPr>
          <p:cNvPr id="23572" name="Rectangle 47" descr="20%">
            <a:extLst>
              <a:ext uri="{FF2B5EF4-FFF2-40B4-BE49-F238E27FC236}">
                <a16:creationId xmlns:a16="http://schemas.microsoft.com/office/drawing/2014/main" id="{39729B5C-BDED-D227-34D5-7F93C9BFF8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6338" y="1576388"/>
            <a:ext cx="212725" cy="223837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 useBgFill="1">
        <p:nvSpPr>
          <p:cNvPr id="23573" name="Rectangle 48">
            <a:extLst>
              <a:ext uri="{FF2B5EF4-FFF2-40B4-BE49-F238E27FC236}">
                <a16:creationId xmlns:a16="http://schemas.microsoft.com/office/drawing/2014/main" id="{71408A82-A2AA-8DF8-05B8-7AB464C6CC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34363" y="785813"/>
            <a:ext cx="946150" cy="94932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31" name="Group 49">
            <a:extLst>
              <a:ext uri="{FF2B5EF4-FFF2-40B4-BE49-F238E27FC236}">
                <a16:creationId xmlns:a16="http://schemas.microsoft.com/office/drawing/2014/main" id="{23CE48D4-0B9F-828E-477D-7999D164B3FA}"/>
              </a:ext>
            </a:extLst>
          </p:cNvPr>
          <p:cNvGrpSpPr>
            <a:grpSpLocks/>
          </p:cNvGrpSpPr>
          <p:nvPr/>
        </p:nvGrpSpPr>
        <p:grpSpPr bwMode="auto">
          <a:xfrm>
            <a:off x="5268913" y="2549525"/>
            <a:ext cx="3567112" cy="2154238"/>
            <a:chOff x="0" y="0"/>
            <a:chExt cx="2307" cy="1443"/>
          </a:xfrm>
        </p:grpSpPr>
        <p:sp>
          <p:nvSpPr>
            <p:cNvPr id="18" name="Line 50">
              <a:extLst>
                <a:ext uri="{FF2B5EF4-FFF2-40B4-BE49-F238E27FC236}">
                  <a16:creationId xmlns:a16="http://schemas.microsoft.com/office/drawing/2014/main" id="{B2386ACD-7111-2B39-3DB9-1D8FA88C33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" y="819"/>
              <a:ext cx="2016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" name="Line 51">
              <a:extLst>
                <a:ext uri="{FF2B5EF4-FFF2-40B4-BE49-F238E27FC236}">
                  <a16:creationId xmlns:a16="http://schemas.microsoft.com/office/drawing/2014/main" id="{F9827100-FB76-6984-F982-613B9A815E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0" y="111"/>
              <a:ext cx="0" cy="1332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Text Box 52">
              <a:extLst>
                <a:ext uri="{FF2B5EF4-FFF2-40B4-BE49-F238E27FC236}">
                  <a16:creationId xmlns:a16="http://schemas.microsoft.com/office/drawing/2014/main" id="{0D633AA4-B758-1005-ACC9-9D20B74E66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" y="0"/>
              <a:ext cx="2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tx2"/>
                  </a:solidFill>
                  <a:latin typeface="Times New Roman" panose="02020603050405020304" pitchFamily="18" charset="0"/>
                </a:rPr>
                <a:t>p</a:t>
              </a:r>
            </a:p>
          </p:txBody>
        </p:sp>
        <p:sp>
          <p:nvSpPr>
            <p:cNvPr id="21" name="Text Box 53">
              <a:extLst>
                <a:ext uri="{FF2B5EF4-FFF2-40B4-BE49-F238E27FC236}">
                  <a16:creationId xmlns:a16="http://schemas.microsoft.com/office/drawing/2014/main" id="{33E7B5A2-A2D8-49F1-330E-C2DD696116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1" y="786"/>
              <a:ext cx="28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chemeClr val="tx2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</a:t>
              </a:r>
              <a:r>
                <a:rPr lang="en-US" altLang="zh-CN" sz="2200" b="1" i="1">
                  <a:latin typeface="Times New Roman" panose="02020603050405020304" pitchFamily="18" charset="0"/>
                </a:rPr>
                <a:t>t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23614" name="Text Box 54">
              <a:extLst>
                <a:ext uri="{FF2B5EF4-FFF2-40B4-BE49-F238E27FC236}">
                  <a16:creationId xmlns:a16="http://schemas.microsoft.com/office/drawing/2014/main" id="{45863D67-FD3A-DB9D-AD6C-FF864872A4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829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O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</p:grpSp>
      <p:sp>
        <p:nvSpPr>
          <p:cNvPr id="23607" name="Text Box 55">
            <a:extLst>
              <a:ext uri="{FF2B5EF4-FFF2-40B4-BE49-F238E27FC236}">
                <a16:creationId xmlns:a16="http://schemas.microsoft.com/office/drawing/2014/main" id="{44291600-AFBA-3FB7-E824-107E2BF3D0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3281363"/>
            <a:ext cx="334963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</a:p>
        </p:txBody>
      </p:sp>
      <p:sp>
        <p:nvSpPr>
          <p:cNvPr id="23608" name="Text Box 56">
            <a:extLst>
              <a:ext uri="{FF2B5EF4-FFF2-40B4-BE49-F238E27FC236}">
                <a16:creationId xmlns:a16="http://schemas.microsoft.com/office/drawing/2014/main" id="{101352BE-EFD8-A626-313E-5CB38649845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4850" y="3281363"/>
            <a:ext cx="3333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FF0000"/>
                </a:solidFill>
                <a:latin typeface="Times New Roman" panose="02020603050405020304" pitchFamily="18" charset="0"/>
              </a:rPr>
              <a:t>+</a:t>
            </a:r>
          </a:p>
        </p:txBody>
      </p:sp>
      <p:sp>
        <p:nvSpPr>
          <p:cNvPr id="23609" name="Text Box 57">
            <a:extLst>
              <a:ext uri="{FF2B5EF4-FFF2-40B4-BE49-F238E27FC236}">
                <a16:creationId xmlns:a16="http://schemas.microsoft.com/office/drawing/2014/main" id="{52B4E505-4C1D-D55A-46DF-9FCC53DAC0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34138" y="3967163"/>
            <a:ext cx="31591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</a:p>
        </p:txBody>
      </p:sp>
      <p:sp>
        <p:nvSpPr>
          <p:cNvPr id="23610" name="Text Box 58">
            <a:extLst>
              <a:ext uri="{FF2B5EF4-FFF2-40B4-BE49-F238E27FC236}">
                <a16:creationId xmlns:a16="http://schemas.microsoft.com/office/drawing/2014/main" id="{D73CF6A0-442A-1E06-FA8E-C0F6EC4215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0488" y="3929063"/>
            <a:ext cx="315912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rgbClr val="FF0000"/>
                </a:solidFill>
                <a:latin typeface="Times New Roman" panose="02020603050405020304" pitchFamily="18" charset="0"/>
              </a:rPr>
              <a:t>–</a:t>
            </a:r>
          </a:p>
        </p:txBody>
      </p:sp>
      <p:sp>
        <p:nvSpPr>
          <p:cNvPr id="23611" name="Text Box 59">
            <a:extLst>
              <a:ext uri="{FF2B5EF4-FFF2-40B4-BE49-F238E27FC236}">
                <a16:creationId xmlns:a16="http://schemas.microsoft.com/office/drawing/2014/main" id="{2ADAC48E-2FE7-0EC3-6934-23176E50BC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563" y="5221288"/>
            <a:ext cx="8153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当 </a:t>
            </a: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、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实际方向相同时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</a:t>
            </a: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u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40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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增长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)</a:t>
            </a: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p &gt; 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0，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电容吸收功率； </a:t>
            </a:r>
          </a:p>
        </p:txBody>
      </p:sp>
      <p:sp>
        <p:nvSpPr>
          <p:cNvPr id="23612" name="Text Box 60">
            <a:extLst>
              <a:ext uri="{FF2B5EF4-FFF2-40B4-BE49-F238E27FC236}">
                <a16:creationId xmlns:a16="http://schemas.microsoft.com/office/drawing/2014/main" id="{C313AD33-FD09-19BB-109A-2543170404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0563" y="5665788"/>
            <a:ext cx="8077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当 </a:t>
            </a: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u</a:t>
            </a:r>
            <a:r>
              <a:rPr lang="zh-CN" altLang="en-US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、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实际方向相反时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40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</a:t>
            </a: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u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400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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减小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)</a:t>
            </a:r>
            <a:r>
              <a:rPr lang="en-US" altLang="zh-CN" sz="24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p &lt; 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0，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电容提供功率。 </a:t>
            </a:r>
          </a:p>
        </p:txBody>
      </p:sp>
      <p:graphicFrame>
        <p:nvGraphicFramePr>
          <p:cNvPr id="23613" name="Object 61">
            <a:extLst>
              <a:ext uri="{FF2B5EF4-FFF2-40B4-BE49-F238E27FC236}">
                <a16:creationId xmlns:a16="http://schemas.microsoft.com/office/drawing/2014/main" id="{CBA1429A-1E53-615F-6B53-494D13BD5E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49488" y="3649663"/>
          <a:ext cx="2679700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818177" imgH="393529" progId="Equation.3">
                  <p:embed/>
                </p:oleObj>
              </mc:Choice>
              <mc:Fallback>
                <p:oleObj r:id="rId2" imgW="2818177" imgH="393529" progId="Equation.3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9488" y="3649663"/>
                        <a:ext cx="2679700" cy="373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582" name="Line 62">
            <a:extLst>
              <a:ext uri="{FF2B5EF4-FFF2-40B4-BE49-F238E27FC236}">
                <a16:creationId xmlns:a16="http://schemas.microsoft.com/office/drawing/2014/main" id="{D612DC0F-29C3-1619-9131-1317E793A06E}"/>
              </a:ext>
            </a:extLst>
          </p:cNvPr>
          <p:cNvSpPr>
            <a:spLocks noChangeShapeType="1"/>
          </p:cNvSpPr>
          <p:nvPr/>
        </p:nvSpPr>
        <p:spPr bwMode="auto">
          <a:xfrm>
            <a:off x="5624513" y="1881188"/>
            <a:ext cx="29686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83" name="Text Box 63">
            <a:extLst>
              <a:ext uri="{FF2B5EF4-FFF2-40B4-BE49-F238E27FC236}">
                <a16:creationId xmlns:a16="http://schemas.microsoft.com/office/drawing/2014/main" id="{84137210-4890-EB54-AE57-6A5956C68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0763" y="698500"/>
            <a:ext cx="523875" cy="1082675"/>
          </a:xfrm>
          <a:prstGeom prst="rect">
            <a:avLst/>
          </a:prstGeom>
          <a:gradFill rotWithShape="0">
            <a:gsLst>
              <a:gs pos="0">
                <a:srgbClr val="CCFFCC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</p:spPr>
        <p:txBody>
          <a:bodyPr vert="eaVert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FF00FF"/>
                </a:solidFill>
                <a:latin typeface="Times New Roman" panose="02020603050405020304" pitchFamily="18" charset="0"/>
              </a:rPr>
              <a:t>波形图</a:t>
            </a:r>
          </a:p>
        </p:txBody>
      </p:sp>
      <p:sp>
        <p:nvSpPr>
          <p:cNvPr id="23616" name="AutoShape 64">
            <a:extLst>
              <a:ext uri="{FF2B5EF4-FFF2-40B4-BE49-F238E27FC236}">
                <a16:creationId xmlns:a16="http://schemas.microsoft.com/office/drawing/2014/main" id="{1EEF4128-F9EA-5EC2-B55B-4F0A96BE52D1}"/>
              </a:ext>
            </a:extLst>
          </p:cNvPr>
          <p:cNvSpPr>
            <a:spLocks/>
          </p:cNvSpPr>
          <p:nvPr/>
        </p:nvSpPr>
        <p:spPr bwMode="auto">
          <a:xfrm>
            <a:off x="609600" y="4175125"/>
            <a:ext cx="282575" cy="300038"/>
          </a:xfrm>
          <a:custGeom>
            <a:avLst/>
            <a:gdLst>
              <a:gd name="T0" fmla="*/ 0 w 282575"/>
              <a:gd name="T1" fmla="*/ 114604 h 300037"/>
              <a:gd name="T2" fmla="*/ 107935 w 282575"/>
              <a:gd name="T3" fmla="*/ 114604 h 300037"/>
              <a:gd name="T4" fmla="*/ 141288 w 282575"/>
              <a:gd name="T5" fmla="*/ 0 h 300037"/>
              <a:gd name="T6" fmla="*/ 174640 w 282575"/>
              <a:gd name="T7" fmla="*/ 114604 h 300037"/>
              <a:gd name="T8" fmla="*/ 282575 w 282575"/>
              <a:gd name="T9" fmla="*/ 114604 h 300037"/>
              <a:gd name="T10" fmla="*/ 195254 w 282575"/>
              <a:gd name="T11" fmla="*/ 185437 h 300037"/>
              <a:gd name="T12" fmla="*/ 228608 w 282575"/>
              <a:gd name="T13" fmla="*/ 300041 h 300037"/>
              <a:gd name="T14" fmla="*/ 141288 w 282575"/>
              <a:gd name="T15" fmla="*/ 229211 h 300037"/>
              <a:gd name="T16" fmla="*/ 53967 w 282575"/>
              <a:gd name="T17" fmla="*/ 300041 h 300037"/>
              <a:gd name="T18" fmla="*/ 87321 w 282575"/>
              <a:gd name="T19" fmla="*/ 185437 h 3000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4 h 300037"/>
              <a:gd name="T32" fmla="*/ 195254 w 282575"/>
              <a:gd name="T33" fmla="*/ 229206 h 3000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7">
                <a:moveTo>
                  <a:pt x="0" y="114604"/>
                </a:moveTo>
                <a:lnTo>
                  <a:pt x="107935" y="114604"/>
                </a:lnTo>
                <a:lnTo>
                  <a:pt x="141288" y="0"/>
                </a:lnTo>
                <a:lnTo>
                  <a:pt x="174640" y="114604"/>
                </a:lnTo>
                <a:lnTo>
                  <a:pt x="282575" y="114604"/>
                </a:lnTo>
                <a:lnTo>
                  <a:pt x="195254" y="185432"/>
                </a:lnTo>
                <a:lnTo>
                  <a:pt x="228608" y="300036"/>
                </a:lnTo>
                <a:lnTo>
                  <a:pt x="141288" y="229206"/>
                </a:lnTo>
                <a:lnTo>
                  <a:pt x="53967" y="300036"/>
                </a:lnTo>
                <a:lnTo>
                  <a:pt x="87321" y="185432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17" name="AutoShape 65">
            <a:extLst>
              <a:ext uri="{FF2B5EF4-FFF2-40B4-BE49-F238E27FC236}">
                <a16:creationId xmlns:a16="http://schemas.microsoft.com/office/drawing/2014/main" id="{6F3CC72F-792D-D8A2-491D-6BE6ED79D9B4}"/>
              </a:ext>
            </a:extLst>
          </p:cNvPr>
          <p:cNvSpPr>
            <a:spLocks/>
          </p:cNvSpPr>
          <p:nvPr/>
        </p:nvSpPr>
        <p:spPr bwMode="auto">
          <a:xfrm>
            <a:off x="914400" y="4175125"/>
            <a:ext cx="282575" cy="300038"/>
          </a:xfrm>
          <a:custGeom>
            <a:avLst/>
            <a:gdLst>
              <a:gd name="T0" fmla="*/ 0 w 282575"/>
              <a:gd name="T1" fmla="*/ 114604 h 300037"/>
              <a:gd name="T2" fmla="*/ 107935 w 282575"/>
              <a:gd name="T3" fmla="*/ 114604 h 300037"/>
              <a:gd name="T4" fmla="*/ 141288 w 282575"/>
              <a:gd name="T5" fmla="*/ 0 h 300037"/>
              <a:gd name="T6" fmla="*/ 174640 w 282575"/>
              <a:gd name="T7" fmla="*/ 114604 h 300037"/>
              <a:gd name="T8" fmla="*/ 282575 w 282575"/>
              <a:gd name="T9" fmla="*/ 114604 h 300037"/>
              <a:gd name="T10" fmla="*/ 195254 w 282575"/>
              <a:gd name="T11" fmla="*/ 185437 h 300037"/>
              <a:gd name="T12" fmla="*/ 228608 w 282575"/>
              <a:gd name="T13" fmla="*/ 300041 h 300037"/>
              <a:gd name="T14" fmla="*/ 141288 w 282575"/>
              <a:gd name="T15" fmla="*/ 229211 h 300037"/>
              <a:gd name="T16" fmla="*/ 53967 w 282575"/>
              <a:gd name="T17" fmla="*/ 300041 h 300037"/>
              <a:gd name="T18" fmla="*/ 87321 w 282575"/>
              <a:gd name="T19" fmla="*/ 185437 h 30003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4 h 300037"/>
              <a:gd name="T32" fmla="*/ 195254 w 282575"/>
              <a:gd name="T33" fmla="*/ 229206 h 30003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7">
                <a:moveTo>
                  <a:pt x="0" y="114604"/>
                </a:moveTo>
                <a:lnTo>
                  <a:pt x="107935" y="114604"/>
                </a:lnTo>
                <a:lnTo>
                  <a:pt x="141288" y="0"/>
                </a:lnTo>
                <a:lnTo>
                  <a:pt x="174640" y="114604"/>
                </a:lnTo>
                <a:lnTo>
                  <a:pt x="282575" y="114604"/>
                </a:lnTo>
                <a:lnTo>
                  <a:pt x="195254" y="185432"/>
                </a:lnTo>
                <a:lnTo>
                  <a:pt x="228608" y="300036"/>
                </a:lnTo>
                <a:lnTo>
                  <a:pt x="141288" y="229206"/>
                </a:lnTo>
                <a:lnTo>
                  <a:pt x="53967" y="300036"/>
                </a:lnTo>
                <a:lnTo>
                  <a:pt x="87321" y="185432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18" name="Text Box 66">
            <a:extLst>
              <a:ext uri="{FF2B5EF4-FFF2-40B4-BE49-F238E27FC236}">
                <a16:creationId xmlns:a16="http://schemas.microsoft.com/office/drawing/2014/main" id="{ADACD7BF-4CAA-E5F2-5321-DBC83F25AC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4913" y="4106863"/>
            <a:ext cx="2809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平均功率　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= 0</a:t>
            </a:r>
            <a:endParaRPr lang="en-US" altLang="zh-CN" sz="24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619" name="Text Box 67">
            <a:extLst>
              <a:ext uri="{FF2B5EF4-FFF2-40B4-BE49-F238E27FC236}">
                <a16:creationId xmlns:a16="http://schemas.microsoft.com/office/drawing/2014/main" id="{B45FE223-9301-0293-DCF4-FC15307641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2088" y="4602163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无功功率</a:t>
            </a:r>
          </a:p>
        </p:txBody>
      </p:sp>
      <p:sp>
        <p:nvSpPr>
          <p:cNvPr id="23620" name="AutoShape 68">
            <a:extLst>
              <a:ext uri="{FF2B5EF4-FFF2-40B4-BE49-F238E27FC236}">
                <a16:creationId xmlns:a16="http://schemas.microsoft.com/office/drawing/2014/main" id="{96A92AB3-8A87-D2A1-D153-DF22AFB5D713}"/>
              </a:ext>
            </a:extLst>
          </p:cNvPr>
          <p:cNvSpPr>
            <a:spLocks/>
          </p:cNvSpPr>
          <p:nvPr/>
        </p:nvSpPr>
        <p:spPr bwMode="auto">
          <a:xfrm>
            <a:off x="590550" y="4624388"/>
            <a:ext cx="282575" cy="300037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28 h 300038"/>
              <a:gd name="T12" fmla="*/ 228608 w 282575"/>
              <a:gd name="T13" fmla="*/ 300032 h 300038"/>
              <a:gd name="T14" fmla="*/ 141288 w 282575"/>
              <a:gd name="T15" fmla="*/ 229202 h 300038"/>
              <a:gd name="T16" fmla="*/ 53967 w 282575"/>
              <a:gd name="T17" fmla="*/ 300032 h 300038"/>
              <a:gd name="T18" fmla="*/ 87321 w 282575"/>
              <a:gd name="T19" fmla="*/ 185428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21" name="AutoShape 69">
            <a:extLst>
              <a:ext uri="{FF2B5EF4-FFF2-40B4-BE49-F238E27FC236}">
                <a16:creationId xmlns:a16="http://schemas.microsoft.com/office/drawing/2014/main" id="{8D36D78A-AFFC-3493-241B-0144CD911995}"/>
              </a:ext>
            </a:extLst>
          </p:cNvPr>
          <p:cNvSpPr>
            <a:spLocks/>
          </p:cNvSpPr>
          <p:nvPr/>
        </p:nvSpPr>
        <p:spPr bwMode="auto">
          <a:xfrm>
            <a:off x="895350" y="4624388"/>
            <a:ext cx="282575" cy="300037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28 h 300038"/>
              <a:gd name="T12" fmla="*/ 228608 w 282575"/>
              <a:gd name="T13" fmla="*/ 300032 h 300038"/>
              <a:gd name="T14" fmla="*/ 141288 w 282575"/>
              <a:gd name="T15" fmla="*/ 229202 h 300038"/>
              <a:gd name="T16" fmla="*/ 53967 w 282575"/>
              <a:gd name="T17" fmla="*/ 300032 h 300038"/>
              <a:gd name="T18" fmla="*/ 87321 w 282575"/>
              <a:gd name="T19" fmla="*/ 185428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622" name="AutoShape 70">
            <a:extLst>
              <a:ext uri="{FF2B5EF4-FFF2-40B4-BE49-F238E27FC236}">
                <a16:creationId xmlns:a16="http://schemas.microsoft.com/office/drawing/2014/main" id="{9DC38BBD-AF14-193A-379A-770CFC4EA75A}"/>
              </a:ext>
            </a:extLst>
          </p:cNvPr>
          <p:cNvSpPr>
            <a:spLocks/>
          </p:cNvSpPr>
          <p:nvPr/>
        </p:nvSpPr>
        <p:spPr bwMode="auto">
          <a:xfrm>
            <a:off x="1200150" y="4643438"/>
            <a:ext cx="282575" cy="300037"/>
          </a:xfrm>
          <a:custGeom>
            <a:avLst/>
            <a:gdLst>
              <a:gd name="T0" fmla="*/ 0 w 282575"/>
              <a:gd name="T1" fmla="*/ 114604 h 300038"/>
              <a:gd name="T2" fmla="*/ 107935 w 282575"/>
              <a:gd name="T3" fmla="*/ 114605 h 300038"/>
              <a:gd name="T4" fmla="*/ 141288 w 282575"/>
              <a:gd name="T5" fmla="*/ 0 h 300038"/>
              <a:gd name="T6" fmla="*/ 174640 w 282575"/>
              <a:gd name="T7" fmla="*/ 114605 h 300038"/>
              <a:gd name="T8" fmla="*/ 282575 w 282575"/>
              <a:gd name="T9" fmla="*/ 114604 h 300038"/>
              <a:gd name="T10" fmla="*/ 195254 w 282575"/>
              <a:gd name="T11" fmla="*/ 185428 h 300038"/>
              <a:gd name="T12" fmla="*/ 228608 w 282575"/>
              <a:gd name="T13" fmla="*/ 300032 h 300038"/>
              <a:gd name="T14" fmla="*/ 141288 w 282575"/>
              <a:gd name="T15" fmla="*/ 229202 h 300038"/>
              <a:gd name="T16" fmla="*/ 53967 w 282575"/>
              <a:gd name="T17" fmla="*/ 300032 h 300038"/>
              <a:gd name="T18" fmla="*/ 87321 w 282575"/>
              <a:gd name="T19" fmla="*/ 185428 h 30003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87321 w 282575"/>
              <a:gd name="T31" fmla="*/ 114605 h 300038"/>
              <a:gd name="T32" fmla="*/ 195254 w 282575"/>
              <a:gd name="T33" fmla="*/ 229207 h 30003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82575" h="300038">
                <a:moveTo>
                  <a:pt x="0" y="114604"/>
                </a:moveTo>
                <a:lnTo>
                  <a:pt x="107935" y="114605"/>
                </a:lnTo>
                <a:lnTo>
                  <a:pt x="141288" y="0"/>
                </a:lnTo>
                <a:lnTo>
                  <a:pt x="174640" y="114605"/>
                </a:lnTo>
                <a:lnTo>
                  <a:pt x="282575" y="114604"/>
                </a:lnTo>
                <a:lnTo>
                  <a:pt x="195254" y="185433"/>
                </a:lnTo>
                <a:lnTo>
                  <a:pt x="228608" y="300037"/>
                </a:lnTo>
                <a:lnTo>
                  <a:pt x="141288" y="229207"/>
                </a:lnTo>
                <a:lnTo>
                  <a:pt x="53967" y="300037"/>
                </a:lnTo>
                <a:lnTo>
                  <a:pt x="87321" y="185433"/>
                </a:lnTo>
                <a:lnTo>
                  <a:pt x="0" y="114604"/>
                </a:lnTo>
                <a:close/>
              </a:path>
            </a:pathLst>
          </a:custGeom>
          <a:solidFill>
            <a:srgbClr val="FF0066"/>
          </a:solidFill>
          <a:ln w="9525" cmpd="sng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 useBgFill="1">
        <p:nvSpPr>
          <p:cNvPr id="23623" name="Text Box 71">
            <a:extLst>
              <a:ext uri="{FF2B5EF4-FFF2-40B4-BE49-F238E27FC236}">
                <a16:creationId xmlns:a16="http://schemas.microsoft.com/office/drawing/2014/main" id="{CFA4883D-79C8-31A5-B522-D88F14098B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229225"/>
            <a:ext cx="8129587" cy="90487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　　电容与电源之间能量交换的规模称为无功功率。其值为瞬时功率的最大值，单位为</a:t>
            </a:r>
            <a:r>
              <a:rPr lang="en-US" altLang="zh-CN" sz="2400" b="1">
                <a:solidFill>
                  <a:schemeClr val="accent2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var</a:t>
            </a:r>
            <a:r>
              <a:rPr lang="en-US" altLang="zh-CN" sz="2400" b="1">
                <a:solidFill>
                  <a:schemeClr val="accent2"/>
                </a:solidFill>
                <a:latin typeface="宋体" panose="02010600030101010101" pitchFamily="2" charset="-122"/>
              </a:rPr>
              <a:t>)</a:t>
            </a:r>
            <a:r>
              <a:rPr lang="en-US" altLang="zh-CN" sz="2400" b="1" baseline="30000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乏。</a:t>
            </a:r>
          </a:p>
        </p:txBody>
      </p:sp>
      <p:sp>
        <p:nvSpPr>
          <p:cNvPr id="23624" name="Text Box 72">
            <a:extLst>
              <a:ext uri="{FF2B5EF4-FFF2-40B4-BE49-F238E27FC236}">
                <a16:creationId xmlns:a16="http://schemas.microsoft.com/office/drawing/2014/main" id="{0AD7F7E2-BC64-7447-C26F-D793BE8CE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625" y="6140450"/>
            <a:ext cx="4752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  电容不消耗功率，它是储能元件。 </a:t>
            </a:r>
          </a:p>
        </p:txBody>
      </p:sp>
      <p:graphicFrame>
        <p:nvGraphicFramePr>
          <p:cNvPr id="23625" name="Object 73">
            <a:extLst>
              <a:ext uri="{FF2B5EF4-FFF2-40B4-BE49-F238E27FC236}">
                <a16:creationId xmlns:a16="http://schemas.microsoft.com/office/drawing/2014/main" id="{57259D22-6FB5-9B9A-8468-C36F027F19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176588" y="4602163"/>
          <a:ext cx="2409825" cy="427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705100" imgH="508000" progId="Equation.3">
                  <p:embed/>
                </p:oleObj>
              </mc:Choice>
              <mc:Fallback>
                <p:oleObj r:id="rId4" imgW="2705100" imgH="508000" progId="Equation.3">
                  <p:embed/>
                  <p:pic>
                    <p:nvPicPr>
                      <p:cNvPr id="0" name="Object 7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6588" y="4602163"/>
                        <a:ext cx="2409825" cy="427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94" name="Object 74">
            <a:extLst>
              <a:ext uri="{FF2B5EF4-FFF2-40B4-BE49-F238E27FC236}">
                <a16:creationId xmlns:a16="http://schemas.microsoft.com/office/drawing/2014/main" id="{5D2586FF-25F2-3DFE-B26E-AFC73C57B4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1050" y="2441575"/>
          <a:ext cx="176530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982060" imgH="419282" progId="Equation.3">
                  <p:embed/>
                </p:oleObj>
              </mc:Choice>
              <mc:Fallback>
                <p:oleObj r:id="rId6" imgW="1982060" imgH="419282" progId="Equation.3">
                  <p:embed/>
                  <p:pic>
                    <p:nvPicPr>
                      <p:cNvPr id="0" name="Object 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050" y="2441575"/>
                        <a:ext cx="1765300" cy="373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595" name="Object 75">
            <a:extLst>
              <a:ext uri="{FF2B5EF4-FFF2-40B4-BE49-F238E27FC236}">
                <a16:creationId xmlns:a16="http://schemas.microsoft.com/office/drawing/2014/main" id="{5DD6F142-EE3E-A6AA-1B3D-6699209998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4525" y="2862263"/>
          <a:ext cx="2420938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245140" imgH="228699" progId="">
                  <p:embed/>
                </p:oleObj>
              </mc:Choice>
              <mc:Fallback>
                <p:oleObj r:id="rId8" imgW="1245140" imgH="228699" progId="">
                  <p:embed/>
                  <p:pic>
                    <p:nvPicPr>
                      <p:cNvPr id="0" name="Object 7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525" y="2862263"/>
                        <a:ext cx="2420938" cy="49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3596" name="Group 77">
            <a:extLst>
              <a:ext uri="{FF2B5EF4-FFF2-40B4-BE49-F238E27FC236}">
                <a16:creationId xmlns:a16="http://schemas.microsoft.com/office/drawing/2014/main" id="{7749D12A-29EF-C237-C94E-13428A02DDB0}"/>
              </a:ext>
            </a:extLst>
          </p:cNvPr>
          <p:cNvGrpSpPr>
            <a:grpSpLocks/>
          </p:cNvGrpSpPr>
          <p:nvPr/>
        </p:nvGrpSpPr>
        <p:grpSpPr bwMode="auto">
          <a:xfrm>
            <a:off x="1085850" y="550863"/>
            <a:ext cx="1476375" cy="1798637"/>
            <a:chOff x="0" y="0"/>
            <a:chExt cx="930" cy="1133"/>
          </a:xfrm>
        </p:grpSpPr>
        <p:sp>
          <p:nvSpPr>
            <p:cNvPr id="23597" name="未知">
              <a:extLst>
                <a:ext uri="{FF2B5EF4-FFF2-40B4-BE49-F238E27FC236}">
                  <a16:creationId xmlns:a16="http://schemas.microsoft.com/office/drawing/2014/main" id="{58F8C0C5-4AED-48A7-31E0-A5329C871D5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" y="339"/>
              <a:ext cx="528" cy="768"/>
            </a:xfrm>
            <a:custGeom>
              <a:avLst/>
              <a:gdLst>
                <a:gd name="T0" fmla="*/ 0 w 528"/>
                <a:gd name="T1" fmla="*/ 0 h 768"/>
                <a:gd name="T2" fmla="*/ 528 w 528"/>
                <a:gd name="T3" fmla="*/ 0 h 768"/>
                <a:gd name="T4" fmla="*/ 528 w 528"/>
                <a:gd name="T5" fmla="*/ 768 h 768"/>
                <a:gd name="T6" fmla="*/ 0 w 528"/>
                <a:gd name="T7" fmla="*/ 768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768"/>
                <a:gd name="T14" fmla="*/ 528 w 528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768">
                  <a:moveTo>
                    <a:pt x="0" y="0"/>
                  </a:moveTo>
                  <a:lnTo>
                    <a:pt x="528" y="0"/>
                  </a:lnTo>
                  <a:lnTo>
                    <a:pt x="528" y="768"/>
                  </a:lnTo>
                  <a:lnTo>
                    <a:pt x="0" y="76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598" name="Text Box 79">
              <a:extLst>
                <a:ext uri="{FF2B5EF4-FFF2-40B4-BE49-F238E27FC236}">
                  <a16:creationId xmlns:a16="http://schemas.microsoft.com/office/drawing/2014/main" id="{8AD08BFF-52F9-E14E-6E37-24480E0F0A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7" y="576"/>
              <a:ext cx="23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599" name="Rectangle 80">
              <a:extLst>
                <a:ext uri="{FF2B5EF4-FFF2-40B4-BE49-F238E27FC236}">
                  <a16:creationId xmlns:a16="http://schemas.microsoft.com/office/drawing/2014/main" id="{F0346E1B-2B40-4DEF-8915-593CCF3A2B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9" y="676"/>
              <a:ext cx="240" cy="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3600" name="Oval 81">
              <a:extLst>
                <a:ext uri="{FF2B5EF4-FFF2-40B4-BE49-F238E27FC236}">
                  <a16:creationId xmlns:a16="http://schemas.microsoft.com/office/drawing/2014/main" id="{7C1B68F4-7B49-3F7B-D230-2843766EBC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" y="315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3601" name="Oval 82">
              <a:extLst>
                <a:ext uri="{FF2B5EF4-FFF2-40B4-BE49-F238E27FC236}">
                  <a16:creationId xmlns:a16="http://schemas.microsoft.com/office/drawing/2014/main" id="{B09C2CC9-2B66-4160-E482-C89CDB9BFF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" y="1083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3602" name="Text Box 83">
              <a:extLst>
                <a:ext uri="{FF2B5EF4-FFF2-40B4-BE49-F238E27FC236}">
                  <a16:creationId xmlns:a16="http://schemas.microsoft.com/office/drawing/2014/main" id="{80A7C5A5-5668-2E2C-6DE4-F7C0BA85EE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" y="864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23603" name="Text Box 84">
              <a:extLst>
                <a:ext uri="{FF2B5EF4-FFF2-40B4-BE49-F238E27FC236}">
                  <a16:creationId xmlns:a16="http://schemas.microsoft.com/office/drawing/2014/main" id="{3360CF9D-3AE8-0A21-091C-F1374ACE1A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36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3604" name="Text Box 85">
              <a:extLst>
                <a:ext uri="{FF2B5EF4-FFF2-40B4-BE49-F238E27FC236}">
                  <a16:creationId xmlns:a16="http://schemas.microsoft.com/office/drawing/2014/main" id="{482DF0C7-E183-DFF9-34C3-FF4DD9F954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76"/>
              <a:ext cx="21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3605" name="Line 86">
              <a:extLst>
                <a:ext uri="{FF2B5EF4-FFF2-40B4-BE49-F238E27FC236}">
                  <a16:creationId xmlns:a16="http://schemas.microsoft.com/office/drawing/2014/main" id="{52C50B47-F1DA-7B8B-851A-D060C95620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6" y="267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606" name="Text Box 87">
              <a:extLst>
                <a:ext uri="{FF2B5EF4-FFF2-40B4-BE49-F238E27FC236}">
                  <a16:creationId xmlns:a16="http://schemas.microsoft.com/office/drawing/2014/main" id="{24912256-8DA5-4395-F2D3-47D534DB77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" y="0"/>
              <a:ext cx="16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grpSp>
          <p:nvGrpSpPr>
            <p:cNvPr id="22" name="Group 88">
              <a:extLst>
                <a:ext uri="{FF2B5EF4-FFF2-40B4-BE49-F238E27FC236}">
                  <a16:creationId xmlns:a16="http://schemas.microsoft.com/office/drawing/2014/main" id="{716ACFB1-3009-7E5E-5025-5B26408ADB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4" y="687"/>
              <a:ext cx="240" cy="84"/>
              <a:chOff x="0" y="0"/>
              <a:chExt cx="240" cy="84"/>
            </a:xfrm>
          </p:grpSpPr>
          <p:sp>
            <p:nvSpPr>
              <p:cNvPr id="23" name="Line 89">
                <a:extLst>
                  <a:ext uri="{FF2B5EF4-FFF2-40B4-BE49-F238E27FC236}">
                    <a16:creationId xmlns:a16="http://schemas.microsoft.com/office/drawing/2014/main" id="{FFBCC0B5-F938-3C20-BC0F-D70A186D20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120" y="-36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Line 90">
                <a:extLst>
                  <a:ext uri="{FF2B5EF4-FFF2-40B4-BE49-F238E27FC236}">
                    <a16:creationId xmlns:a16="http://schemas.microsoft.com/office/drawing/2014/main" id="{847BE98E-F4F0-F96A-24EF-B809789ED8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120" y="-120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3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6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6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300"/>
                                        <p:tgtEl>
                                          <p:spTgt spid="2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6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6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3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300"/>
                                        <p:tgtEl>
                                          <p:spTgt spid="2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7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23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8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23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13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23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23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23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23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 nodeType="clickPar">
                      <p:stCondLst>
                        <p:cond delay="indefinite"/>
                      </p:stCondLst>
                      <p:childTnLst>
                        <p:par>
                          <p:cTn id="10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23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 nodeType="clickPar">
                      <p:stCondLst>
                        <p:cond delay="indefinite"/>
                      </p:stCondLst>
                      <p:childTnLst>
                        <p:par>
                          <p:cTn id="1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75"/>
                                        <p:tgtEl>
                                          <p:spTgt spid="23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 nodeType="clickPar">
                      <p:stCondLst>
                        <p:cond delay="indefinite"/>
                      </p:stCondLst>
                      <p:childTnLst>
                        <p:par>
                          <p:cTn id="1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300"/>
                                        <p:tgtEl>
                                          <p:spTgt spid="23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8" grpId="0" autoUpdateAnimBg="0"/>
      <p:bldP spid="23607" grpId="0" autoUpdateAnimBg="0"/>
      <p:bldP spid="23608" grpId="0" autoUpdateAnimBg="0"/>
      <p:bldP spid="23609" grpId="0" autoUpdateAnimBg="0"/>
      <p:bldP spid="23610" grpId="0" autoUpdateAnimBg="0"/>
      <p:bldP spid="23611" grpId="0" autoUpdateAnimBg="0"/>
      <p:bldP spid="23612" grpId="0" autoUpdateAnimBg="0"/>
      <p:bldP spid="23618" grpId="0" autoUpdateAnimBg="0"/>
      <p:bldP spid="23619" grpId="0" autoUpdateAnimBg="0"/>
      <p:bldP spid="23623" grpId="0" animBg="1" autoUpdateAnimBg="0"/>
      <p:bldP spid="23624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>
            <a:extLst>
              <a:ext uri="{FF2B5EF4-FFF2-40B4-BE49-F238E27FC236}">
                <a16:creationId xmlns:a16="http://schemas.microsoft.com/office/drawing/2014/main" id="{DEDB2831-288C-CF2B-2AFA-6B122F2942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7638" y="333375"/>
            <a:ext cx="8888412" cy="129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　　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[例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0066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]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　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下图中电容 </a:t>
            </a:r>
            <a:r>
              <a:rPr lang="zh-CN" altLang="en-US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23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.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5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F，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接在电源电压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220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V、频率为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50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Hz、初相位为零的交流电源上，求电路中的电流 </a:t>
            </a:r>
            <a:r>
              <a:rPr lang="zh-CN" altLang="en-US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i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 、</a:t>
            </a:r>
            <a:r>
              <a:rPr lang="zh-CN" altLang="en-US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及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Q</a:t>
            </a:r>
            <a:r>
              <a:rPr lang="zh-CN" altLang="en-US" sz="2400" b="1">
                <a:solidFill>
                  <a:schemeClr val="tx2"/>
                </a:solidFill>
                <a:latin typeface="Times New Roman" panose="02020603050405020304" pitchFamily="18" charset="0"/>
              </a:rPr>
              <a:t>。该电容的额定电压最少应为多少伏？</a:t>
            </a:r>
          </a:p>
        </p:txBody>
      </p:sp>
      <p:sp>
        <p:nvSpPr>
          <p:cNvPr id="24579" name="Text Box 4">
            <a:extLst>
              <a:ext uri="{FF2B5EF4-FFF2-40B4-BE49-F238E27FC236}">
                <a16:creationId xmlns:a16="http://schemas.microsoft.com/office/drawing/2014/main" id="{5EEDCFA3-F862-1AC9-DF29-44C567241C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9113" y="1844675"/>
            <a:ext cx="2351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</a:rPr>
              <a:t>解</a:t>
            </a:r>
            <a:r>
              <a:rPr lang="en-US" altLang="zh-CN" sz="2400" b="1">
                <a:solidFill>
                  <a:srgbClr val="0000FF"/>
                </a:solidFill>
                <a:latin typeface="宋体" panose="02010600030101010101" pitchFamily="2" charset="-122"/>
              </a:rPr>
              <a:t>]</a:t>
            </a:r>
            <a:r>
              <a:rPr lang="en-US" altLang="zh-CN" sz="2400" b="1">
                <a:solidFill>
                  <a:schemeClr val="accent2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2400" b="1">
                <a:latin typeface="宋体" panose="02010600030101010101" pitchFamily="2" charset="-122"/>
              </a:rPr>
              <a:t>容抗</a:t>
            </a:r>
          </a:p>
        </p:txBody>
      </p:sp>
      <p:graphicFrame>
        <p:nvGraphicFramePr>
          <p:cNvPr id="24580" name="Object 4">
            <a:extLst>
              <a:ext uri="{FF2B5EF4-FFF2-40B4-BE49-F238E27FC236}">
                <a16:creationId xmlns:a16="http://schemas.microsoft.com/office/drawing/2014/main" id="{D51FEEE8-3D91-EE03-DAFD-C275D65B09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48088" y="2419350"/>
          <a:ext cx="4576762" cy="882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803400" imgH="431800" progId="">
                  <p:embed/>
                </p:oleObj>
              </mc:Choice>
              <mc:Fallback>
                <p:oleObj r:id="rId2" imgW="1803400" imgH="43180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8088" y="2419350"/>
                        <a:ext cx="4576762" cy="882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1" name="Object 5">
            <a:extLst>
              <a:ext uri="{FF2B5EF4-FFF2-40B4-BE49-F238E27FC236}">
                <a16:creationId xmlns:a16="http://schemas.microsoft.com/office/drawing/2014/main" id="{2CC80A5F-835A-BD53-E80A-B3BDDD8F98B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4800" y="3233738"/>
          <a:ext cx="2336800" cy="960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079500" imgH="444500" progId="">
                  <p:embed/>
                </p:oleObj>
              </mc:Choice>
              <mc:Fallback>
                <p:oleObj r:id="rId4" imgW="1079500" imgH="44450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233738"/>
                        <a:ext cx="2336800" cy="960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4582" name="Object 6">
            <a:extLst>
              <a:ext uri="{FF2B5EF4-FFF2-40B4-BE49-F238E27FC236}">
                <a16:creationId xmlns:a16="http://schemas.microsoft.com/office/drawing/2014/main" id="{D8F45B83-C4B2-6AE9-A4ED-5CE85C7B28F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36988" y="4206875"/>
          <a:ext cx="3240087" cy="86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3237095" imgH="863225" progId="Equation.3">
                  <p:embed/>
                </p:oleObj>
              </mc:Choice>
              <mc:Fallback>
                <p:oleObj r:id="rId6" imgW="3237095" imgH="863225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6988" y="4206875"/>
                        <a:ext cx="3240087" cy="862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4583" name="Group 12">
            <a:extLst>
              <a:ext uri="{FF2B5EF4-FFF2-40B4-BE49-F238E27FC236}">
                <a16:creationId xmlns:a16="http://schemas.microsoft.com/office/drawing/2014/main" id="{0D22B48F-5ECA-29B6-E0B6-C77E876C9181}"/>
              </a:ext>
            </a:extLst>
          </p:cNvPr>
          <p:cNvGrpSpPr>
            <a:grpSpLocks/>
          </p:cNvGrpSpPr>
          <p:nvPr/>
        </p:nvGrpSpPr>
        <p:grpSpPr bwMode="auto">
          <a:xfrm>
            <a:off x="539750" y="1844675"/>
            <a:ext cx="1492250" cy="1828800"/>
            <a:chOff x="0" y="0"/>
            <a:chExt cx="940" cy="1152"/>
          </a:xfrm>
        </p:grpSpPr>
        <p:sp>
          <p:nvSpPr>
            <p:cNvPr id="24586" name="未知">
              <a:extLst>
                <a:ext uri="{FF2B5EF4-FFF2-40B4-BE49-F238E27FC236}">
                  <a16:creationId xmlns:a16="http://schemas.microsoft.com/office/drawing/2014/main" id="{D8D8ABFC-2E66-2F8F-272A-7B9D449EF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" y="348"/>
              <a:ext cx="528" cy="768"/>
            </a:xfrm>
            <a:custGeom>
              <a:avLst/>
              <a:gdLst>
                <a:gd name="T0" fmla="*/ 0 w 528"/>
                <a:gd name="T1" fmla="*/ 0 h 768"/>
                <a:gd name="T2" fmla="*/ 528 w 528"/>
                <a:gd name="T3" fmla="*/ 0 h 768"/>
                <a:gd name="T4" fmla="*/ 528 w 528"/>
                <a:gd name="T5" fmla="*/ 768 h 768"/>
                <a:gd name="T6" fmla="*/ 0 w 528"/>
                <a:gd name="T7" fmla="*/ 768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768"/>
                <a:gd name="T14" fmla="*/ 528 w 528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768">
                  <a:moveTo>
                    <a:pt x="0" y="0"/>
                  </a:moveTo>
                  <a:lnTo>
                    <a:pt x="528" y="0"/>
                  </a:lnTo>
                  <a:lnTo>
                    <a:pt x="528" y="768"/>
                  </a:lnTo>
                  <a:lnTo>
                    <a:pt x="0" y="76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87" name="Text Box 14">
              <a:extLst>
                <a:ext uri="{FF2B5EF4-FFF2-40B4-BE49-F238E27FC236}">
                  <a16:creationId xmlns:a16="http://schemas.microsoft.com/office/drawing/2014/main" id="{1F283FFD-08FA-6CAE-0323-4CA7FBB32D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6" y="576"/>
              <a:ext cx="2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588" name="Rectangle 15">
              <a:extLst>
                <a:ext uri="{FF2B5EF4-FFF2-40B4-BE49-F238E27FC236}">
                  <a16:creationId xmlns:a16="http://schemas.microsoft.com/office/drawing/2014/main" id="{E31D8D25-E97C-65A8-EBCD-5D00615D82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" y="685"/>
              <a:ext cx="240" cy="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4589" name="Oval 16">
              <a:extLst>
                <a:ext uri="{FF2B5EF4-FFF2-40B4-BE49-F238E27FC236}">
                  <a16:creationId xmlns:a16="http://schemas.microsoft.com/office/drawing/2014/main" id="{D60686FA-9E9B-2D36-1B36-B890862E0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324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4590" name="Oval 17">
              <a:extLst>
                <a:ext uri="{FF2B5EF4-FFF2-40B4-BE49-F238E27FC236}">
                  <a16:creationId xmlns:a16="http://schemas.microsoft.com/office/drawing/2014/main" id="{40F5CBF8-32C9-383B-5F21-E765E82DC0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" y="1092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24591" name="Text Box 18">
              <a:extLst>
                <a:ext uri="{FF2B5EF4-FFF2-40B4-BE49-F238E27FC236}">
                  <a16:creationId xmlns:a16="http://schemas.microsoft.com/office/drawing/2014/main" id="{21F15517-5162-50CB-1D6C-2C289E92C5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864"/>
              <a:ext cx="26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4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24592" name="Text Box 19">
              <a:extLst>
                <a:ext uri="{FF2B5EF4-FFF2-40B4-BE49-F238E27FC236}">
                  <a16:creationId xmlns:a16="http://schemas.microsoft.com/office/drawing/2014/main" id="{DF837136-D427-BB2C-BB62-B8C1F3B5A0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36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24593" name="Text Box 20">
              <a:extLst>
                <a:ext uri="{FF2B5EF4-FFF2-40B4-BE49-F238E27FC236}">
                  <a16:creationId xmlns:a16="http://schemas.microsoft.com/office/drawing/2014/main" id="{A8180164-CB24-6CD4-0E9F-9821F9C169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76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24594" name="Line 21">
              <a:extLst>
                <a:ext uri="{FF2B5EF4-FFF2-40B4-BE49-F238E27FC236}">
                  <a16:creationId xmlns:a16="http://schemas.microsoft.com/office/drawing/2014/main" id="{F919B34B-61CF-EA5D-0765-8CDB62C2D4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0" y="276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595" name="Text Box 22">
              <a:extLst>
                <a:ext uri="{FF2B5EF4-FFF2-40B4-BE49-F238E27FC236}">
                  <a16:creationId xmlns:a16="http://schemas.microsoft.com/office/drawing/2014/main" id="{B5983534-3660-7688-ABEC-976C99B353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" y="0"/>
              <a:ext cx="16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4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grpSp>
          <p:nvGrpSpPr>
            <p:cNvPr id="24596" name="Group 23">
              <a:extLst>
                <a:ext uri="{FF2B5EF4-FFF2-40B4-BE49-F238E27FC236}">
                  <a16:creationId xmlns:a16="http://schemas.microsoft.com/office/drawing/2014/main" id="{9CB6DB69-4427-B45C-5583-5ADDD2674E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8" y="696"/>
              <a:ext cx="240" cy="84"/>
              <a:chOff x="0" y="0"/>
              <a:chExt cx="240" cy="84"/>
            </a:xfrm>
          </p:grpSpPr>
          <p:sp>
            <p:nvSpPr>
              <p:cNvPr id="24597" name="Line 24">
                <a:extLst>
                  <a:ext uri="{FF2B5EF4-FFF2-40B4-BE49-F238E27FC236}">
                    <a16:creationId xmlns:a16="http://schemas.microsoft.com/office/drawing/2014/main" id="{B4A97A34-794B-5DB5-07D0-C4F7BB9AEE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120" y="-36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98" name="Line 25">
                <a:extLst>
                  <a:ext uri="{FF2B5EF4-FFF2-40B4-BE49-F238E27FC236}">
                    <a16:creationId xmlns:a16="http://schemas.microsoft.com/office/drawing/2014/main" id="{81E57ACD-A88B-36EE-B62F-1B0580ED64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120" y="-120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24600" name="Text Box 29">
            <a:extLst>
              <a:ext uri="{FF2B5EF4-FFF2-40B4-BE49-F238E27FC236}">
                <a16:creationId xmlns:a16="http://schemas.microsoft.com/office/drawing/2014/main" id="{7889D413-6FDB-B0E6-5AEA-3D157B77E1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1100" y="5084763"/>
            <a:ext cx="4406900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= 0　　</a:t>
            </a:r>
            <a:r>
              <a:rPr lang="zh-CN" altLang="en-US" sz="2400" b="1" i="1">
                <a:solidFill>
                  <a:schemeClr val="tx2"/>
                </a:solidFill>
                <a:latin typeface="Times New Roman" panose="02020603050405020304" pitchFamily="18" charset="0"/>
              </a:rPr>
              <a:t>Q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</a:t>
            </a:r>
            <a:r>
              <a:rPr lang="en-US" altLang="zh-CN" sz="2400" b="1" i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UI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= 356.4 var</a:t>
            </a:r>
            <a:endParaRPr lang="zh-CN" altLang="en-US" sz="2400" b="1">
              <a:solidFill>
                <a:schemeClr val="tx2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4601" name="AutoShape 30">
            <a:extLst>
              <a:ext uri="{FF2B5EF4-FFF2-40B4-BE49-F238E27FC236}">
                <a16:creationId xmlns:a16="http://schemas.microsoft.com/office/drawing/2014/main" id="{C6DEDD6F-EEE7-7607-61F6-46B3A61523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438" y="5734050"/>
            <a:ext cx="3975100" cy="574675"/>
          </a:xfrm>
          <a:prstGeom prst="roundRect">
            <a:avLst>
              <a:gd name="adj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Times New Roman" panose="02020603050405020304" pitchFamily="18" charset="0"/>
              </a:rPr>
              <a:t>额定电压 </a:t>
            </a:r>
            <a:r>
              <a:rPr lang="zh-CN" altLang="en-US" sz="2400" b="1">
                <a:latin typeface="Times New Roman" panose="02020603050405020304" pitchFamily="18" charset="0"/>
              </a:rPr>
              <a:t>≥ </a:t>
            </a:r>
            <a:r>
              <a:rPr lang="en-US" altLang="zh-CN" sz="2400" b="1">
                <a:latin typeface="Times New Roman" panose="02020603050405020304" pitchFamily="18" charset="0"/>
              </a:rPr>
              <a:t>311V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75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autoUpdateAnimBg="0"/>
      <p:bldP spid="24600" grpId="0" autoUpdateAnimBg="0"/>
      <p:bldP spid="2460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93">
            <a:extLst>
              <a:ext uri="{FF2B5EF4-FFF2-40B4-BE49-F238E27FC236}">
                <a16:creationId xmlns:a16="http://schemas.microsoft.com/office/drawing/2014/main" id="{CDAA52E3-A310-DFE1-17C9-4EC5648AA95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90550" y="266700"/>
            <a:ext cx="8229600" cy="425450"/>
          </a:xfrm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2.4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电阻、电感与电容元件串联的交流电路</a:t>
            </a: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25603" name="Text Box 2">
            <a:extLst>
              <a:ext uri="{FF2B5EF4-FFF2-40B4-BE49-F238E27FC236}">
                <a16:creationId xmlns:a16="http://schemas.microsoft.com/office/drawing/2014/main" id="{04CE8BBF-455B-77AC-6CCF-FF8764B00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4581525"/>
            <a:ext cx="27114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根据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KVL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可列出</a:t>
            </a:r>
          </a:p>
        </p:txBody>
      </p:sp>
      <p:graphicFrame>
        <p:nvGraphicFramePr>
          <p:cNvPr id="25605" name="Object 5">
            <a:extLst>
              <a:ext uri="{FF2B5EF4-FFF2-40B4-BE49-F238E27FC236}">
                <a16:creationId xmlns:a16="http://schemas.microsoft.com/office/drawing/2014/main" id="{6B7874A3-5485-6364-90DC-7AEB0CAB316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4838" y="5157788"/>
          <a:ext cx="3175000" cy="119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175000" imgH="1193800" progId="Equation.3">
                  <p:embed/>
                </p:oleObj>
              </mc:Choice>
              <mc:Fallback>
                <p:oleObj r:id="rId2" imgW="3175000" imgH="11938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4838" y="5157788"/>
                        <a:ext cx="3175000" cy="119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6" name="Text Box 38">
            <a:extLst>
              <a:ext uri="{FF2B5EF4-FFF2-40B4-BE49-F238E27FC236}">
                <a16:creationId xmlns:a16="http://schemas.microsoft.com/office/drawing/2014/main" id="{44A522E4-2314-32AD-DAE0-FBC403291A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625" y="811213"/>
            <a:ext cx="82819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在 </a:t>
            </a:r>
            <a:r>
              <a:rPr lang="en-US" altLang="zh-CN" sz="2400" b="1" i="1">
                <a:latin typeface="Times New Roman" panose="02020603050405020304" pitchFamily="18" charset="0"/>
              </a:rPr>
              <a:t>R</a:t>
            </a:r>
            <a:r>
              <a:rPr lang="zh-CN" altLang="en-US" sz="2400" b="1">
                <a:latin typeface="Times New Roman" panose="02020603050405020304" pitchFamily="18" charset="0"/>
              </a:rPr>
              <a:t>、</a:t>
            </a:r>
            <a:r>
              <a:rPr lang="en-US" altLang="zh-CN" sz="2400" b="1" i="1">
                <a:latin typeface="Times New Roman" panose="02020603050405020304" pitchFamily="18" charset="0"/>
              </a:rPr>
              <a:t>L</a:t>
            </a:r>
            <a:r>
              <a:rPr lang="zh-CN" altLang="en-US" sz="2400" b="1">
                <a:latin typeface="Times New Roman" panose="02020603050405020304" pitchFamily="18" charset="0"/>
              </a:rPr>
              <a:t>、</a:t>
            </a:r>
            <a:r>
              <a:rPr lang="en-US" altLang="zh-CN" sz="2400" b="1" i="1">
                <a:latin typeface="Times New Roman" panose="02020603050405020304" pitchFamily="18" charset="0"/>
              </a:rPr>
              <a:t>C </a:t>
            </a:r>
            <a:r>
              <a:rPr lang="zh-CN" altLang="en-US" sz="2400" b="1">
                <a:latin typeface="Times New Roman" panose="02020603050405020304" pitchFamily="18" charset="0"/>
              </a:rPr>
              <a:t>串联交流电路中，电流电压参考方向如图所示。</a:t>
            </a:r>
          </a:p>
        </p:txBody>
      </p:sp>
      <p:sp>
        <p:nvSpPr>
          <p:cNvPr id="25607" name="Text Box 39">
            <a:extLst>
              <a:ext uri="{FF2B5EF4-FFF2-40B4-BE49-F238E27FC236}">
                <a16:creationId xmlns:a16="http://schemas.microsoft.com/office/drawing/2014/main" id="{E7C18C76-B269-A8AE-4446-D40CBF7B6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1268413"/>
            <a:ext cx="48498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　如用相量表示电压与电流关系，可把电路模型改画为相量模型。</a:t>
            </a:r>
          </a:p>
        </p:txBody>
      </p:sp>
      <p:graphicFrame>
        <p:nvGraphicFramePr>
          <p:cNvPr id="25608" name="Object 8">
            <a:extLst>
              <a:ext uri="{FF2B5EF4-FFF2-40B4-BE49-F238E27FC236}">
                <a16:creationId xmlns:a16="http://schemas.microsoft.com/office/drawing/2014/main" id="{176F66BE-6FE1-5A02-5475-F8858EEFB3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51438" y="2582863"/>
          <a:ext cx="2420937" cy="409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477575" imgH="419282" progId="Equation.3">
                  <p:embed/>
                </p:oleObj>
              </mc:Choice>
              <mc:Fallback>
                <p:oleObj r:id="rId4" imgW="2477575" imgH="419282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1438" y="2582863"/>
                        <a:ext cx="2420937" cy="409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9" name="Object 9">
            <a:extLst>
              <a:ext uri="{FF2B5EF4-FFF2-40B4-BE49-F238E27FC236}">
                <a16:creationId xmlns:a16="http://schemas.microsoft.com/office/drawing/2014/main" id="{6740671C-40E3-5A22-CA7D-46A48C5F74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07050" y="3040063"/>
          <a:ext cx="2501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743200" imgH="419100" progId="Equation.3">
                  <p:embed/>
                </p:oleObj>
              </mc:Choice>
              <mc:Fallback>
                <p:oleObj r:id="rId6" imgW="2743200" imgH="4191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07050" y="3040063"/>
                        <a:ext cx="2501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0" name="Object 10">
            <a:extLst>
              <a:ext uri="{FF2B5EF4-FFF2-40B4-BE49-F238E27FC236}">
                <a16:creationId xmlns:a16="http://schemas.microsoft.com/office/drawing/2014/main" id="{18173FC0-D64E-7F33-4771-E3B5ABF3EB6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27688" y="3509963"/>
          <a:ext cx="2409825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2768600" imgH="419100" progId="Equation.3">
                  <p:embed/>
                </p:oleObj>
              </mc:Choice>
              <mc:Fallback>
                <p:oleObj r:id="rId8" imgW="2768600" imgH="41910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27688" y="3509963"/>
                        <a:ext cx="2409825" cy="363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1" name="Object 11">
            <a:extLst>
              <a:ext uri="{FF2B5EF4-FFF2-40B4-BE49-F238E27FC236}">
                <a16:creationId xmlns:a16="http://schemas.microsoft.com/office/drawing/2014/main" id="{6172CA19-8375-EBB0-1352-228C019DD3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2563" y="3910013"/>
          <a:ext cx="2571750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2806700" imgH="787400" progId="Equation.3">
                  <p:embed/>
                </p:oleObj>
              </mc:Choice>
              <mc:Fallback>
                <p:oleObj r:id="rId10" imgW="2806700" imgH="7874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2563" y="3910013"/>
                        <a:ext cx="2571750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12" name="Object 12">
            <a:extLst>
              <a:ext uri="{FF2B5EF4-FFF2-40B4-BE49-F238E27FC236}">
                <a16:creationId xmlns:a16="http://schemas.microsoft.com/office/drawing/2014/main" id="{6C5F6E47-EE35-1AD9-3619-2900B719D19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33875" y="5157788"/>
          <a:ext cx="4054475" cy="1062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4648200" imgH="1219200" progId="Equation.3">
                  <p:embed/>
                </p:oleObj>
              </mc:Choice>
              <mc:Fallback>
                <p:oleObj r:id="rId12" imgW="4648200" imgH="12192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33875" y="5157788"/>
                        <a:ext cx="4054475" cy="1062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14" name="Text Box 75">
            <a:extLst>
              <a:ext uri="{FF2B5EF4-FFF2-40B4-BE49-F238E27FC236}">
                <a16:creationId xmlns:a16="http://schemas.microsoft.com/office/drawing/2014/main" id="{AFB0A84B-1FFF-DE00-1F26-67F149287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4463" y="3657600"/>
            <a:ext cx="777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000" b="1" i="1">
                <a:solidFill>
                  <a:srgbClr val="FF0066"/>
                </a:solidFill>
                <a:latin typeface="Times New Roman" panose="02020603050405020304" pitchFamily="18" charset="0"/>
              </a:rPr>
              <a:t>– </a:t>
            </a:r>
            <a:r>
              <a:rPr lang="en-US" altLang="zh-CN" sz="2000">
                <a:solidFill>
                  <a:srgbClr val="FF0066"/>
                </a:solidFill>
                <a:latin typeface="Times New Roman" panose="02020603050405020304" pitchFamily="18" charset="0"/>
              </a:rPr>
              <a:t>j</a:t>
            </a:r>
            <a:r>
              <a:rPr lang="en-US" altLang="zh-CN" sz="2000" b="1" i="1">
                <a:solidFill>
                  <a:srgbClr val="FF0066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000" b="1" i="1" baseline="-25000">
                <a:solidFill>
                  <a:srgbClr val="FF0066"/>
                </a:solidFill>
                <a:latin typeface="Times New Roman" panose="02020603050405020304" pitchFamily="18" charset="0"/>
              </a:rPr>
              <a:t>C</a:t>
            </a:r>
            <a:endParaRPr lang="en-US" altLang="zh-CN" sz="2000" b="1">
              <a:solidFill>
                <a:srgbClr val="FF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15" name="Text Box 76">
            <a:extLst>
              <a:ext uri="{FF2B5EF4-FFF2-40B4-BE49-F238E27FC236}">
                <a16:creationId xmlns:a16="http://schemas.microsoft.com/office/drawing/2014/main" id="{DAC74F94-4361-9669-7F3F-3885757B8B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4300" y="2133600"/>
            <a:ext cx="36671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 i="1">
                <a:solidFill>
                  <a:srgbClr val="FF0066"/>
                </a:solidFill>
                <a:latin typeface="Times New Roman" panose="02020603050405020304" pitchFamily="18" charset="0"/>
              </a:rPr>
              <a:t>R</a:t>
            </a:r>
          </a:p>
        </p:txBody>
      </p:sp>
      <p:sp>
        <p:nvSpPr>
          <p:cNvPr id="25616" name="Text Box 77">
            <a:extLst>
              <a:ext uri="{FF2B5EF4-FFF2-40B4-BE49-F238E27FC236}">
                <a16:creationId xmlns:a16="http://schemas.microsoft.com/office/drawing/2014/main" id="{DF24364E-6E2B-D690-E22D-C7103E995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6525" y="2895600"/>
            <a:ext cx="558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000">
                <a:solidFill>
                  <a:srgbClr val="FF0066"/>
                </a:solidFill>
                <a:latin typeface="Times New Roman" panose="02020603050405020304" pitchFamily="18" charset="0"/>
              </a:rPr>
              <a:t>j</a:t>
            </a:r>
            <a:r>
              <a:rPr lang="en-US" altLang="zh-CN" sz="2000" b="1" i="1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000" b="1" i="1" baseline="-25000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L</a:t>
            </a:r>
            <a:endParaRPr lang="en-US" altLang="zh-CN" sz="2000" b="1">
              <a:solidFill>
                <a:srgbClr val="FF0066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25618" name="Text Box 79">
            <a:extLst>
              <a:ext uri="{FF2B5EF4-FFF2-40B4-BE49-F238E27FC236}">
                <a16:creationId xmlns:a16="http://schemas.microsoft.com/office/drawing/2014/main" id="{01A44059-D0CA-4284-C096-0F76FB1AB6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6463" y="4724400"/>
            <a:ext cx="3897312" cy="457200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zh-CN" altLang="en-US" b="1">
                <a:solidFill>
                  <a:srgbClr val="6600FF"/>
                </a:solidFill>
                <a:latin typeface="Times New Roman" pitchFamily="18" charset="0"/>
              </a:rPr>
              <a:t>电路的阻抗，用 </a:t>
            </a:r>
            <a:r>
              <a:rPr lang="en-US" altLang="zh-CN" b="1" i="1" dirty="0">
                <a:solidFill>
                  <a:srgbClr val="FF0066"/>
                </a:solidFill>
                <a:latin typeface="Times New Roman" pitchFamily="18" charset="0"/>
              </a:rPr>
              <a:t>Z</a:t>
            </a:r>
            <a:r>
              <a:rPr lang="en-US" altLang="zh-CN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zh-CN" altLang="en-US" b="1" dirty="0">
                <a:solidFill>
                  <a:srgbClr val="6600FF"/>
                </a:solidFill>
                <a:latin typeface="Times New Roman" pitchFamily="18" charset="0"/>
              </a:rPr>
              <a:t>表示。</a:t>
            </a:r>
          </a:p>
        </p:txBody>
      </p:sp>
      <p:sp>
        <p:nvSpPr>
          <p:cNvPr id="25619" name="Text Box 81">
            <a:extLst>
              <a:ext uri="{FF2B5EF4-FFF2-40B4-BE49-F238E27FC236}">
                <a16:creationId xmlns:a16="http://schemas.microsoft.com/office/drawing/2014/main" id="{BFC6D567-D746-FA18-E625-F58C1EB8F5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9950" y="2133600"/>
            <a:ext cx="2759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KVL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相量表示式为</a:t>
            </a:r>
          </a:p>
        </p:txBody>
      </p:sp>
      <p:grpSp>
        <p:nvGrpSpPr>
          <p:cNvPr id="2" name="Group 87">
            <a:extLst>
              <a:ext uri="{FF2B5EF4-FFF2-40B4-BE49-F238E27FC236}">
                <a16:creationId xmlns:a16="http://schemas.microsoft.com/office/drawing/2014/main" id="{9EC83C15-C981-41D4-4625-F7D32CA82593}"/>
              </a:ext>
            </a:extLst>
          </p:cNvPr>
          <p:cNvGrpSpPr>
            <a:grpSpLocks/>
          </p:cNvGrpSpPr>
          <p:nvPr/>
        </p:nvGrpSpPr>
        <p:grpSpPr bwMode="auto">
          <a:xfrm>
            <a:off x="684213" y="1365250"/>
            <a:ext cx="1731962" cy="3000375"/>
            <a:chOff x="14" y="11"/>
            <a:chExt cx="983" cy="1856"/>
          </a:xfrm>
        </p:grpSpPr>
        <p:grpSp>
          <p:nvGrpSpPr>
            <p:cNvPr id="25644" name="Group 86">
              <a:extLst>
                <a:ext uri="{FF2B5EF4-FFF2-40B4-BE49-F238E27FC236}">
                  <a16:creationId xmlns:a16="http://schemas.microsoft.com/office/drawing/2014/main" id="{6C7736A5-4623-C279-F00F-3BCC58F8E0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" y="11"/>
              <a:ext cx="983" cy="1856"/>
              <a:chOff x="14" y="11"/>
              <a:chExt cx="983" cy="1856"/>
            </a:xfrm>
          </p:grpSpPr>
          <p:sp>
            <p:nvSpPr>
              <p:cNvPr id="25646" name="Text Box 7">
                <a:extLst>
                  <a:ext uri="{FF2B5EF4-FFF2-40B4-BE49-F238E27FC236}">
                    <a16:creationId xmlns:a16="http://schemas.microsoft.com/office/drawing/2014/main" id="{11F2158B-8A09-71E5-FDAC-E6880F8AB5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5" y="1619"/>
                <a:ext cx="214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0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25647" name="Text Box 8">
                <a:extLst>
                  <a:ext uri="{FF2B5EF4-FFF2-40B4-BE49-F238E27FC236}">
                    <a16:creationId xmlns:a16="http://schemas.microsoft.com/office/drawing/2014/main" id="{743454FE-096A-B037-AF82-0218C1218B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2" y="1355"/>
                <a:ext cx="210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25648" name="Text Box 9">
                <a:extLst>
                  <a:ext uri="{FF2B5EF4-FFF2-40B4-BE49-F238E27FC236}">
                    <a16:creationId xmlns:a16="http://schemas.microsoft.com/office/drawing/2014/main" id="{98FE09B5-5E4F-4C47-8319-4CD41879BA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785" y="1067"/>
                <a:ext cx="194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20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49" name="Text Box 14">
                <a:extLst>
                  <a:ext uri="{FF2B5EF4-FFF2-40B4-BE49-F238E27FC236}">
                    <a16:creationId xmlns:a16="http://schemas.microsoft.com/office/drawing/2014/main" id="{0E0BEE39-AF9C-6E88-9156-989B2EC59E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5" y="1523"/>
                <a:ext cx="214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0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25650" name="Text Box 15">
                <a:extLst>
                  <a:ext uri="{FF2B5EF4-FFF2-40B4-BE49-F238E27FC236}">
                    <a16:creationId xmlns:a16="http://schemas.microsoft.com/office/drawing/2014/main" id="{C0DA730B-25F4-83DF-3E94-64457F5455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" y="371"/>
                <a:ext cx="188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25651" name="Text Box 16">
                <a:extLst>
                  <a:ext uri="{FF2B5EF4-FFF2-40B4-BE49-F238E27FC236}">
                    <a16:creationId xmlns:a16="http://schemas.microsoft.com/office/drawing/2014/main" id="{3D39EADB-E4E2-A5CE-3191-CA5115F053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" y="923"/>
                <a:ext cx="186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endParaRPr lang="en-US" altLang="zh-CN" sz="20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52" name="未知">
                <a:extLst>
                  <a:ext uri="{FF2B5EF4-FFF2-40B4-BE49-F238E27FC236}">
                    <a16:creationId xmlns:a16="http://schemas.microsoft.com/office/drawing/2014/main" id="{9019C045-7094-26EB-E5F2-334DF51BB3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" y="327"/>
                <a:ext cx="552" cy="720"/>
              </a:xfrm>
              <a:custGeom>
                <a:avLst/>
                <a:gdLst>
                  <a:gd name="T0" fmla="*/ 0 w 480"/>
                  <a:gd name="T1" fmla="*/ 0 h 288"/>
                  <a:gd name="T2" fmla="*/ 6833 w 480"/>
                  <a:gd name="T3" fmla="*/ 0 h 288"/>
                  <a:gd name="T4" fmla="*/ 6833 w 480"/>
                  <a:gd name="T5" fmla="*/ 2147483647 h 288"/>
                  <a:gd name="T6" fmla="*/ 0 60000 65536"/>
                  <a:gd name="T7" fmla="*/ 0 60000 65536"/>
                  <a:gd name="T8" fmla="*/ 0 60000 65536"/>
                  <a:gd name="T9" fmla="*/ 0 w 480"/>
                  <a:gd name="T10" fmla="*/ 0 h 288"/>
                  <a:gd name="T11" fmla="*/ 480 w 480"/>
                  <a:gd name="T12" fmla="*/ 288 h 2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0" h="288">
                    <a:moveTo>
                      <a:pt x="0" y="0"/>
                    </a:moveTo>
                    <a:lnTo>
                      <a:pt x="480" y="0"/>
                    </a:lnTo>
                    <a:lnTo>
                      <a:pt x="480" y="288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3" name="未知">
                <a:extLst>
                  <a:ext uri="{FF2B5EF4-FFF2-40B4-BE49-F238E27FC236}">
                    <a16:creationId xmlns:a16="http://schemas.microsoft.com/office/drawing/2014/main" id="{A860DDAB-C3BF-5C29-3C6B-A21046D7F5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" y="1647"/>
                <a:ext cx="528" cy="192"/>
              </a:xfrm>
              <a:custGeom>
                <a:avLst/>
                <a:gdLst>
                  <a:gd name="T0" fmla="*/ 0 w 480"/>
                  <a:gd name="T1" fmla="*/ 192 h 192"/>
                  <a:gd name="T2" fmla="*/ 2938 w 480"/>
                  <a:gd name="T3" fmla="*/ 192 h 192"/>
                  <a:gd name="T4" fmla="*/ 2938 w 480"/>
                  <a:gd name="T5" fmla="*/ 0 h 192"/>
                  <a:gd name="T6" fmla="*/ 0 60000 65536"/>
                  <a:gd name="T7" fmla="*/ 0 60000 65536"/>
                  <a:gd name="T8" fmla="*/ 0 60000 65536"/>
                  <a:gd name="T9" fmla="*/ 0 w 480"/>
                  <a:gd name="T10" fmla="*/ 0 h 192"/>
                  <a:gd name="T11" fmla="*/ 480 w 480"/>
                  <a:gd name="T12" fmla="*/ 192 h 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0" h="192">
                    <a:moveTo>
                      <a:pt x="0" y="192"/>
                    </a:moveTo>
                    <a:lnTo>
                      <a:pt x="480" y="192"/>
                    </a:lnTo>
                    <a:lnTo>
                      <a:pt x="480" y="0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54" name="Text Box 19">
                <a:extLst>
                  <a:ext uri="{FF2B5EF4-FFF2-40B4-BE49-F238E27FC236}">
                    <a16:creationId xmlns:a16="http://schemas.microsoft.com/office/drawing/2014/main" id="{6EEF1000-0FA0-8BC8-9E60-4F410C6998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95" y="1499"/>
                <a:ext cx="202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sz="20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25655" name="Group 20">
                <a:extLst>
                  <a:ext uri="{FF2B5EF4-FFF2-40B4-BE49-F238E27FC236}">
                    <a16:creationId xmlns:a16="http://schemas.microsoft.com/office/drawing/2014/main" id="{95C65D51-B4C2-9AA7-4690-0BBC56D6F60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60" y="1575"/>
                <a:ext cx="216" cy="72"/>
                <a:chOff x="0" y="0"/>
                <a:chExt cx="216" cy="72"/>
              </a:xfrm>
            </p:grpSpPr>
            <p:sp>
              <p:nvSpPr>
                <p:cNvPr id="25670" name="Line 21">
                  <a:extLst>
                    <a:ext uri="{FF2B5EF4-FFF2-40B4-BE49-F238E27FC236}">
                      <a16:creationId xmlns:a16="http://schemas.microsoft.com/office/drawing/2014/main" id="{3041DEC5-223C-BDA9-92E7-EEF4A2E20AF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400000">
                  <a:off x="108" y="-36"/>
                  <a:ext cx="0" cy="21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671" name="Line 22">
                  <a:extLst>
                    <a:ext uri="{FF2B5EF4-FFF2-40B4-BE49-F238E27FC236}">
                      <a16:creationId xmlns:a16="http://schemas.microsoft.com/office/drawing/2014/main" id="{6F60D129-5D85-C24B-50F7-08FB946F598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400000">
                  <a:off x="108" y="-108"/>
                  <a:ext cx="0" cy="21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5656" name="Oval 23">
                <a:extLst>
                  <a:ext uri="{FF2B5EF4-FFF2-40B4-BE49-F238E27FC236}">
                    <a16:creationId xmlns:a16="http://schemas.microsoft.com/office/drawing/2014/main" id="{E5A006D4-4D8B-F36D-B113-326DDC3B0D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" y="1815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latin typeface="宋体" panose="02010600030101010101" pitchFamily="2" charset="-122"/>
                </a:endParaRPr>
              </a:p>
            </p:txBody>
          </p:sp>
          <p:sp>
            <p:nvSpPr>
              <p:cNvPr id="25657" name="Oval 24">
                <a:extLst>
                  <a:ext uri="{FF2B5EF4-FFF2-40B4-BE49-F238E27FC236}">
                    <a16:creationId xmlns:a16="http://schemas.microsoft.com/office/drawing/2014/main" id="{4B432CE3-ADCE-07E4-817B-2AED2AD36A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" y="303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latin typeface="宋体" panose="02010600030101010101" pitchFamily="2" charset="-122"/>
                </a:endParaRPr>
              </a:p>
            </p:txBody>
          </p:sp>
          <p:sp>
            <p:nvSpPr>
              <p:cNvPr id="25658" name="Rectangle 25">
                <a:extLst>
                  <a:ext uri="{FF2B5EF4-FFF2-40B4-BE49-F238E27FC236}">
                    <a16:creationId xmlns:a16="http://schemas.microsoft.com/office/drawing/2014/main" id="{7652ADB8-6028-942F-CEF8-C22E05C25A8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524" y="615"/>
                <a:ext cx="288" cy="9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latin typeface="宋体" panose="02010600030101010101" pitchFamily="2" charset="-122"/>
                </a:endParaRPr>
              </a:p>
            </p:txBody>
          </p:sp>
          <p:sp>
            <p:nvSpPr>
              <p:cNvPr id="25659" name="Text Box 26">
                <a:extLst>
                  <a:ext uri="{FF2B5EF4-FFF2-40B4-BE49-F238E27FC236}">
                    <a16:creationId xmlns:a16="http://schemas.microsoft.com/office/drawing/2014/main" id="{588C3CD5-5DCA-2E72-B4AE-182A8EF56B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1" y="527"/>
                <a:ext cx="202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R</a:t>
                </a:r>
                <a:endParaRPr lang="en-US" altLang="zh-CN" sz="20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60" name="Line 27">
                <a:extLst>
                  <a:ext uri="{FF2B5EF4-FFF2-40B4-BE49-F238E27FC236}">
                    <a16:creationId xmlns:a16="http://schemas.microsoft.com/office/drawing/2014/main" id="{14B0A789-80C1-3FF6-04A8-E624B8FF0A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8" y="267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61" name="Text Box 28">
                <a:extLst>
                  <a:ext uri="{FF2B5EF4-FFF2-40B4-BE49-F238E27FC236}">
                    <a16:creationId xmlns:a16="http://schemas.microsoft.com/office/drawing/2014/main" id="{035B03AE-0153-1AC7-B423-84B05CEF11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95" y="11"/>
                <a:ext cx="145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</a:p>
            </p:txBody>
          </p:sp>
          <p:sp>
            <p:nvSpPr>
              <p:cNvPr id="25662" name="Text Box 29">
                <a:extLst>
                  <a:ext uri="{FF2B5EF4-FFF2-40B4-BE49-F238E27FC236}">
                    <a16:creationId xmlns:a16="http://schemas.microsoft.com/office/drawing/2014/main" id="{2F763F60-1A50-D01F-9BE0-46F0D5C72A6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8" y="995"/>
                <a:ext cx="308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b="1" i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20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63" name="Text Box 30">
                <a:extLst>
                  <a:ext uri="{FF2B5EF4-FFF2-40B4-BE49-F238E27FC236}">
                    <a16:creationId xmlns:a16="http://schemas.microsoft.com/office/drawing/2014/main" id="{9F17174C-3F0B-9473-501A-37CF1529986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6" y="1439"/>
                <a:ext cx="344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b="1" i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sz="20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64" name="Text Box 31">
                <a:extLst>
                  <a:ext uri="{FF2B5EF4-FFF2-40B4-BE49-F238E27FC236}">
                    <a16:creationId xmlns:a16="http://schemas.microsoft.com/office/drawing/2014/main" id="{045DE0F5-BA07-CE3A-6A2C-F39A3A8463C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2" y="467"/>
                <a:ext cx="308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b="1" i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R</a:t>
                </a:r>
                <a:endParaRPr lang="en-US" altLang="zh-CN" sz="20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5665" name="Text Box 32">
                <a:extLst>
                  <a:ext uri="{FF2B5EF4-FFF2-40B4-BE49-F238E27FC236}">
                    <a16:creationId xmlns:a16="http://schemas.microsoft.com/office/drawing/2014/main" id="{6ED083DB-79E3-ABBE-C29F-9FA2E1B951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7" y="647"/>
                <a:ext cx="214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0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25666" name="Text Box 33">
                <a:extLst>
                  <a:ext uri="{FF2B5EF4-FFF2-40B4-BE49-F238E27FC236}">
                    <a16:creationId xmlns:a16="http://schemas.microsoft.com/office/drawing/2014/main" id="{90CD0178-ABAC-63EE-C623-7373924EFF9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" y="335"/>
                <a:ext cx="188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25667" name="Line 34">
                <a:extLst>
                  <a:ext uri="{FF2B5EF4-FFF2-40B4-BE49-F238E27FC236}">
                    <a16:creationId xmlns:a16="http://schemas.microsoft.com/office/drawing/2014/main" id="{6CEFB1CD-5F1D-2B6C-91C9-C0CEF2FEB8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" y="1335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68" name="Text Box 35">
                <a:extLst>
                  <a:ext uri="{FF2B5EF4-FFF2-40B4-BE49-F238E27FC236}">
                    <a16:creationId xmlns:a16="http://schemas.microsoft.com/office/drawing/2014/main" id="{7D6BC88A-92E0-CE0E-4996-B0B0573381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5" y="1163"/>
                <a:ext cx="214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0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25669" name="Text Box 36">
                <a:extLst>
                  <a:ext uri="{FF2B5EF4-FFF2-40B4-BE49-F238E27FC236}">
                    <a16:creationId xmlns:a16="http://schemas.microsoft.com/office/drawing/2014/main" id="{FD81D6B6-4F68-B600-4694-1AA26772CC7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" y="875"/>
                <a:ext cx="188" cy="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</p:grpSp>
        <p:graphicFrame>
          <p:nvGraphicFramePr>
            <p:cNvPr id="25645" name="Object 85">
              <a:extLst>
                <a:ext uri="{FF2B5EF4-FFF2-40B4-BE49-F238E27FC236}">
                  <a16:creationId xmlns:a16="http://schemas.microsoft.com/office/drawing/2014/main" id="{E1CFD215-D917-099F-92F3-02021B0BBC8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50" y="977"/>
            <a:ext cx="129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4" imgW="218332" imgH="733898" progId="Visio.Drawing.11">
                    <p:embed/>
                  </p:oleObj>
                </mc:Choice>
                <mc:Fallback>
                  <p:oleObj r:id="rId14" imgW="218332" imgH="733898" progId="Visio.Drawing.11">
                    <p:embed/>
                    <p:pic>
                      <p:nvPicPr>
                        <p:cNvPr id="0" name="Object 8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0" y="977"/>
                          <a:ext cx="129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6" name="Group 92">
            <a:extLst>
              <a:ext uri="{FF2B5EF4-FFF2-40B4-BE49-F238E27FC236}">
                <a16:creationId xmlns:a16="http://schemas.microsoft.com/office/drawing/2014/main" id="{9D77E3D5-6FCF-A365-0C78-1D87D96ED3ED}"/>
              </a:ext>
            </a:extLst>
          </p:cNvPr>
          <p:cNvGrpSpPr>
            <a:grpSpLocks/>
          </p:cNvGrpSpPr>
          <p:nvPr/>
        </p:nvGrpSpPr>
        <p:grpSpPr bwMode="auto">
          <a:xfrm>
            <a:off x="2544763" y="1406525"/>
            <a:ext cx="1379537" cy="2908300"/>
            <a:chOff x="3" y="42"/>
            <a:chExt cx="876" cy="1848"/>
          </a:xfrm>
        </p:grpSpPr>
        <p:grpSp>
          <p:nvGrpSpPr>
            <p:cNvPr id="3" name="Group 91">
              <a:extLst>
                <a:ext uri="{FF2B5EF4-FFF2-40B4-BE49-F238E27FC236}">
                  <a16:creationId xmlns:a16="http://schemas.microsoft.com/office/drawing/2014/main" id="{004D7107-CBB5-AD41-B26E-7BB4DB54574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" y="42"/>
              <a:ext cx="869" cy="1848"/>
              <a:chOff x="3" y="42"/>
              <a:chExt cx="869" cy="1848"/>
            </a:xfrm>
          </p:grpSpPr>
          <p:sp>
            <p:nvSpPr>
              <p:cNvPr id="25621" name="Text Box 47">
                <a:extLst>
                  <a:ext uri="{FF2B5EF4-FFF2-40B4-BE49-F238E27FC236}">
                    <a16:creationId xmlns:a16="http://schemas.microsoft.com/office/drawing/2014/main" id="{9BA0FE39-2A89-D3F1-795F-09C80C87C5A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" y="1636"/>
                <a:ext cx="239" cy="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000" i="1">
                    <a:solidFill>
                      <a:srgbClr val="008000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25622" name="Text Box 48">
                <a:extLst>
                  <a:ext uri="{FF2B5EF4-FFF2-40B4-BE49-F238E27FC236}">
                    <a16:creationId xmlns:a16="http://schemas.microsoft.com/office/drawing/2014/main" id="{9719B1B9-A5C2-21F3-6D63-4DFE99BDBE9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2" y="1288"/>
                <a:ext cx="210" cy="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25623" name="Text Box 53">
                <a:extLst>
                  <a:ext uri="{FF2B5EF4-FFF2-40B4-BE49-F238E27FC236}">
                    <a16:creationId xmlns:a16="http://schemas.microsoft.com/office/drawing/2014/main" id="{3032EB2D-1B0E-D68D-5578-A18FE958E20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" y="1504"/>
                <a:ext cx="239" cy="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000" i="1">
                    <a:solidFill>
                      <a:srgbClr val="008000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25624" name="Text Box 54">
                <a:extLst>
                  <a:ext uri="{FF2B5EF4-FFF2-40B4-BE49-F238E27FC236}">
                    <a16:creationId xmlns:a16="http://schemas.microsoft.com/office/drawing/2014/main" id="{B0852A2D-4D4B-96A3-3B17-0EB197210C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" y="352"/>
                <a:ext cx="210" cy="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25625" name="未知">
                <a:extLst>
                  <a:ext uri="{FF2B5EF4-FFF2-40B4-BE49-F238E27FC236}">
                    <a16:creationId xmlns:a16="http://schemas.microsoft.com/office/drawing/2014/main" id="{874BB920-BFB0-7810-65C7-7BC4BBC418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" y="312"/>
                <a:ext cx="672" cy="720"/>
              </a:xfrm>
              <a:custGeom>
                <a:avLst/>
                <a:gdLst>
                  <a:gd name="T0" fmla="*/ 0 w 480"/>
                  <a:gd name="T1" fmla="*/ 0 h 288"/>
                  <a:gd name="T2" fmla="*/ 286929 w 480"/>
                  <a:gd name="T3" fmla="*/ 0 h 288"/>
                  <a:gd name="T4" fmla="*/ 286929 w 480"/>
                  <a:gd name="T5" fmla="*/ 2147483647 h 288"/>
                  <a:gd name="T6" fmla="*/ 0 60000 65536"/>
                  <a:gd name="T7" fmla="*/ 0 60000 65536"/>
                  <a:gd name="T8" fmla="*/ 0 60000 65536"/>
                  <a:gd name="T9" fmla="*/ 0 w 480"/>
                  <a:gd name="T10" fmla="*/ 0 h 288"/>
                  <a:gd name="T11" fmla="*/ 480 w 480"/>
                  <a:gd name="T12" fmla="*/ 288 h 2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0" h="288">
                    <a:moveTo>
                      <a:pt x="0" y="0"/>
                    </a:moveTo>
                    <a:lnTo>
                      <a:pt x="480" y="0"/>
                    </a:lnTo>
                    <a:lnTo>
                      <a:pt x="480" y="288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6" name="未知">
                <a:extLst>
                  <a:ext uri="{FF2B5EF4-FFF2-40B4-BE49-F238E27FC236}">
                    <a16:creationId xmlns:a16="http://schemas.microsoft.com/office/drawing/2014/main" id="{E9411BCB-D13D-406C-7627-E503DF458F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" y="1632"/>
                <a:ext cx="624" cy="216"/>
              </a:xfrm>
              <a:custGeom>
                <a:avLst/>
                <a:gdLst>
                  <a:gd name="T0" fmla="*/ 0 w 480"/>
                  <a:gd name="T1" fmla="*/ 1790 h 192"/>
                  <a:gd name="T2" fmla="*/ 70129 w 480"/>
                  <a:gd name="T3" fmla="*/ 1790 h 192"/>
                  <a:gd name="T4" fmla="*/ 70129 w 480"/>
                  <a:gd name="T5" fmla="*/ 0 h 192"/>
                  <a:gd name="T6" fmla="*/ 0 60000 65536"/>
                  <a:gd name="T7" fmla="*/ 0 60000 65536"/>
                  <a:gd name="T8" fmla="*/ 0 60000 65536"/>
                  <a:gd name="T9" fmla="*/ 0 w 480"/>
                  <a:gd name="T10" fmla="*/ 0 h 192"/>
                  <a:gd name="T11" fmla="*/ 480 w 480"/>
                  <a:gd name="T12" fmla="*/ 192 h 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0" h="192">
                    <a:moveTo>
                      <a:pt x="0" y="192"/>
                    </a:moveTo>
                    <a:lnTo>
                      <a:pt x="480" y="192"/>
                    </a:lnTo>
                    <a:lnTo>
                      <a:pt x="480" y="0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27" name="Oval 57">
                <a:extLst>
                  <a:ext uri="{FF2B5EF4-FFF2-40B4-BE49-F238E27FC236}">
                    <a16:creationId xmlns:a16="http://schemas.microsoft.com/office/drawing/2014/main" id="{AC0D0E3E-1D9A-6A74-091C-5D75F0010D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" y="182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latin typeface="宋体" panose="02010600030101010101" pitchFamily="2" charset="-122"/>
                </a:endParaRPr>
              </a:p>
            </p:txBody>
          </p:sp>
          <p:sp>
            <p:nvSpPr>
              <p:cNvPr id="25628" name="Oval 58">
                <a:extLst>
                  <a:ext uri="{FF2B5EF4-FFF2-40B4-BE49-F238E27FC236}">
                    <a16:creationId xmlns:a16="http://schemas.microsoft.com/office/drawing/2014/main" id="{D90201FF-E36E-5CB7-807D-6A487BC50F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" y="28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latin typeface="宋体" panose="02010600030101010101" pitchFamily="2" charset="-122"/>
                </a:endParaRPr>
              </a:p>
            </p:txBody>
          </p:sp>
          <p:sp>
            <p:nvSpPr>
              <p:cNvPr id="25629" name="Rectangle 59">
                <a:extLst>
                  <a:ext uri="{FF2B5EF4-FFF2-40B4-BE49-F238E27FC236}">
                    <a16:creationId xmlns:a16="http://schemas.microsoft.com/office/drawing/2014/main" id="{1FC6DC38-6ED2-87E0-5AD1-BEF82BECB9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620" y="600"/>
                <a:ext cx="288" cy="9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000">
                  <a:latin typeface="宋体" panose="02010600030101010101" pitchFamily="2" charset="-122"/>
                </a:endParaRPr>
              </a:p>
            </p:txBody>
          </p:sp>
          <p:sp>
            <p:nvSpPr>
              <p:cNvPr id="25630" name="Line 60">
                <a:extLst>
                  <a:ext uri="{FF2B5EF4-FFF2-40B4-BE49-F238E27FC236}">
                    <a16:creationId xmlns:a16="http://schemas.microsoft.com/office/drawing/2014/main" id="{59DF01AA-E14D-8185-89A3-479040B6E4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44" y="252"/>
                <a:ext cx="27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1" name="Text Box 61">
                <a:extLst>
                  <a:ext uri="{FF2B5EF4-FFF2-40B4-BE49-F238E27FC236}">
                    <a16:creationId xmlns:a16="http://schemas.microsoft.com/office/drawing/2014/main" id="{057973F2-3EA8-785E-EF97-0E92376484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4" y="628"/>
                <a:ext cx="239" cy="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000" i="1">
                    <a:solidFill>
                      <a:srgbClr val="008000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25632" name="Text Box 62">
                <a:extLst>
                  <a:ext uri="{FF2B5EF4-FFF2-40B4-BE49-F238E27FC236}">
                    <a16:creationId xmlns:a16="http://schemas.microsoft.com/office/drawing/2014/main" id="{81CF303B-2033-034B-831E-B29D1A249DD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7" y="280"/>
                <a:ext cx="210" cy="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25633" name="Line 63">
                <a:extLst>
                  <a:ext uri="{FF2B5EF4-FFF2-40B4-BE49-F238E27FC236}">
                    <a16:creationId xmlns:a16="http://schemas.microsoft.com/office/drawing/2014/main" id="{69A39AAD-DBDE-C382-E7B6-7F63E3B072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4" y="1320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34" name="Text Box 64">
                <a:extLst>
                  <a:ext uri="{FF2B5EF4-FFF2-40B4-BE49-F238E27FC236}">
                    <a16:creationId xmlns:a16="http://schemas.microsoft.com/office/drawing/2014/main" id="{9D97CC2C-3509-9AEF-36A1-95F6B5EC4AE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" y="1144"/>
                <a:ext cx="239" cy="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000" i="1">
                    <a:solidFill>
                      <a:srgbClr val="008000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25635" name="Text Box 65">
                <a:extLst>
                  <a:ext uri="{FF2B5EF4-FFF2-40B4-BE49-F238E27FC236}">
                    <a16:creationId xmlns:a16="http://schemas.microsoft.com/office/drawing/2014/main" id="{FAEDEF6F-D302-7EF5-7DAB-A7682BF487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7" y="796"/>
                <a:ext cx="210" cy="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+</a:t>
                </a:r>
              </a:p>
            </p:txBody>
          </p:sp>
          <p:graphicFrame>
            <p:nvGraphicFramePr>
              <p:cNvPr id="25636" name="Object 69">
                <a:extLst>
                  <a:ext uri="{FF2B5EF4-FFF2-40B4-BE49-F238E27FC236}">
                    <a16:creationId xmlns:a16="http://schemas.microsoft.com/office/drawing/2014/main" id="{E2A3A4AB-AB04-8CBD-7DC3-3089EDED33B1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8" y="888"/>
              <a:ext cx="248" cy="30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6" imgW="408350" imgH="497676" progId="Equation.3">
                      <p:embed/>
                    </p:oleObj>
                  </mc:Choice>
                  <mc:Fallback>
                    <p:oleObj r:id="rId16" imgW="408350" imgH="497676" progId="Equation.3">
                      <p:embed/>
                      <p:pic>
                        <p:nvPicPr>
                          <p:cNvPr id="0" name="Object 6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8" y="888"/>
                            <a:ext cx="248" cy="30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637" name="Object 70">
                <a:extLst>
                  <a:ext uri="{FF2B5EF4-FFF2-40B4-BE49-F238E27FC236}">
                    <a16:creationId xmlns:a16="http://schemas.microsoft.com/office/drawing/2014/main" id="{FF6D16EB-D75A-69E5-2197-031B3FC3EF5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80" y="492"/>
              <a:ext cx="264" cy="24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8" imgW="474638" imgH="436154" progId="Equation.3">
                      <p:embed/>
                    </p:oleObj>
                  </mc:Choice>
                  <mc:Fallback>
                    <p:oleObj r:id="rId18" imgW="474638" imgH="436154" progId="Equation.3">
                      <p:embed/>
                      <p:pic>
                        <p:nvPicPr>
                          <p:cNvPr id="0" name="Object 7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0" y="492"/>
                            <a:ext cx="264" cy="24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638" name="Object 71">
                <a:extLst>
                  <a:ext uri="{FF2B5EF4-FFF2-40B4-BE49-F238E27FC236}">
                    <a16:creationId xmlns:a16="http://schemas.microsoft.com/office/drawing/2014/main" id="{53855368-C6A0-92A0-7C5E-37DD980D69B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75" y="1020"/>
              <a:ext cx="257" cy="24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0" imgW="461810" imgH="436154" progId="Equation.3">
                      <p:embed/>
                    </p:oleObj>
                  </mc:Choice>
                  <mc:Fallback>
                    <p:oleObj r:id="rId20" imgW="461810" imgH="436154" progId="Equation.3">
                      <p:embed/>
                      <p:pic>
                        <p:nvPicPr>
                          <p:cNvPr id="0" name="Object 7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75" y="1020"/>
                            <a:ext cx="257" cy="24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639" name="Object 72">
                <a:extLst>
                  <a:ext uri="{FF2B5EF4-FFF2-40B4-BE49-F238E27FC236}">
                    <a16:creationId xmlns:a16="http://schemas.microsoft.com/office/drawing/2014/main" id="{05D3B337-BBDF-CA68-E620-D60EC04D7EA6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92" y="1512"/>
              <a:ext cx="264" cy="24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2" imgW="474638" imgH="448982" progId="Equation.3">
                      <p:embed/>
                    </p:oleObj>
                  </mc:Choice>
                  <mc:Fallback>
                    <p:oleObj r:id="rId22" imgW="474638" imgH="448982" progId="Equation.3">
                      <p:embed/>
                      <p:pic>
                        <p:nvPicPr>
                          <p:cNvPr id="0" name="Object 7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2" y="1512"/>
                            <a:ext cx="264" cy="249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640" name="Object 73">
                <a:extLst>
                  <a:ext uri="{FF2B5EF4-FFF2-40B4-BE49-F238E27FC236}">
                    <a16:creationId xmlns:a16="http://schemas.microsoft.com/office/drawing/2014/main" id="{678779E6-50DF-A3E9-1DD7-29D93E87407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441" y="42"/>
              <a:ext cx="169" cy="2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name="Equation" r:id="rId24" imgW="331929" imgH="497893" progId="Equation.DSMT4">
                      <p:embed/>
                    </p:oleObj>
                  </mc:Choice>
                  <mc:Fallback>
                    <p:oleObj name="Equation" r:id="rId24" imgW="331929" imgH="497893" progId="Equation.DSMT4">
                      <p:embed/>
                      <p:pic>
                        <p:nvPicPr>
                          <p:cNvPr id="0" name="Object 7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41" y="42"/>
                            <a:ext cx="169" cy="2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25641" name="Group 71">
                <a:extLst>
                  <a:ext uri="{FF2B5EF4-FFF2-40B4-BE49-F238E27FC236}">
                    <a16:creationId xmlns:a16="http://schemas.microsoft.com/office/drawing/2014/main" id="{407C46D2-0637-F527-A0B9-E544B5E302F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6" y="1560"/>
                <a:ext cx="216" cy="72"/>
                <a:chOff x="0" y="0"/>
                <a:chExt cx="216" cy="72"/>
              </a:xfrm>
            </p:grpSpPr>
            <p:sp>
              <p:nvSpPr>
                <p:cNvPr id="25642" name="Line 72">
                  <a:extLst>
                    <a:ext uri="{FF2B5EF4-FFF2-40B4-BE49-F238E27FC236}">
                      <a16:creationId xmlns:a16="http://schemas.microsoft.com/office/drawing/2014/main" id="{E0B8BA74-EDA0-1737-5A5E-DEA1B95E4D3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400000">
                  <a:off x="108" y="-36"/>
                  <a:ext cx="0" cy="21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643" name="Line 73">
                  <a:extLst>
                    <a:ext uri="{FF2B5EF4-FFF2-40B4-BE49-F238E27FC236}">
                      <a16:creationId xmlns:a16="http://schemas.microsoft.com/office/drawing/2014/main" id="{A636A297-3ECF-C0C5-D5C5-52F96918AE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400000">
                  <a:off x="108" y="-108"/>
                  <a:ext cx="0" cy="21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aphicFrame>
          <p:nvGraphicFramePr>
            <p:cNvPr id="25620" name="Object 88">
              <a:extLst>
                <a:ext uri="{FF2B5EF4-FFF2-40B4-BE49-F238E27FC236}">
                  <a16:creationId xmlns:a16="http://schemas.microsoft.com/office/drawing/2014/main" id="{9389BDA2-C464-78F9-A8A0-6C1429E8B6C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50" y="951"/>
            <a:ext cx="129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6" imgW="218332" imgH="733898" progId="Visio.Drawing.11">
                    <p:embed/>
                  </p:oleObj>
                </mc:Choice>
                <mc:Fallback>
                  <p:oleObj r:id="rId26" imgW="218332" imgH="733898" progId="Visio.Drawing.11">
                    <p:embed/>
                    <p:pic>
                      <p:nvPicPr>
                        <p:cNvPr id="0" name="Object 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50" y="951"/>
                          <a:ext cx="129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3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3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56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56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5" dur="3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3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9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utoUpdateAnimBg="0"/>
      <p:bldP spid="25606" grpId="0" autoUpdateAnimBg="0"/>
      <p:bldP spid="25607" grpId="0" autoUpdateAnimBg="0"/>
      <p:bldP spid="25614" grpId="0" autoUpdateAnimBg="0"/>
      <p:bldP spid="25615" grpId="0" autoUpdateAnimBg="0"/>
      <p:bldP spid="25616" grpId="0" autoUpdateAnimBg="0"/>
      <p:bldP spid="25618" grpId="0" autoUpdateAnimBg="0"/>
      <p:bldP spid="25619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>
            <a:extLst>
              <a:ext uri="{FF2B5EF4-FFF2-40B4-BE49-F238E27FC236}">
                <a16:creationId xmlns:a16="http://schemas.microsoft.com/office/drawing/2014/main" id="{2BCB3088-E207-DB6A-2338-09D0684A1B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890588"/>
            <a:ext cx="31781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</a:rPr>
              <a:t>2.4.1  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</a:rPr>
              <a:t>电压电流关系</a:t>
            </a:r>
          </a:p>
        </p:txBody>
      </p:sp>
      <p:sp>
        <p:nvSpPr>
          <p:cNvPr id="26627" name="Text Box 3">
            <a:extLst>
              <a:ext uri="{FF2B5EF4-FFF2-40B4-BE49-F238E27FC236}">
                <a16:creationId xmlns:a16="http://schemas.microsoft.com/office/drawing/2014/main" id="{958B4025-97B8-CADE-7570-16EB46E4FF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98963" y="4302125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b="1" i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26628" name="Text Box 4">
            <a:extLst>
              <a:ext uri="{FF2B5EF4-FFF2-40B4-BE49-F238E27FC236}">
                <a16:creationId xmlns:a16="http://schemas.microsoft.com/office/drawing/2014/main" id="{0A78269F-995D-0A8B-6E4E-02B239474D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88913"/>
            <a:ext cx="84613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2.4　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电阻、电感与电容元件串联的交流电路</a:t>
            </a:r>
          </a:p>
        </p:txBody>
      </p:sp>
      <p:graphicFrame>
        <p:nvGraphicFramePr>
          <p:cNvPr id="26629" name="Object 5">
            <a:extLst>
              <a:ext uri="{FF2B5EF4-FFF2-40B4-BE49-F238E27FC236}">
                <a16:creationId xmlns:a16="http://schemas.microsoft.com/office/drawing/2014/main" id="{CF69B7DB-2C15-57E8-7940-706B24A7F82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63725" y="2492375"/>
          <a:ext cx="5229225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629400" imgH="876300" progId="Equation.3">
                  <p:embed/>
                </p:oleObj>
              </mc:Choice>
              <mc:Fallback>
                <p:oleObj r:id="rId2" imgW="6629400" imgH="87630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3725" y="2492375"/>
                        <a:ext cx="5229225" cy="69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0" name="Object 6">
            <a:extLst>
              <a:ext uri="{FF2B5EF4-FFF2-40B4-BE49-F238E27FC236}">
                <a16:creationId xmlns:a16="http://schemas.microsoft.com/office/drawing/2014/main" id="{FD670044-C000-8375-9D5E-B1FF7D002A5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57488" y="3789363"/>
          <a:ext cx="3614737" cy="709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4203700" imgH="825500" progId="Equation.3">
                  <p:embed/>
                </p:oleObj>
              </mc:Choice>
              <mc:Fallback>
                <p:oleObj r:id="rId4" imgW="4203700" imgH="8255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57488" y="3789363"/>
                        <a:ext cx="3614737" cy="709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1" name="Object 7">
            <a:extLst>
              <a:ext uri="{FF2B5EF4-FFF2-40B4-BE49-F238E27FC236}">
                <a16:creationId xmlns:a16="http://schemas.microsoft.com/office/drawing/2014/main" id="{CF2478CC-628A-B13B-1173-002E56E6EE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05038" y="5087938"/>
          <a:ext cx="4527550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5689600" imgH="914400" progId="Equation.3">
                  <p:embed/>
                </p:oleObj>
              </mc:Choice>
              <mc:Fallback>
                <p:oleObj r:id="rId6" imgW="5689600" imgH="914400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5038" y="5087938"/>
                        <a:ext cx="4527550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632" name="Object 8">
            <a:extLst>
              <a:ext uri="{FF2B5EF4-FFF2-40B4-BE49-F238E27FC236}">
                <a16:creationId xmlns:a16="http://schemas.microsoft.com/office/drawing/2014/main" id="{CDB31AAA-BE0D-B8F6-81AD-1DAE9CF67AA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98650" y="1444625"/>
          <a:ext cx="4473575" cy="654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4686300" imgH="685800" progId="Equation.3">
                  <p:embed/>
                </p:oleObj>
              </mc:Choice>
              <mc:Fallback>
                <p:oleObj r:id="rId8" imgW="4686300" imgH="6858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8650" y="1444625"/>
                        <a:ext cx="4473575" cy="654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633" name="Text Box 10">
            <a:extLst>
              <a:ext uri="{FF2B5EF4-FFF2-40B4-BE49-F238E27FC236}">
                <a16:creationId xmlns:a16="http://schemas.microsoft.com/office/drawing/2014/main" id="{4130FCAF-C2A7-8307-45F9-9B5C924C9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963" y="2193925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上式中</a:t>
            </a:r>
          </a:p>
        </p:txBody>
      </p:sp>
      <p:sp>
        <p:nvSpPr>
          <p:cNvPr id="26634" name="Text Box 11">
            <a:extLst>
              <a:ext uri="{FF2B5EF4-FFF2-40B4-BE49-F238E27FC236}">
                <a16:creationId xmlns:a16="http://schemas.microsoft.com/office/drawing/2014/main" id="{97EAEC6C-0BE5-30DA-EB2B-FCB94E4957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713" y="3213100"/>
            <a:ext cx="23288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称为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阻抗模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，即</a:t>
            </a:r>
          </a:p>
        </p:txBody>
      </p:sp>
      <p:sp>
        <p:nvSpPr>
          <p:cNvPr id="26635" name="Text Box 12">
            <a:extLst>
              <a:ext uri="{FF2B5EF4-FFF2-40B4-BE49-F238E27FC236}">
                <a16:creationId xmlns:a16="http://schemas.microsoft.com/office/drawing/2014/main" id="{FF47B49C-3D25-4D25-2211-224D22DBB7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4556125"/>
            <a:ext cx="6253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阻抗的单位是欧姆，对电流起阻碍作用；</a:t>
            </a:r>
          </a:p>
        </p:txBody>
      </p:sp>
      <p:sp>
        <p:nvSpPr>
          <p:cNvPr id="26636" name="Text Box 13">
            <a:extLst>
              <a:ext uri="{FF2B5EF4-FFF2-40B4-BE49-F238E27FC236}">
                <a16:creationId xmlns:a16="http://schemas.microsoft.com/office/drawing/2014/main" id="{AA7C4C3F-5E75-90E8-432F-B30C9A5A83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5851525"/>
            <a:ext cx="75453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是阻抗的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辐角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，即为电流与电压之间的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相位差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autoUpdateAnimBg="0"/>
      <p:bldP spid="26634" grpId="0" autoUpdateAnimBg="0"/>
      <p:bldP spid="26635" grpId="0" autoUpdateAnimBg="0"/>
      <p:bldP spid="26636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>
            <a:extLst>
              <a:ext uri="{FF2B5EF4-FFF2-40B4-BE49-F238E27FC236}">
                <a16:creationId xmlns:a16="http://schemas.microsoft.com/office/drawing/2014/main" id="{50898169-36C6-6F24-4457-CA1D60E90C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1388" y="884238"/>
            <a:ext cx="31257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</a:rPr>
              <a:t>2.4.1   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电压电流关系</a:t>
            </a:r>
          </a:p>
        </p:txBody>
      </p:sp>
      <p:sp>
        <p:nvSpPr>
          <p:cNvPr id="27651" name="Text Box 4">
            <a:extLst>
              <a:ext uri="{FF2B5EF4-FFF2-40B4-BE49-F238E27FC236}">
                <a16:creationId xmlns:a16="http://schemas.microsoft.com/office/drawing/2014/main" id="{E168CDBD-4ECF-D2A4-FDFC-34C4FF04D8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252413"/>
            <a:ext cx="8131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2.4　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电阻、电感与电容元件串联的交流电路</a:t>
            </a:r>
          </a:p>
        </p:txBody>
      </p:sp>
      <p:sp>
        <p:nvSpPr>
          <p:cNvPr id="27653" name="Text Box 7">
            <a:extLst>
              <a:ext uri="{FF2B5EF4-FFF2-40B4-BE49-F238E27FC236}">
                <a16:creationId xmlns:a16="http://schemas.microsoft.com/office/drawing/2014/main" id="{4857DA8C-16B3-4650-49A7-AFBD81FEAB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938" y="1425575"/>
            <a:ext cx="53086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设电流 </a:t>
            </a:r>
            <a:r>
              <a:rPr lang="en-US" altLang="zh-CN" sz="2200" b="1" i="1">
                <a:solidFill>
                  <a:srgbClr val="FF00FF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b="1">
                <a:solidFill>
                  <a:srgbClr val="FF00FF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200" b="1" i="1">
                <a:solidFill>
                  <a:srgbClr val="FF00FF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b="1" baseline="-25000">
                <a:solidFill>
                  <a:srgbClr val="FF00FF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200" b="1">
                <a:solidFill>
                  <a:srgbClr val="FF00FF"/>
                </a:solidFill>
                <a:latin typeface="Times New Roman" panose="02020603050405020304" pitchFamily="18" charset="0"/>
              </a:rPr>
              <a:t>sin</a:t>
            </a:r>
            <a:r>
              <a:rPr lang="en-US" altLang="zh-CN" sz="2200" b="1" i="1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</a:t>
            </a:r>
            <a:r>
              <a:rPr lang="en-US" altLang="zh-CN" sz="2200" b="1" i="1">
                <a:solidFill>
                  <a:srgbClr val="FF00FF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2200" b="1">
                <a:solidFill>
                  <a:srgbClr val="FF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为参考正弦量</a:t>
            </a:r>
            <a:endParaRPr lang="en-US" altLang="zh-CN" sz="2200" b="1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sp>
        <p:nvSpPr>
          <p:cNvPr id="27654" name="Text Box 8">
            <a:extLst>
              <a:ext uri="{FF2B5EF4-FFF2-40B4-BE49-F238E27FC236}">
                <a16:creationId xmlns:a16="http://schemas.microsoft.com/office/drawing/2014/main" id="{6C5F5924-5C9F-FC59-EECA-CF1A5E0746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475" y="2357438"/>
            <a:ext cx="83010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当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L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&gt;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，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 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为正，电路中电压超前电流，电路呈电感性；</a:t>
            </a:r>
          </a:p>
        </p:txBody>
      </p:sp>
      <p:sp>
        <p:nvSpPr>
          <p:cNvPr id="27655" name="Text Box 9">
            <a:extLst>
              <a:ext uri="{FF2B5EF4-FFF2-40B4-BE49-F238E27FC236}">
                <a16:creationId xmlns:a16="http://schemas.microsoft.com/office/drawing/2014/main" id="{C9A15D69-6000-5020-8B1E-FA810E1D54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475" y="2814638"/>
            <a:ext cx="82296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当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L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&lt; 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，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为负，则电流超前电压，电路呈电容性；</a:t>
            </a:r>
          </a:p>
        </p:txBody>
      </p:sp>
      <p:sp>
        <p:nvSpPr>
          <p:cNvPr id="27656" name="Text Box 10">
            <a:extLst>
              <a:ext uri="{FF2B5EF4-FFF2-40B4-BE49-F238E27FC236}">
                <a16:creationId xmlns:a16="http://schemas.microsoft.com/office/drawing/2014/main" id="{32C07D83-77F7-5A0B-DF63-52A7C7E5CC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475" y="3271838"/>
            <a:ext cx="8153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当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L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=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X</a:t>
            </a:r>
            <a:r>
              <a: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，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= 0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，则电流与电压同相，电路呈电阻性。</a:t>
            </a:r>
          </a:p>
        </p:txBody>
      </p:sp>
      <p:sp>
        <p:nvSpPr>
          <p:cNvPr id="27657" name="Text Box 11">
            <a:extLst>
              <a:ext uri="{FF2B5EF4-FFF2-40B4-BE49-F238E27FC236}">
                <a16:creationId xmlns:a16="http://schemas.microsoft.com/office/drawing/2014/main" id="{F2BB9526-E151-3B38-3A19-3876B11824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2238" y="3822700"/>
            <a:ext cx="240982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的大小和正负由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电路参数决定。</a:t>
            </a:r>
          </a:p>
        </p:txBody>
      </p:sp>
      <p:sp>
        <p:nvSpPr>
          <p:cNvPr id="27658" name="Text Box 13">
            <a:extLst>
              <a:ext uri="{FF2B5EF4-FFF2-40B4-BE49-F238E27FC236}">
                <a16:creationId xmlns:a16="http://schemas.microsoft.com/office/drawing/2014/main" id="{098D9DF0-B725-4A31-018F-6266508E2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3938" y="1863725"/>
            <a:ext cx="39433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则电压 </a:t>
            </a:r>
            <a:r>
              <a:rPr lang="en-US" altLang="zh-CN" sz="2200" b="1" i="1">
                <a:solidFill>
                  <a:srgbClr val="FF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200" b="1">
                <a:solidFill>
                  <a:srgbClr val="FF00FF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200" b="1" i="1">
                <a:solidFill>
                  <a:srgbClr val="FF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200" b="1" baseline="-25000">
                <a:solidFill>
                  <a:srgbClr val="FF00FF"/>
                </a:solidFill>
                <a:latin typeface="Times New Roman" panose="02020603050405020304" pitchFamily="18" charset="0"/>
              </a:rPr>
              <a:t>m</a:t>
            </a:r>
            <a:r>
              <a:rPr lang="en-US" altLang="zh-CN" sz="2200" b="1">
                <a:solidFill>
                  <a:srgbClr val="FF00FF"/>
                </a:solidFill>
                <a:latin typeface="Times New Roman" panose="02020603050405020304" pitchFamily="18" charset="0"/>
              </a:rPr>
              <a:t>sin(</a:t>
            </a:r>
            <a:r>
              <a:rPr lang="en-US" altLang="zh-CN" sz="2200" b="1" i="1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</a:t>
            </a:r>
            <a:r>
              <a:rPr lang="en-US" altLang="zh-CN" sz="2200" b="1" i="1">
                <a:solidFill>
                  <a:srgbClr val="FF00FF"/>
                </a:solidFill>
                <a:latin typeface="Times New Roman" panose="02020603050405020304" pitchFamily="18" charset="0"/>
              </a:rPr>
              <a:t>t</a:t>
            </a:r>
            <a:r>
              <a:rPr lang="en-US" altLang="zh-CN" sz="2200" b="1">
                <a:solidFill>
                  <a:srgbClr val="FF00FF"/>
                </a:solidFill>
                <a:latin typeface="Times New Roman" panose="02020603050405020304" pitchFamily="18" charset="0"/>
              </a:rPr>
              <a:t> + </a:t>
            </a:r>
            <a:r>
              <a:rPr lang="en-US" altLang="zh-CN" sz="2200" b="1" i="1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en-US" altLang="zh-CN" sz="2200" b="1">
                <a:solidFill>
                  <a:srgbClr val="FF00FF"/>
                </a:solidFill>
                <a:latin typeface="Times New Roman" panose="02020603050405020304" pitchFamily="18" charset="0"/>
              </a:rPr>
              <a:t>)</a:t>
            </a:r>
            <a:endParaRPr lang="zh-CN" altLang="en-US" sz="2200" b="1">
              <a:solidFill>
                <a:srgbClr val="FF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659" name="Text Box 14">
            <a:extLst>
              <a:ext uri="{FF2B5EF4-FFF2-40B4-BE49-F238E27FC236}">
                <a16:creationId xmlns:a16="http://schemas.microsoft.com/office/drawing/2014/main" id="{1B5990CE-41F9-7C61-B746-67CE4A3317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875" y="4221163"/>
            <a:ext cx="1112838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000" b="1" i="1">
                <a:solidFill>
                  <a:srgbClr val="9900CC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 </a:t>
            </a:r>
            <a:r>
              <a:rPr lang="zh-CN" altLang="en-US" sz="2000" b="1">
                <a:solidFill>
                  <a:srgbClr val="9900CC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为正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9900CC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时</a:t>
            </a:r>
            <a:r>
              <a:rPr lang="zh-CN" altLang="en-US" sz="2000" b="1">
                <a:solidFill>
                  <a:srgbClr val="9900CC"/>
                </a:solidFill>
                <a:latin typeface="Times New Roman" panose="02020603050405020304" pitchFamily="18" charset="0"/>
              </a:rPr>
              <a:t>电路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9900CC"/>
                </a:solidFill>
                <a:latin typeface="Times New Roman" panose="02020603050405020304" pitchFamily="18" charset="0"/>
              </a:rPr>
              <a:t>中电压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9900CC"/>
                </a:solidFill>
                <a:latin typeface="Times New Roman" panose="02020603050405020304" pitchFamily="18" charset="0"/>
              </a:rPr>
              <a:t>电流相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9900CC"/>
                </a:solidFill>
                <a:latin typeface="Times New Roman" panose="02020603050405020304" pitchFamily="18" charset="0"/>
              </a:rPr>
              <a:t>量图</a:t>
            </a:r>
          </a:p>
        </p:txBody>
      </p:sp>
      <p:grpSp>
        <p:nvGrpSpPr>
          <p:cNvPr id="2" name="组合 15">
            <a:extLst>
              <a:ext uri="{FF2B5EF4-FFF2-40B4-BE49-F238E27FC236}">
                <a16:creationId xmlns:a16="http://schemas.microsoft.com/office/drawing/2014/main" id="{BB9DA138-48BF-D314-4F37-289B31E96F76}"/>
              </a:ext>
            </a:extLst>
          </p:cNvPr>
          <p:cNvGrpSpPr>
            <a:grpSpLocks/>
          </p:cNvGrpSpPr>
          <p:nvPr/>
        </p:nvGrpSpPr>
        <p:grpSpPr bwMode="auto">
          <a:xfrm>
            <a:off x="1566863" y="3644900"/>
            <a:ext cx="2644775" cy="2720975"/>
            <a:chOff x="1303338" y="3714751"/>
            <a:chExt cx="2819092" cy="2960688"/>
          </a:xfrm>
        </p:grpSpPr>
        <p:sp>
          <p:nvSpPr>
            <p:cNvPr id="27678" name="Line 16">
              <a:extLst>
                <a:ext uri="{FF2B5EF4-FFF2-40B4-BE49-F238E27FC236}">
                  <a16:creationId xmlns:a16="http://schemas.microsoft.com/office/drawing/2014/main" id="{BDDC5384-D8EB-F641-A96B-93B3A2AF5D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5788" y="6030913"/>
              <a:ext cx="195580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679" name="Group 17">
              <a:extLst>
                <a:ext uri="{FF2B5EF4-FFF2-40B4-BE49-F238E27FC236}">
                  <a16:creationId xmlns:a16="http://schemas.microsoft.com/office/drawing/2014/main" id="{E67A1C9D-DFF4-FA78-E7BC-D686F9B348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78405" y="5856288"/>
              <a:ext cx="344025" cy="579438"/>
              <a:chOff x="-7" y="7"/>
              <a:chExt cx="240" cy="365"/>
            </a:xfrm>
          </p:grpSpPr>
          <p:sp>
            <p:nvSpPr>
              <p:cNvPr id="27706" name="Text Box 18">
                <a:extLst>
                  <a:ext uri="{FF2B5EF4-FFF2-40B4-BE49-F238E27FC236}">
                    <a16:creationId xmlns:a16="http://schemas.microsoft.com/office/drawing/2014/main" id="{03CC321F-60EF-CD1C-810F-AD5C2355B6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" y="119"/>
                <a:ext cx="204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I</a:t>
                </a:r>
                <a:endParaRPr lang="en-US" altLang="zh-CN" sz="1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707" name="Text Box 19">
                <a:extLst>
                  <a:ext uri="{FF2B5EF4-FFF2-40B4-BE49-F238E27FC236}">
                    <a16:creationId xmlns:a16="http://schemas.microsoft.com/office/drawing/2014/main" id="{74CC1594-B13A-C708-D7C6-D77C1AB86C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7" y="7"/>
                <a:ext cx="240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1800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1800" i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7680" name="Line 20">
              <a:extLst>
                <a:ext uri="{FF2B5EF4-FFF2-40B4-BE49-F238E27FC236}">
                  <a16:creationId xmlns:a16="http://schemas.microsoft.com/office/drawing/2014/main" id="{38EBFA3A-FB1D-67D3-EFAD-33E7431170A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12938" y="4716463"/>
              <a:ext cx="909637" cy="1219200"/>
            </a:xfrm>
            <a:prstGeom prst="line">
              <a:avLst/>
            </a:prstGeom>
            <a:noFill/>
            <a:ln w="38100">
              <a:solidFill>
                <a:srgbClr val="0066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681" name="Group 21">
              <a:extLst>
                <a:ext uri="{FF2B5EF4-FFF2-40B4-BE49-F238E27FC236}">
                  <a16:creationId xmlns:a16="http://schemas.microsoft.com/office/drawing/2014/main" id="{51E96D93-E27B-566F-1AAB-EE6912B97B1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56157" y="4500563"/>
              <a:ext cx="374171" cy="593726"/>
              <a:chOff x="-10" y="10"/>
              <a:chExt cx="262" cy="374"/>
            </a:xfrm>
          </p:grpSpPr>
          <p:sp>
            <p:nvSpPr>
              <p:cNvPr id="27704" name="Text Box 22">
                <a:extLst>
                  <a:ext uri="{FF2B5EF4-FFF2-40B4-BE49-F238E27FC236}">
                    <a16:creationId xmlns:a16="http://schemas.microsoft.com/office/drawing/2014/main" id="{644661C4-D417-56EC-BA93-C00D6AA2BB0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10" y="131"/>
                <a:ext cx="262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U</a:t>
                </a:r>
                <a:endParaRPr lang="en-US" altLang="zh-CN" sz="1800" i="1">
                  <a:solidFill>
                    <a:srgbClr val="006600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705" name="Text Box 23">
                <a:extLst>
                  <a:ext uri="{FF2B5EF4-FFF2-40B4-BE49-F238E27FC236}">
                    <a16:creationId xmlns:a16="http://schemas.microsoft.com/office/drawing/2014/main" id="{B3633BC8-5387-D6C9-3662-DF75EBF822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" y="10"/>
                <a:ext cx="198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i="1">
                    <a:solidFill>
                      <a:srgbClr val="006600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  <p:sp>
          <p:nvSpPr>
            <p:cNvPr id="27682" name="Line 24">
              <a:extLst>
                <a:ext uri="{FF2B5EF4-FFF2-40B4-BE49-F238E27FC236}">
                  <a16:creationId xmlns:a16="http://schemas.microsoft.com/office/drawing/2014/main" id="{480C628E-8F47-8404-DDF1-0A1E826242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5788" y="5954713"/>
              <a:ext cx="1081087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683" name="Group 25">
              <a:extLst>
                <a:ext uri="{FF2B5EF4-FFF2-40B4-BE49-F238E27FC236}">
                  <a16:creationId xmlns:a16="http://schemas.microsoft.com/office/drawing/2014/main" id="{05D0DF74-3E3D-EC51-2708-B19585C51C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14663" y="5391151"/>
              <a:ext cx="484187" cy="598488"/>
              <a:chOff x="-8" y="7"/>
              <a:chExt cx="339" cy="377"/>
            </a:xfrm>
          </p:grpSpPr>
          <p:sp>
            <p:nvSpPr>
              <p:cNvPr id="27702" name="Text Box 26">
                <a:extLst>
                  <a:ext uri="{FF2B5EF4-FFF2-40B4-BE49-F238E27FC236}">
                    <a16:creationId xmlns:a16="http://schemas.microsoft.com/office/drawing/2014/main" id="{D5F32D7B-F421-3446-46D6-17C884432E2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8" y="132"/>
                <a:ext cx="339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1800" b="1" i="1" baseline="-2500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R</a:t>
                </a:r>
                <a:endParaRPr lang="en-US" altLang="zh-CN" sz="1800" i="1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703" name="Text Box 27">
                <a:extLst>
                  <a:ext uri="{FF2B5EF4-FFF2-40B4-BE49-F238E27FC236}">
                    <a16:creationId xmlns:a16="http://schemas.microsoft.com/office/drawing/2014/main" id="{287FE965-9DA5-89B3-574B-2FAC169AD3A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" y="7"/>
                <a:ext cx="198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i="1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  <p:sp>
          <p:nvSpPr>
            <p:cNvPr id="27684" name="Line 28">
              <a:extLst>
                <a:ext uri="{FF2B5EF4-FFF2-40B4-BE49-F238E27FC236}">
                  <a16:creationId xmlns:a16="http://schemas.microsoft.com/office/drawing/2014/main" id="{D14EA701-B1F4-00D9-99E5-294CA944D08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969963" y="5068888"/>
              <a:ext cx="177165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685" name="Group 29">
              <a:extLst>
                <a:ext uri="{FF2B5EF4-FFF2-40B4-BE49-F238E27FC236}">
                  <a16:creationId xmlns:a16="http://schemas.microsoft.com/office/drawing/2014/main" id="{27481EFF-7CA7-CA8A-E041-E8450C62F8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3338" y="3714751"/>
              <a:ext cx="474662" cy="598488"/>
              <a:chOff x="-8" y="7"/>
              <a:chExt cx="332" cy="377"/>
            </a:xfrm>
          </p:grpSpPr>
          <p:sp>
            <p:nvSpPr>
              <p:cNvPr id="27700" name="Text Box 30">
                <a:extLst>
                  <a:ext uri="{FF2B5EF4-FFF2-40B4-BE49-F238E27FC236}">
                    <a16:creationId xmlns:a16="http://schemas.microsoft.com/office/drawing/2014/main" id="{B4387D16-738A-6528-91C1-32E2885B772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8" y="132"/>
                <a:ext cx="332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1800" b="1" i="1" baseline="-2500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1800" b="1" i="1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701" name="Text Box 31">
                <a:extLst>
                  <a:ext uri="{FF2B5EF4-FFF2-40B4-BE49-F238E27FC236}">
                    <a16:creationId xmlns:a16="http://schemas.microsoft.com/office/drawing/2014/main" id="{8BD2382F-AFFD-3EEA-B2E7-B8C28646E4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" y="7"/>
                <a:ext cx="197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  <p:sp>
          <p:nvSpPr>
            <p:cNvPr id="27686" name="未知">
              <a:extLst>
                <a:ext uri="{FF2B5EF4-FFF2-40B4-BE49-F238E27FC236}">
                  <a16:creationId xmlns:a16="http://schemas.microsoft.com/office/drawing/2014/main" id="{795C6ECC-BE86-3012-F135-C8AE492C9E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0588" y="5575098"/>
              <a:ext cx="107950" cy="435380"/>
            </a:xfrm>
            <a:custGeom>
              <a:avLst/>
              <a:gdLst>
                <a:gd name="T0" fmla="*/ 2147483647 w 76"/>
                <a:gd name="T1" fmla="*/ 0 h 204"/>
                <a:gd name="T2" fmla="*/ 2147483647 w 76"/>
                <a:gd name="T3" fmla="*/ 2147483647 h 204"/>
                <a:gd name="T4" fmla="*/ 0 w 76"/>
                <a:gd name="T5" fmla="*/ 2147483647 h 204"/>
                <a:gd name="T6" fmla="*/ 0 60000 65536"/>
                <a:gd name="T7" fmla="*/ 0 60000 65536"/>
                <a:gd name="T8" fmla="*/ 0 60000 65536"/>
                <a:gd name="T9" fmla="*/ 0 w 76"/>
                <a:gd name="T10" fmla="*/ 0 h 204"/>
                <a:gd name="T11" fmla="*/ 76 w 76"/>
                <a:gd name="T12" fmla="*/ 204 h 2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" h="204">
                  <a:moveTo>
                    <a:pt x="24" y="0"/>
                  </a:moveTo>
                  <a:cubicBezTo>
                    <a:pt x="32" y="14"/>
                    <a:pt x="76" y="50"/>
                    <a:pt x="72" y="84"/>
                  </a:cubicBezTo>
                  <a:cubicBezTo>
                    <a:pt x="68" y="118"/>
                    <a:pt x="15" y="179"/>
                    <a:pt x="0" y="204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87" name="Text Box 33">
              <a:extLst>
                <a:ext uri="{FF2B5EF4-FFF2-40B4-BE49-F238E27FC236}">
                  <a16:creationId xmlns:a16="http://schemas.microsoft.com/office/drawing/2014/main" id="{E82A0CEE-51B6-C6D8-361E-BA41BB3F99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90763" y="5507038"/>
              <a:ext cx="31750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i="1">
                  <a:solidFill>
                    <a:srgbClr val="FF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</a:t>
              </a:r>
            </a:p>
          </p:txBody>
        </p:sp>
        <p:sp>
          <p:nvSpPr>
            <p:cNvPr id="27688" name="Line 34">
              <a:extLst>
                <a:ext uri="{FF2B5EF4-FFF2-40B4-BE49-F238E27FC236}">
                  <a16:creationId xmlns:a16="http://schemas.microsoft.com/office/drawing/2014/main" id="{EFC404D3-63CC-39F8-4C32-6EC18D29F14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1579563" y="6230938"/>
              <a:ext cx="552450" cy="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 type="stealth" w="med" len="lg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689" name="Group 35">
              <a:extLst>
                <a:ext uri="{FF2B5EF4-FFF2-40B4-BE49-F238E27FC236}">
                  <a16:creationId xmlns:a16="http://schemas.microsoft.com/office/drawing/2014/main" id="{0516E359-2926-0422-8DF0-05B44FC8B8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47863" y="6076951"/>
              <a:ext cx="484187" cy="598488"/>
              <a:chOff x="-8" y="7"/>
              <a:chExt cx="339" cy="377"/>
            </a:xfrm>
          </p:grpSpPr>
          <p:sp>
            <p:nvSpPr>
              <p:cNvPr id="27698" name="Text Box 36">
                <a:extLst>
                  <a:ext uri="{FF2B5EF4-FFF2-40B4-BE49-F238E27FC236}">
                    <a16:creationId xmlns:a16="http://schemas.microsoft.com/office/drawing/2014/main" id="{C88392CF-CE47-DA6D-7190-89694077B6F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8" y="132"/>
                <a:ext cx="339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1800" b="1" i="1" baseline="-25000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sz="1800" i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99" name="Text Box 37">
                <a:extLst>
                  <a:ext uri="{FF2B5EF4-FFF2-40B4-BE49-F238E27FC236}">
                    <a16:creationId xmlns:a16="http://schemas.microsoft.com/office/drawing/2014/main" id="{8CACD9E7-B22E-90C8-6262-F0E1022889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" y="7"/>
                <a:ext cx="198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i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  <p:sp>
          <p:nvSpPr>
            <p:cNvPr id="27690" name="Line 38">
              <a:extLst>
                <a:ext uri="{FF2B5EF4-FFF2-40B4-BE49-F238E27FC236}">
                  <a16:creationId xmlns:a16="http://schemas.microsoft.com/office/drawing/2014/main" id="{89296379-1D2E-6342-9D97-B66FBDA8FE5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H="1">
              <a:off x="2093913" y="5049838"/>
              <a:ext cx="177165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" name="Group 39">
              <a:extLst>
                <a:ext uri="{FF2B5EF4-FFF2-40B4-BE49-F238E27FC236}">
                  <a16:creationId xmlns:a16="http://schemas.microsoft.com/office/drawing/2014/main" id="{69FF449C-8A70-40D4-B811-5CE38AD21D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60688" y="3714751"/>
              <a:ext cx="474662" cy="598488"/>
              <a:chOff x="-8" y="7"/>
              <a:chExt cx="332" cy="377"/>
            </a:xfrm>
          </p:grpSpPr>
          <p:sp>
            <p:nvSpPr>
              <p:cNvPr id="27696" name="Text Box 40">
                <a:extLst>
                  <a:ext uri="{FF2B5EF4-FFF2-40B4-BE49-F238E27FC236}">
                    <a16:creationId xmlns:a16="http://schemas.microsoft.com/office/drawing/2014/main" id="{6C061527-619E-8AAE-768D-CCA72A805B2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8" y="132"/>
                <a:ext cx="332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1800" b="1" i="1" baseline="-2500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1800" i="1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97" name="Text Box 41">
                <a:extLst>
                  <a:ext uri="{FF2B5EF4-FFF2-40B4-BE49-F238E27FC236}">
                    <a16:creationId xmlns:a16="http://schemas.microsoft.com/office/drawing/2014/main" id="{98643477-8150-5B2F-6D39-BFFFBAE437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" y="7"/>
                <a:ext cx="197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i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  <p:grpSp>
          <p:nvGrpSpPr>
            <p:cNvPr id="27692" name="Group 42">
              <a:extLst>
                <a:ext uri="{FF2B5EF4-FFF2-40B4-BE49-F238E27FC236}">
                  <a16:creationId xmlns:a16="http://schemas.microsoft.com/office/drawing/2014/main" id="{A5476696-88FE-3036-8EA0-38AAB82B79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28863" y="4000501"/>
              <a:ext cx="484187" cy="598488"/>
              <a:chOff x="-8" y="7"/>
              <a:chExt cx="339" cy="377"/>
            </a:xfrm>
          </p:grpSpPr>
          <p:sp>
            <p:nvSpPr>
              <p:cNvPr id="27694" name="Text Box 43">
                <a:extLst>
                  <a:ext uri="{FF2B5EF4-FFF2-40B4-BE49-F238E27FC236}">
                    <a16:creationId xmlns:a16="http://schemas.microsoft.com/office/drawing/2014/main" id="{C1B52F21-FB2A-2150-8CB9-664A28244FC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-8" y="132"/>
                <a:ext cx="339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1800" b="1" i="1" baseline="-25000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sz="1800" i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7695" name="Text Box 44">
                <a:extLst>
                  <a:ext uri="{FF2B5EF4-FFF2-40B4-BE49-F238E27FC236}">
                    <a16:creationId xmlns:a16="http://schemas.microsoft.com/office/drawing/2014/main" id="{1496F986-4C9D-A12F-792A-C48F57BAC41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" y="7"/>
                <a:ext cx="198" cy="25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i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  <p:sp>
          <p:nvSpPr>
            <p:cNvPr id="27693" name="Line 45">
              <a:extLst>
                <a:ext uri="{FF2B5EF4-FFF2-40B4-BE49-F238E27FC236}">
                  <a16:creationId xmlns:a16="http://schemas.microsoft.com/office/drawing/2014/main" id="{37F57D83-36CF-324E-93C0-1B9BD3B199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4488" y="4240213"/>
              <a:ext cx="0" cy="4953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7691" name="Text Box 46">
            <a:extLst>
              <a:ext uri="{FF2B5EF4-FFF2-40B4-BE49-F238E27FC236}">
                <a16:creationId xmlns:a16="http://schemas.microsoft.com/office/drawing/2014/main" id="{9B439077-DC23-D46F-6530-C986D5A37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59325" y="5164138"/>
            <a:ext cx="1036638" cy="771525"/>
          </a:xfrm>
          <a:prstGeom prst="rect">
            <a:avLst/>
          </a:prstGeom>
          <a:noFill/>
          <a:ln w="9525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accent2"/>
                </a:solidFill>
                <a:latin typeface="Times New Roman" panose="02020603050405020304" pitchFamily="18" charset="0"/>
              </a:rPr>
              <a:t>阻抗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accent2"/>
                </a:solidFill>
                <a:latin typeface="Times New Roman" panose="02020603050405020304" pitchFamily="18" charset="0"/>
              </a:rPr>
              <a:t>三角形</a:t>
            </a:r>
          </a:p>
        </p:txBody>
      </p:sp>
      <p:grpSp>
        <p:nvGrpSpPr>
          <p:cNvPr id="9" name="Group 47">
            <a:extLst>
              <a:ext uri="{FF2B5EF4-FFF2-40B4-BE49-F238E27FC236}">
                <a16:creationId xmlns:a16="http://schemas.microsoft.com/office/drawing/2014/main" id="{D37AB566-260A-1E83-5233-A22B486742AA}"/>
              </a:ext>
            </a:extLst>
          </p:cNvPr>
          <p:cNvGrpSpPr>
            <a:grpSpLocks/>
          </p:cNvGrpSpPr>
          <p:nvPr/>
        </p:nvGrpSpPr>
        <p:grpSpPr bwMode="auto">
          <a:xfrm>
            <a:off x="6442075" y="4156075"/>
            <a:ext cx="2017713" cy="2028825"/>
            <a:chOff x="0" y="0"/>
            <a:chExt cx="1449" cy="1338"/>
          </a:xfrm>
        </p:grpSpPr>
        <p:sp>
          <p:nvSpPr>
            <p:cNvPr id="27662" name="Line 48">
              <a:extLst>
                <a:ext uri="{FF2B5EF4-FFF2-40B4-BE49-F238E27FC236}">
                  <a16:creationId xmlns:a16="http://schemas.microsoft.com/office/drawing/2014/main" id="{A5CF5009-4BF5-8298-B7C3-DF21E78980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" y="1026"/>
              <a:ext cx="714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3" name="Line 49">
              <a:extLst>
                <a:ext uri="{FF2B5EF4-FFF2-40B4-BE49-F238E27FC236}">
                  <a16:creationId xmlns:a16="http://schemas.microsoft.com/office/drawing/2014/main" id="{CCBE49C3-C8AD-4C28-FE41-6A20191BEB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58" y="0"/>
              <a:ext cx="0" cy="102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4" name="Line 50">
              <a:extLst>
                <a:ext uri="{FF2B5EF4-FFF2-40B4-BE49-F238E27FC236}">
                  <a16:creationId xmlns:a16="http://schemas.microsoft.com/office/drawing/2014/main" id="{AEE5D8C4-09AA-29DD-3AC2-1B1A782F738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4" y="0"/>
              <a:ext cx="708" cy="103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65" name="Text Box 51">
              <a:extLst>
                <a:ext uri="{FF2B5EF4-FFF2-40B4-BE49-F238E27FC236}">
                  <a16:creationId xmlns:a16="http://schemas.microsoft.com/office/drawing/2014/main" id="{B63267AE-DB90-F4D9-ACC7-1ABC0CD553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0" y="378"/>
              <a:ext cx="639" cy="25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FF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X</a:t>
              </a:r>
              <a:r>
                <a:rPr lang="en-US" altLang="zh-CN" sz="2000" b="1" i="1" baseline="-25000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>
                  <a:latin typeface="Times New Roman" panose="02020603050405020304" pitchFamily="18" charset="0"/>
                </a:rPr>
                <a:t> </a:t>
              </a:r>
              <a:r>
                <a:rPr lang="en-US" altLang="zh-CN" sz="2000" b="1">
                  <a:latin typeface="Times New Roman" panose="02020603050405020304" pitchFamily="18" charset="0"/>
                  <a:sym typeface="Symbol" panose="05050102010706020507" pitchFamily="18" charset="2"/>
                </a:rPr>
                <a:t></a:t>
              </a:r>
              <a:r>
                <a:rPr lang="en-US" altLang="zh-CN" sz="2000" b="1" i="1">
                  <a:latin typeface="Times New Roman" panose="02020603050405020304" pitchFamily="18" charset="0"/>
                </a:rPr>
                <a:t> X</a:t>
              </a:r>
              <a:r>
                <a:rPr lang="en-US" altLang="zh-CN" sz="2000" b="1" i="1" baseline="-25000">
                  <a:latin typeface="Times New Roman" panose="02020603050405020304" pitchFamily="18" charset="0"/>
                </a:rPr>
                <a:t>C</a:t>
              </a:r>
              <a:endParaRPr lang="en-US" altLang="zh-CN" sz="2000" b="1" i="1">
                <a:latin typeface="Times New Roman" panose="02020603050405020304" pitchFamily="18" charset="0"/>
              </a:endParaRPr>
            </a:p>
          </p:txBody>
        </p:sp>
        <p:sp>
          <p:nvSpPr>
            <p:cNvPr id="27666" name="Text Box 52">
              <a:extLst>
                <a:ext uri="{FF2B5EF4-FFF2-40B4-BE49-F238E27FC236}">
                  <a16:creationId xmlns:a16="http://schemas.microsoft.com/office/drawing/2014/main" id="{BF9EA571-C252-ACFF-BD62-A9789A04DB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5" y="1086"/>
              <a:ext cx="255" cy="252"/>
            </a:xfrm>
            <a:prstGeom prst="rect">
              <a:avLst/>
            </a:prstGeom>
            <a:gradFill rotWithShape="0">
              <a:gsLst>
                <a:gs pos="0">
                  <a:srgbClr val="FFFFFF"/>
                </a:gs>
                <a:gs pos="100000">
                  <a:srgbClr val="CCFFC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R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  <p:sp>
          <p:nvSpPr>
            <p:cNvPr id="27667" name="未知">
              <a:extLst>
                <a:ext uri="{FF2B5EF4-FFF2-40B4-BE49-F238E27FC236}">
                  <a16:creationId xmlns:a16="http://schemas.microsoft.com/office/drawing/2014/main" id="{69708128-271D-CD0E-9816-2FF97C0AE8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6" y="768"/>
              <a:ext cx="116" cy="252"/>
            </a:xfrm>
            <a:custGeom>
              <a:avLst/>
              <a:gdLst>
                <a:gd name="T0" fmla="*/ 56 w 76"/>
                <a:gd name="T1" fmla="*/ 0 h 204"/>
                <a:gd name="T2" fmla="*/ 168 w 76"/>
                <a:gd name="T3" fmla="*/ 128 h 204"/>
                <a:gd name="T4" fmla="*/ 0 w 76"/>
                <a:gd name="T5" fmla="*/ 311 h 204"/>
                <a:gd name="T6" fmla="*/ 0 60000 65536"/>
                <a:gd name="T7" fmla="*/ 0 60000 65536"/>
                <a:gd name="T8" fmla="*/ 0 60000 65536"/>
                <a:gd name="T9" fmla="*/ 0 w 76"/>
                <a:gd name="T10" fmla="*/ 0 h 204"/>
                <a:gd name="T11" fmla="*/ 76 w 76"/>
                <a:gd name="T12" fmla="*/ 204 h 2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76" h="204">
                  <a:moveTo>
                    <a:pt x="24" y="0"/>
                  </a:moveTo>
                  <a:cubicBezTo>
                    <a:pt x="32" y="14"/>
                    <a:pt x="76" y="50"/>
                    <a:pt x="72" y="84"/>
                  </a:cubicBezTo>
                  <a:cubicBezTo>
                    <a:pt x="68" y="118"/>
                    <a:pt x="15" y="179"/>
                    <a:pt x="0" y="204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7668" name="Text Box 54">
              <a:extLst>
                <a:ext uri="{FF2B5EF4-FFF2-40B4-BE49-F238E27FC236}">
                  <a16:creationId xmlns:a16="http://schemas.microsoft.com/office/drawing/2014/main" id="{ABDF5E18-C3F1-096A-19A7-1CF7546FD8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3" y="714"/>
              <a:ext cx="21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solidFill>
                    <a:srgbClr val="FF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</a:t>
              </a:r>
              <a:endParaRPr lang="zh-CN" altLang="en-US" sz="2000" b="1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grpSp>
          <p:nvGrpSpPr>
            <p:cNvPr id="27669" name="Group 55">
              <a:extLst>
                <a:ext uri="{FF2B5EF4-FFF2-40B4-BE49-F238E27FC236}">
                  <a16:creationId xmlns:a16="http://schemas.microsoft.com/office/drawing/2014/main" id="{293F2847-D57C-2FE1-133C-9E505D5FDD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246"/>
              <a:ext cx="328" cy="258"/>
              <a:chOff x="0" y="8"/>
              <a:chExt cx="328" cy="258"/>
            </a:xfrm>
          </p:grpSpPr>
          <p:grpSp>
            <p:nvGrpSpPr>
              <p:cNvPr id="27670" name="Group 56">
                <a:extLst>
                  <a:ext uri="{FF2B5EF4-FFF2-40B4-BE49-F238E27FC236}">
                    <a16:creationId xmlns:a16="http://schemas.microsoft.com/office/drawing/2014/main" id="{9826A04A-4BEB-8698-580B-4B9B15A8544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8"/>
                <a:ext cx="328" cy="258"/>
                <a:chOff x="0" y="8"/>
                <a:chExt cx="328" cy="258"/>
              </a:xfrm>
            </p:grpSpPr>
            <p:sp>
              <p:nvSpPr>
                <p:cNvPr id="27674" name="Text Box 57">
                  <a:extLst>
                    <a:ext uri="{FF2B5EF4-FFF2-40B4-BE49-F238E27FC236}">
                      <a16:creationId xmlns:a16="http://schemas.microsoft.com/office/drawing/2014/main" id="{20883418-0B3C-E2C4-5D5D-C934CAA9DC9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8"/>
                  <a:ext cx="328" cy="252"/>
                </a:xfrm>
                <a:prstGeom prst="rect">
                  <a:avLst/>
                </a:prstGeom>
                <a:gradFill rotWithShape="0">
                  <a:gsLst>
                    <a:gs pos="0">
                      <a:srgbClr val="FFFFFF"/>
                    </a:gs>
                    <a:gs pos="100000">
                      <a:srgbClr val="CCFFCC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i="1">
                      <a:latin typeface="Times New Roman" panose="02020603050405020304" pitchFamily="18" charset="0"/>
                    </a:rPr>
                    <a:t>Z</a:t>
                  </a:r>
                  <a:endParaRPr lang="en-US" altLang="zh-CN" sz="2000" b="1">
                    <a:latin typeface="Times New Roman" panose="02020603050405020304" pitchFamily="18" charset="0"/>
                  </a:endParaRPr>
                </a:p>
              </p:txBody>
            </p:sp>
            <p:grpSp>
              <p:nvGrpSpPr>
                <p:cNvPr id="27675" name="Group 58">
                  <a:extLst>
                    <a:ext uri="{FF2B5EF4-FFF2-40B4-BE49-F238E27FC236}">
                      <a16:creationId xmlns:a16="http://schemas.microsoft.com/office/drawing/2014/main" id="{93D404D8-57B2-97B7-8635-C36853A419AC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50" y="62"/>
                  <a:ext cx="216" cy="204"/>
                  <a:chOff x="0" y="0"/>
                  <a:chExt cx="180" cy="312"/>
                </a:xfrm>
              </p:grpSpPr>
              <p:sp>
                <p:nvSpPr>
                  <p:cNvPr id="27676" name="Line 59">
                    <a:extLst>
                      <a:ext uri="{FF2B5EF4-FFF2-40B4-BE49-F238E27FC236}">
                        <a16:creationId xmlns:a16="http://schemas.microsoft.com/office/drawing/2014/main" id="{DDB95F46-F32E-8BBB-B36B-6D48AEEF1078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0"/>
                    <a:ext cx="0" cy="288"/>
                  </a:xfrm>
                  <a:prstGeom prst="line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677" name="Line 60">
                    <a:extLst>
                      <a:ext uri="{FF2B5EF4-FFF2-40B4-BE49-F238E27FC236}">
                        <a16:creationId xmlns:a16="http://schemas.microsoft.com/office/drawing/2014/main" id="{7BDB82F0-84FA-2345-2667-E200286DE02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80" y="24"/>
                    <a:ext cx="0" cy="288"/>
                  </a:xfrm>
                  <a:prstGeom prst="line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27671" name="Group 61">
                <a:extLst>
                  <a:ext uri="{FF2B5EF4-FFF2-40B4-BE49-F238E27FC236}">
                    <a16:creationId xmlns:a16="http://schemas.microsoft.com/office/drawing/2014/main" id="{4C10D0DE-C043-9527-4A8B-D3F57CC697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4" y="14"/>
                <a:ext cx="204" cy="228"/>
                <a:chOff x="0" y="0"/>
                <a:chExt cx="204" cy="228"/>
              </a:xfrm>
            </p:grpSpPr>
            <p:sp>
              <p:nvSpPr>
                <p:cNvPr id="27672" name="Line 62">
                  <a:extLst>
                    <a:ext uri="{FF2B5EF4-FFF2-40B4-BE49-F238E27FC236}">
                      <a16:creationId xmlns:a16="http://schemas.microsoft.com/office/drawing/2014/main" id="{6D2EBEAA-5071-D6FB-3A68-497953493E6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0"/>
                  <a:ext cx="0" cy="216"/>
                </a:xfrm>
                <a:prstGeom prst="line">
                  <a:avLst/>
                </a:prstGeom>
                <a:noFill/>
                <a:ln w="9525">
                  <a:solidFill>
                    <a:srgbClr val="008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673" name="Line 63">
                  <a:extLst>
                    <a:ext uri="{FF2B5EF4-FFF2-40B4-BE49-F238E27FC236}">
                      <a16:creationId xmlns:a16="http://schemas.microsoft.com/office/drawing/2014/main" id="{AB0AA098-5E47-5369-1074-F71AA87281B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04" y="12"/>
                  <a:ext cx="0" cy="216"/>
                </a:xfrm>
                <a:prstGeom prst="line">
                  <a:avLst/>
                </a:prstGeom>
                <a:noFill/>
                <a:ln w="9525">
                  <a:solidFill>
                    <a:srgbClr val="008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7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 autoUpdateAnimBg="0"/>
      <p:bldP spid="27654" grpId="0" autoUpdateAnimBg="0"/>
      <p:bldP spid="27655" grpId="0" autoUpdateAnimBg="0"/>
      <p:bldP spid="27656" grpId="0" autoUpdateAnimBg="0"/>
      <p:bldP spid="27657" grpId="0" autoUpdateAnimBg="0"/>
      <p:bldP spid="27658" grpId="0" autoUpdateAnimBg="0"/>
      <p:bldP spid="27659" grpId="0" autoUpdateAnimBg="0"/>
      <p:bldP spid="27691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>
            <a:extLst>
              <a:ext uri="{FF2B5EF4-FFF2-40B4-BE49-F238E27FC236}">
                <a16:creationId xmlns:a16="http://schemas.microsoft.com/office/drawing/2014/main" id="{C4D426E5-5B7A-D5DA-BA06-2C3C2DCAEF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620713"/>
            <a:ext cx="2098675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</a:rPr>
              <a:t>2.4.2   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</a:rPr>
              <a:t>功率</a:t>
            </a:r>
          </a:p>
        </p:txBody>
      </p:sp>
      <p:sp>
        <p:nvSpPr>
          <p:cNvPr id="28675" name="Text Box 3">
            <a:extLst>
              <a:ext uri="{FF2B5EF4-FFF2-40B4-BE49-F238E27FC236}">
                <a16:creationId xmlns:a16="http://schemas.microsoft.com/office/drawing/2014/main" id="{136D250F-F6C8-7AE2-C067-9BFC25DEE3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0" y="44450"/>
            <a:ext cx="8008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2.4  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电阻、电感与电容元件串联的交流电路</a:t>
            </a:r>
          </a:p>
        </p:txBody>
      </p:sp>
      <p:graphicFrame>
        <p:nvGraphicFramePr>
          <p:cNvPr id="28676" name="Object 4">
            <a:extLst>
              <a:ext uri="{FF2B5EF4-FFF2-40B4-BE49-F238E27FC236}">
                <a16:creationId xmlns:a16="http://schemas.microsoft.com/office/drawing/2014/main" id="{CAA1AC50-9D38-0005-4B7D-D5EEC02E08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00363" y="1684338"/>
          <a:ext cx="3832225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4430377" imgH="393529" progId="Equation.3">
                  <p:embed/>
                </p:oleObj>
              </mc:Choice>
              <mc:Fallback>
                <p:oleObj r:id="rId2" imgW="4430377" imgH="39352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00363" y="1684338"/>
                        <a:ext cx="3832225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7" name="Object 5">
            <a:extLst>
              <a:ext uri="{FF2B5EF4-FFF2-40B4-BE49-F238E27FC236}">
                <a16:creationId xmlns:a16="http://schemas.microsoft.com/office/drawing/2014/main" id="{56A69522-809C-3F0A-540C-2B101B6964E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57313" y="2492375"/>
          <a:ext cx="6527800" cy="614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8213335" imgH="774364" progId="Equation.3">
                  <p:embed/>
                </p:oleObj>
              </mc:Choice>
              <mc:Fallback>
                <p:oleObj r:id="rId4" imgW="8213335" imgH="774364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7313" y="2492375"/>
                        <a:ext cx="6527800" cy="614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78" name="Object 6">
            <a:extLst>
              <a:ext uri="{FF2B5EF4-FFF2-40B4-BE49-F238E27FC236}">
                <a16:creationId xmlns:a16="http://schemas.microsoft.com/office/drawing/2014/main" id="{91BBFE7F-8187-A566-E357-797157D945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37263" y="3287713"/>
          <a:ext cx="2441575" cy="357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870200" imgH="419100" progId="Equation.3">
                  <p:embed/>
                </p:oleObj>
              </mc:Choice>
              <mc:Fallback>
                <p:oleObj r:id="rId6" imgW="2870200" imgH="4191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7263" y="3287713"/>
                        <a:ext cx="2441575" cy="357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0" name="Object 8">
            <a:extLst>
              <a:ext uri="{FF2B5EF4-FFF2-40B4-BE49-F238E27FC236}">
                <a16:creationId xmlns:a16="http://schemas.microsoft.com/office/drawing/2014/main" id="{9E4F38B4-490B-23F9-E22C-469742BB618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95600" y="1189038"/>
          <a:ext cx="4052888" cy="358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4749800" imgH="419100" progId="Equation.3">
                  <p:embed/>
                </p:oleObj>
              </mc:Choice>
              <mc:Fallback>
                <p:oleObj r:id="rId8" imgW="4749800" imgH="4191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189038"/>
                        <a:ext cx="4052888" cy="358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1" name="Text Box 10">
            <a:extLst>
              <a:ext uri="{FF2B5EF4-FFF2-40B4-BE49-F238E27FC236}">
                <a16:creationId xmlns:a16="http://schemas.microsoft.com/office/drawing/2014/main" id="{BCEE745D-AC83-EAFC-05B6-5640A8ABE9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700" y="1138238"/>
            <a:ext cx="14620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瞬时功率 </a:t>
            </a:r>
          </a:p>
        </p:txBody>
      </p:sp>
      <p:sp>
        <p:nvSpPr>
          <p:cNvPr id="28682" name="Text Box 11">
            <a:extLst>
              <a:ext uri="{FF2B5EF4-FFF2-40B4-BE49-F238E27FC236}">
                <a16:creationId xmlns:a16="http://schemas.microsoft.com/office/drawing/2014/main" id="{79835786-ED47-2F9C-A4F0-F97F66F558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1582738"/>
            <a:ext cx="16732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整理可得</a:t>
            </a:r>
          </a:p>
        </p:txBody>
      </p:sp>
      <p:sp>
        <p:nvSpPr>
          <p:cNvPr id="28683" name="Text Box 12">
            <a:extLst>
              <a:ext uri="{FF2B5EF4-FFF2-40B4-BE49-F238E27FC236}">
                <a16:creationId xmlns:a16="http://schemas.microsoft.com/office/drawing/2014/main" id="{C630BE67-705E-D916-FF74-D34369EE9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850" y="2052638"/>
            <a:ext cx="20859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平均功率为 </a:t>
            </a:r>
          </a:p>
        </p:txBody>
      </p:sp>
      <p:sp>
        <p:nvSpPr>
          <p:cNvPr id="28684" name="Text Box 13">
            <a:extLst>
              <a:ext uri="{FF2B5EF4-FFF2-40B4-BE49-F238E27FC236}">
                <a16:creationId xmlns:a16="http://schemas.microsoft.com/office/drawing/2014/main" id="{C28E0F75-E549-B867-1713-CCF8D1B17E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963" y="3221038"/>
            <a:ext cx="54054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</a:rPr>
              <a:t>从 </a:t>
            </a:r>
            <a:r>
              <a:rPr lang="en-US" altLang="zh-CN" sz="2200" b="1" i="1">
                <a:latin typeface="Times New Roman" panose="02020603050405020304" pitchFamily="18" charset="0"/>
              </a:rPr>
              <a:t>R</a:t>
            </a:r>
            <a:r>
              <a:rPr lang="zh-CN" altLang="en-US" sz="2200" b="1">
                <a:latin typeface="Times New Roman" panose="02020603050405020304" pitchFamily="18" charset="0"/>
              </a:rPr>
              <a:t>、</a:t>
            </a:r>
            <a:r>
              <a:rPr lang="en-US" altLang="zh-CN" sz="2200" b="1" i="1">
                <a:latin typeface="Times New Roman" panose="02020603050405020304" pitchFamily="18" charset="0"/>
              </a:rPr>
              <a:t>L</a:t>
            </a:r>
            <a:r>
              <a:rPr lang="zh-CN" altLang="en-US" sz="2200" b="1">
                <a:latin typeface="Times New Roman" panose="02020603050405020304" pitchFamily="18" charset="0"/>
              </a:rPr>
              <a:t>、</a:t>
            </a:r>
            <a:r>
              <a:rPr lang="en-US" altLang="zh-CN" sz="2200" b="1" i="1">
                <a:latin typeface="Times New Roman" panose="02020603050405020304" pitchFamily="18" charset="0"/>
              </a:rPr>
              <a:t>C </a:t>
            </a:r>
            <a:r>
              <a:rPr lang="zh-CN" altLang="en-US" sz="2200" b="1">
                <a:latin typeface="Times New Roman" panose="02020603050405020304" pitchFamily="18" charset="0"/>
              </a:rPr>
              <a:t>串联电路相量图可得出</a:t>
            </a:r>
          </a:p>
        </p:txBody>
      </p:sp>
      <p:sp>
        <p:nvSpPr>
          <p:cNvPr id="28685" name="Text Box 14">
            <a:extLst>
              <a:ext uri="{FF2B5EF4-FFF2-40B4-BE49-F238E27FC236}">
                <a16:creationId xmlns:a16="http://schemas.microsoft.com/office/drawing/2014/main" id="{129DA0C3-3C8B-E89A-8623-8F42C6C3B3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675" y="3722688"/>
            <a:ext cx="11779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于是</a:t>
            </a:r>
          </a:p>
        </p:txBody>
      </p:sp>
      <p:graphicFrame>
        <p:nvGraphicFramePr>
          <p:cNvPr id="28686" name="Object 14">
            <a:extLst>
              <a:ext uri="{FF2B5EF4-FFF2-40B4-BE49-F238E27FC236}">
                <a16:creationId xmlns:a16="http://schemas.microsoft.com/office/drawing/2014/main" id="{AF679D4D-E185-E7BF-77C9-5C0FB35864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89250" y="3749675"/>
          <a:ext cx="3090863" cy="395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3846431" imgH="495085" progId="Equation.3">
                  <p:embed/>
                </p:oleObj>
              </mc:Choice>
              <mc:Fallback>
                <p:oleObj r:id="rId10" imgW="3846431" imgH="495085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89250" y="3749675"/>
                        <a:ext cx="3090863" cy="3952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7" name="Object 15">
            <a:extLst>
              <a:ext uri="{FF2B5EF4-FFF2-40B4-BE49-F238E27FC236}">
                <a16:creationId xmlns:a16="http://schemas.microsoft.com/office/drawing/2014/main" id="{52A49A21-9CDA-F279-DE5A-A9C16F8BD7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62050" y="4711700"/>
          <a:ext cx="6623050" cy="407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8204200" imgH="508000" progId="Equation.3">
                  <p:embed/>
                </p:oleObj>
              </mc:Choice>
              <mc:Fallback>
                <p:oleObj r:id="rId12" imgW="8204200" imgH="508000" progId="Equation.3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2050" y="4711700"/>
                        <a:ext cx="6623050" cy="407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8" name="Object 16">
            <a:extLst>
              <a:ext uri="{FF2B5EF4-FFF2-40B4-BE49-F238E27FC236}">
                <a16:creationId xmlns:a16="http://schemas.microsoft.com/office/drawing/2014/main" id="{5355E9B0-5083-64C9-49F9-1F2A203DD8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02050" y="5749925"/>
          <a:ext cx="1733550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2121821" imgH="508221" progId="Equation.3">
                  <p:embed/>
                </p:oleObj>
              </mc:Choice>
              <mc:Fallback>
                <p:oleObj r:id="rId14" imgW="2121821" imgH="508221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2050" y="5749925"/>
                        <a:ext cx="1733550" cy="415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9" name="Text Box 18">
            <a:extLst>
              <a:ext uri="{FF2B5EF4-FFF2-40B4-BE49-F238E27FC236}">
                <a16:creationId xmlns:a16="http://schemas.microsoft.com/office/drawing/2014/main" id="{6D0F287D-D7AF-177A-B044-40F339880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4233863"/>
            <a:ext cx="17462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无功功率为 </a:t>
            </a:r>
          </a:p>
        </p:txBody>
      </p:sp>
      <p:sp>
        <p:nvSpPr>
          <p:cNvPr id="28690" name="Text Box 19">
            <a:extLst>
              <a:ext uri="{FF2B5EF4-FFF2-40B4-BE49-F238E27FC236}">
                <a16:creationId xmlns:a16="http://schemas.microsoft.com/office/drawing/2014/main" id="{2F47E984-989F-2385-E0F9-577C3FC828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0750" y="5227638"/>
            <a:ext cx="72517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电压与电流的有效值之积，称为电路的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视在功率</a:t>
            </a:r>
            <a:endParaRPr lang="zh-CN" altLang="en-US" sz="2200" b="1">
              <a:latin typeface="宋体" panose="02010600030101010101" pitchFamily="2" charset="-122"/>
            </a:endParaRPr>
          </a:p>
        </p:txBody>
      </p:sp>
      <p:sp>
        <p:nvSpPr>
          <p:cNvPr id="28691" name="Text Box 20">
            <a:extLst>
              <a:ext uri="{FF2B5EF4-FFF2-40B4-BE49-F238E27FC236}">
                <a16:creationId xmlns:a16="http://schemas.microsoft.com/office/drawing/2014/main" id="{0677A498-FF97-3FD2-0EFA-AC193116D9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38" y="6224588"/>
            <a:ext cx="42846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单位是</a:t>
            </a:r>
            <a:r>
              <a:rPr lang="en-US" altLang="zh-CN" sz="2200" b="1">
                <a:latin typeface="宋体" panose="02010600030101010101" pitchFamily="2" charset="-122"/>
              </a:rPr>
              <a:t>(</a:t>
            </a:r>
            <a:r>
              <a:rPr lang="en-US" altLang="zh-CN" sz="2200" b="1">
                <a:latin typeface="Times New Roman" panose="02020603050405020304" pitchFamily="18" charset="0"/>
              </a:rPr>
              <a:t>V </a:t>
            </a: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200" b="1">
                <a:latin typeface="Times New Roman" panose="02020603050405020304" pitchFamily="18" charset="0"/>
              </a:rPr>
              <a:t>A</a:t>
            </a:r>
            <a:r>
              <a:rPr lang="en-US" altLang="zh-CN" sz="2200" b="1">
                <a:latin typeface="宋体" panose="02010600030101010101" pitchFamily="2" charset="-122"/>
              </a:rPr>
              <a:t>)</a:t>
            </a:r>
            <a:r>
              <a:rPr lang="zh-CN" altLang="en-US" sz="2200" b="1">
                <a:latin typeface="宋体" panose="02010600030101010101" pitchFamily="2" charset="-122"/>
              </a:rPr>
              <a:t>或</a:t>
            </a:r>
            <a:r>
              <a:rPr lang="en-US" altLang="zh-CN" sz="2200" b="1">
                <a:latin typeface="宋体" panose="02010600030101010101" pitchFamily="2" charset="-122"/>
              </a:rPr>
              <a:t>(</a:t>
            </a:r>
            <a:r>
              <a:rPr lang="en-US" altLang="zh-CN" sz="2200" b="1">
                <a:latin typeface="Times New Roman" panose="02020603050405020304" pitchFamily="18" charset="0"/>
              </a:rPr>
              <a:t>kV </a:t>
            </a:r>
            <a:r>
              <a:rPr lang="en-US" altLang="zh-CN" sz="2200" b="1">
                <a:latin typeface="Times New Roman" panose="02020603050405020304" pitchFamily="18" charset="0"/>
                <a:cs typeface="Times New Roman" panose="02020603050405020304" pitchFamily="18" charset="0"/>
              </a:rPr>
              <a:t>· </a:t>
            </a:r>
            <a:r>
              <a:rPr lang="en-US" altLang="zh-CN" sz="2200" b="1">
                <a:latin typeface="Times New Roman" panose="02020603050405020304" pitchFamily="18" charset="0"/>
              </a:rPr>
              <a:t>A</a:t>
            </a:r>
            <a:r>
              <a:rPr lang="en-US" altLang="zh-CN" sz="2200" b="1">
                <a:latin typeface="宋体" panose="02010600030101010101" pitchFamily="2" charset="-122"/>
              </a:rPr>
              <a:t>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8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 autoUpdateAnimBg="0"/>
      <p:bldP spid="28682" grpId="0" autoUpdateAnimBg="0"/>
      <p:bldP spid="28683" grpId="0" autoUpdateAnimBg="0"/>
      <p:bldP spid="28684" grpId="0" autoUpdateAnimBg="0"/>
      <p:bldP spid="28685" grpId="0" autoUpdateAnimBg="0"/>
      <p:bldP spid="28689" grpId="0" autoUpdateAnimBg="0"/>
      <p:bldP spid="28690" grpId="0" autoUpdateAnimBg="0"/>
      <p:bldP spid="2869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 descr="40%">
            <a:extLst>
              <a:ext uri="{FF2B5EF4-FFF2-40B4-BE49-F238E27FC236}">
                <a16:creationId xmlns:a16="http://schemas.microsoft.com/office/drawing/2014/main" id="{5525B1ED-40E9-DAB2-4C02-2AD5596E47F8}"/>
              </a:ext>
            </a:extLst>
          </p:cNvPr>
          <p:cNvSpPr>
            <a:spLocks noGrp="1" noChangeArrowheads="1"/>
          </p:cNvSpPr>
          <p:nvPr>
            <p:ph type="ctrTitle" idx="4294967295"/>
          </p:nvPr>
        </p:nvSpPr>
        <p:spPr>
          <a:xfrm>
            <a:off x="179388" y="227013"/>
            <a:ext cx="6324600" cy="609600"/>
          </a:xfrm>
          <a:blipFill dpi="0" rotWithShape="0">
            <a:blip r:embed="rId2"/>
            <a:srcRect/>
            <a:tile tx="0" ty="0" sx="100000" sy="100000" flip="none" algn="tl"/>
          </a:blipFill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anchor="t"/>
          <a:lstStyle/>
          <a:p>
            <a:pPr algn="l" eaLnBrk="1" hangingPunct="1"/>
            <a:r>
              <a:rPr lang="zh-CN" altLang="zh-CN" sz="2800" b="1">
                <a:solidFill>
                  <a:srgbClr val="000099"/>
                </a:solidFill>
              </a:rPr>
              <a:t>阻抗三角形、</a:t>
            </a:r>
            <a:r>
              <a:rPr lang="zh-CN" altLang="zh-CN" sz="2800" b="1">
                <a:solidFill>
                  <a:srgbClr val="FF0000"/>
                </a:solidFill>
              </a:rPr>
              <a:t>电压三角形、</a:t>
            </a:r>
            <a:r>
              <a:rPr lang="zh-CN" altLang="zh-CN" sz="2800" b="1">
                <a:solidFill>
                  <a:srgbClr val="CC0000"/>
                </a:solidFill>
              </a:rPr>
              <a:t>功率三角形</a:t>
            </a:r>
          </a:p>
        </p:txBody>
      </p:sp>
      <p:grpSp>
        <p:nvGrpSpPr>
          <p:cNvPr id="5" name="Group 11">
            <a:extLst>
              <a:ext uri="{FF2B5EF4-FFF2-40B4-BE49-F238E27FC236}">
                <a16:creationId xmlns:a16="http://schemas.microsoft.com/office/drawing/2014/main" id="{CBCE8766-7264-D136-FB31-7E014D2B755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03288" y="4449763"/>
            <a:ext cx="3016250" cy="1876425"/>
            <a:chOff x="68" y="20"/>
            <a:chExt cx="1994" cy="1240"/>
          </a:xfrm>
        </p:grpSpPr>
        <p:graphicFrame>
          <p:nvGraphicFramePr>
            <p:cNvPr id="29735" name="Object 12">
              <a:extLst>
                <a:ext uri="{FF2B5EF4-FFF2-40B4-BE49-F238E27FC236}">
                  <a16:creationId xmlns:a16="http://schemas.microsoft.com/office/drawing/2014/main" id="{C33D3AA7-17EB-357B-B287-1381AE77A72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8" y="20"/>
            <a:ext cx="1964" cy="3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1524000" imgH="292100" progId="Equation.3">
                    <p:embed/>
                  </p:oleObj>
                </mc:Choice>
                <mc:Fallback>
                  <p:oleObj r:id="rId3" imgW="1524000" imgH="292100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8" y="20"/>
                          <a:ext cx="1964" cy="3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FF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736" name="Object 13">
              <a:extLst>
                <a:ext uri="{FF2B5EF4-FFF2-40B4-BE49-F238E27FC236}">
                  <a16:creationId xmlns:a16="http://schemas.microsoft.com/office/drawing/2014/main" id="{4EB39C9E-08AE-39F9-6895-7DC6F8502199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8" y="517"/>
            <a:ext cx="1168" cy="7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800100" imgH="508000" progId="Equation.DSMT4">
                    <p:embed/>
                  </p:oleObj>
                </mc:Choice>
                <mc:Fallback>
                  <p:oleObj name="Equation" r:id="rId5" imgW="800100" imgH="508000" progId="Equation.DSMT4">
                    <p:embed/>
                    <p:pic>
                      <p:nvPicPr>
                        <p:cNvPr id="0" name="Object 1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8" y="517"/>
                          <a:ext cx="1168" cy="7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700" name="Rectangle 14">
            <a:extLst>
              <a:ext uri="{FF2B5EF4-FFF2-40B4-BE49-F238E27FC236}">
                <a16:creationId xmlns:a16="http://schemas.microsoft.com/office/drawing/2014/main" id="{54D62789-E0D4-D486-D203-8B30F0A28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66800" y="2362200"/>
            <a:ext cx="8915400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6" name="Group 15">
            <a:extLst>
              <a:ext uri="{FF2B5EF4-FFF2-40B4-BE49-F238E27FC236}">
                <a16:creationId xmlns:a16="http://schemas.microsoft.com/office/drawing/2014/main" id="{06637764-905F-AF65-E0E8-EA05A6B8BD1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60438" y="2166938"/>
            <a:ext cx="3027362" cy="1789112"/>
            <a:chOff x="78" y="21"/>
            <a:chExt cx="1938" cy="1146"/>
          </a:xfrm>
        </p:grpSpPr>
        <p:graphicFrame>
          <p:nvGraphicFramePr>
            <p:cNvPr id="29733" name="Object 16">
              <a:extLst>
                <a:ext uri="{FF2B5EF4-FFF2-40B4-BE49-F238E27FC236}">
                  <a16:creationId xmlns:a16="http://schemas.microsoft.com/office/drawing/2014/main" id="{3CDA94FA-8DD2-3125-BDD8-3BB6FA9F7B8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6" y="21"/>
            <a:ext cx="1920" cy="4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7" imgW="1510644" imgH="304668" progId="Equation.3">
                    <p:embed/>
                  </p:oleObj>
                </mc:Choice>
                <mc:Fallback>
                  <p:oleObj r:id="rId7" imgW="1510644" imgH="304668" progId="Equation.3">
                    <p:embed/>
                    <p:pic>
                      <p:nvPicPr>
                        <p:cNvPr id="0" name="Object 1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" y="21"/>
                          <a:ext cx="1920" cy="4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FF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734" name="Object 17">
              <a:extLst>
                <a:ext uri="{FF2B5EF4-FFF2-40B4-BE49-F238E27FC236}">
                  <a16:creationId xmlns:a16="http://schemas.microsoft.com/office/drawing/2014/main" id="{7B9B38F1-BDAF-66AF-40A7-AA69FAB3C895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8" y="513"/>
            <a:ext cx="1344" cy="6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9" imgW="838564" imgH="457399" progId="Equation.3">
                    <p:embed/>
                  </p:oleObj>
                </mc:Choice>
                <mc:Fallback>
                  <p:oleObj r:id="rId9" imgW="838564" imgH="457399" progId="Equation.3">
                    <p:embed/>
                    <p:pic>
                      <p:nvPicPr>
                        <p:cNvPr id="0" name="Object 1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8" y="513"/>
                          <a:ext cx="1344" cy="6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702" name="Rectangle 18">
            <a:extLst>
              <a:ext uri="{FF2B5EF4-FFF2-40B4-BE49-F238E27FC236}">
                <a16:creationId xmlns:a16="http://schemas.microsoft.com/office/drawing/2014/main" id="{D2D559E7-3E4F-483A-2555-5D80959D61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4195763"/>
            <a:ext cx="84582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pSp>
        <p:nvGrpSpPr>
          <p:cNvPr id="7" name="Group 19">
            <a:extLst>
              <a:ext uri="{FF2B5EF4-FFF2-40B4-BE49-F238E27FC236}">
                <a16:creationId xmlns:a16="http://schemas.microsoft.com/office/drawing/2014/main" id="{FAB272AF-B90D-68DC-6BBB-FA20AC969AE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089525" y="4538663"/>
            <a:ext cx="2116138" cy="1651000"/>
            <a:chOff x="20" y="21"/>
            <a:chExt cx="1445" cy="1127"/>
          </a:xfrm>
        </p:grpSpPr>
        <p:graphicFrame>
          <p:nvGraphicFramePr>
            <p:cNvPr id="29731" name="Object 20">
              <a:extLst>
                <a:ext uri="{FF2B5EF4-FFF2-40B4-BE49-F238E27FC236}">
                  <a16:creationId xmlns:a16="http://schemas.microsoft.com/office/drawing/2014/main" id="{24F92F49-3CD8-71F9-ED65-C995742701B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0" y="21"/>
            <a:ext cx="1395" cy="4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1" imgW="819180" imgH="171450" progId="Equation.3">
                    <p:embed/>
                  </p:oleObj>
                </mc:Choice>
                <mc:Fallback>
                  <p:oleObj r:id="rId11" imgW="819180" imgH="171450" progId="Equation.3">
                    <p:embed/>
                    <p:pic>
                      <p:nvPicPr>
                        <p:cNvPr id="0" name="Object 2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0" y="21"/>
                          <a:ext cx="1395" cy="4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732" name="Object 21">
              <a:extLst>
                <a:ext uri="{FF2B5EF4-FFF2-40B4-BE49-F238E27FC236}">
                  <a16:creationId xmlns:a16="http://schemas.microsoft.com/office/drawing/2014/main" id="{AC88F9DF-2908-AFAD-9865-54AF21E4FAA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0" y="523"/>
            <a:ext cx="1175" cy="6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13" imgW="736600" imgH="431800" progId="Equation.DSMT4">
                    <p:embed/>
                  </p:oleObj>
                </mc:Choice>
                <mc:Fallback>
                  <p:oleObj name="Equation" r:id="rId13" imgW="736600" imgH="431800" progId="Equation.DSMT4">
                    <p:embed/>
                    <p:pic>
                      <p:nvPicPr>
                        <p:cNvPr id="0" name="Object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" y="523"/>
                          <a:ext cx="1175" cy="62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9727" name="Rectangle 31">
            <a:extLst>
              <a:ext uri="{FF2B5EF4-FFF2-40B4-BE49-F238E27FC236}">
                <a16:creationId xmlns:a16="http://schemas.microsoft.com/office/drawing/2014/main" id="{F98D9A5D-44EA-7409-7F91-4D379B22E2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313" y="1114425"/>
            <a:ext cx="62182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将电压三角形的有效值同除</a:t>
            </a:r>
            <a:r>
              <a:rPr lang="en-US" altLang="zh-CN" sz="2400" b="1" i="1">
                <a:solidFill>
                  <a:srgbClr val="CC0000"/>
                </a:solidFill>
                <a:latin typeface="宋体" panose="02010600030101010101" pitchFamily="2" charset="-122"/>
              </a:rPr>
              <a:t>I</a:t>
            </a:r>
            <a:r>
              <a:rPr lang="zh-CN" altLang="en-US" sz="2400" b="1">
                <a:latin typeface="宋体" panose="02010600030101010101" pitchFamily="2" charset="-122"/>
              </a:rPr>
              <a:t>得到阻抗三角形</a:t>
            </a:r>
          </a:p>
        </p:txBody>
      </p:sp>
      <p:sp>
        <p:nvSpPr>
          <p:cNvPr id="29728" name="Rectangle 32">
            <a:extLst>
              <a:ext uri="{FF2B5EF4-FFF2-40B4-BE49-F238E27FC236}">
                <a16:creationId xmlns:a16="http://schemas.microsoft.com/office/drawing/2014/main" id="{D732F8C9-C005-1189-1BAD-8CF154A4A0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571625"/>
            <a:ext cx="75707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将电压三角形的有效值同乘</a:t>
            </a:r>
            <a:r>
              <a:rPr lang="en-US" altLang="zh-CN" sz="2400" b="1" i="1">
                <a:solidFill>
                  <a:srgbClr val="CC0000"/>
                </a:solidFill>
                <a:latin typeface="宋体" panose="02010600030101010101" pitchFamily="2" charset="-122"/>
              </a:rPr>
              <a:t>I</a:t>
            </a:r>
            <a:r>
              <a:rPr lang="zh-CN" altLang="en-US" sz="2400" b="1">
                <a:latin typeface="宋体" panose="02010600030101010101" pitchFamily="2" charset="-122"/>
              </a:rPr>
              <a:t>得到功率三角形</a:t>
            </a:r>
          </a:p>
        </p:txBody>
      </p:sp>
      <p:grpSp>
        <p:nvGrpSpPr>
          <p:cNvPr id="29706" name="组合 8">
            <a:extLst>
              <a:ext uri="{FF2B5EF4-FFF2-40B4-BE49-F238E27FC236}">
                <a16:creationId xmlns:a16="http://schemas.microsoft.com/office/drawing/2014/main" id="{57B03308-C704-7455-5652-BEF2E636D018}"/>
              </a:ext>
            </a:extLst>
          </p:cNvPr>
          <p:cNvGrpSpPr>
            <a:grpSpLocks/>
          </p:cNvGrpSpPr>
          <p:nvPr/>
        </p:nvGrpSpPr>
        <p:grpSpPr bwMode="auto">
          <a:xfrm>
            <a:off x="4741863" y="1620838"/>
            <a:ext cx="3502025" cy="2744787"/>
            <a:chOff x="4724400" y="1700213"/>
            <a:chExt cx="3168674" cy="2801937"/>
          </a:xfrm>
        </p:grpSpPr>
        <p:grpSp>
          <p:nvGrpSpPr>
            <p:cNvPr id="29707" name="Group 3">
              <a:extLst>
                <a:ext uri="{FF2B5EF4-FFF2-40B4-BE49-F238E27FC236}">
                  <a16:creationId xmlns:a16="http://schemas.microsoft.com/office/drawing/2014/main" id="{1FE2DA2F-5DCF-CDDD-A2B9-DB3E3557E7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24400" y="1700213"/>
              <a:ext cx="3168674" cy="2623960"/>
              <a:chOff x="0" y="0"/>
              <a:chExt cx="2152" cy="1768"/>
            </a:xfrm>
          </p:grpSpPr>
          <p:sp>
            <p:nvSpPr>
              <p:cNvPr id="29724" name="Line 4">
                <a:extLst>
                  <a:ext uri="{FF2B5EF4-FFF2-40B4-BE49-F238E27FC236}">
                    <a16:creationId xmlns:a16="http://schemas.microsoft.com/office/drawing/2014/main" id="{950B86EF-08FD-54E3-64ED-CBF8F85EB1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" y="1554"/>
                <a:ext cx="1919" cy="3"/>
              </a:xfrm>
              <a:prstGeom prst="line">
                <a:avLst/>
              </a:prstGeom>
              <a:noFill/>
              <a:ln w="38100">
                <a:solidFill>
                  <a:srgbClr val="66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29725" name="Group 5">
                <a:extLst>
                  <a:ext uri="{FF2B5EF4-FFF2-40B4-BE49-F238E27FC236}">
                    <a16:creationId xmlns:a16="http://schemas.microsoft.com/office/drawing/2014/main" id="{2FA749F6-0A48-7E8F-0996-B723EEB2A19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0"/>
                <a:ext cx="2152" cy="1768"/>
                <a:chOff x="0" y="0"/>
                <a:chExt cx="2152" cy="1768"/>
              </a:xfrm>
            </p:grpSpPr>
            <p:sp>
              <p:nvSpPr>
                <p:cNvPr id="29726" name="Line 6">
                  <a:extLst>
                    <a:ext uri="{FF2B5EF4-FFF2-40B4-BE49-F238E27FC236}">
                      <a16:creationId xmlns:a16="http://schemas.microsoft.com/office/drawing/2014/main" id="{EC12FE4E-2EA9-A537-CF5F-A1D45EADBDD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0" y="306"/>
                  <a:ext cx="1920" cy="1254"/>
                </a:xfrm>
                <a:prstGeom prst="line">
                  <a:avLst/>
                </a:prstGeom>
                <a:noFill/>
                <a:ln w="38100">
                  <a:solidFill>
                    <a:srgbClr val="66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" name="Text Box 7">
                  <a:extLst>
                    <a:ext uri="{FF2B5EF4-FFF2-40B4-BE49-F238E27FC236}">
                      <a16:creationId xmlns:a16="http://schemas.microsoft.com/office/drawing/2014/main" id="{1362E246-662E-5219-52E0-4E6D276E843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51" y="0"/>
                  <a:ext cx="186" cy="2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defTabSz="76200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defTabSz="76200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7620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7620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7620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7620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7620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7620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7620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i="1">
                      <a:latin typeface="宋体" panose="02010600030101010101" pitchFamily="2" charset="-122"/>
                    </a:rPr>
                    <a:t>S</a:t>
                  </a:r>
                  <a:endParaRPr lang="en-US" altLang="zh-CN" sz="2000" b="1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3" name="Text Box 8">
                  <a:extLst>
                    <a:ext uri="{FF2B5EF4-FFF2-40B4-BE49-F238E27FC236}">
                      <a16:creationId xmlns:a16="http://schemas.microsoft.com/office/drawing/2014/main" id="{EC547AEC-A528-F3CA-6FAC-F7D6CDE1548B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966" y="786"/>
                  <a:ext cx="186" cy="2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defTabSz="76200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defTabSz="76200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7620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7620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7620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7620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7620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7620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7620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i="1">
                      <a:latin typeface="宋体" panose="02010600030101010101" pitchFamily="2" charset="-122"/>
                    </a:rPr>
                    <a:t>Q</a:t>
                  </a:r>
                  <a:endParaRPr lang="en-US" altLang="zh-CN" sz="2000" b="1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29729" name="Text Box 9">
                  <a:extLst>
                    <a:ext uri="{FF2B5EF4-FFF2-40B4-BE49-F238E27FC236}">
                      <a16:creationId xmlns:a16="http://schemas.microsoft.com/office/drawing/2014/main" id="{96843C0D-E6F1-1819-D092-A4832C71811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809" y="1506"/>
                  <a:ext cx="186" cy="2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defTabSz="762000"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 defTabSz="76200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 defTabSz="7620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 defTabSz="7620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 defTabSz="7620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defTabSz="7620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defTabSz="7620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defTabSz="7620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defTabSz="7620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2000" b="1" i="1">
                      <a:latin typeface="宋体" panose="02010600030101010101" pitchFamily="2" charset="-122"/>
                    </a:rPr>
                    <a:t>P</a:t>
                  </a:r>
                  <a:endParaRPr lang="en-US" altLang="zh-CN" sz="2000"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29730" name="Line 10">
                  <a:extLst>
                    <a:ext uri="{FF2B5EF4-FFF2-40B4-BE49-F238E27FC236}">
                      <a16:creationId xmlns:a16="http://schemas.microsoft.com/office/drawing/2014/main" id="{B63E4623-656F-531B-A61D-5CE69B7730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920" y="306"/>
                  <a:ext cx="0" cy="1248"/>
                </a:xfrm>
                <a:prstGeom prst="line">
                  <a:avLst/>
                </a:prstGeom>
                <a:noFill/>
                <a:ln w="38100">
                  <a:solidFill>
                    <a:srgbClr val="6633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9708" name="Group 22">
              <a:extLst>
                <a:ext uri="{FF2B5EF4-FFF2-40B4-BE49-F238E27FC236}">
                  <a16:creationId xmlns:a16="http://schemas.microsoft.com/office/drawing/2014/main" id="{8AF77BFB-AABA-B669-E273-8F56C3B7B9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64088" y="2276668"/>
              <a:ext cx="2679347" cy="2225482"/>
              <a:chOff x="0" y="29"/>
              <a:chExt cx="1820" cy="1499"/>
            </a:xfrm>
          </p:grpSpPr>
          <p:sp>
            <p:nvSpPr>
              <p:cNvPr id="29716" name="Line 23">
                <a:extLst>
                  <a:ext uri="{FF2B5EF4-FFF2-40B4-BE49-F238E27FC236}">
                    <a16:creationId xmlns:a16="http://schemas.microsoft.com/office/drawing/2014/main" id="{C641E558-0986-A790-DE3E-8C11261375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83" y="288"/>
                <a:ext cx="0" cy="912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aphicFrame>
            <p:nvGraphicFramePr>
              <p:cNvPr id="29717" name="Object 24">
                <a:extLst>
                  <a:ext uri="{FF2B5EF4-FFF2-40B4-BE49-F238E27FC236}">
                    <a16:creationId xmlns:a16="http://schemas.microsoft.com/office/drawing/2014/main" id="{74852253-E3BA-6C22-A079-2E2C18C76A2E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248" y="1248"/>
              <a:ext cx="238" cy="28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5" imgW="123930" imgH="123735" progId="Equation.3">
                      <p:embed/>
                    </p:oleObj>
                  </mc:Choice>
                  <mc:Fallback>
                    <p:oleObj r:id="rId15" imgW="123930" imgH="123735" progId="Equation.3">
                      <p:embed/>
                      <p:pic>
                        <p:nvPicPr>
                          <p:cNvPr id="0" name="Object 24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48" y="1248"/>
                            <a:ext cx="238" cy="28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9718" name="Object 25">
                <a:extLst>
                  <a:ext uri="{FF2B5EF4-FFF2-40B4-BE49-F238E27FC236}">
                    <a16:creationId xmlns:a16="http://schemas.microsoft.com/office/drawing/2014/main" id="{7D194CE6-10E4-2587-3F71-067E7C71F87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269" y="29"/>
              <a:ext cx="189" cy="27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7" imgW="57240" imgH="95160" progId="Equation.3">
                      <p:embed/>
                    </p:oleObj>
                  </mc:Choice>
                  <mc:Fallback>
                    <p:oleObj r:id="rId17" imgW="57240" imgH="95160" progId="Equation.3">
                      <p:embed/>
                      <p:pic>
                        <p:nvPicPr>
                          <p:cNvPr id="0" name="Object 2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69" y="29"/>
                            <a:ext cx="189" cy="27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9719" name="Object 26">
                <a:extLst>
                  <a:ext uri="{FF2B5EF4-FFF2-40B4-BE49-F238E27FC236}">
                    <a16:creationId xmlns:a16="http://schemas.microsoft.com/office/drawing/2014/main" id="{3DD228E9-3D02-2B17-4838-4E225E55BF10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434" y="654"/>
              <a:ext cx="386" cy="28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9" imgW="457110" imgH="133440" progId="Equation.3">
                      <p:embed/>
                    </p:oleObj>
                  </mc:Choice>
                  <mc:Fallback>
                    <p:oleObj r:id="rId19" imgW="457110" imgH="133440" progId="Equation.3">
                      <p:embed/>
                      <p:pic>
                        <p:nvPicPr>
                          <p:cNvPr id="0" name="Object 2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34" y="654"/>
                            <a:ext cx="386" cy="285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9720" name="Line 27">
                <a:extLst>
                  <a:ext uri="{FF2B5EF4-FFF2-40B4-BE49-F238E27FC236}">
                    <a16:creationId xmlns:a16="http://schemas.microsoft.com/office/drawing/2014/main" id="{8488F869-8413-B3AA-E07C-2671E6EC0C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1200"/>
                <a:ext cx="1392" cy="13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21" name="Line 28">
                <a:extLst>
                  <a:ext uri="{FF2B5EF4-FFF2-40B4-BE49-F238E27FC236}">
                    <a16:creationId xmlns:a16="http://schemas.microsoft.com/office/drawing/2014/main" id="{B065E9DD-42C4-ADBF-1AAA-4C516C359D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288"/>
                <a:ext cx="1392" cy="925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sm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aphicFrame>
            <p:nvGraphicFramePr>
              <p:cNvPr id="29722" name="Object 29">
                <a:extLst>
                  <a:ext uri="{FF2B5EF4-FFF2-40B4-BE49-F238E27FC236}">
                    <a16:creationId xmlns:a16="http://schemas.microsoft.com/office/drawing/2014/main" id="{B6CB25F2-3DD9-D2E6-4A42-37615ADAC627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67" y="895"/>
              <a:ext cx="249" cy="36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1" imgW="38070" imgH="57150" progId="Equation.3">
                      <p:embed/>
                    </p:oleObj>
                  </mc:Choice>
                  <mc:Fallback>
                    <p:oleObj r:id="rId21" imgW="38070" imgH="57150" progId="Equation.3">
                      <p:embed/>
                      <p:pic>
                        <p:nvPicPr>
                          <p:cNvPr id="0" name="Object 2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2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67" y="895"/>
                            <a:ext cx="249" cy="36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chemeClr val="bg1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9723" name="Arc 30">
                <a:extLst>
                  <a:ext uri="{FF2B5EF4-FFF2-40B4-BE49-F238E27FC236}">
                    <a16:creationId xmlns:a16="http://schemas.microsoft.com/office/drawing/2014/main" id="{C9434B08-8B95-FFC6-0232-19B0510F2F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" y="1017"/>
                <a:ext cx="79" cy="184"/>
              </a:xfrm>
              <a:custGeom>
                <a:avLst/>
                <a:gdLst>
                  <a:gd name="T0" fmla="*/ 0 w 21600"/>
                  <a:gd name="T1" fmla="*/ 0 h 24655"/>
                  <a:gd name="T2" fmla="*/ 0 w 21600"/>
                  <a:gd name="T3" fmla="*/ 0 h 24655"/>
                  <a:gd name="T4" fmla="*/ 0 w 21600"/>
                  <a:gd name="T5" fmla="*/ 0 h 24655"/>
                  <a:gd name="T6" fmla="*/ 0 w 21600"/>
                  <a:gd name="T7" fmla="*/ 0 h 24655"/>
                  <a:gd name="T8" fmla="*/ 0 w 21600"/>
                  <a:gd name="T9" fmla="*/ 0 h 24655"/>
                  <a:gd name="T10" fmla="*/ 0 w 21600"/>
                  <a:gd name="T11" fmla="*/ 0 h 24655"/>
                  <a:gd name="T12" fmla="*/ 0 w 21600"/>
                  <a:gd name="T13" fmla="*/ 0 h 2465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1600"/>
                  <a:gd name="T22" fmla="*/ 0 h 24655"/>
                  <a:gd name="T23" fmla="*/ 21600 w 21600"/>
                  <a:gd name="T24" fmla="*/ 24655 h 2465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1600" h="24655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622"/>
                      <a:pt x="21527" y="23643"/>
                      <a:pt x="21382" y="24654"/>
                    </a:cubicBezTo>
                  </a:path>
                  <a:path w="21600" h="24655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22622"/>
                      <a:pt x="21527" y="23643"/>
                      <a:pt x="21382" y="24654"/>
                    </a:cubicBezTo>
                    <a:lnTo>
                      <a:pt x="0" y="21600"/>
                    </a:lnTo>
                    <a:lnTo>
                      <a:pt x="-1" y="0"/>
                    </a:lnTo>
                    <a:close/>
                  </a:path>
                </a:pathLst>
              </a:custGeom>
              <a:noFill/>
              <a:ln w="38100" cmpd="sng">
                <a:solidFill>
                  <a:srgbClr val="FF0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9709" name="Group 33">
              <a:extLst>
                <a:ext uri="{FF2B5EF4-FFF2-40B4-BE49-F238E27FC236}">
                  <a16:creationId xmlns:a16="http://schemas.microsoft.com/office/drawing/2014/main" id="{D9804BD7-EB14-1D33-1ACD-A4EF04EA92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775200" y="2636703"/>
              <a:ext cx="1942712" cy="1731922"/>
              <a:chOff x="0" y="32"/>
              <a:chExt cx="1319" cy="1167"/>
            </a:xfrm>
          </p:grpSpPr>
          <p:sp>
            <p:nvSpPr>
              <p:cNvPr id="29710" name="Text Box 34">
                <a:extLst>
                  <a:ext uri="{FF2B5EF4-FFF2-40B4-BE49-F238E27FC236}">
                    <a16:creationId xmlns:a16="http://schemas.microsoft.com/office/drawing/2014/main" id="{0DA5D8BE-B049-D0AF-6B47-423B9361CE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3" y="937"/>
                <a:ext cx="186" cy="2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defTabSz="762000"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defTabSz="76200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defTabSz="7620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defTabSz="7620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defTabSz="7620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defTabSz="7620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defTabSz="7620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defTabSz="7620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defTabSz="7620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rgbClr val="000099"/>
                    </a:solidFill>
                    <a:latin typeface="宋体" panose="02010600030101010101" pitchFamily="2" charset="-122"/>
                  </a:rPr>
                  <a:t>R</a:t>
                </a:r>
                <a:endParaRPr lang="en-US" altLang="zh-CN" sz="2000" b="1">
                  <a:solidFill>
                    <a:srgbClr val="000099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9711" name="Line 35">
                <a:extLst>
                  <a:ext uri="{FF2B5EF4-FFF2-40B4-BE49-F238E27FC236}">
                    <a16:creationId xmlns:a16="http://schemas.microsoft.com/office/drawing/2014/main" id="{256FD86B-EADE-C0B6-10E7-3C7FACF116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345"/>
                <a:ext cx="907" cy="617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aphicFrame>
            <p:nvGraphicFramePr>
              <p:cNvPr id="29712" name="Object 36">
                <a:extLst>
                  <a:ext uri="{FF2B5EF4-FFF2-40B4-BE49-F238E27FC236}">
                    <a16:creationId xmlns:a16="http://schemas.microsoft.com/office/drawing/2014/main" id="{2F66E5AA-1406-1C6C-323A-032B00E40C7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933" y="523"/>
              <a:ext cx="386" cy="25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3" imgW="476280" imgH="123735" progId="Equation.3">
                      <p:embed/>
                    </p:oleObj>
                  </mc:Choice>
                  <mc:Fallback>
                    <p:oleObj r:id="rId23" imgW="476280" imgH="123735" progId="Equation.3">
                      <p:embed/>
                      <p:pic>
                        <p:nvPicPr>
                          <p:cNvPr id="0" name="Object 3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933" y="523"/>
                            <a:ext cx="386" cy="25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9713" name="Object 37">
                <a:extLst>
                  <a:ext uri="{FF2B5EF4-FFF2-40B4-BE49-F238E27FC236}">
                    <a16:creationId xmlns:a16="http://schemas.microsoft.com/office/drawing/2014/main" id="{216A0781-094F-4C9D-8D3E-8879B38F01E9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742" y="32"/>
              <a:ext cx="278" cy="30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5" imgW="95310" imgH="152310" progId="Equation.3">
                      <p:embed/>
                    </p:oleObj>
                  </mc:Choice>
                  <mc:Fallback>
                    <p:oleObj r:id="rId25" imgW="95310" imgH="152310" progId="Equation.3">
                      <p:embed/>
                      <p:pic>
                        <p:nvPicPr>
                          <p:cNvPr id="0" name="Object 3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742" y="32"/>
                            <a:ext cx="278" cy="30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9714" name="Line 38">
                <a:extLst>
                  <a:ext uri="{FF2B5EF4-FFF2-40B4-BE49-F238E27FC236}">
                    <a16:creationId xmlns:a16="http://schemas.microsoft.com/office/drawing/2014/main" id="{5C7F62B4-EE10-2001-16B0-5510748695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07" y="370"/>
                <a:ext cx="0" cy="617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15" name="Line 39">
                <a:extLst>
                  <a:ext uri="{FF2B5EF4-FFF2-40B4-BE49-F238E27FC236}">
                    <a16:creationId xmlns:a16="http://schemas.microsoft.com/office/drawing/2014/main" id="{52FEE444-6A42-85C2-2CE7-A716B4927D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962"/>
                <a:ext cx="907" cy="0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9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27" grpId="0" autoUpdateAnimBg="0"/>
      <p:bldP spid="29728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>
            <a:extLst>
              <a:ext uri="{FF2B5EF4-FFF2-40B4-BE49-F238E27FC236}">
                <a16:creationId xmlns:a16="http://schemas.microsoft.com/office/drawing/2014/main" id="{36798141-90EB-6440-F178-7CDBC1EBA6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67000" y="1955800"/>
            <a:ext cx="13938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0000FF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200" b="1">
                <a:solidFill>
                  <a:srgbClr val="0000FF"/>
                </a:solidFill>
                <a:latin typeface="Times New Roman" panose="02020603050405020304" pitchFamily="18" charset="0"/>
              </a:rPr>
              <a:t>解</a:t>
            </a:r>
            <a:r>
              <a:rPr lang="en-US" altLang="zh-CN" sz="2200" b="1">
                <a:solidFill>
                  <a:srgbClr val="0000FF"/>
                </a:solidFill>
                <a:latin typeface="宋体" panose="02010600030101010101" pitchFamily="2" charset="-122"/>
              </a:rPr>
              <a:t>] </a:t>
            </a:r>
            <a:r>
              <a:rPr lang="en-US" altLang="zh-CN" sz="2200" b="1">
                <a:solidFill>
                  <a:srgbClr val="00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(</a:t>
            </a:r>
            <a:r>
              <a:rPr lang="en-US" altLang="zh-CN" sz="2200" b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 sz="2200" b="1">
                <a:solidFill>
                  <a:srgbClr val="00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)</a:t>
            </a:r>
            <a:r>
              <a:rPr lang="en-US" altLang="zh-CN" sz="22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</a:p>
        </p:txBody>
      </p:sp>
      <p:grpSp>
        <p:nvGrpSpPr>
          <p:cNvPr id="30723" name="Group 52">
            <a:extLst>
              <a:ext uri="{FF2B5EF4-FFF2-40B4-BE49-F238E27FC236}">
                <a16:creationId xmlns:a16="http://schemas.microsoft.com/office/drawing/2014/main" id="{72319401-377D-A8A1-2042-21377BC839CA}"/>
              </a:ext>
            </a:extLst>
          </p:cNvPr>
          <p:cNvGrpSpPr>
            <a:grpSpLocks/>
          </p:cNvGrpSpPr>
          <p:nvPr/>
        </p:nvGrpSpPr>
        <p:grpSpPr bwMode="auto">
          <a:xfrm>
            <a:off x="449263" y="461963"/>
            <a:ext cx="9018587" cy="1209675"/>
            <a:chOff x="0" y="28"/>
            <a:chExt cx="5520" cy="762"/>
          </a:xfrm>
        </p:grpSpPr>
        <p:sp>
          <p:nvSpPr>
            <p:cNvPr id="30760" name="Text Box 4">
              <a:extLst>
                <a:ext uri="{FF2B5EF4-FFF2-40B4-BE49-F238E27FC236}">
                  <a16:creationId xmlns:a16="http://schemas.microsoft.com/office/drawing/2014/main" id="{0ED41E83-C07C-9A94-9F22-229A4D7B3E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8"/>
              <a:ext cx="5520" cy="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　　</a:t>
              </a:r>
              <a:r>
                <a:rPr lang="zh-CN" altLang="en-US" sz="2200" b="1">
                  <a:solidFill>
                    <a:srgbClr val="FF0066"/>
                  </a:solidFill>
                  <a:latin typeface="宋体" panose="02010600030101010101" pitchFamily="2" charset="-122"/>
                </a:rPr>
                <a:t>[</a:t>
              </a:r>
              <a:r>
                <a:rPr lang="zh-CN" altLang="en-US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例</a:t>
              </a: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 2</a:t>
              </a:r>
              <a:r>
                <a:rPr lang="zh-CN" altLang="en-US" sz="2200" b="1">
                  <a:solidFill>
                    <a:srgbClr val="FF0066"/>
                  </a:solidFill>
                  <a:latin typeface="宋体" panose="02010600030101010101" pitchFamily="2" charset="-122"/>
                </a:rPr>
                <a:t>]</a:t>
              </a:r>
              <a:r>
                <a:rPr lang="zh-CN" altLang="en-US" sz="2200" b="1" i="1">
                  <a:latin typeface="Times New Roman" panose="02020603050405020304" pitchFamily="18" charset="0"/>
                </a:rPr>
                <a:t>　R、L、C</a:t>
              </a:r>
              <a:r>
                <a:rPr lang="en-US" altLang="zh-CN" sz="2200" b="1" i="1">
                  <a:latin typeface="Times New Roman" panose="02020603050405020304" pitchFamily="18" charset="0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</a:rPr>
                <a:t>串联交流电路如图所示。已知</a:t>
              </a:r>
              <a:r>
                <a:rPr lang="en-US" altLang="zh-CN" sz="2200" b="1">
                  <a:latin typeface="Times New Roman" panose="02020603050405020304" pitchFamily="18" charset="0"/>
                </a:rPr>
                <a:t> </a:t>
              </a:r>
              <a:r>
                <a:rPr lang="zh-CN" altLang="en-US" sz="22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200" b="1" i="1">
                  <a:latin typeface="Times New Roman" panose="02020603050405020304" pitchFamily="18" charset="0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</a:rPr>
                <a:t>=</a:t>
              </a:r>
              <a:r>
                <a:rPr lang="en-US" altLang="zh-CN" sz="2200" b="1">
                  <a:latin typeface="Times New Roman" panose="02020603050405020304" pitchFamily="18" charset="0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</a:rPr>
                <a:t>30</a:t>
              </a:r>
              <a:r>
                <a:rPr lang="en-US" altLang="zh-CN" sz="2200" b="1">
                  <a:latin typeface="Times New Roman" panose="02020603050405020304" pitchFamily="18" charset="0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、</a:t>
              </a:r>
            </a:p>
            <a:p>
              <a:pPr algn="just"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L</a:t>
              </a:r>
              <a:r>
                <a:rPr lang="en-US" altLang="zh-CN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=</a:t>
              </a: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127</a:t>
              </a: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mH、</a:t>
              </a:r>
              <a:r>
                <a:rPr lang="zh-CN" altLang="en-US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C</a:t>
              </a:r>
              <a:r>
                <a:rPr lang="en-US" altLang="zh-CN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=</a:t>
              </a: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40</a:t>
              </a: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F，</a:t>
              </a: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　　　　　　　　　　　　</a:t>
              </a:r>
            </a:p>
            <a:p>
              <a:pPr algn="just"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求：</a:t>
              </a:r>
              <a:r>
                <a:rPr lang="zh-CN" altLang="en-US" sz="2200" b="1">
                  <a:latin typeface="宋体" panose="02010600030101010101" pitchFamily="2" charset="-122"/>
                  <a:sym typeface="Symbol" panose="05050102010706020507" pitchFamily="18" charset="2"/>
                </a:rPr>
                <a:t>(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1</a:t>
              </a:r>
              <a:r>
                <a:rPr lang="zh-CN" altLang="en-US" sz="2200" b="1">
                  <a:latin typeface="宋体" panose="02010600030101010101" pitchFamily="2" charset="-122"/>
                  <a:sym typeface="Symbol" panose="05050102010706020507" pitchFamily="18" charset="2"/>
                </a:rPr>
                <a:t>)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电流</a:t>
              </a: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i</a:t>
              </a:r>
              <a:r>
                <a:rPr lang="en-US" altLang="zh-CN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及各部分电压</a:t>
              </a: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u</a:t>
              </a:r>
              <a:r>
                <a:rPr lang="zh-CN" altLang="en-US" sz="2200" b="1" i="1" baseline="-25000">
                  <a:latin typeface="Times New Roman" panose="02020603050405020304" pitchFamily="18" charset="0"/>
                  <a:sym typeface="Symbol" panose="05050102010706020507" pitchFamily="18" charset="2"/>
                </a:rPr>
                <a:t>R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，</a:t>
              </a:r>
              <a:r>
                <a:rPr lang="zh-CN" altLang="en-US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u</a:t>
              </a:r>
              <a:r>
                <a:rPr lang="zh-CN" altLang="en-US" sz="2200" b="1" i="1" baseline="-25000">
                  <a:latin typeface="Times New Roman" panose="02020603050405020304" pitchFamily="18" charset="0"/>
                  <a:sym typeface="Symbol" panose="05050102010706020507" pitchFamily="18" charset="2"/>
                </a:rPr>
                <a:t>L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，</a:t>
              </a:r>
              <a:r>
                <a:rPr lang="zh-CN" altLang="en-US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u</a:t>
              </a:r>
              <a:r>
                <a:rPr lang="zh-CN" altLang="en-US" sz="2200" b="1" i="1" baseline="-25000">
                  <a:latin typeface="Times New Roman" panose="02020603050405020304" pitchFamily="18" charset="0"/>
                  <a:sym typeface="Symbol" panose="05050102010706020507" pitchFamily="18" charset="2"/>
                </a:rPr>
                <a:t>C</a:t>
              </a: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；</a:t>
              </a:r>
              <a:r>
                <a:rPr lang="zh-CN" altLang="en-US" sz="2200" b="1">
                  <a:latin typeface="宋体" panose="02010600030101010101" pitchFamily="2" charset="-122"/>
                  <a:sym typeface="Symbol" panose="05050102010706020507" pitchFamily="18" charset="2"/>
                </a:rPr>
                <a:t>(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  <a:r>
                <a:rPr lang="zh-CN" altLang="en-US" sz="2200" b="1">
                  <a:latin typeface="宋体" panose="02010600030101010101" pitchFamily="2" charset="-122"/>
                  <a:sym typeface="Symbol" panose="05050102010706020507" pitchFamily="18" charset="2"/>
                </a:rPr>
                <a:t>)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求功率</a:t>
              </a: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P</a:t>
              </a:r>
              <a:r>
                <a:rPr lang="en-US" altLang="zh-CN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和</a:t>
              </a: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zh-CN" altLang="en-US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Q</a:t>
              </a: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。</a:t>
              </a:r>
            </a:p>
          </p:txBody>
        </p:sp>
        <p:graphicFrame>
          <p:nvGraphicFramePr>
            <p:cNvPr id="30761" name="Object 5">
              <a:extLst>
                <a:ext uri="{FF2B5EF4-FFF2-40B4-BE49-F238E27FC236}">
                  <a16:creationId xmlns:a16="http://schemas.microsoft.com/office/drawing/2014/main" id="{69A1AE76-7F12-81E9-9DF9-678AACF0D1F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950" y="268"/>
            <a:ext cx="2269" cy="2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3859125" imgH="431613" progId="Equation.3">
                    <p:embed/>
                  </p:oleObj>
                </mc:Choice>
                <mc:Fallback>
                  <p:oleObj r:id="rId2" imgW="3859125" imgH="431613" progId="Equation.3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50" y="268"/>
                          <a:ext cx="2269" cy="2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0726" name="Object 6">
            <a:extLst>
              <a:ext uri="{FF2B5EF4-FFF2-40B4-BE49-F238E27FC236}">
                <a16:creationId xmlns:a16="http://schemas.microsoft.com/office/drawing/2014/main" id="{73B737A7-405D-ED1E-1183-FD31C9E5FAE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46550" y="1955800"/>
          <a:ext cx="428625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336800" imgH="241300" progId="">
                  <p:embed/>
                </p:oleObj>
              </mc:Choice>
              <mc:Fallback>
                <p:oleObj r:id="rId4" imgW="2336800" imgH="24130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6550" y="1955800"/>
                        <a:ext cx="428625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7" name="Object 7">
            <a:extLst>
              <a:ext uri="{FF2B5EF4-FFF2-40B4-BE49-F238E27FC236}">
                <a16:creationId xmlns:a16="http://schemas.microsoft.com/office/drawing/2014/main" id="{F19A27C2-CAD6-61D2-1F65-B2851507FF7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995738" y="2327275"/>
          <a:ext cx="4665662" cy="809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335786" imgH="406224" progId="">
                  <p:embed/>
                </p:oleObj>
              </mc:Choice>
              <mc:Fallback>
                <p:oleObj r:id="rId6" imgW="2335786" imgH="406224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738" y="2327275"/>
                        <a:ext cx="4665662" cy="809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8" name="Object 8">
            <a:extLst>
              <a:ext uri="{FF2B5EF4-FFF2-40B4-BE49-F238E27FC236}">
                <a16:creationId xmlns:a16="http://schemas.microsoft.com/office/drawing/2014/main" id="{EDC8D776-FCB9-41C6-C630-9EFAB9090F1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56038" y="3257550"/>
          <a:ext cx="4868862" cy="811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5179352" imgH="863225" progId="Equation.3">
                  <p:embed/>
                </p:oleObj>
              </mc:Choice>
              <mc:Fallback>
                <p:oleObj r:id="rId8" imgW="5179352" imgH="863225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6038" y="3257550"/>
                        <a:ext cx="4868862" cy="811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29" name="Object 9">
            <a:extLst>
              <a:ext uri="{FF2B5EF4-FFF2-40B4-BE49-F238E27FC236}">
                <a16:creationId xmlns:a16="http://schemas.microsoft.com/office/drawing/2014/main" id="{5D9D010F-298C-746B-6A50-A3C082A18F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97388" y="4198938"/>
          <a:ext cx="2132012" cy="477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2159000" imgH="482600" progId="Equation.3">
                  <p:embed/>
                </p:oleObj>
              </mc:Choice>
              <mc:Fallback>
                <p:oleObj r:id="rId10" imgW="2159000" imgH="4826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7388" y="4198938"/>
                        <a:ext cx="2132012" cy="4778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0" name="Object 10">
            <a:extLst>
              <a:ext uri="{FF2B5EF4-FFF2-40B4-BE49-F238E27FC236}">
                <a16:creationId xmlns:a16="http://schemas.microsoft.com/office/drawing/2014/main" id="{5CD8139D-1042-B240-BD6D-008FBCBC13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59150" y="4849813"/>
          <a:ext cx="4043363" cy="827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4214571" imgH="863225" progId="Equation.3">
                  <p:embed/>
                </p:oleObj>
              </mc:Choice>
              <mc:Fallback>
                <p:oleObj r:id="rId12" imgW="4214571" imgH="863225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9150" y="4849813"/>
                        <a:ext cx="4043363" cy="827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31" name="Object 11">
            <a:extLst>
              <a:ext uri="{FF2B5EF4-FFF2-40B4-BE49-F238E27FC236}">
                <a16:creationId xmlns:a16="http://schemas.microsoft.com/office/drawing/2014/main" id="{AD1A6772-0A57-4638-2057-867B177EAB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06763" y="5832475"/>
          <a:ext cx="3570287" cy="452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3897209" imgH="495085" progId="Equation.3">
                  <p:embed/>
                </p:oleObj>
              </mc:Choice>
              <mc:Fallback>
                <p:oleObj r:id="rId14" imgW="3897209" imgH="495085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6763" y="5832475"/>
                        <a:ext cx="3570287" cy="4524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32" name="Text Box 45">
            <a:extLst>
              <a:ext uri="{FF2B5EF4-FFF2-40B4-BE49-F238E27FC236}">
                <a16:creationId xmlns:a16="http://schemas.microsoft.com/office/drawing/2014/main" id="{012415A3-37DC-21C3-B007-4EFC47FCEB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2913" y="5041900"/>
            <a:ext cx="10366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于是得</a:t>
            </a:r>
          </a:p>
        </p:txBody>
      </p:sp>
      <p:grpSp>
        <p:nvGrpSpPr>
          <p:cNvPr id="2" name="Group 51">
            <a:extLst>
              <a:ext uri="{FF2B5EF4-FFF2-40B4-BE49-F238E27FC236}">
                <a16:creationId xmlns:a16="http://schemas.microsoft.com/office/drawing/2014/main" id="{05EB0F72-B83B-0C71-61A8-3221236CADB7}"/>
              </a:ext>
            </a:extLst>
          </p:cNvPr>
          <p:cNvGrpSpPr>
            <a:grpSpLocks/>
          </p:cNvGrpSpPr>
          <p:nvPr/>
        </p:nvGrpSpPr>
        <p:grpSpPr bwMode="auto">
          <a:xfrm>
            <a:off x="755650" y="1773238"/>
            <a:ext cx="1609725" cy="2979737"/>
            <a:chOff x="0" y="0"/>
            <a:chExt cx="1014" cy="1877"/>
          </a:xfrm>
        </p:grpSpPr>
        <p:grpSp>
          <p:nvGrpSpPr>
            <p:cNvPr id="3" name="Group 50">
              <a:extLst>
                <a:ext uri="{FF2B5EF4-FFF2-40B4-BE49-F238E27FC236}">
                  <a16:creationId xmlns:a16="http://schemas.microsoft.com/office/drawing/2014/main" id="{5BE81FA0-2474-E5D2-E872-4E9BA12B10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014" cy="1877"/>
              <a:chOff x="0" y="0"/>
              <a:chExt cx="1014" cy="1877"/>
            </a:xfrm>
          </p:grpSpPr>
          <p:sp>
            <p:nvSpPr>
              <p:cNvPr id="30734" name="Text Box 7">
                <a:extLst>
                  <a:ext uri="{FF2B5EF4-FFF2-40B4-BE49-F238E27FC236}">
                    <a16:creationId xmlns:a16="http://schemas.microsoft.com/office/drawing/2014/main" id="{9C8D1A74-6F43-8EB2-9903-F6EA3B19A80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" y="1608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0735" name="Text Box 8">
                <a:extLst>
                  <a:ext uri="{FF2B5EF4-FFF2-40B4-BE49-F238E27FC236}">
                    <a16:creationId xmlns:a16="http://schemas.microsoft.com/office/drawing/2014/main" id="{15DA9A90-D88B-ABD3-5E49-1F628F6AC6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2" y="1344"/>
                <a:ext cx="210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0736" name="Text Box 9">
                <a:extLst>
                  <a:ext uri="{FF2B5EF4-FFF2-40B4-BE49-F238E27FC236}">
                    <a16:creationId xmlns:a16="http://schemas.microsoft.com/office/drawing/2014/main" id="{479FA050-3F7E-9955-506E-8EF2278A9FB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771" y="1056"/>
                <a:ext cx="22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737" name="Text Box 14">
                <a:extLst>
                  <a:ext uri="{FF2B5EF4-FFF2-40B4-BE49-F238E27FC236}">
                    <a16:creationId xmlns:a16="http://schemas.microsoft.com/office/drawing/2014/main" id="{1F0063AD-DA8D-5882-F28C-1F372C6C36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" y="1512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0738" name="Text Box 15">
                <a:extLst>
                  <a:ext uri="{FF2B5EF4-FFF2-40B4-BE49-F238E27FC236}">
                    <a16:creationId xmlns:a16="http://schemas.microsoft.com/office/drawing/2014/main" id="{D0F407AA-CA5E-BB81-2A9B-79E880F969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360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0739" name="Text Box 16">
                <a:extLst>
                  <a:ext uri="{FF2B5EF4-FFF2-40B4-BE49-F238E27FC236}">
                    <a16:creationId xmlns:a16="http://schemas.microsoft.com/office/drawing/2014/main" id="{BD6BB33E-F1E6-6C55-375F-5A523B9BAF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" y="912"/>
                <a:ext cx="21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740" name="未知">
                <a:extLst>
                  <a:ext uri="{FF2B5EF4-FFF2-40B4-BE49-F238E27FC236}">
                    <a16:creationId xmlns:a16="http://schemas.microsoft.com/office/drawing/2014/main" id="{FD45FBDE-6391-721F-5B4F-46739443B1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" y="327"/>
                <a:ext cx="552" cy="720"/>
              </a:xfrm>
              <a:custGeom>
                <a:avLst/>
                <a:gdLst>
                  <a:gd name="T0" fmla="*/ 0 w 480"/>
                  <a:gd name="T1" fmla="*/ 0 h 288"/>
                  <a:gd name="T2" fmla="*/ 6833 w 480"/>
                  <a:gd name="T3" fmla="*/ 0 h 288"/>
                  <a:gd name="T4" fmla="*/ 6833 w 480"/>
                  <a:gd name="T5" fmla="*/ 2147483647 h 288"/>
                  <a:gd name="T6" fmla="*/ 0 60000 65536"/>
                  <a:gd name="T7" fmla="*/ 0 60000 65536"/>
                  <a:gd name="T8" fmla="*/ 0 60000 65536"/>
                  <a:gd name="T9" fmla="*/ 0 w 480"/>
                  <a:gd name="T10" fmla="*/ 0 h 288"/>
                  <a:gd name="T11" fmla="*/ 480 w 480"/>
                  <a:gd name="T12" fmla="*/ 288 h 2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0" h="288">
                    <a:moveTo>
                      <a:pt x="0" y="0"/>
                    </a:moveTo>
                    <a:lnTo>
                      <a:pt x="480" y="0"/>
                    </a:lnTo>
                    <a:lnTo>
                      <a:pt x="480" y="288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41" name="未知">
                <a:extLst>
                  <a:ext uri="{FF2B5EF4-FFF2-40B4-BE49-F238E27FC236}">
                    <a16:creationId xmlns:a16="http://schemas.microsoft.com/office/drawing/2014/main" id="{6783525D-213E-9B9E-A80A-815757956F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" y="1647"/>
                <a:ext cx="528" cy="192"/>
              </a:xfrm>
              <a:custGeom>
                <a:avLst/>
                <a:gdLst>
                  <a:gd name="T0" fmla="*/ 0 w 480"/>
                  <a:gd name="T1" fmla="*/ 192 h 192"/>
                  <a:gd name="T2" fmla="*/ 2938 w 480"/>
                  <a:gd name="T3" fmla="*/ 192 h 192"/>
                  <a:gd name="T4" fmla="*/ 2938 w 480"/>
                  <a:gd name="T5" fmla="*/ 0 h 192"/>
                  <a:gd name="T6" fmla="*/ 0 60000 65536"/>
                  <a:gd name="T7" fmla="*/ 0 60000 65536"/>
                  <a:gd name="T8" fmla="*/ 0 60000 65536"/>
                  <a:gd name="T9" fmla="*/ 0 w 480"/>
                  <a:gd name="T10" fmla="*/ 0 h 192"/>
                  <a:gd name="T11" fmla="*/ 480 w 480"/>
                  <a:gd name="T12" fmla="*/ 192 h 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0" h="192">
                    <a:moveTo>
                      <a:pt x="0" y="192"/>
                    </a:moveTo>
                    <a:lnTo>
                      <a:pt x="480" y="192"/>
                    </a:lnTo>
                    <a:lnTo>
                      <a:pt x="480" y="0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42" name="Text Box 19">
                <a:extLst>
                  <a:ext uri="{FF2B5EF4-FFF2-40B4-BE49-F238E27FC236}">
                    <a16:creationId xmlns:a16="http://schemas.microsoft.com/office/drawing/2014/main" id="{7CF2970A-9B27-6B20-AEF5-449BB1DECF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1" y="1488"/>
                <a:ext cx="23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0743" name="Group 20">
                <a:extLst>
                  <a:ext uri="{FF2B5EF4-FFF2-40B4-BE49-F238E27FC236}">
                    <a16:creationId xmlns:a16="http://schemas.microsoft.com/office/drawing/2014/main" id="{82E7879D-D0A2-FB3D-52F1-2B15D997E4E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60" y="1575"/>
                <a:ext cx="216" cy="72"/>
                <a:chOff x="0" y="0"/>
                <a:chExt cx="216" cy="72"/>
              </a:xfrm>
            </p:grpSpPr>
            <p:sp>
              <p:nvSpPr>
                <p:cNvPr id="30758" name="Line 21">
                  <a:extLst>
                    <a:ext uri="{FF2B5EF4-FFF2-40B4-BE49-F238E27FC236}">
                      <a16:creationId xmlns:a16="http://schemas.microsoft.com/office/drawing/2014/main" id="{B1A90F43-9C21-7A3A-3F5F-8AAB55725AE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400000">
                  <a:off x="108" y="-36"/>
                  <a:ext cx="0" cy="21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759" name="Line 22">
                  <a:extLst>
                    <a:ext uri="{FF2B5EF4-FFF2-40B4-BE49-F238E27FC236}">
                      <a16:creationId xmlns:a16="http://schemas.microsoft.com/office/drawing/2014/main" id="{2A3E5269-BA9A-228C-119A-7702E6E2D7B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400000">
                  <a:off x="108" y="-108"/>
                  <a:ext cx="0" cy="21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0744" name="Oval 23">
                <a:extLst>
                  <a:ext uri="{FF2B5EF4-FFF2-40B4-BE49-F238E27FC236}">
                    <a16:creationId xmlns:a16="http://schemas.microsoft.com/office/drawing/2014/main" id="{7414ED1F-ED50-1BFF-EF74-52B69A5443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" y="1815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200">
                  <a:latin typeface="宋体" panose="02010600030101010101" pitchFamily="2" charset="-122"/>
                </a:endParaRPr>
              </a:p>
            </p:txBody>
          </p:sp>
          <p:sp>
            <p:nvSpPr>
              <p:cNvPr id="30745" name="Oval 24">
                <a:extLst>
                  <a:ext uri="{FF2B5EF4-FFF2-40B4-BE49-F238E27FC236}">
                    <a16:creationId xmlns:a16="http://schemas.microsoft.com/office/drawing/2014/main" id="{EA6723F7-D9DE-AA1B-4E6F-3D5DDBCD77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" y="303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200">
                  <a:latin typeface="宋体" panose="02010600030101010101" pitchFamily="2" charset="-122"/>
                </a:endParaRPr>
              </a:p>
            </p:txBody>
          </p:sp>
          <p:sp>
            <p:nvSpPr>
              <p:cNvPr id="30746" name="Rectangle 25">
                <a:extLst>
                  <a:ext uri="{FF2B5EF4-FFF2-40B4-BE49-F238E27FC236}">
                    <a16:creationId xmlns:a16="http://schemas.microsoft.com/office/drawing/2014/main" id="{827D29FD-078E-AFAE-6F2E-D3410139262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524" y="615"/>
                <a:ext cx="288" cy="9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200">
                  <a:latin typeface="宋体" panose="02010600030101010101" pitchFamily="2" charset="-122"/>
                </a:endParaRPr>
              </a:p>
            </p:txBody>
          </p:sp>
          <p:sp>
            <p:nvSpPr>
              <p:cNvPr id="30747" name="Text Box 26">
                <a:extLst>
                  <a:ext uri="{FF2B5EF4-FFF2-40B4-BE49-F238E27FC236}">
                    <a16:creationId xmlns:a16="http://schemas.microsoft.com/office/drawing/2014/main" id="{5B646B17-BB2C-522C-96AA-FDC5870853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7" y="516"/>
                <a:ext cx="23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R</a:t>
                </a:r>
                <a:endPara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748" name="Line 27">
                <a:extLst>
                  <a:ext uri="{FF2B5EF4-FFF2-40B4-BE49-F238E27FC236}">
                    <a16:creationId xmlns:a16="http://schemas.microsoft.com/office/drawing/2014/main" id="{8C53CA09-415D-7211-096A-7499CDB173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8" y="267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49" name="Text Box 28">
                <a:extLst>
                  <a:ext uri="{FF2B5EF4-FFF2-40B4-BE49-F238E27FC236}">
                    <a16:creationId xmlns:a16="http://schemas.microsoft.com/office/drawing/2014/main" id="{F19207F4-4A18-D868-322E-2717ACA35A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6" y="0"/>
                <a:ext cx="165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</a:p>
            </p:txBody>
          </p:sp>
          <p:sp>
            <p:nvSpPr>
              <p:cNvPr id="30750" name="Text Box 29">
                <a:extLst>
                  <a:ext uri="{FF2B5EF4-FFF2-40B4-BE49-F238E27FC236}">
                    <a16:creationId xmlns:a16="http://schemas.microsoft.com/office/drawing/2014/main" id="{4E073725-47BF-4990-F759-576B4DC34E4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8" y="984"/>
                <a:ext cx="30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i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751" name="Text Box 30">
                <a:extLst>
                  <a:ext uri="{FF2B5EF4-FFF2-40B4-BE49-F238E27FC236}">
                    <a16:creationId xmlns:a16="http://schemas.microsoft.com/office/drawing/2014/main" id="{C930D10D-3BB8-BE8C-6031-46E132C952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6" y="1428"/>
                <a:ext cx="34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i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752" name="Text Box 31">
                <a:extLst>
                  <a:ext uri="{FF2B5EF4-FFF2-40B4-BE49-F238E27FC236}">
                    <a16:creationId xmlns:a16="http://schemas.microsoft.com/office/drawing/2014/main" id="{5B363E0A-96C3-3CA7-6820-3B8146DE4D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2" y="456"/>
                <a:ext cx="30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i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R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753" name="Text Box 32">
                <a:extLst>
                  <a:ext uri="{FF2B5EF4-FFF2-40B4-BE49-F238E27FC236}">
                    <a16:creationId xmlns:a16="http://schemas.microsoft.com/office/drawing/2014/main" id="{F0EDF9DC-A217-FB73-79FD-5601B7A5852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" y="636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0754" name="Text Box 33">
                <a:extLst>
                  <a:ext uri="{FF2B5EF4-FFF2-40B4-BE49-F238E27FC236}">
                    <a16:creationId xmlns:a16="http://schemas.microsoft.com/office/drawing/2014/main" id="{F307A3FD-1F26-1246-98E0-641A8FE41E8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" y="324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0755" name="Line 34">
                <a:extLst>
                  <a:ext uri="{FF2B5EF4-FFF2-40B4-BE49-F238E27FC236}">
                    <a16:creationId xmlns:a16="http://schemas.microsoft.com/office/drawing/2014/main" id="{2F8BFC24-0627-E50C-C4CC-AC1E3A25C3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" y="1335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56" name="Text Box 35">
                <a:extLst>
                  <a:ext uri="{FF2B5EF4-FFF2-40B4-BE49-F238E27FC236}">
                    <a16:creationId xmlns:a16="http://schemas.microsoft.com/office/drawing/2014/main" id="{0F1F5FD4-EFD1-625A-3F82-903EDD7E658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" y="1152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0757" name="Text Box 36">
                <a:extLst>
                  <a:ext uri="{FF2B5EF4-FFF2-40B4-BE49-F238E27FC236}">
                    <a16:creationId xmlns:a16="http://schemas.microsoft.com/office/drawing/2014/main" id="{A4607431-4F5F-1B47-9E2D-CDC8944E620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" y="864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</p:grpSp>
        <p:graphicFrame>
          <p:nvGraphicFramePr>
            <p:cNvPr id="30733" name="Object 49">
              <a:extLst>
                <a:ext uri="{FF2B5EF4-FFF2-40B4-BE49-F238E27FC236}">
                  <a16:creationId xmlns:a16="http://schemas.microsoft.com/office/drawing/2014/main" id="{55BC3478-F65D-2653-7C67-E4533BCF1A5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52" y="962"/>
            <a:ext cx="129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6" imgW="218332" imgH="733898" progId="Visio.Drawing.11">
                    <p:embed/>
                  </p:oleObj>
                </mc:Choice>
                <mc:Fallback>
                  <p:oleObj r:id="rId16" imgW="218332" imgH="733898" progId="Visio.Drawing.11">
                    <p:embed/>
                    <p:pic>
                      <p:nvPicPr>
                        <p:cNvPr id="0" name="Object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2" y="962"/>
                          <a:ext cx="129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utoUpdateAnimBg="0"/>
      <p:bldP spid="30732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6" name="Object 2">
            <a:extLst>
              <a:ext uri="{FF2B5EF4-FFF2-40B4-BE49-F238E27FC236}">
                <a16:creationId xmlns:a16="http://schemas.microsoft.com/office/drawing/2014/main" id="{25619AF7-E8A5-61B5-6729-06C1305E87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82775" y="476250"/>
          <a:ext cx="5348288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590800" imgH="241300" progId="">
                  <p:embed/>
                </p:oleObj>
              </mc:Choice>
              <mc:Fallback>
                <p:oleObj r:id="rId2" imgW="2590800" imgH="24130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2775" y="476250"/>
                        <a:ext cx="5348288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7" name="Object 3">
            <a:extLst>
              <a:ext uri="{FF2B5EF4-FFF2-40B4-BE49-F238E27FC236}">
                <a16:creationId xmlns:a16="http://schemas.microsoft.com/office/drawing/2014/main" id="{91420715-ECA2-3946-90D3-4E4DDDF568B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616200" y="1001713"/>
          <a:ext cx="3848100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4252654" imgH="495085" progId="Equation.3">
                  <p:embed/>
                </p:oleObj>
              </mc:Choice>
              <mc:Fallback>
                <p:oleObj r:id="rId4" imgW="4252654" imgH="495085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16200" y="1001713"/>
                        <a:ext cx="3848100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8" name="Object 4">
            <a:extLst>
              <a:ext uri="{FF2B5EF4-FFF2-40B4-BE49-F238E27FC236}">
                <a16:creationId xmlns:a16="http://schemas.microsoft.com/office/drawing/2014/main" id="{ED78194B-18C5-21D7-5289-AF9C52153B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57375" y="1509713"/>
          <a:ext cx="5454650" cy="541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794000" imgH="279400" progId="">
                  <p:embed/>
                </p:oleObj>
              </mc:Choice>
              <mc:Fallback>
                <p:oleObj r:id="rId6" imgW="2794000" imgH="27940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75" y="1509713"/>
                        <a:ext cx="5454650" cy="541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49" name="Object 5">
            <a:extLst>
              <a:ext uri="{FF2B5EF4-FFF2-40B4-BE49-F238E27FC236}">
                <a16:creationId xmlns:a16="http://schemas.microsoft.com/office/drawing/2014/main" id="{781DCF2F-9D91-3263-5404-75D16C827D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76750" y="2887663"/>
          <a:ext cx="190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92421" imgH="423326" progId="Equation.3">
                  <p:embed/>
                </p:oleObj>
              </mc:Choice>
              <mc:Fallback>
                <p:oleObj r:id="rId8" imgW="192421" imgH="42332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6750" y="2887663"/>
                        <a:ext cx="190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0" name="Object 6">
            <a:extLst>
              <a:ext uri="{FF2B5EF4-FFF2-40B4-BE49-F238E27FC236}">
                <a16:creationId xmlns:a16="http://schemas.microsoft.com/office/drawing/2014/main" id="{6A6A92FD-AAF8-7FC8-B9FA-5CAC42F47D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79713" y="2114550"/>
          <a:ext cx="4025900" cy="463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4076700" imgH="469900" progId="">
                  <p:embed/>
                </p:oleObj>
              </mc:Choice>
              <mc:Fallback>
                <p:oleObj r:id="rId10" imgW="4076700" imgH="46990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9713" y="2114550"/>
                        <a:ext cx="4025900" cy="463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1" name="Object 7">
            <a:extLst>
              <a:ext uri="{FF2B5EF4-FFF2-40B4-BE49-F238E27FC236}">
                <a16:creationId xmlns:a16="http://schemas.microsoft.com/office/drawing/2014/main" id="{CD02BA8F-065E-5532-6605-4DFD59361A8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92275" y="2581275"/>
          <a:ext cx="6161088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3022600" imgH="279400" progId="">
                  <p:embed/>
                </p:oleObj>
              </mc:Choice>
              <mc:Fallback>
                <p:oleObj r:id="rId12" imgW="3022600" imgH="27940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92275" y="2581275"/>
                        <a:ext cx="6161088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2" name="Object 8">
            <a:extLst>
              <a:ext uri="{FF2B5EF4-FFF2-40B4-BE49-F238E27FC236}">
                <a16:creationId xmlns:a16="http://schemas.microsoft.com/office/drawing/2014/main" id="{6B3B860B-D5A8-EC77-53FA-08AFF83FCBD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90800" y="3186113"/>
          <a:ext cx="3949700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3947986" imgH="444307" progId="Equation.3">
                  <p:embed/>
                </p:oleObj>
              </mc:Choice>
              <mc:Fallback>
                <p:oleObj r:id="rId14" imgW="3947986" imgH="444307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186113"/>
                        <a:ext cx="3949700" cy="44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3" name="Object 9">
            <a:extLst>
              <a:ext uri="{FF2B5EF4-FFF2-40B4-BE49-F238E27FC236}">
                <a16:creationId xmlns:a16="http://schemas.microsoft.com/office/drawing/2014/main" id="{83D54E89-860F-C9C1-F5F0-DF346EFB59D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58975" y="3652838"/>
          <a:ext cx="2270125" cy="501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6" imgW="1155700" imgH="241300" progId="">
                  <p:embed/>
                </p:oleObj>
              </mc:Choice>
              <mc:Fallback>
                <p:oleObj r:id="rId16" imgW="1155700" imgH="24130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8975" y="3652838"/>
                        <a:ext cx="2270125" cy="501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4" name="Object 10">
            <a:extLst>
              <a:ext uri="{FF2B5EF4-FFF2-40B4-BE49-F238E27FC236}">
                <a16:creationId xmlns:a16="http://schemas.microsoft.com/office/drawing/2014/main" id="{8CC20C9E-5A49-A62B-2581-5B01E73A4DC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56225" y="3681413"/>
          <a:ext cx="2514600" cy="396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8" imgW="2729315" imgH="431613" progId="Equation.3">
                  <p:embed/>
                </p:oleObj>
              </mc:Choice>
              <mc:Fallback>
                <p:oleObj r:id="rId18" imgW="2729315" imgH="431613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6225" y="3681413"/>
                        <a:ext cx="2514600" cy="396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5" name="Object 11">
            <a:extLst>
              <a:ext uri="{FF2B5EF4-FFF2-40B4-BE49-F238E27FC236}">
                <a16:creationId xmlns:a16="http://schemas.microsoft.com/office/drawing/2014/main" id="{18DF4BF4-C230-B89C-7535-8EE17463683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68513" y="4189413"/>
          <a:ext cx="5008562" cy="414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0" imgW="2450037" imgH="203112" progId="">
                  <p:embed/>
                </p:oleObj>
              </mc:Choice>
              <mc:Fallback>
                <p:oleObj r:id="rId20" imgW="2450037" imgH="203112" progId="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68513" y="4189413"/>
                        <a:ext cx="5008562" cy="414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6" name="Object 12">
            <a:extLst>
              <a:ext uri="{FF2B5EF4-FFF2-40B4-BE49-F238E27FC236}">
                <a16:creationId xmlns:a16="http://schemas.microsoft.com/office/drawing/2014/main" id="{4E5671C2-32E3-D4B1-24F6-CDBBBD77964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54263" y="4672013"/>
          <a:ext cx="5070475" cy="42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2" imgW="1904174" imgH="203112" progId="">
                  <p:embed/>
                </p:oleObj>
              </mc:Choice>
              <mc:Fallback>
                <p:oleObj r:id="rId22" imgW="1904174" imgH="203112" progId="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54263" y="4672013"/>
                        <a:ext cx="5070475" cy="42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7" name="Object 13">
            <a:extLst>
              <a:ext uri="{FF2B5EF4-FFF2-40B4-BE49-F238E27FC236}">
                <a16:creationId xmlns:a16="http://schemas.microsoft.com/office/drawing/2014/main" id="{F5A1245E-5828-B934-E26F-A6BD2FBA2D5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65313" y="5105400"/>
          <a:ext cx="5330825" cy="436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4" imgW="2475426" imgH="203112" progId="">
                  <p:embed/>
                </p:oleObj>
              </mc:Choice>
              <mc:Fallback>
                <p:oleObj r:id="rId24" imgW="2475426" imgH="203112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65313" y="5105400"/>
                        <a:ext cx="5330825" cy="4365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758" name="Object 14">
            <a:extLst>
              <a:ext uri="{FF2B5EF4-FFF2-40B4-BE49-F238E27FC236}">
                <a16:creationId xmlns:a16="http://schemas.microsoft.com/office/drawing/2014/main" id="{3CF28BE2-4744-19FD-AD9B-3FB89480768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84400" y="5611813"/>
          <a:ext cx="4765675" cy="417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6" imgW="2297703" imgH="203112" progId="">
                  <p:embed/>
                </p:oleObj>
              </mc:Choice>
              <mc:Fallback>
                <p:oleObj r:id="rId26" imgW="2297703" imgH="203112" progId="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84400" y="5611813"/>
                        <a:ext cx="4765675" cy="4175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759" name="Text Box 15">
            <a:extLst>
              <a:ext uri="{FF2B5EF4-FFF2-40B4-BE49-F238E27FC236}">
                <a16:creationId xmlns:a16="http://schemas.microsoft.com/office/drawing/2014/main" id="{0367F1F6-CF03-CA05-F7BC-4DD906D329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6250" y="3630613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注意：</a:t>
            </a:r>
          </a:p>
        </p:txBody>
      </p:sp>
      <p:sp>
        <p:nvSpPr>
          <p:cNvPr id="31760" name="Text Box 16">
            <a:extLst>
              <a:ext uri="{FF2B5EF4-FFF2-40B4-BE49-F238E27FC236}">
                <a16:creationId xmlns:a16="http://schemas.microsoft.com/office/drawing/2014/main" id="{9844AB5E-9226-7A52-91A1-D2F96D4330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2688" y="4151313"/>
            <a:ext cx="6445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(</a:t>
            </a:r>
            <a:r>
              <a:rPr lang="en-US" altLang="zh-CN" sz="2400" b="1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31761" name="Text Box 17">
            <a:extLst>
              <a:ext uri="{FF2B5EF4-FFF2-40B4-BE49-F238E27FC236}">
                <a16:creationId xmlns:a16="http://schemas.microsoft.com/office/drawing/2014/main" id="{AC8E5DC2-6D71-116E-636D-3E4C707CAC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992813"/>
            <a:ext cx="1984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电容性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9" grpId="0" autoUpdateAnimBg="0"/>
      <p:bldP spid="31760" grpId="0" autoUpdateAnimBg="0"/>
      <p:bldP spid="31761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>
            <a:extLst>
              <a:ext uri="{FF2B5EF4-FFF2-40B4-BE49-F238E27FC236}">
                <a16:creationId xmlns:a16="http://schemas.microsoft.com/office/drawing/2014/main" id="{B2568A21-D92F-C79E-B698-A39A7C17CC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350" y="188913"/>
            <a:ext cx="76200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第 </a:t>
            </a:r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 </a:t>
            </a:r>
            <a:r>
              <a:rPr lang="zh-CN" altLang="en-US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章　正弦交流电路</a:t>
            </a:r>
          </a:p>
        </p:txBody>
      </p:sp>
      <p:sp>
        <p:nvSpPr>
          <p:cNvPr id="5123" name="Text Box 3">
            <a:extLst>
              <a:ext uri="{FF2B5EF4-FFF2-40B4-BE49-F238E27FC236}">
                <a16:creationId xmlns:a16="http://schemas.microsoft.com/office/drawing/2014/main" id="{62827A56-9F3D-7D5D-D592-CC31B2B96D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927100"/>
            <a:ext cx="7848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fontAlgn="b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　　在生产和生活中普遍应用正弦交流电，特别是三相电路应用更为广泛 。</a:t>
            </a:r>
          </a:p>
        </p:txBody>
      </p:sp>
      <p:sp>
        <p:nvSpPr>
          <p:cNvPr id="5124" name="Text Box 4">
            <a:extLst>
              <a:ext uri="{FF2B5EF4-FFF2-40B4-BE49-F238E27FC236}">
                <a16:creationId xmlns:a16="http://schemas.microsoft.com/office/drawing/2014/main" id="{CFF22D0A-3A55-3592-059F-E71F1088AD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1851025"/>
            <a:ext cx="78486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　　正弦交流电路是指含有正弦电源(激励)而且电路各部分所产生的电压和电流(响应)均按正弦规律变化的电路。</a:t>
            </a:r>
          </a:p>
        </p:txBody>
      </p:sp>
      <p:sp>
        <p:nvSpPr>
          <p:cNvPr id="5125" name="Text Box 5">
            <a:extLst>
              <a:ext uri="{FF2B5EF4-FFF2-40B4-BE49-F238E27FC236}">
                <a16:creationId xmlns:a16="http://schemas.microsoft.com/office/drawing/2014/main" id="{3A1BECD9-6A75-F767-DAEB-878AB1C011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2841625"/>
            <a:ext cx="78486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本章将介绍交流电路的一些基本概念、基本理论和基本分析方法，为后面学习交流电机、电器及电子技术打下基础。</a:t>
            </a:r>
          </a:p>
        </p:txBody>
      </p:sp>
      <p:sp>
        <p:nvSpPr>
          <p:cNvPr id="5126" name="Text Box 9">
            <a:extLst>
              <a:ext uri="{FF2B5EF4-FFF2-40B4-BE49-F238E27FC236}">
                <a16:creationId xmlns:a16="http://schemas.microsoft.com/office/drawing/2014/main" id="{D5D06968-0316-E478-6B2E-CD47B9EA43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4298950"/>
            <a:ext cx="7848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　　本章还将讨论三相交流电路和非正弦周期电压和电流。</a:t>
            </a:r>
          </a:p>
        </p:txBody>
      </p:sp>
      <p:sp>
        <p:nvSpPr>
          <p:cNvPr id="5127" name="Text Box 10">
            <a:extLst>
              <a:ext uri="{FF2B5EF4-FFF2-40B4-BE49-F238E27FC236}">
                <a16:creationId xmlns:a16="http://schemas.microsoft.com/office/drawing/2014/main" id="{6A2412CF-0584-C799-95EF-CD27106C95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4759325"/>
            <a:ext cx="78486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交流电路具有用直流电路的概念无法理解和无法分析的物理现象，因此在学习时注意建立交流的概念，以免引起错误。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utoUpdateAnimBg="0"/>
      <p:bldP spid="5124" grpId="0" autoUpdateAnimBg="0"/>
      <p:bldP spid="5125" grpId="0" autoUpdateAnimBg="0"/>
      <p:bldP spid="5126" grpId="0" autoUpdateAnimBg="0"/>
      <p:bldP spid="5127" grpId="0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Line 3">
            <a:extLst>
              <a:ext uri="{FF2B5EF4-FFF2-40B4-BE49-F238E27FC236}">
                <a16:creationId xmlns:a16="http://schemas.microsoft.com/office/drawing/2014/main" id="{55852C5B-9CB9-C646-D9E8-7E4275A2D7C0}"/>
              </a:ext>
            </a:extLst>
          </p:cNvPr>
          <p:cNvSpPr>
            <a:spLocks noChangeShapeType="1"/>
          </p:cNvSpPr>
          <p:nvPr/>
        </p:nvSpPr>
        <p:spPr bwMode="auto">
          <a:xfrm>
            <a:off x="2640013" y="3575050"/>
            <a:ext cx="3694112" cy="1144588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 type="triangle" w="sm" len="lg"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1" name="Line 4">
            <a:extLst>
              <a:ext uri="{FF2B5EF4-FFF2-40B4-BE49-F238E27FC236}">
                <a16:creationId xmlns:a16="http://schemas.microsoft.com/office/drawing/2014/main" id="{F4A48787-BE2E-E55B-D1EC-9B4ED542E8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19513" y="1966913"/>
            <a:ext cx="576262" cy="1944687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2" name="Line 5">
            <a:extLst>
              <a:ext uri="{FF2B5EF4-FFF2-40B4-BE49-F238E27FC236}">
                <a16:creationId xmlns:a16="http://schemas.microsoft.com/office/drawing/2014/main" id="{35AE5146-3100-BBDA-102A-430FC4F3761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19513" y="3406775"/>
            <a:ext cx="1873250" cy="503238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  <a:headEnd/>
            <a:tailEnd type="triangle" w="sm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3" name="Line 6">
            <a:extLst>
              <a:ext uri="{FF2B5EF4-FFF2-40B4-BE49-F238E27FC236}">
                <a16:creationId xmlns:a16="http://schemas.microsoft.com/office/drawing/2014/main" id="{954C3A2C-FE74-3E87-4556-644C0708E60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008438" y="2927350"/>
            <a:ext cx="1546225" cy="479425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4" name="Line 7">
            <a:extLst>
              <a:ext uri="{FF2B5EF4-FFF2-40B4-BE49-F238E27FC236}">
                <a16:creationId xmlns:a16="http://schemas.microsoft.com/office/drawing/2014/main" id="{0486B8CA-8414-E13F-71C7-F365F517E3B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32400" y="3422650"/>
            <a:ext cx="323850" cy="944563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5" name="Line 8">
            <a:extLst>
              <a:ext uri="{FF2B5EF4-FFF2-40B4-BE49-F238E27FC236}">
                <a16:creationId xmlns:a16="http://schemas.microsoft.com/office/drawing/2014/main" id="{C8C304DF-EE97-6321-1FC1-A3B85ED2DFF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13163" y="3910013"/>
            <a:ext cx="2016125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6" name="Arc 9">
            <a:extLst>
              <a:ext uri="{FF2B5EF4-FFF2-40B4-BE49-F238E27FC236}">
                <a16:creationId xmlns:a16="http://schemas.microsoft.com/office/drawing/2014/main" id="{9B16A9DA-73E9-D5CA-96A5-A6B0B74A66ED}"/>
              </a:ext>
            </a:extLst>
          </p:cNvPr>
          <p:cNvSpPr>
            <a:spLocks/>
          </p:cNvSpPr>
          <p:nvPr/>
        </p:nvSpPr>
        <p:spPr bwMode="auto">
          <a:xfrm>
            <a:off x="3973513" y="3910013"/>
            <a:ext cx="431800" cy="198437"/>
          </a:xfrm>
          <a:custGeom>
            <a:avLst/>
            <a:gdLst>
              <a:gd name="T0" fmla="*/ 2147483647 w 21600"/>
              <a:gd name="T1" fmla="*/ 0 h 14076"/>
              <a:gd name="T2" fmla="*/ 2147483647 w 21600"/>
              <a:gd name="T3" fmla="*/ 2147483647 h 14076"/>
              <a:gd name="T4" fmla="*/ 2147483647 w 21600"/>
              <a:gd name="T5" fmla="*/ 2147483647 h 14076"/>
              <a:gd name="T6" fmla="*/ 2147483647 w 21600"/>
              <a:gd name="T7" fmla="*/ 0 h 14076"/>
              <a:gd name="T8" fmla="*/ 2147483647 w 21600"/>
              <a:gd name="T9" fmla="*/ 2147483647 h 14076"/>
              <a:gd name="T10" fmla="*/ 2147483647 w 21600"/>
              <a:gd name="T11" fmla="*/ 2147483647 h 14076"/>
              <a:gd name="T12" fmla="*/ 0 w 21600"/>
              <a:gd name="T13" fmla="*/ 2147483647 h 140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600"/>
              <a:gd name="T22" fmla="*/ 0 h 14076"/>
              <a:gd name="T23" fmla="*/ 21600 w 21600"/>
              <a:gd name="T24" fmla="*/ 14076 h 140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14076" fill="none" extrusionOk="0">
                <a:moveTo>
                  <a:pt x="21083" y="0"/>
                </a:moveTo>
                <a:cubicBezTo>
                  <a:pt x="21426" y="1541"/>
                  <a:pt x="21600" y="3115"/>
                  <a:pt x="21600" y="4694"/>
                </a:cubicBezTo>
                <a:cubicBezTo>
                  <a:pt x="21600" y="7942"/>
                  <a:pt x="20867" y="11149"/>
                  <a:pt x="19456" y="14076"/>
                </a:cubicBezTo>
              </a:path>
              <a:path w="21600" h="14076" stroke="0" extrusionOk="0">
                <a:moveTo>
                  <a:pt x="21083" y="0"/>
                </a:moveTo>
                <a:cubicBezTo>
                  <a:pt x="21426" y="1541"/>
                  <a:pt x="21600" y="3115"/>
                  <a:pt x="21600" y="4694"/>
                </a:cubicBezTo>
                <a:cubicBezTo>
                  <a:pt x="21600" y="7942"/>
                  <a:pt x="20867" y="11149"/>
                  <a:pt x="19456" y="14076"/>
                </a:cubicBezTo>
                <a:lnTo>
                  <a:pt x="0" y="4694"/>
                </a:lnTo>
                <a:lnTo>
                  <a:pt x="21083" y="0"/>
                </a:lnTo>
                <a:close/>
              </a:path>
            </a:pathLst>
          </a:custGeom>
          <a:noFill/>
          <a:ln w="38100" cmpd="sng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7" name="Arc 10">
            <a:extLst>
              <a:ext uri="{FF2B5EF4-FFF2-40B4-BE49-F238E27FC236}">
                <a16:creationId xmlns:a16="http://schemas.microsoft.com/office/drawing/2014/main" id="{A58059D6-89BA-AE43-83CC-2034CB5D2093}"/>
              </a:ext>
            </a:extLst>
          </p:cNvPr>
          <p:cNvSpPr>
            <a:spLocks/>
          </p:cNvSpPr>
          <p:nvPr/>
        </p:nvSpPr>
        <p:spPr bwMode="auto">
          <a:xfrm rot="-763462">
            <a:off x="4092575" y="3744913"/>
            <a:ext cx="431800" cy="198437"/>
          </a:xfrm>
          <a:custGeom>
            <a:avLst/>
            <a:gdLst>
              <a:gd name="T0" fmla="*/ 2147483647 w 21600"/>
              <a:gd name="T1" fmla="*/ 0 h 14076"/>
              <a:gd name="T2" fmla="*/ 2147483647 w 21600"/>
              <a:gd name="T3" fmla="*/ 2147483647 h 14076"/>
              <a:gd name="T4" fmla="*/ 2147483647 w 21600"/>
              <a:gd name="T5" fmla="*/ 2147483647 h 14076"/>
              <a:gd name="T6" fmla="*/ 2147483647 w 21600"/>
              <a:gd name="T7" fmla="*/ 0 h 14076"/>
              <a:gd name="T8" fmla="*/ 2147483647 w 21600"/>
              <a:gd name="T9" fmla="*/ 2147483647 h 14076"/>
              <a:gd name="T10" fmla="*/ 2147483647 w 21600"/>
              <a:gd name="T11" fmla="*/ 2147483647 h 14076"/>
              <a:gd name="T12" fmla="*/ 0 w 21600"/>
              <a:gd name="T13" fmla="*/ 2147483647 h 1407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600"/>
              <a:gd name="T22" fmla="*/ 0 h 14076"/>
              <a:gd name="T23" fmla="*/ 21600 w 21600"/>
              <a:gd name="T24" fmla="*/ 14076 h 1407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14076" fill="none" extrusionOk="0">
                <a:moveTo>
                  <a:pt x="21083" y="0"/>
                </a:moveTo>
                <a:cubicBezTo>
                  <a:pt x="21426" y="1541"/>
                  <a:pt x="21600" y="3115"/>
                  <a:pt x="21600" y="4694"/>
                </a:cubicBezTo>
                <a:cubicBezTo>
                  <a:pt x="21600" y="7942"/>
                  <a:pt x="20867" y="11149"/>
                  <a:pt x="19456" y="14076"/>
                </a:cubicBezTo>
              </a:path>
              <a:path w="21600" h="14076" stroke="0" extrusionOk="0">
                <a:moveTo>
                  <a:pt x="21083" y="0"/>
                </a:moveTo>
                <a:cubicBezTo>
                  <a:pt x="21426" y="1541"/>
                  <a:pt x="21600" y="3115"/>
                  <a:pt x="21600" y="4694"/>
                </a:cubicBezTo>
                <a:cubicBezTo>
                  <a:pt x="21600" y="7942"/>
                  <a:pt x="20867" y="11149"/>
                  <a:pt x="19456" y="14076"/>
                </a:cubicBezTo>
                <a:lnTo>
                  <a:pt x="0" y="4694"/>
                </a:lnTo>
                <a:lnTo>
                  <a:pt x="21083" y="0"/>
                </a:lnTo>
                <a:close/>
              </a:path>
            </a:pathLst>
          </a:custGeom>
          <a:noFill/>
          <a:ln w="38100" cmpd="sng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8" name="Arc 11">
            <a:extLst>
              <a:ext uri="{FF2B5EF4-FFF2-40B4-BE49-F238E27FC236}">
                <a16:creationId xmlns:a16="http://schemas.microsoft.com/office/drawing/2014/main" id="{6095B8C8-C982-7DE4-9D52-C52D8ABF0118}"/>
              </a:ext>
            </a:extLst>
          </p:cNvPr>
          <p:cNvSpPr>
            <a:spLocks/>
          </p:cNvSpPr>
          <p:nvPr/>
        </p:nvSpPr>
        <p:spPr bwMode="auto">
          <a:xfrm rot="-3813911">
            <a:off x="3686969" y="3629819"/>
            <a:ext cx="431800" cy="376238"/>
          </a:xfrm>
          <a:custGeom>
            <a:avLst/>
            <a:gdLst>
              <a:gd name="T0" fmla="*/ 2147483647 w 21600"/>
              <a:gd name="T1" fmla="*/ 0 h 26720"/>
              <a:gd name="T2" fmla="*/ 2147483647 w 21600"/>
              <a:gd name="T3" fmla="*/ 2147483647 h 26720"/>
              <a:gd name="T4" fmla="*/ 2147483647 w 21600"/>
              <a:gd name="T5" fmla="*/ 2147483647 h 26720"/>
              <a:gd name="T6" fmla="*/ 2147483647 w 21600"/>
              <a:gd name="T7" fmla="*/ 0 h 26720"/>
              <a:gd name="T8" fmla="*/ 2147483647 w 21600"/>
              <a:gd name="T9" fmla="*/ 2147483647 h 26720"/>
              <a:gd name="T10" fmla="*/ 2147483647 w 21600"/>
              <a:gd name="T11" fmla="*/ 2147483647 h 26720"/>
              <a:gd name="T12" fmla="*/ 0 w 21600"/>
              <a:gd name="T13" fmla="*/ 2147483647 h 2672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1600"/>
              <a:gd name="T22" fmla="*/ 0 h 26720"/>
              <a:gd name="T23" fmla="*/ 21600 w 21600"/>
              <a:gd name="T24" fmla="*/ 26720 h 2672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6720" fill="none" extrusionOk="0">
                <a:moveTo>
                  <a:pt x="20199" y="0"/>
                </a:moveTo>
                <a:cubicBezTo>
                  <a:pt x="21125" y="2444"/>
                  <a:pt x="21600" y="5036"/>
                  <a:pt x="21600" y="7651"/>
                </a:cubicBezTo>
                <a:cubicBezTo>
                  <a:pt x="21600" y="15636"/>
                  <a:pt x="17194" y="22969"/>
                  <a:pt x="10145" y="26720"/>
                </a:cubicBezTo>
              </a:path>
              <a:path w="21600" h="26720" stroke="0" extrusionOk="0">
                <a:moveTo>
                  <a:pt x="20199" y="0"/>
                </a:moveTo>
                <a:cubicBezTo>
                  <a:pt x="21125" y="2444"/>
                  <a:pt x="21600" y="5036"/>
                  <a:pt x="21600" y="7651"/>
                </a:cubicBezTo>
                <a:cubicBezTo>
                  <a:pt x="21600" y="15636"/>
                  <a:pt x="17194" y="22969"/>
                  <a:pt x="10145" y="26720"/>
                </a:cubicBezTo>
                <a:lnTo>
                  <a:pt x="0" y="7651"/>
                </a:lnTo>
                <a:lnTo>
                  <a:pt x="20199" y="0"/>
                </a:lnTo>
                <a:close/>
              </a:path>
            </a:pathLst>
          </a:custGeom>
          <a:noFill/>
          <a:ln w="38100" cmpd="sng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9" name="Line 14">
            <a:extLst>
              <a:ext uri="{FF2B5EF4-FFF2-40B4-BE49-F238E27FC236}">
                <a16:creationId xmlns:a16="http://schemas.microsoft.com/office/drawing/2014/main" id="{96434A27-B1D7-A7DB-8D28-8AC72E17326F}"/>
              </a:ext>
            </a:extLst>
          </p:cNvPr>
          <p:cNvSpPr>
            <a:spLocks noChangeShapeType="1"/>
          </p:cNvSpPr>
          <p:nvPr/>
        </p:nvSpPr>
        <p:spPr bwMode="auto">
          <a:xfrm>
            <a:off x="3719513" y="3908425"/>
            <a:ext cx="1512887" cy="465138"/>
          </a:xfrm>
          <a:prstGeom prst="line">
            <a:avLst/>
          </a:prstGeom>
          <a:noFill/>
          <a:ln w="28575">
            <a:solidFill>
              <a:srgbClr val="3366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0" name="Line 15">
            <a:extLst>
              <a:ext uri="{FF2B5EF4-FFF2-40B4-BE49-F238E27FC236}">
                <a16:creationId xmlns:a16="http://schemas.microsoft.com/office/drawing/2014/main" id="{C7CAD811-1F43-E1AE-4BA2-C47BED6E4BA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16338" y="2927350"/>
            <a:ext cx="292100" cy="974725"/>
          </a:xfrm>
          <a:prstGeom prst="line">
            <a:avLst/>
          </a:prstGeom>
          <a:noFill/>
          <a:ln w="38100">
            <a:solidFill>
              <a:srgbClr val="3366FF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2781" name="Object 13">
            <a:extLst>
              <a:ext uri="{FF2B5EF4-FFF2-40B4-BE49-F238E27FC236}">
                <a16:creationId xmlns:a16="http://schemas.microsoft.com/office/drawing/2014/main" id="{BE1B1A73-EFCF-16A5-63DE-AE81EF8530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08438" y="3516313"/>
          <a:ext cx="228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28998" imgH="203553" progId="">
                  <p:embed/>
                </p:oleObj>
              </mc:Choice>
              <mc:Fallback>
                <p:oleObj r:id="rId2" imgW="228998" imgH="203553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8438" y="3516313"/>
                        <a:ext cx="2286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2" name="Object 14">
            <a:extLst>
              <a:ext uri="{FF2B5EF4-FFF2-40B4-BE49-F238E27FC236}">
                <a16:creationId xmlns:a16="http://schemas.microsoft.com/office/drawing/2014/main" id="{E01048D8-B3C6-AD4C-43DB-2D8CDD59F31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18025" y="3679825"/>
          <a:ext cx="2413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41720" imgH="203553" progId="">
                  <p:embed/>
                </p:oleObj>
              </mc:Choice>
              <mc:Fallback>
                <p:oleObj r:id="rId4" imgW="241720" imgH="203553" progId="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8025" y="3679825"/>
                        <a:ext cx="2413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3" name="Object 15">
            <a:extLst>
              <a:ext uri="{FF2B5EF4-FFF2-40B4-BE49-F238E27FC236}">
                <a16:creationId xmlns:a16="http://schemas.microsoft.com/office/drawing/2014/main" id="{9001FE2D-EA5A-2C5D-0748-ED52E2B3209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27538" y="3913188"/>
          <a:ext cx="228600" cy="20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28998" imgH="203553" progId="">
                  <p:embed/>
                </p:oleObj>
              </mc:Choice>
              <mc:Fallback>
                <p:oleObj r:id="rId6" imgW="228998" imgH="203553" progId="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538" y="3913188"/>
                        <a:ext cx="228600" cy="20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784" name="Text Box 23">
            <a:extLst>
              <a:ext uri="{FF2B5EF4-FFF2-40B4-BE49-F238E27FC236}">
                <a16:creationId xmlns:a16="http://schemas.microsoft.com/office/drawing/2014/main" id="{C40639AA-7988-BE24-21E2-B72FA7BD48A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560388"/>
            <a:ext cx="3941763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</a:rPr>
              <a:t>2.4.3  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</a:rPr>
              <a:t>电流、电压相量图</a:t>
            </a:r>
          </a:p>
        </p:txBody>
      </p:sp>
      <p:graphicFrame>
        <p:nvGraphicFramePr>
          <p:cNvPr id="32785" name="Object 17">
            <a:extLst>
              <a:ext uri="{FF2B5EF4-FFF2-40B4-BE49-F238E27FC236}">
                <a16:creationId xmlns:a16="http://schemas.microsoft.com/office/drawing/2014/main" id="{4A2F8EAC-6912-84B9-1148-BC063E83C6B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339975" y="3451225"/>
          <a:ext cx="277813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406400" imgH="431800" progId="Equation.3">
                  <p:embed/>
                </p:oleObj>
              </mc:Choice>
              <mc:Fallback>
                <p:oleObj r:id="rId8" imgW="406400" imgH="4318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3451225"/>
                        <a:ext cx="277813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6" name="Object 18">
            <a:extLst>
              <a:ext uri="{FF2B5EF4-FFF2-40B4-BE49-F238E27FC236}">
                <a16:creationId xmlns:a16="http://schemas.microsoft.com/office/drawing/2014/main" id="{215B9444-1ED6-BC38-1C33-D57ACFB7D1E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16650" y="4822825"/>
          <a:ext cx="28733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419282" imgH="431987" progId="Equation.3">
                  <p:embed/>
                </p:oleObj>
              </mc:Choice>
              <mc:Fallback>
                <p:oleObj r:id="rId10" imgW="419282" imgH="431987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6650" y="4822825"/>
                        <a:ext cx="287338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7" name="Object 19">
            <a:extLst>
              <a:ext uri="{FF2B5EF4-FFF2-40B4-BE49-F238E27FC236}">
                <a16:creationId xmlns:a16="http://schemas.microsoft.com/office/drawing/2014/main" id="{264EAB58-509B-EB5F-AE18-D2F406DF3BD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32338" y="4527550"/>
          <a:ext cx="781050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1143000" imgH="431800" progId="Equation.3">
                  <p:embed/>
                </p:oleObj>
              </mc:Choice>
              <mc:Fallback>
                <p:oleObj r:id="rId12" imgW="1143000" imgH="431800" progId="Equation.3">
                  <p:embed/>
                  <p:pic>
                    <p:nvPicPr>
                      <p:cNvPr id="0" name="Object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2338" y="4527550"/>
                        <a:ext cx="781050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8" name="Object 20">
            <a:extLst>
              <a:ext uri="{FF2B5EF4-FFF2-40B4-BE49-F238E27FC236}">
                <a16:creationId xmlns:a16="http://schemas.microsoft.com/office/drawing/2014/main" id="{772780CC-E0CA-4E97-F544-23FD9E12BFD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625850" y="2774950"/>
          <a:ext cx="287338" cy="295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419282" imgH="431987" progId="Equation.3">
                  <p:embed/>
                </p:oleObj>
              </mc:Choice>
              <mc:Fallback>
                <p:oleObj r:id="rId14" imgW="419282" imgH="431987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25850" y="2774950"/>
                        <a:ext cx="287338" cy="295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89" name="Object 21">
            <a:extLst>
              <a:ext uri="{FF2B5EF4-FFF2-40B4-BE49-F238E27FC236}">
                <a16:creationId xmlns:a16="http://schemas.microsoft.com/office/drawing/2014/main" id="{AF9932B9-1087-920A-318E-7A4B6606FA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46588" y="1844675"/>
          <a:ext cx="147637" cy="234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6" imgW="215900" imgH="342900" progId="Equation.3">
                  <p:embed/>
                </p:oleObj>
              </mc:Choice>
              <mc:Fallback>
                <p:oleObj r:id="rId16" imgW="215900" imgH="342900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6588" y="1844675"/>
                        <a:ext cx="147637" cy="234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90" name="Object 22">
            <a:extLst>
              <a:ext uri="{FF2B5EF4-FFF2-40B4-BE49-F238E27FC236}">
                <a16:creationId xmlns:a16="http://schemas.microsoft.com/office/drawing/2014/main" id="{E8395E76-9E29-B97A-823B-9F986F8324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665788" y="3132138"/>
          <a:ext cx="200025" cy="242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8" imgW="292100" imgH="355600" progId="Equation.3">
                  <p:embed/>
                </p:oleObj>
              </mc:Choice>
              <mc:Fallback>
                <p:oleObj r:id="rId18" imgW="292100" imgH="355600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5788" y="3132138"/>
                        <a:ext cx="200025" cy="242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51">
            <a:extLst>
              <a:ext uri="{FF2B5EF4-FFF2-40B4-BE49-F238E27FC236}">
                <a16:creationId xmlns:a16="http://schemas.microsoft.com/office/drawing/2014/main" id="{FF22C67B-6982-E1F9-2740-60EE5CA0F97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9113" y="260350"/>
            <a:ext cx="8229600" cy="515938"/>
          </a:xfrm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2.5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阻抗串联与并联</a:t>
            </a:r>
            <a:endParaRPr lang="zh-CN" altLang="en-US" sz="2400" b="1">
              <a:solidFill>
                <a:srgbClr val="FCF8D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795" name="Text Box 3">
            <a:extLst>
              <a:ext uri="{FF2B5EF4-FFF2-40B4-BE49-F238E27FC236}">
                <a16:creationId xmlns:a16="http://schemas.microsoft.com/office/drawing/2014/main" id="{310324E3-2B56-6B41-78E5-6C14F952B8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779463"/>
            <a:ext cx="35433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2.5.1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阻抗的串联</a:t>
            </a:r>
          </a:p>
        </p:txBody>
      </p:sp>
      <p:graphicFrame>
        <p:nvGraphicFramePr>
          <p:cNvPr id="33796" name="Object 4">
            <a:extLst>
              <a:ext uri="{FF2B5EF4-FFF2-40B4-BE49-F238E27FC236}">
                <a16:creationId xmlns:a16="http://schemas.microsoft.com/office/drawing/2014/main" id="{C502CB04-0CC9-DC77-E04F-FD254E2FFA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60750" y="1898650"/>
          <a:ext cx="4603750" cy="382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5166658" imgH="431613" progId="Equation.3">
                  <p:embed/>
                </p:oleObj>
              </mc:Choice>
              <mc:Fallback>
                <p:oleObj r:id="rId2" imgW="5166658" imgH="431613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0" y="1898650"/>
                        <a:ext cx="4603750" cy="382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7" name="Object 5">
            <a:extLst>
              <a:ext uri="{FF2B5EF4-FFF2-40B4-BE49-F238E27FC236}">
                <a16:creationId xmlns:a16="http://schemas.microsoft.com/office/drawing/2014/main" id="{2DBC1066-DC2B-CDDD-D5CA-5CDAEE627E6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03925" y="2419350"/>
          <a:ext cx="928688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015559" imgH="355446" progId="Equation.3">
                  <p:embed/>
                </p:oleObj>
              </mc:Choice>
              <mc:Fallback>
                <p:oleObj r:id="rId4" imgW="1015559" imgH="35544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3925" y="2419350"/>
                        <a:ext cx="928688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8" name="Object 6">
            <a:extLst>
              <a:ext uri="{FF2B5EF4-FFF2-40B4-BE49-F238E27FC236}">
                <a16:creationId xmlns:a16="http://schemas.microsoft.com/office/drawing/2014/main" id="{FD9E93A1-A409-A8A4-2B91-3515EC8F5BC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33925" y="3768725"/>
          <a:ext cx="1498600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637589" imgH="406224" progId="Equation.3">
                  <p:embed/>
                </p:oleObj>
              </mc:Choice>
              <mc:Fallback>
                <p:oleObj r:id="rId6" imgW="1637589" imgH="406224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33925" y="3768725"/>
                        <a:ext cx="1498600" cy="373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799" name="Object 7">
            <a:extLst>
              <a:ext uri="{FF2B5EF4-FFF2-40B4-BE49-F238E27FC236}">
                <a16:creationId xmlns:a16="http://schemas.microsoft.com/office/drawing/2014/main" id="{C9D83EAB-F1A9-0ECC-3AA4-C1E9339CE53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59375" y="5224463"/>
          <a:ext cx="1600200" cy="374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804183" imgH="419282" progId="Equation.3">
                  <p:embed/>
                </p:oleObj>
              </mc:Choice>
              <mc:Fallback>
                <p:oleObj r:id="rId8" imgW="1804183" imgH="419282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9375" y="5224463"/>
                        <a:ext cx="1600200" cy="374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800" name="Object 8">
            <a:extLst>
              <a:ext uri="{FF2B5EF4-FFF2-40B4-BE49-F238E27FC236}">
                <a16:creationId xmlns:a16="http://schemas.microsoft.com/office/drawing/2014/main" id="{BB402B8B-C5D4-8B1B-35D3-DE1AD1B8FD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16513" y="5784850"/>
          <a:ext cx="1717675" cy="373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2044700" imgH="444500" progId="Equation.3">
                  <p:embed/>
                </p:oleObj>
              </mc:Choice>
              <mc:Fallback>
                <p:oleObj r:id="rId10" imgW="2044700" imgH="444500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16513" y="5784850"/>
                        <a:ext cx="1717675" cy="3730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53">
            <a:extLst>
              <a:ext uri="{FF2B5EF4-FFF2-40B4-BE49-F238E27FC236}">
                <a16:creationId xmlns:a16="http://schemas.microsoft.com/office/drawing/2014/main" id="{0C7D51A2-7570-6322-3D77-D8828BB5B00B}"/>
              </a:ext>
            </a:extLst>
          </p:cNvPr>
          <p:cNvGrpSpPr>
            <a:grpSpLocks/>
          </p:cNvGrpSpPr>
          <p:nvPr/>
        </p:nvGrpSpPr>
        <p:grpSpPr bwMode="auto">
          <a:xfrm>
            <a:off x="754063" y="1412875"/>
            <a:ext cx="1433512" cy="2759075"/>
            <a:chOff x="-13" y="0"/>
            <a:chExt cx="1049" cy="1798"/>
          </a:xfrm>
        </p:grpSpPr>
        <p:sp>
          <p:nvSpPr>
            <p:cNvPr id="33821" name="未知">
              <a:extLst>
                <a:ext uri="{FF2B5EF4-FFF2-40B4-BE49-F238E27FC236}">
                  <a16:creationId xmlns:a16="http://schemas.microsoft.com/office/drawing/2014/main" id="{8366E1F0-A42B-EB6B-E89E-93AF32579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" y="303"/>
              <a:ext cx="598" cy="1114"/>
            </a:xfrm>
            <a:custGeom>
              <a:avLst/>
              <a:gdLst>
                <a:gd name="T0" fmla="*/ 0 w 528"/>
                <a:gd name="T1" fmla="*/ 0 h 768"/>
                <a:gd name="T2" fmla="*/ 5621 w 528"/>
                <a:gd name="T3" fmla="*/ 0 h 768"/>
                <a:gd name="T4" fmla="*/ 5621 w 528"/>
                <a:gd name="T5" fmla="*/ 900241 h 768"/>
                <a:gd name="T6" fmla="*/ 0 w 528"/>
                <a:gd name="T7" fmla="*/ 900241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768"/>
                <a:gd name="T14" fmla="*/ 528 w 528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768">
                  <a:moveTo>
                    <a:pt x="0" y="0"/>
                  </a:moveTo>
                  <a:lnTo>
                    <a:pt x="528" y="0"/>
                  </a:lnTo>
                  <a:lnTo>
                    <a:pt x="528" y="768"/>
                  </a:lnTo>
                  <a:lnTo>
                    <a:pt x="0" y="76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2" name="Oval 17">
              <a:extLst>
                <a:ext uri="{FF2B5EF4-FFF2-40B4-BE49-F238E27FC236}">
                  <a16:creationId xmlns:a16="http://schemas.microsoft.com/office/drawing/2014/main" id="{551718E6-2983-F3B7-6CE4-BC862679E4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" y="280"/>
              <a:ext cx="46" cy="4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33823" name="Oval 18">
              <a:extLst>
                <a:ext uri="{FF2B5EF4-FFF2-40B4-BE49-F238E27FC236}">
                  <a16:creationId xmlns:a16="http://schemas.microsoft.com/office/drawing/2014/main" id="{FBBB9720-F75B-787D-357F-41F105927B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" y="1394"/>
              <a:ext cx="46" cy="4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33824" name="Rectangle 19">
              <a:extLst>
                <a:ext uri="{FF2B5EF4-FFF2-40B4-BE49-F238E27FC236}">
                  <a16:creationId xmlns:a16="http://schemas.microsoft.com/office/drawing/2014/main" id="{C63E27DF-2E89-02A2-EB43-A42DC5E752E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46" y="582"/>
              <a:ext cx="279" cy="9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33825" name="Text Box 20">
              <a:extLst>
                <a:ext uri="{FF2B5EF4-FFF2-40B4-BE49-F238E27FC236}">
                  <a16:creationId xmlns:a16="http://schemas.microsoft.com/office/drawing/2014/main" id="{25A2E019-7D4D-C9E2-394D-EC00A703D2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" y="1182"/>
              <a:ext cx="276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–</a:t>
              </a:r>
              <a:r>
                <a:rPr lang="en-US" altLang="zh-CN" sz="2000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33826" name="Text Box 21">
              <a:extLst>
                <a:ext uri="{FF2B5EF4-FFF2-40B4-BE49-F238E27FC236}">
                  <a16:creationId xmlns:a16="http://schemas.microsoft.com/office/drawing/2014/main" id="{453897FF-4C18-BCEA-F7B5-72DE47C3F8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3" y="277"/>
              <a:ext cx="242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33827" name="Line 22">
              <a:extLst>
                <a:ext uri="{FF2B5EF4-FFF2-40B4-BE49-F238E27FC236}">
                  <a16:creationId xmlns:a16="http://schemas.microsoft.com/office/drawing/2014/main" id="{1DF376C4-67F0-D409-A958-6526C2BC48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3" y="222"/>
              <a:ext cx="26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28" name="Rectangle 23">
              <a:extLst>
                <a:ext uri="{FF2B5EF4-FFF2-40B4-BE49-F238E27FC236}">
                  <a16:creationId xmlns:a16="http://schemas.microsoft.com/office/drawing/2014/main" id="{92EBFCF2-78A1-FA46-E4AC-519B5726B3B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48" y="1093"/>
              <a:ext cx="278" cy="9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33829" name="Text Box 24">
              <a:extLst>
                <a:ext uri="{FF2B5EF4-FFF2-40B4-BE49-F238E27FC236}">
                  <a16:creationId xmlns:a16="http://schemas.microsoft.com/office/drawing/2014/main" id="{0B8C896A-2084-A622-9A04-1285E4569E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3" y="254"/>
              <a:ext cx="242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33830" name="Text Box 25">
              <a:extLst>
                <a:ext uri="{FF2B5EF4-FFF2-40B4-BE49-F238E27FC236}">
                  <a16:creationId xmlns:a16="http://schemas.microsoft.com/office/drawing/2014/main" id="{2B58B402-FAB8-CC53-AB5B-4EC27FF3F6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" y="788"/>
              <a:ext cx="242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33831" name="Text Box 26">
              <a:extLst>
                <a:ext uri="{FF2B5EF4-FFF2-40B4-BE49-F238E27FC236}">
                  <a16:creationId xmlns:a16="http://schemas.microsoft.com/office/drawing/2014/main" id="{F6A14124-2C9A-78F3-1D44-72A736C05A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" y="649"/>
              <a:ext cx="276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–</a:t>
              </a:r>
              <a:r>
                <a:rPr lang="en-US" altLang="zh-CN" sz="2000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33832" name="Text Box 27">
              <a:extLst>
                <a:ext uri="{FF2B5EF4-FFF2-40B4-BE49-F238E27FC236}">
                  <a16:creationId xmlns:a16="http://schemas.microsoft.com/office/drawing/2014/main" id="{CE093742-ADD0-7AB7-C989-C5B597AB15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5" y="1194"/>
              <a:ext cx="276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–</a:t>
              </a:r>
              <a:r>
                <a:rPr lang="en-US" altLang="zh-CN" sz="2000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4" name="Text Box 28">
              <a:extLst>
                <a:ext uri="{FF2B5EF4-FFF2-40B4-BE49-F238E27FC236}">
                  <a16:creationId xmlns:a16="http://schemas.microsoft.com/office/drawing/2014/main" id="{ABF8F153-28DC-8C35-A9DA-6C91C85A09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4" y="1008"/>
              <a:ext cx="312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Z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2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  <p:sp>
          <p:nvSpPr>
            <p:cNvPr id="5" name="Text Box 29">
              <a:extLst>
                <a:ext uri="{FF2B5EF4-FFF2-40B4-BE49-F238E27FC236}">
                  <a16:creationId xmlns:a16="http://schemas.microsoft.com/office/drawing/2014/main" id="{D454E68F-E696-57CC-F962-04D70E41D7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4" y="498"/>
              <a:ext cx="312" cy="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Z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1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6" name="Object 24">
              <a:extLst>
                <a:ext uri="{FF2B5EF4-FFF2-40B4-BE49-F238E27FC236}">
                  <a16:creationId xmlns:a16="http://schemas.microsoft.com/office/drawing/2014/main" id="{A7EEF7DC-EB03-923B-7D92-8426D5B7C68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19" y="0"/>
            <a:ext cx="121" cy="18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2" imgW="231006" imgH="346509" progId="Equation.3">
                    <p:embed/>
                  </p:oleObj>
                </mc:Choice>
                <mc:Fallback>
                  <p:oleObj r:id="rId12" imgW="231006" imgH="346509" progId="Equation.3">
                    <p:embed/>
                    <p:pic>
                      <p:nvPicPr>
                        <p:cNvPr id="0" name="Object 2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9" y="0"/>
                          <a:ext cx="121" cy="18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ct 25">
              <a:extLst>
                <a:ext uri="{FF2B5EF4-FFF2-40B4-BE49-F238E27FC236}">
                  <a16:creationId xmlns:a16="http://schemas.microsoft.com/office/drawing/2014/main" id="{273319CA-F85A-3759-2C45-CA1B5D243B9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" y="779"/>
            <a:ext cx="180" cy="2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4" imgW="320561" imgH="359028" progId="Equation.3">
                    <p:embed/>
                  </p:oleObj>
                </mc:Choice>
                <mc:Fallback>
                  <p:oleObj r:id="rId14" imgW="320561" imgH="359028" progId="Equation.3">
                    <p:embed/>
                    <p:pic>
                      <p:nvPicPr>
                        <p:cNvPr id="0" name="Object 2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" y="779"/>
                          <a:ext cx="180" cy="20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26">
              <a:extLst>
                <a:ext uri="{FF2B5EF4-FFF2-40B4-BE49-F238E27FC236}">
                  <a16:creationId xmlns:a16="http://schemas.microsoft.com/office/drawing/2014/main" id="{285B68B2-DE49-3DD6-D2A0-D032FE9073B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70" y="489"/>
            <a:ext cx="226" cy="2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6" imgW="397670" imgH="436154" progId="Equation.3">
                    <p:embed/>
                  </p:oleObj>
                </mc:Choice>
                <mc:Fallback>
                  <p:oleObj r:id="rId16" imgW="397670" imgH="436154" progId="Equation.3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0" y="489"/>
                          <a:ext cx="226" cy="25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27">
              <a:extLst>
                <a:ext uri="{FF2B5EF4-FFF2-40B4-BE49-F238E27FC236}">
                  <a16:creationId xmlns:a16="http://schemas.microsoft.com/office/drawing/2014/main" id="{0EDD987E-F7A4-C78D-BF97-F7FAA94393E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65" y="1058"/>
            <a:ext cx="225" cy="23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8" imgW="423326" imgH="436154" progId="Equation.3">
                    <p:embed/>
                  </p:oleObj>
                </mc:Choice>
                <mc:Fallback>
                  <p:oleObj r:id="rId18" imgW="423326" imgH="436154" progId="Equation.3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5" y="1058"/>
                          <a:ext cx="225" cy="23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39">
              <a:extLst>
                <a:ext uri="{FF2B5EF4-FFF2-40B4-BE49-F238E27FC236}">
                  <a16:creationId xmlns:a16="http://schemas.microsoft.com/office/drawing/2014/main" id="{35AE26DB-5DB9-AA9F-B9F1-2480C73A78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" y="1517"/>
              <a:ext cx="447" cy="2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(</a:t>
              </a: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a</a:t>
              </a:r>
              <a:r>
                <a:rPr lang="zh-CN" altLang="en-US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)</a:t>
              </a:r>
            </a:p>
          </p:txBody>
        </p:sp>
      </p:grpSp>
      <p:grpSp>
        <p:nvGrpSpPr>
          <p:cNvPr id="3" name="Group 54">
            <a:extLst>
              <a:ext uri="{FF2B5EF4-FFF2-40B4-BE49-F238E27FC236}">
                <a16:creationId xmlns:a16="http://schemas.microsoft.com/office/drawing/2014/main" id="{716E2A66-09B6-7263-C5B5-59D7863FB071}"/>
              </a:ext>
            </a:extLst>
          </p:cNvPr>
          <p:cNvGrpSpPr>
            <a:grpSpLocks/>
          </p:cNvGrpSpPr>
          <p:nvPr/>
        </p:nvGrpSpPr>
        <p:grpSpPr bwMode="auto">
          <a:xfrm>
            <a:off x="755650" y="4333875"/>
            <a:ext cx="1162050" cy="2043113"/>
            <a:chOff x="0" y="0"/>
            <a:chExt cx="838" cy="1287"/>
          </a:xfrm>
        </p:grpSpPr>
        <p:sp>
          <p:nvSpPr>
            <p:cNvPr id="33810" name="未知">
              <a:extLst>
                <a:ext uri="{FF2B5EF4-FFF2-40B4-BE49-F238E27FC236}">
                  <a16:creationId xmlns:a16="http://schemas.microsoft.com/office/drawing/2014/main" id="{97CD96EF-C192-FDBC-0F2B-9B7048A26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" y="282"/>
              <a:ext cx="465" cy="669"/>
            </a:xfrm>
            <a:custGeom>
              <a:avLst/>
              <a:gdLst>
                <a:gd name="T0" fmla="*/ 0 w 528"/>
                <a:gd name="T1" fmla="*/ 0 h 768"/>
                <a:gd name="T2" fmla="*/ 48 w 528"/>
                <a:gd name="T3" fmla="*/ 0 h 768"/>
                <a:gd name="T4" fmla="*/ 48 w 528"/>
                <a:gd name="T5" fmla="*/ 56 h 768"/>
                <a:gd name="T6" fmla="*/ 0 w 528"/>
                <a:gd name="T7" fmla="*/ 56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768"/>
                <a:gd name="T14" fmla="*/ 528 w 528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768">
                  <a:moveTo>
                    <a:pt x="0" y="0"/>
                  </a:moveTo>
                  <a:lnTo>
                    <a:pt x="528" y="0"/>
                  </a:lnTo>
                  <a:lnTo>
                    <a:pt x="528" y="768"/>
                  </a:lnTo>
                  <a:lnTo>
                    <a:pt x="0" y="768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1" name="Oval 6">
              <a:extLst>
                <a:ext uri="{FF2B5EF4-FFF2-40B4-BE49-F238E27FC236}">
                  <a16:creationId xmlns:a16="http://schemas.microsoft.com/office/drawing/2014/main" id="{F7FB9EE8-8D0A-52F0-3AAE-C2C4071AE0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" y="261"/>
              <a:ext cx="42" cy="4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33812" name="Oval 7">
              <a:extLst>
                <a:ext uri="{FF2B5EF4-FFF2-40B4-BE49-F238E27FC236}">
                  <a16:creationId xmlns:a16="http://schemas.microsoft.com/office/drawing/2014/main" id="{358FB848-D467-A79F-2E05-86B05909A8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" y="930"/>
              <a:ext cx="42" cy="42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33813" name="Rectangle 8">
              <a:extLst>
                <a:ext uri="{FF2B5EF4-FFF2-40B4-BE49-F238E27FC236}">
                  <a16:creationId xmlns:a16="http://schemas.microsoft.com/office/drawing/2014/main" id="{6B15F71D-E224-5A0F-7BD2-22B508C9830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439" y="573"/>
              <a:ext cx="251" cy="8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33814" name="Text Box 9">
              <a:extLst>
                <a:ext uri="{FF2B5EF4-FFF2-40B4-BE49-F238E27FC236}">
                  <a16:creationId xmlns:a16="http://schemas.microsoft.com/office/drawing/2014/main" id="{1557920A-6A99-B23F-67C1-738C265653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" y="725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33815" name="Text Box 10">
              <a:extLst>
                <a:ext uri="{FF2B5EF4-FFF2-40B4-BE49-F238E27FC236}">
                  <a16:creationId xmlns:a16="http://schemas.microsoft.com/office/drawing/2014/main" id="{E6D911FE-8C8F-B5D3-6E2E-0EC203FA3A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66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33816" name="Line 11">
              <a:extLst>
                <a:ext uri="{FF2B5EF4-FFF2-40B4-BE49-F238E27FC236}">
                  <a16:creationId xmlns:a16="http://schemas.microsoft.com/office/drawing/2014/main" id="{EC15C7AF-3C01-551D-E41E-0914544A212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27" y="209"/>
              <a:ext cx="24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817" name="Text Box 12">
              <a:extLst>
                <a:ext uri="{FF2B5EF4-FFF2-40B4-BE49-F238E27FC236}">
                  <a16:creationId xmlns:a16="http://schemas.microsoft.com/office/drawing/2014/main" id="{4A430949-5245-27F1-A651-86CBA089F3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14" y="493"/>
              <a:ext cx="224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Z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33818" name="Object 38">
              <a:extLst>
                <a:ext uri="{FF2B5EF4-FFF2-40B4-BE49-F238E27FC236}">
                  <a16:creationId xmlns:a16="http://schemas.microsoft.com/office/drawing/2014/main" id="{5277095E-1BB2-E737-D7B0-78718616A47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63" y="0"/>
            <a:ext cx="127" cy="18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0" imgW="231006" imgH="346509" progId="Equation.3">
                    <p:embed/>
                  </p:oleObj>
                </mc:Choice>
                <mc:Fallback>
                  <p:oleObj r:id="rId20" imgW="231006" imgH="346509" progId="Equation.3">
                    <p:embed/>
                    <p:pic>
                      <p:nvPicPr>
                        <p:cNvPr id="0" name="Object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63" y="0"/>
                          <a:ext cx="127" cy="18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3819" name="Object 39">
              <a:extLst>
                <a:ext uri="{FF2B5EF4-FFF2-40B4-BE49-F238E27FC236}">
                  <a16:creationId xmlns:a16="http://schemas.microsoft.com/office/drawing/2014/main" id="{3D7BBE80-0AF0-FB52-88C0-323AF2B457B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" y="554"/>
            <a:ext cx="175" cy="1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4" imgW="320561" imgH="359028" progId="Equation.3">
                    <p:embed/>
                  </p:oleObj>
                </mc:Choice>
                <mc:Fallback>
                  <p:oleObj r:id="rId14" imgW="320561" imgH="359028" progId="Equation.3">
                    <p:embed/>
                    <p:pic>
                      <p:nvPicPr>
                        <p:cNvPr id="0" name="Object 3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" y="554"/>
                          <a:ext cx="175" cy="1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3820" name="Text Box 40">
              <a:extLst>
                <a:ext uri="{FF2B5EF4-FFF2-40B4-BE49-F238E27FC236}">
                  <a16:creationId xmlns:a16="http://schemas.microsoft.com/office/drawing/2014/main" id="{1FC4E2F1-90B9-B89D-806C-987C0FA20F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" y="1018"/>
              <a:ext cx="39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(</a:t>
              </a: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b</a:t>
              </a:r>
              <a:r>
                <a:rPr lang="zh-CN" altLang="en-US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)</a:t>
              </a:r>
            </a:p>
          </p:txBody>
        </p:sp>
      </p:grpSp>
      <p:sp>
        <p:nvSpPr>
          <p:cNvPr id="33833" name="Text Box 41">
            <a:extLst>
              <a:ext uri="{FF2B5EF4-FFF2-40B4-BE49-F238E27FC236}">
                <a16:creationId xmlns:a16="http://schemas.microsoft.com/office/drawing/2014/main" id="{859F34CE-0863-E64E-4F54-DA67E91452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17825" y="1425575"/>
            <a:ext cx="6089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根据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KVL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可写出图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电压的相量表示式</a:t>
            </a:r>
          </a:p>
        </p:txBody>
      </p:sp>
      <p:sp>
        <p:nvSpPr>
          <p:cNvPr id="33834" name="Text Box 42">
            <a:extLst>
              <a:ext uri="{FF2B5EF4-FFF2-40B4-BE49-F238E27FC236}">
                <a16:creationId xmlns:a16="http://schemas.microsoft.com/office/drawing/2014/main" id="{7039C965-AA00-9B45-24FE-F90D2E28BA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30525" y="2397125"/>
            <a:ext cx="28130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图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相量表示式</a:t>
            </a:r>
          </a:p>
        </p:txBody>
      </p:sp>
      <p:sp>
        <p:nvSpPr>
          <p:cNvPr id="33835" name="Text Box 43">
            <a:extLst>
              <a:ext uri="{FF2B5EF4-FFF2-40B4-BE49-F238E27FC236}">
                <a16:creationId xmlns:a16="http://schemas.microsoft.com/office/drawing/2014/main" id="{2A2A4396-D827-3CD9-0754-F3CF3D655E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8538" y="2921000"/>
            <a:ext cx="62738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　　若图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是图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的等效电路，两电路电压、电流的关系式应完全相同，由此可得</a:t>
            </a:r>
          </a:p>
        </p:txBody>
      </p:sp>
      <p:sp>
        <p:nvSpPr>
          <p:cNvPr id="33836" name="AutoShape 44">
            <a:extLst>
              <a:ext uri="{FF2B5EF4-FFF2-40B4-BE49-F238E27FC236}">
                <a16:creationId xmlns:a16="http://schemas.microsoft.com/office/drawing/2014/main" id="{F2400F97-7C8E-3142-0E40-22882CBD19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86013" y="5065713"/>
            <a:ext cx="1592262" cy="1209675"/>
          </a:xfrm>
          <a:prstGeom prst="irregularSeal1">
            <a:avLst/>
          </a:prstGeom>
          <a:solidFill>
            <a:srgbClr val="CCFFCC"/>
          </a:solidFill>
          <a:ln w="9525" cmpd="sng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r>
              <a:rPr lang="zh-CN" altLang="en-US" sz="22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一般</a:t>
            </a:r>
          </a:p>
        </p:txBody>
      </p:sp>
      <p:sp>
        <p:nvSpPr>
          <p:cNvPr id="33837" name="Text Box 45">
            <a:extLst>
              <a:ext uri="{FF2B5EF4-FFF2-40B4-BE49-F238E27FC236}">
                <a16:creationId xmlns:a16="http://schemas.microsoft.com/office/drawing/2014/main" id="{A512183E-AD85-2E92-7720-17771DF59B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7675" y="4140200"/>
            <a:ext cx="22860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若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Z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R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+ </a:t>
            </a:r>
            <a:r>
              <a:rPr lang="en-US" altLang="zh-CN" sz="2200">
                <a:solidFill>
                  <a:srgbClr val="6600FF"/>
                </a:solidFill>
                <a:latin typeface="Times New Roman" panose="02020603050405020304" pitchFamily="18" charset="0"/>
              </a:rPr>
              <a:t>j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endParaRPr lang="en-US" altLang="zh-CN" sz="22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38" name="Text Box 46">
            <a:extLst>
              <a:ext uri="{FF2B5EF4-FFF2-40B4-BE49-F238E27FC236}">
                <a16:creationId xmlns:a16="http://schemas.microsoft.com/office/drawing/2014/main" id="{38A2CF0B-D973-C951-F5CF-1F25EC921B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48275" y="4162425"/>
            <a:ext cx="23876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 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Z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R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+ </a:t>
            </a:r>
            <a:r>
              <a:rPr lang="en-US" altLang="zh-CN" sz="2200">
                <a:solidFill>
                  <a:srgbClr val="6600FF"/>
                </a:solidFill>
                <a:latin typeface="Times New Roman" panose="02020603050405020304" pitchFamily="18" charset="0"/>
              </a:rPr>
              <a:t>j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en-US" altLang="zh-CN" sz="22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33839" name="Text Box 47">
            <a:extLst>
              <a:ext uri="{FF2B5EF4-FFF2-40B4-BE49-F238E27FC236}">
                <a16:creationId xmlns:a16="http://schemas.microsoft.com/office/drawing/2014/main" id="{D16546BC-AB38-D659-B9A0-4CEE77504C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78075" y="4594225"/>
            <a:ext cx="65532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则　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Z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R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+ </a:t>
            </a:r>
            <a:r>
              <a:rPr lang="en-US" altLang="zh-CN" sz="2200">
                <a:solidFill>
                  <a:srgbClr val="6600FF"/>
                </a:solidFill>
                <a:latin typeface="Times New Roman" panose="02020603050405020304" pitchFamily="18" charset="0"/>
              </a:rPr>
              <a:t>j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R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+ </a:t>
            </a:r>
            <a:r>
              <a:rPr lang="en-US" altLang="zh-CN" sz="2200">
                <a:solidFill>
                  <a:srgbClr val="6600FF"/>
                </a:solidFill>
                <a:latin typeface="Times New Roman" panose="02020603050405020304" pitchFamily="18" charset="0"/>
              </a:rPr>
              <a:t>j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= (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R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1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R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2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)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+ </a:t>
            </a:r>
            <a:r>
              <a:rPr lang="en-US" altLang="zh-CN" sz="2200">
                <a:solidFill>
                  <a:srgbClr val="6600FF"/>
                </a:solidFill>
                <a:latin typeface="Times New Roman" panose="02020603050405020304" pitchFamily="18" charset="0"/>
              </a:rPr>
              <a:t>j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+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X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)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300"/>
                                        <p:tgtEl>
                                          <p:spTgt spid="33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300"/>
                                        <p:tgtEl>
                                          <p:spTgt spid="33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300"/>
                                        <p:tgtEl>
                                          <p:spTgt spid="33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utoUpdateAnimBg="0"/>
      <p:bldP spid="33833" grpId="0" autoUpdateAnimBg="0"/>
      <p:bldP spid="33834" grpId="0" autoUpdateAnimBg="0"/>
      <p:bldP spid="33835" grpId="0" autoUpdateAnimBg="0"/>
      <p:bldP spid="33836" grpId="0" animBg="1" autoUpdateAnimBg="0"/>
      <p:bldP spid="33837" grpId="0" autoUpdateAnimBg="0"/>
      <p:bldP spid="33838" grpId="0" autoUpdateAnimBg="0"/>
      <p:bldP spid="33839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>
            <a:extLst>
              <a:ext uri="{FF2B5EF4-FFF2-40B4-BE49-F238E27FC236}">
                <a16:creationId xmlns:a16="http://schemas.microsoft.com/office/drawing/2014/main" id="{72ECA2C1-750A-9EED-C8B7-87DAF23AE758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3844925"/>
            <a:ext cx="1384300" cy="1558925"/>
            <a:chOff x="0" y="0"/>
            <a:chExt cx="1030" cy="1156"/>
          </a:xfrm>
        </p:grpSpPr>
        <p:sp>
          <p:nvSpPr>
            <p:cNvPr id="34854" name="未知">
              <a:extLst>
                <a:ext uri="{FF2B5EF4-FFF2-40B4-BE49-F238E27FC236}">
                  <a16:creationId xmlns:a16="http://schemas.microsoft.com/office/drawing/2014/main" id="{41BC3F7E-56A1-6634-87AB-002589B54BF7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" y="324"/>
              <a:ext cx="528" cy="768"/>
            </a:xfrm>
            <a:custGeom>
              <a:avLst/>
              <a:gdLst>
                <a:gd name="T0" fmla="*/ 0 w 528"/>
                <a:gd name="T1" fmla="*/ 0 h 768"/>
                <a:gd name="T2" fmla="*/ 528 w 528"/>
                <a:gd name="T3" fmla="*/ 0 h 768"/>
                <a:gd name="T4" fmla="*/ 528 w 528"/>
                <a:gd name="T5" fmla="*/ 768 h 768"/>
                <a:gd name="T6" fmla="*/ 0 w 528"/>
                <a:gd name="T7" fmla="*/ 768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768"/>
                <a:gd name="T14" fmla="*/ 528 w 528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768">
                  <a:moveTo>
                    <a:pt x="0" y="0"/>
                  </a:moveTo>
                  <a:lnTo>
                    <a:pt x="528" y="0"/>
                  </a:lnTo>
                  <a:lnTo>
                    <a:pt x="528" y="768"/>
                  </a:lnTo>
                  <a:lnTo>
                    <a:pt x="0" y="768"/>
                  </a:lnTo>
                </a:path>
              </a:pathLst>
            </a:custGeom>
            <a:noFill/>
            <a:ln w="38100" cap="flat" cmpd="sng">
              <a:solidFill>
                <a:srgbClr val="66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" name="Oval 5">
              <a:extLst>
                <a:ext uri="{FF2B5EF4-FFF2-40B4-BE49-F238E27FC236}">
                  <a16:creationId xmlns:a16="http://schemas.microsoft.com/office/drawing/2014/main" id="{61CEC2AB-7ECE-E364-CD20-0E99E2B75D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" y="300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" name="Oval 6">
              <a:extLst>
                <a:ext uri="{FF2B5EF4-FFF2-40B4-BE49-F238E27FC236}">
                  <a16:creationId xmlns:a16="http://schemas.microsoft.com/office/drawing/2014/main" id="{1B7AC8B0-7971-E50F-9AA8-55C65EAAFC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" y="1068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" name="Rectangle 7">
              <a:extLst>
                <a:ext uri="{FF2B5EF4-FFF2-40B4-BE49-F238E27FC236}">
                  <a16:creationId xmlns:a16="http://schemas.microsoft.com/office/drawing/2014/main" id="{9ACDD22D-E4B9-215C-9D46-874CBA49C84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77" y="660"/>
              <a:ext cx="288" cy="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67CE3D13-31A2-2023-74A1-D44C1CBFE4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817"/>
              <a:ext cx="479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宋体" panose="02010600030101010101" pitchFamily="2" charset="-122"/>
                </a:rPr>
                <a:t>–</a:t>
              </a:r>
              <a:r>
                <a:rPr lang="en-US" altLang="zh-CN" sz="2400" i="1">
                  <a:solidFill>
                    <a:srgbClr val="008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7" name="Text Box 9">
              <a:extLst>
                <a:ext uri="{FF2B5EF4-FFF2-40B4-BE49-F238E27FC236}">
                  <a16:creationId xmlns:a16="http://schemas.microsoft.com/office/drawing/2014/main" id="{E07BDD74-B2FA-EFC6-A8EE-1C697E84B6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" y="291"/>
              <a:ext cx="252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8" name="Line 10">
              <a:extLst>
                <a:ext uri="{FF2B5EF4-FFF2-40B4-BE49-F238E27FC236}">
                  <a16:creationId xmlns:a16="http://schemas.microsoft.com/office/drawing/2014/main" id="{9664C13F-D7AF-148D-F597-49DF8DD034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7" y="240"/>
              <a:ext cx="2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Text Box 11">
              <a:extLst>
                <a:ext uri="{FF2B5EF4-FFF2-40B4-BE49-F238E27FC236}">
                  <a16:creationId xmlns:a16="http://schemas.microsoft.com/office/drawing/2014/main" id="{170176F2-EC2F-7808-1C8B-9FF3EFA363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9" y="551"/>
              <a:ext cx="251" cy="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400" b="1" i="1">
                  <a:latin typeface="宋体" panose="02010600030101010101" pitchFamily="2" charset="-122"/>
                </a:rPr>
                <a:t>Z</a:t>
              </a:r>
            </a:p>
          </p:txBody>
        </p:sp>
        <p:graphicFrame>
          <p:nvGraphicFramePr>
            <p:cNvPr id="10" name="Object 11">
              <a:extLst>
                <a:ext uri="{FF2B5EF4-FFF2-40B4-BE49-F238E27FC236}">
                  <a16:creationId xmlns:a16="http://schemas.microsoft.com/office/drawing/2014/main" id="{98B69BE7-8AC8-1F81-31EB-C50C2BB68DF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78" y="0"/>
            <a:ext cx="144" cy="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231006" imgH="346509" progId="Equation.3">
                    <p:embed/>
                  </p:oleObj>
                </mc:Choice>
                <mc:Fallback>
                  <p:oleObj r:id="rId2" imgW="231006" imgH="346509" progId="Equation.3">
                    <p:embed/>
                    <p:pic>
                      <p:nvPicPr>
                        <p:cNvPr id="0" name="Object 1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78" y="0"/>
                          <a:ext cx="144" cy="2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63" name="Object 12">
              <a:extLst>
                <a:ext uri="{FF2B5EF4-FFF2-40B4-BE49-F238E27FC236}">
                  <a16:creationId xmlns:a16="http://schemas.microsoft.com/office/drawing/2014/main" id="{866FA0FD-CE20-2AB2-E096-D7C5F45C536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0" y="636"/>
            <a:ext cx="199" cy="2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320561" imgH="359028" progId="Equation.3">
                    <p:embed/>
                  </p:oleObj>
                </mc:Choice>
                <mc:Fallback>
                  <p:oleObj r:id="rId4" imgW="320561" imgH="359028" progId="Equation.3">
                    <p:embed/>
                    <p:pic>
                      <p:nvPicPr>
                        <p:cNvPr id="0" name="Object 1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0" y="636"/>
                          <a:ext cx="199" cy="2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4819" name="Group 14">
            <a:extLst>
              <a:ext uri="{FF2B5EF4-FFF2-40B4-BE49-F238E27FC236}">
                <a16:creationId xmlns:a16="http://schemas.microsoft.com/office/drawing/2014/main" id="{9E13CDDF-8C55-08FC-5A8C-E73B14220283}"/>
              </a:ext>
            </a:extLst>
          </p:cNvPr>
          <p:cNvGrpSpPr>
            <a:grpSpLocks/>
          </p:cNvGrpSpPr>
          <p:nvPr/>
        </p:nvGrpSpPr>
        <p:grpSpPr bwMode="auto">
          <a:xfrm>
            <a:off x="539750" y="1196975"/>
            <a:ext cx="2325688" cy="1625600"/>
            <a:chOff x="0" y="0"/>
            <a:chExt cx="1617" cy="1148"/>
          </a:xfrm>
        </p:grpSpPr>
        <p:sp>
          <p:nvSpPr>
            <p:cNvPr id="34837" name="未知">
              <a:extLst>
                <a:ext uri="{FF2B5EF4-FFF2-40B4-BE49-F238E27FC236}">
                  <a16:creationId xmlns:a16="http://schemas.microsoft.com/office/drawing/2014/main" id="{923443EB-8609-98BB-9A39-8B571D89D2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7" y="324"/>
              <a:ext cx="528" cy="768"/>
            </a:xfrm>
            <a:custGeom>
              <a:avLst/>
              <a:gdLst>
                <a:gd name="T0" fmla="*/ 0 w 528"/>
                <a:gd name="T1" fmla="*/ 0 h 768"/>
                <a:gd name="T2" fmla="*/ 528 w 528"/>
                <a:gd name="T3" fmla="*/ 0 h 768"/>
                <a:gd name="T4" fmla="*/ 528 w 528"/>
                <a:gd name="T5" fmla="*/ 768 h 768"/>
                <a:gd name="T6" fmla="*/ 0 w 528"/>
                <a:gd name="T7" fmla="*/ 768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768"/>
                <a:gd name="T14" fmla="*/ 528 w 528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768">
                  <a:moveTo>
                    <a:pt x="0" y="0"/>
                  </a:moveTo>
                  <a:lnTo>
                    <a:pt x="528" y="0"/>
                  </a:lnTo>
                  <a:lnTo>
                    <a:pt x="528" y="768"/>
                  </a:lnTo>
                  <a:lnTo>
                    <a:pt x="0" y="768"/>
                  </a:lnTo>
                </a:path>
              </a:pathLst>
            </a:custGeom>
            <a:noFill/>
            <a:ln w="38100" cap="flat" cmpd="sng">
              <a:solidFill>
                <a:srgbClr val="66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8" name="Oval 16">
              <a:extLst>
                <a:ext uri="{FF2B5EF4-FFF2-40B4-BE49-F238E27FC236}">
                  <a16:creationId xmlns:a16="http://schemas.microsoft.com/office/drawing/2014/main" id="{9B7D1933-D327-E4DC-DCA0-0E9674180E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" y="300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34839" name="Oval 17">
              <a:extLst>
                <a:ext uri="{FF2B5EF4-FFF2-40B4-BE49-F238E27FC236}">
                  <a16:creationId xmlns:a16="http://schemas.microsoft.com/office/drawing/2014/main" id="{8886961E-FA2A-BC0F-1CB3-2B2A4364A3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" y="1068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34840" name="Rectangle 18">
              <a:extLst>
                <a:ext uri="{FF2B5EF4-FFF2-40B4-BE49-F238E27FC236}">
                  <a16:creationId xmlns:a16="http://schemas.microsoft.com/office/drawing/2014/main" id="{E363C292-0BDC-F6CF-4C75-54333F0B5B1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561" y="660"/>
              <a:ext cx="288" cy="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34841" name="Text Box 19">
              <a:extLst>
                <a:ext uri="{FF2B5EF4-FFF2-40B4-BE49-F238E27FC236}">
                  <a16:creationId xmlns:a16="http://schemas.microsoft.com/office/drawing/2014/main" id="{1689F9A4-D504-9E7C-0C22-765344F3A9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825"/>
              <a:ext cx="447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宋体" panose="02010600030101010101" pitchFamily="2" charset="-122"/>
                </a:rPr>
                <a:t>–</a:t>
              </a:r>
              <a:r>
                <a:rPr lang="en-US" altLang="zh-CN" sz="2400" i="1">
                  <a:solidFill>
                    <a:srgbClr val="008000"/>
                  </a:solidFill>
                  <a:latin typeface="宋体" panose="02010600030101010101" pitchFamily="2" charset="-122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34842" name="Text Box 20">
              <a:extLst>
                <a:ext uri="{FF2B5EF4-FFF2-40B4-BE49-F238E27FC236}">
                  <a16:creationId xmlns:a16="http://schemas.microsoft.com/office/drawing/2014/main" id="{F7A7D83F-B55F-0926-6C90-669130B735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" y="299"/>
              <a:ext cx="236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宋体" panose="02010600030101010101" pitchFamily="2" charset="-122"/>
                </a:rPr>
                <a:t>+</a:t>
              </a:r>
            </a:p>
          </p:txBody>
        </p:sp>
        <p:sp>
          <p:nvSpPr>
            <p:cNvPr id="34843" name="Line 21">
              <a:extLst>
                <a:ext uri="{FF2B5EF4-FFF2-40B4-BE49-F238E27FC236}">
                  <a16:creationId xmlns:a16="http://schemas.microsoft.com/office/drawing/2014/main" id="{8AB37554-D573-8F11-F332-E2B5A7B074F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1" y="240"/>
              <a:ext cx="2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44" name="Text Box 22">
              <a:extLst>
                <a:ext uri="{FF2B5EF4-FFF2-40B4-BE49-F238E27FC236}">
                  <a16:creationId xmlns:a16="http://schemas.microsoft.com/office/drawing/2014/main" id="{6081424F-F36A-3875-5778-343D55201B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1" y="655"/>
              <a:ext cx="306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400" b="1" i="1">
                  <a:latin typeface="宋体" panose="02010600030101010101" pitchFamily="2" charset="-122"/>
                </a:rPr>
                <a:t>Z</a:t>
              </a:r>
              <a:r>
                <a:rPr lang="en-US" altLang="zh-CN" sz="2400" b="1" baseline="-25000">
                  <a:latin typeface="宋体" panose="02010600030101010101" pitchFamily="2" charset="-122"/>
                </a:rPr>
                <a:t>1</a:t>
              </a:r>
              <a:endParaRPr lang="en-US" altLang="zh-CN" sz="2400" b="1">
                <a:latin typeface="宋体" panose="02010600030101010101" pitchFamily="2" charset="-122"/>
              </a:endParaRPr>
            </a:p>
          </p:txBody>
        </p:sp>
        <p:graphicFrame>
          <p:nvGraphicFramePr>
            <p:cNvPr id="34845" name="Object 22">
              <a:extLst>
                <a:ext uri="{FF2B5EF4-FFF2-40B4-BE49-F238E27FC236}">
                  <a16:creationId xmlns:a16="http://schemas.microsoft.com/office/drawing/2014/main" id="{79A8A5F9-F86B-E027-F06F-661100A1F2A5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62" y="0"/>
            <a:ext cx="144" cy="21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6" imgW="231006" imgH="346509" progId="Equation.3">
                    <p:embed/>
                  </p:oleObj>
                </mc:Choice>
                <mc:Fallback>
                  <p:oleObj r:id="rId6" imgW="231006" imgH="346509" progId="Equation.3">
                    <p:embed/>
                    <p:pic>
                      <p:nvPicPr>
                        <p:cNvPr id="0" name="Object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2" y="0"/>
                          <a:ext cx="144" cy="21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4846" name="Object 23">
              <a:extLst>
                <a:ext uri="{FF2B5EF4-FFF2-40B4-BE49-F238E27FC236}">
                  <a16:creationId xmlns:a16="http://schemas.microsoft.com/office/drawing/2014/main" id="{F730DB88-C973-E8EA-63D0-14BE607A19C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74" y="636"/>
            <a:ext cx="199" cy="2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320561" imgH="359028" progId="Equation.3">
                    <p:embed/>
                  </p:oleObj>
                </mc:Choice>
                <mc:Fallback>
                  <p:oleObj r:id="rId4" imgW="320561" imgH="359028" progId="Equation.3">
                    <p:embed/>
                    <p:pic>
                      <p:nvPicPr>
                        <p:cNvPr id="0" name="Object 2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4" y="636"/>
                          <a:ext cx="199" cy="22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" name="未知">
              <a:extLst>
                <a:ext uri="{FF2B5EF4-FFF2-40B4-BE49-F238E27FC236}">
                  <a16:creationId xmlns:a16="http://schemas.microsoft.com/office/drawing/2014/main" id="{7BAF5838-64B7-2BAE-B482-A5D93C192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" y="324"/>
              <a:ext cx="576" cy="768"/>
            </a:xfrm>
            <a:custGeom>
              <a:avLst/>
              <a:gdLst>
                <a:gd name="T0" fmla="*/ 0 w 576"/>
                <a:gd name="T1" fmla="*/ 0 h 768"/>
                <a:gd name="T2" fmla="*/ 576 w 576"/>
                <a:gd name="T3" fmla="*/ 0 h 768"/>
                <a:gd name="T4" fmla="*/ 576 w 576"/>
                <a:gd name="T5" fmla="*/ 768 h 768"/>
                <a:gd name="T6" fmla="*/ 0 w 576"/>
                <a:gd name="T7" fmla="*/ 768 h 76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"/>
                <a:gd name="T13" fmla="*/ 0 h 768"/>
                <a:gd name="T14" fmla="*/ 576 w 576"/>
                <a:gd name="T15" fmla="*/ 768 h 76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" h="768">
                  <a:moveTo>
                    <a:pt x="0" y="0"/>
                  </a:moveTo>
                  <a:lnTo>
                    <a:pt x="576" y="0"/>
                  </a:lnTo>
                  <a:lnTo>
                    <a:pt x="576" y="768"/>
                  </a:lnTo>
                  <a:lnTo>
                    <a:pt x="0" y="768"/>
                  </a:lnTo>
                </a:path>
              </a:pathLst>
            </a:custGeom>
            <a:noFill/>
            <a:ln w="38100" cap="flat" cmpd="sng">
              <a:solidFill>
                <a:srgbClr val="66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Rectangle 26">
              <a:extLst>
                <a:ext uri="{FF2B5EF4-FFF2-40B4-BE49-F238E27FC236}">
                  <a16:creationId xmlns:a16="http://schemas.microsoft.com/office/drawing/2014/main" id="{8AA2F63E-46E2-8F1B-85E2-DAFE643ADBA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130" y="648"/>
              <a:ext cx="288" cy="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3" name="Line 27">
              <a:extLst>
                <a:ext uri="{FF2B5EF4-FFF2-40B4-BE49-F238E27FC236}">
                  <a16:creationId xmlns:a16="http://schemas.microsoft.com/office/drawing/2014/main" id="{B6C44682-C82E-9847-2F1D-D19B26F788D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436" y="586"/>
              <a:ext cx="23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28">
              <a:extLst>
                <a:ext uri="{FF2B5EF4-FFF2-40B4-BE49-F238E27FC236}">
                  <a16:creationId xmlns:a16="http://schemas.microsoft.com/office/drawing/2014/main" id="{DAFB57AF-2C75-7C78-C2AB-88EE0B1A3D8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1000" y="586"/>
              <a:ext cx="23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Text Box 29">
              <a:extLst>
                <a:ext uri="{FF2B5EF4-FFF2-40B4-BE49-F238E27FC236}">
                  <a16:creationId xmlns:a16="http://schemas.microsoft.com/office/drawing/2014/main" id="{0A95691D-589F-932D-E131-92763B4112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1" y="655"/>
              <a:ext cx="306" cy="3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400" b="1" i="1">
                  <a:latin typeface="宋体" panose="02010600030101010101" pitchFamily="2" charset="-122"/>
                </a:rPr>
                <a:t>Z</a:t>
              </a:r>
              <a:r>
                <a:rPr lang="en-US" altLang="zh-CN" sz="2400" b="1" baseline="-25000">
                  <a:latin typeface="宋体" panose="02010600030101010101" pitchFamily="2" charset="-122"/>
                </a:rPr>
                <a:t>2</a:t>
              </a:r>
              <a:endParaRPr lang="en-US" altLang="zh-CN" sz="2400" b="1">
                <a:latin typeface="宋体" panose="02010600030101010101" pitchFamily="2" charset="-122"/>
              </a:endParaRPr>
            </a:p>
          </p:txBody>
        </p:sp>
        <p:graphicFrame>
          <p:nvGraphicFramePr>
            <p:cNvPr id="16" name="Object 29">
              <a:extLst>
                <a:ext uri="{FF2B5EF4-FFF2-40B4-BE49-F238E27FC236}">
                  <a16:creationId xmlns:a16="http://schemas.microsoft.com/office/drawing/2014/main" id="{994F88B9-EBAE-C28A-0AC9-83667ACAFD3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19" y="384"/>
            <a:ext cx="199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7" imgW="320561" imgH="435963" progId="Equation.3">
                    <p:embed/>
                  </p:oleObj>
                </mc:Choice>
                <mc:Fallback>
                  <p:oleObj r:id="rId7" imgW="320561" imgH="435963" progId="Equation.3">
                    <p:embed/>
                    <p:pic>
                      <p:nvPicPr>
                        <p:cNvPr id="0" name="Object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9" y="384"/>
                          <a:ext cx="199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30">
              <a:extLst>
                <a:ext uri="{FF2B5EF4-FFF2-40B4-BE49-F238E27FC236}">
                  <a16:creationId xmlns:a16="http://schemas.microsoft.com/office/drawing/2014/main" id="{081EFE08-B3A5-E0D0-954E-E65EE1A8657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878" y="384"/>
            <a:ext cx="208" cy="27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9" imgW="333530" imgH="436154" progId="Equation.3">
                    <p:embed/>
                  </p:oleObj>
                </mc:Choice>
                <mc:Fallback>
                  <p:oleObj r:id="rId9" imgW="333530" imgH="436154" progId="Equation.3">
                    <p:embed/>
                    <p:pic>
                      <p:nvPicPr>
                        <p:cNvPr id="0" name="Object 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878" y="384"/>
                          <a:ext cx="208" cy="27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4847" name="Object 31">
            <a:extLst>
              <a:ext uri="{FF2B5EF4-FFF2-40B4-BE49-F238E27FC236}">
                <a16:creationId xmlns:a16="http://schemas.microsoft.com/office/drawing/2014/main" id="{D1C4C123-6056-FB92-10ED-6EA2A204DA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33800" y="1373188"/>
          <a:ext cx="4660900" cy="830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1" imgW="4991100" imgH="889000" progId="Equation.3">
                  <p:embed/>
                </p:oleObj>
              </mc:Choice>
              <mc:Fallback>
                <p:oleObj r:id="rId11" imgW="4991100" imgH="889000" progId="Equation.3">
                  <p:embed/>
                  <p:pic>
                    <p:nvPicPr>
                      <p:cNvPr id="0" name="Object 3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33800" y="1373188"/>
                        <a:ext cx="4660900" cy="830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48" name="Object 32">
            <a:extLst>
              <a:ext uri="{FF2B5EF4-FFF2-40B4-BE49-F238E27FC236}">
                <a16:creationId xmlns:a16="http://schemas.microsoft.com/office/drawing/2014/main" id="{AA3903F9-F2DE-8871-CA6E-6B09C98660B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24600" y="2325688"/>
          <a:ext cx="752475" cy="677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3" imgW="901700" imgH="812800" progId="Equation.3">
                  <p:embed/>
                </p:oleObj>
              </mc:Choice>
              <mc:Fallback>
                <p:oleObj r:id="rId13" imgW="901700" imgH="812800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2325688"/>
                        <a:ext cx="752475" cy="677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49" name="Object 33">
            <a:extLst>
              <a:ext uri="{FF2B5EF4-FFF2-40B4-BE49-F238E27FC236}">
                <a16:creationId xmlns:a16="http://schemas.microsoft.com/office/drawing/2014/main" id="{B74B47F9-E360-7D3D-037C-8E08D0D0042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0400" y="3925888"/>
          <a:ext cx="1557338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5" imgW="1893122" imgH="914797" progId="Equation.3">
                  <p:embed/>
                </p:oleObj>
              </mc:Choice>
              <mc:Fallback>
                <p:oleObj r:id="rId15" imgW="1893122" imgH="914797" progId="Equation.3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3925888"/>
                        <a:ext cx="1557338" cy="752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50" name="Object 34">
            <a:extLst>
              <a:ext uri="{FF2B5EF4-FFF2-40B4-BE49-F238E27FC236}">
                <a16:creationId xmlns:a16="http://schemas.microsoft.com/office/drawing/2014/main" id="{CEEE6EDA-022A-6C1A-A7EF-7858574B79B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35700" y="3963988"/>
          <a:ext cx="1587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7" imgW="1842300" imgH="914797" progId="Equation.3">
                  <p:embed/>
                </p:oleObj>
              </mc:Choice>
              <mc:Fallback>
                <p:oleObj r:id="rId17" imgW="1842300" imgH="914797" progId="Equation.3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35700" y="3963988"/>
                        <a:ext cx="1587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51" name="Object 35">
            <a:extLst>
              <a:ext uri="{FF2B5EF4-FFF2-40B4-BE49-F238E27FC236}">
                <a16:creationId xmlns:a16="http://schemas.microsoft.com/office/drawing/2014/main" id="{996FDAA6-A208-CA45-0E17-1BD01373F5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2000" y="5011738"/>
          <a:ext cx="146685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9" imgW="1562778" imgH="419282" progId="Equation.3">
                  <p:embed/>
                </p:oleObj>
              </mc:Choice>
              <mc:Fallback>
                <p:oleObj r:id="rId19" imgW="1562778" imgH="419282" progId="Equation.3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5011738"/>
                        <a:ext cx="146685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52" name="Object 36">
            <a:extLst>
              <a:ext uri="{FF2B5EF4-FFF2-40B4-BE49-F238E27FC236}">
                <a16:creationId xmlns:a16="http://schemas.microsoft.com/office/drawing/2014/main" id="{D9453B18-325E-12EE-1E74-9751EE79F1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08813" y="4846638"/>
          <a:ext cx="1792287" cy="782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1" imgW="2120900" imgH="927100" progId="Equation.3">
                  <p:embed/>
                </p:oleObj>
              </mc:Choice>
              <mc:Fallback>
                <p:oleObj r:id="rId21" imgW="2120900" imgH="927100" progId="Equation.3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08813" y="4846638"/>
                        <a:ext cx="1792287" cy="782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853" name="Object 37">
            <a:extLst>
              <a:ext uri="{FF2B5EF4-FFF2-40B4-BE49-F238E27FC236}">
                <a16:creationId xmlns:a16="http://schemas.microsoft.com/office/drawing/2014/main" id="{6C0FFA14-DA3C-900B-FE2D-B773BD348D4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13313" y="5526088"/>
          <a:ext cx="1639887" cy="71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3" imgW="2120900" imgH="927100" progId="Equation.3">
                  <p:embed/>
                </p:oleObj>
              </mc:Choice>
              <mc:Fallback>
                <p:oleObj r:id="rId23" imgW="2120900" imgH="92710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3313" y="5526088"/>
                        <a:ext cx="1639887" cy="71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827" name="Text Box 39">
            <a:extLst>
              <a:ext uri="{FF2B5EF4-FFF2-40B4-BE49-F238E27FC236}">
                <a16:creationId xmlns:a16="http://schemas.microsoft.com/office/drawing/2014/main" id="{EDCDFD44-9214-880F-18D2-68CF4ECD21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3163" y="2913063"/>
            <a:ext cx="608012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34855" name="Text Box 40">
            <a:extLst>
              <a:ext uri="{FF2B5EF4-FFF2-40B4-BE49-F238E27FC236}">
                <a16:creationId xmlns:a16="http://schemas.microsoft.com/office/drawing/2014/main" id="{E6702DB8-C19C-1633-D726-30AB230997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5494338"/>
            <a:ext cx="6223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34856" name="Text Box 41">
            <a:extLst>
              <a:ext uri="{FF2B5EF4-FFF2-40B4-BE49-F238E27FC236}">
                <a16:creationId xmlns:a16="http://schemas.microsoft.com/office/drawing/2014/main" id="{EE7F73B1-8AD5-F09B-9BC3-AFCEE5CD45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908050"/>
            <a:ext cx="6019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根据 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KCL 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可写出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图(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)电流的相量表示式</a:t>
            </a:r>
          </a:p>
        </p:txBody>
      </p:sp>
      <p:sp>
        <p:nvSpPr>
          <p:cNvPr id="34857" name="Text Box 42">
            <a:extLst>
              <a:ext uri="{FF2B5EF4-FFF2-40B4-BE49-F238E27FC236}">
                <a16:creationId xmlns:a16="http://schemas.microsoft.com/office/drawing/2014/main" id="{DF878B45-0E01-592F-56A2-2F6392915D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2406650"/>
            <a:ext cx="28622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图(</a:t>
            </a: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</a:rPr>
              <a:t>b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)相量表示式</a:t>
            </a:r>
          </a:p>
        </p:txBody>
      </p:sp>
      <p:sp>
        <p:nvSpPr>
          <p:cNvPr id="34858" name="Text Box 43">
            <a:extLst>
              <a:ext uri="{FF2B5EF4-FFF2-40B4-BE49-F238E27FC236}">
                <a16:creationId xmlns:a16="http://schemas.microsoft.com/office/drawing/2014/main" id="{6CC03D3B-E0AA-3D2A-E70E-45D1272F23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0" y="3114675"/>
            <a:ext cx="6731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　　若图(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b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)是图(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a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)的等效电路，两电路电压、电流的关系式应完全相同，由此可得</a:t>
            </a:r>
          </a:p>
        </p:txBody>
      </p:sp>
      <p:sp>
        <p:nvSpPr>
          <p:cNvPr id="34859" name="Text Box 44">
            <a:extLst>
              <a:ext uri="{FF2B5EF4-FFF2-40B4-BE49-F238E27FC236}">
                <a16:creationId xmlns:a16="http://schemas.microsoft.com/office/drawing/2014/main" id="{308D0550-C5A5-2D15-79C4-3A420C23BF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4070350"/>
            <a:ext cx="6429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或</a:t>
            </a:r>
          </a:p>
        </p:txBody>
      </p:sp>
      <p:sp>
        <p:nvSpPr>
          <p:cNvPr id="34860" name="Text Box 45">
            <a:extLst>
              <a:ext uri="{FF2B5EF4-FFF2-40B4-BE49-F238E27FC236}">
                <a16:creationId xmlns:a16="http://schemas.microsoft.com/office/drawing/2014/main" id="{B6FA5B9A-6193-0D18-BFD7-B8919F627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4025" y="4933950"/>
            <a:ext cx="15779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因为一般</a:t>
            </a:r>
          </a:p>
        </p:txBody>
      </p:sp>
      <p:sp>
        <p:nvSpPr>
          <p:cNvPr id="34861" name="Text Box 46">
            <a:extLst>
              <a:ext uri="{FF2B5EF4-FFF2-40B4-BE49-F238E27FC236}">
                <a16:creationId xmlns:a16="http://schemas.microsoft.com/office/drawing/2014/main" id="{1454B934-644D-B9E2-757E-86A7A6F8D3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11888" y="4954588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即</a:t>
            </a:r>
          </a:p>
        </p:txBody>
      </p:sp>
      <p:sp>
        <p:nvSpPr>
          <p:cNvPr id="34862" name="Text Box 47">
            <a:extLst>
              <a:ext uri="{FF2B5EF4-FFF2-40B4-BE49-F238E27FC236}">
                <a16:creationId xmlns:a16="http://schemas.microsoft.com/office/drawing/2014/main" id="{6760201A-B6C5-90D6-7A89-DFD58DE462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65375" y="5643563"/>
            <a:ext cx="1177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所以</a:t>
            </a:r>
          </a:p>
        </p:txBody>
      </p:sp>
      <p:sp>
        <p:nvSpPr>
          <p:cNvPr id="34836" name="Rectangle 51">
            <a:extLst>
              <a:ext uri="{FF2B5EF4-FFF2-40B4-BE49-F238E27FC236}">
                <a16:creationId xmlns:a16="http://schemas.microsoft.com/office/drawing/2014/main" id="{FA92C7FF-0663-D419-2226-91D61D5CE13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69888" y="260350"/>
            <a:ext cx="3338512" cy="457200"/>
          </a:xfrm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2.5.2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阻抗的并联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4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4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48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4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4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348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4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55" grpId="0" autoUpdateAnimBg="0"/>
      <p:bldP spid="34856" grpId="0" autoUpdateAnimBg="0"/>
      <p:bldP spid="34857" grpId="0" autoUpdateAnimBg="0"/>
      <p:bldP spid="34858" grpId="0" autoUpdateAnimBg="0"/>
      <p:bldP spid="34859" grpId="0" autoUpdateAnimBg="0"/>
      <p:bldP spid="34860" grpId="0" autoUpdateAnimBg="0"/>
      <p:bldP spid="34861" grpId="0" autoUpdateAnimBg="0"/>
      <p:bldP spid="34862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3">
            <a:extLst>
              <a:ext uri="{FF2B5EF4-FFF2-40B4-BE49-F238E27FC236}">
                <a16:creationId xmlns:a16="http://schemas.microsoft.com/office/drawing/2014/main" id="{93CA02DC-8044-8A06-BB13-0730F8D9A70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663575" y="322263"/>
            <a:ext cx="8229600" cy="730250"/>
          </a:xfrm>
        </p:spPr>
        <p:txBody>
          <a:bodyPr/>
          <a:lstStyle/>
          <a:p>
            <a:pPr eaLnBrk="1" hangingPunct="1"/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</a:t>
            </a:r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6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　电路中的谐振</a:t>
            </a:r>
            <a:endParaRPr lang="zh-CN" altLang="en-US"/>
          </a:p>
        </p:txBody>
      </p:sp>
      <p:sp>
        <p:nvSpPr>
          <p:cNvPr id="35846" name="Text Box 4">
            <a:extLst>
              <a:ext uri="{FF2B5EF4-FFF2-40B4-BE49-F238E27FC236}">
                <a16:creationId xmlns:a16="http://schemas.microsoft.com/office/drawing/2014/main" id="{228D6B2E-BAB6-A568-09D1-4D04062A68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1524000"/>
            <a:ext cx="8234362" cy="1201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　　在含有电感和电容的交流电路中，若调节电路的参数或电源的频率，使电路中的电流与电源电压同相位，称这时电路中发生了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谐振</a:t>
            </a:r>
            <a:r>
              <a:rPr lang="zh-CN" altLang="en-US" sz="2400" b="1">
                <a:latin typeface="宋体" panose="02010600030101010101" pitchFamily="2" charset="-122"/>
              </a:rPr>
              <a:t>现象。</a:t>
            </a:r>
          </a:p>
        </p:txBody>
      </p:sp>
      <p:sp>
        <p:nvSpPr>
          <p:cNvPr id="35847" name="Text Box 5">
            <a:extLst>
              <a:ext uri="{FF2B5EF4-FFF2-40B4-BE49-F238E27FC236}">
                <a16:creationId xmlns:a16="http://schemas.microsoft.com/office/drawing/2014/main" id="{88C42DE0-4C86-0CB7-DF14-8E40DAE074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3111500"/>
            <a:ext cx="813593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　　按发生谐振电路的不同，谐振现象分为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串联谐振</a:t>
            </a:r>
            <a:r>
              <a:rPr lang="zh-CN" altLang="en-US" sz="2400" b="1">
                <a:latin typeface="宋体" panose="02010600030101010101" pitchFamily="2" charset="-122"/>
              </a:rPr>
              <a:t>和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并联谐振</a:t>
            </a:r>
            <a:r>
              <a:rPr lang="zh-CN" altLang="en-US" sz="2400" b="1">
                <a:latin typeface="宋体" panose="02010600030101010101" pitchFamily="2" charset="-122"/>
              </a:rPr>
              <a:t>。</a:t>
            </a:r>
          </a:p>
        </p:txBody>
      </p:sp>
      <p:sp>
        <p:nvSpPr>
          <p:cNvPr id="35848" name="Text Box 6">
            <a:extLst>
              <a:ext uri="{FF2B5EF4-FFF2-40B4-BE49-F238E27FC236}">
                <a16:creationId xmlns:a16="http://schemas.microsoft.com/office/drawing/2014/main" id="{D4A003AF-3CFD-EA67-709C-758E0BD714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3788" y="4267200"/>
            <a:ext cx="648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本节讨论串联谐振与并联谐振的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条件和特征</a:t>
            </a:r>
            <a:r>
              <a:rPr lang="zh-CN" altLang="en-US" sz="2400" b="1">
                <a:latin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autoUpdateAnimBg="0"/>
      <p:bldP spid="35847" grpId="0" autoUpdateAnimBg="0"/>
      <p:bldP spid="35848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3">
            <a:extLst>
              <a:ext uri="{FF2B5EF4-FFF2-40B4-BE49-F238E27FC236}">
                <a16:creationId xmlns:a16="http://schemas.microsoft.com/office/drawing/2014/main" id="{3273E0A2-6D61-BE04-CC42-1E8FA4090F0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339725"/>
            <a:ext cx="3490912" cy="425450"/>
          </a:xfrm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2.6.1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串联谐振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aphicFrame>
        <p:nvGraphicFramePr>
          <p:cNvPr id="36867" name="Object 3">
            <a:extLst>
              <a:ext uri="{FF2B5EF4-FFF2-40B4-BE49-F238E27FC236}">
                <a16:creationId xmlns:a16="http://schemas.microsoft.com/office/drawing/2014/main" id="{248D6C11-FC8E-1E00-B090-48CC38807F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73438" y="1431925"/>
          <a:ext cx="1219200" cy="379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390941" imgH="433871" progId="Equation.3">
                  <p:embed/>
                </p:oleObj>
              </mc:Choice>
              <mc:Fallback>
                <p:oleObj r:id="rId2" imgW="1390941" imgH="433871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73438" y="1431925"/>
                        <a:ext cx="1219200" cy="379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8" name="Object 4">
            <a:extLst>
              <a:ext uri="{FF2B5EF4-FFF2-40B4-BE49-F238E27FC236}">
                <a16:creationId xmlns:a16="http://schemas.microsoft.com/office/drawing/2014/main" id="{C60C507B-B3B1-4DB1-9493-B2FCC60BC7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56250" y="1268413"/>
          <a:ext cx="1609725" cy="74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828800" imgH="850900" progId="Equation.3">
                  <p:embed/>
                </p:oleObj>
              </mc:Choice>
              <mc:Fallback>
                <p:oleObj r:id="rId4" imgW="1828800" imgH="8509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6250" y="1268413"/>
                        <a:ext cx="1609725" cy="749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69" name="Object 5">
            <a:extLst>
              <a:ext uri="{FF2B5EF4-FFF2-40B4-BE49-F238E27FC236}">
                <a16:creationId xmlns:a16="http://schemas.microsoft.com/office/drawing/2014/main" id="{B53746D0-1539-5EB8-8B90-316DEB3447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97275" y="2241550"/>
          <a:ext cx="2919413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3313262" imgH="774364" progId="Equation.3">
                  <p:embed/>
                </p:oleObj>
              </mc:Choice>
              <mc:Fallback>
                <p:oleObj r:id="rId6" imgW="3313262" imgH="774364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97275" y="2241550"/>
                        <a:ext cx="2919413" cy="68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0" name="Object 6">
            <a:extLst>
              <a:ext uri="{FF2B5EF4-FFF2-40B4-BE49-F238E27FC236}">
                <a16:creationId xmlns:a16="http://schemas.microsoft.com/office/drawing/2014/main" id="{48F421AE-9A4D-D38E-4529-7C1E50746EC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18038" y="3455988"/>
          <a:ext cx="2181225" cy="693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2476500" imgH="787400" progId="Equation.3">
                  <p:embed/>
                </p:oleObj>
              </mc:Choice>
              <mc:Fallback>
                <p:oleObj r:id="rId8" imgW="2476500" imgH="7874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8038" y="3455988"/>
                        <a:ext cx="2181225" cy="6937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1" name="Object 7">
            <a:extLst>
              <a:ext uri="{FF2B5EF4-FFF2-40B4-BE49-F238E27FC236}">
                <a16:creationId xmlns:a16="http://schemas.microsoft.com/office/drawing/2014/main" id="{551B8112-D1F8-BC13-9551-0992C6BC67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30313" y="4978400"/>
          <a:ext cx="3529012" cy="461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4163793" imgH="545863" progId="Equation.3">
                  <p:embed/>
                </p:oleObj>
              </mc:Choice>
              <mc:Fallback>
                <p:oleObj r:id="rId10" imgW="4163793" imgH="545863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0313" y="4978400"/>
                        <a:ext cx="3529012" cy="461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6872" name="Object 8">
            <a:extLst>
              <a:ext uri="{FF2B5EF4-FFF2-40B4-BE49-F238E27FC236}">
                <a16:creationId xmlns:a16="http://schemas.microsoft.com/office/drawing/2014/main" id="{42CE43FD-AC87-6FC3-9DC8-BCD245545DD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76750" y="3219450"/>
          <a:ext cx="190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192421" imgH="423326" progId="Equation.3">
                  <p:embed/>
                </p:oleObj>
              </mc:Choice>
              <mc:Fallback>
                <p:oleObj r:id="rId12" imgW="192421" imgH="423326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6750" y="3219450"/>
                        <a:ext cx="190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73" name="Text Box 40">
            <a:extLst>
              <a:ext uri="{FF2B5EF4-FFF2-40B4-BE49-F238E27FC236}">
                <a16:creationId xmlns:a16="http://schemas.microsoft.com/office/drawing/2014/main" id="{12EB6FF0-8720-9D8D-9898-9DD5C3526D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35350" y="784225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在图示电路中，当</a:t>
            </a:r>
          </a:p>
        </p:txBody>
      </p:sp>
      <p:sp>
        <p:nvSpPr>
          <p:cNvPr id="36874" name="Text Box 41">
            <a:extLst>
              <a:ext uri="{FF2B5EF4-FFF2-40B4-BE49-F238E27FC236}">
                <a16:creationId xmlns:a16="http://schemas.microsoft.com/office/drawing/2014/main" id="{90AF0113-1D2C-641A-13E2-6FBA7F4DF9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79963" y="1374775"/>
            <a:ext cx="4873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或</a:t>
            </a:r>
          </a:p>
        </p:txBody>
      </p:sp>
      <p:sp>
        <p:nvSpPr>
          <p:cNvPr id="36875" name="Text Box 42">
            <a:extLst>
              <a:ext uri="{FF2B5EF4-FFF2-40B4-BE49-F238E27FC236}">
                <a16:creationId xmlns:a16="http://schemas.microsoft.com/office/drawing/2014/main" id="{F121E4B5-8472-ECC6-9787-0280FA1431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33688" y="1963738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时，则</a:t>
            </a:r>
          </a:p>
        </p:txBody>
      </p:sp>
      <p:sp>
        <p:nvSpPr>
          <p:cNvPr id="36876" name="Text Box 43">
            <a:extLst>
              <a:ext uri="{FF2B5EF4-FFF2-40B4-BE49-F238E27FC236}">
                <a16:creationId xmlns:a16="http://schemas.microsoft.com/office/drawing/2014/main" id="{2B72B635-5B75-8248-B992-79A7CE3468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6363" y="2971800"/>
            <a:ext cx="6192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即 </a:t>
            </a:r>
            <a:r>
              <a:rPr lang="en-US" altLang="zh-CN" sz="2400" b="1" i="1">
                <a:latin typeface="Times New Roman" panose="02020603050405020304" pitchFamily="18" charset="0"/>
              </a:rPr>
              <a:t>u </a:t>
            </a:r>
            <a:r>
              <a:rPr lang="zh-CN" altLang="en-US" sz="2400" b="1">
                <a:latin typeface="Times New Roman" panose="02020603050405020304" pitchFamily="18" charset="0"/>
              </a:rPr>
              <a:t>与 </a:t>
            </a:r>
            <a:r>
              <a:rPr lang="en-US" altLang="zh-CN" sz="2400" b="1" i="1">
                <a:latin typeface="Times New Roman" panose="02020603050405020304" pitchFamily="18" charset="0"/>
              </a:rPr>
              <a:t>i </a:t>
            </a:r>
            <a:r>
              <a:rPr lang="zh-CN" altLang="en-US" sz="2400" b="1">
                <a:latin typeface="Times New Roman" panose="02020603050405020304" pitchFamily="18" charset="0"/>
              </a:rPr>
              <a:t>同相，这时电路中发生</a:t>
            </a: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串联谐振</a:t>
            </a:r>
            <a:r>
              <a:rPr lang="zh-CN" altLang="en-US" sz="2400" b="1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36877" name="Text Box 44">
            <a:extLst>
              <a:ext uri="{FF2B5EF4-FFF2-40B4-BE49-F238E27FC236}">
                <a16:creationId xmlns:a16="http://schemas.microsoft.com/office/drawing/2014/main" id="{D4FEE823-811B-F762-BF89-4778CB3A6A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4425" y="1381125"/>
            <a:ext cx="1435100" cy="482600"/>
          </a:xfrm>
          <a:prstGeom prst="rect">
            <a:avLst/>
          </a:prstGeom>
          <a:noFill/>
          <a:ln w="254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谐振条件</a:t>
            </a:r>
          </a:p>
        </p:txBody>
      </p:sp>
      <p:sp>
        <p:nvSpPr>
          <p:cNvPr id="36878" name="Line 45">
            <a:extLst>
              <a:ext uri="{FF2B5EF4-FFF2-40B4-BE49-F238E27FC236}">
                <a16:creationId xmlns:a16="http://schemas.microsoft.com/office/drawing/2014/main" id="{71F7A091-D5B8-8786-3AF6-CB73289DC4D2}"/>
              </a:ext>
            </a:extLst>
          </p:cNvPr>
          <p:cNvSpPr>
            <a:spLocks noChangeShapeType="1"/>
          </p:cNvSpPr>
          <p:nvPr/>
        </p:nvSpPr>
        <p:spPr bwMode="auto">
          <a:xfrm>
            <a:off x="3371850" y="1851025"/>
            <a:ext cx="1219200" cy="0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9" name="Line 46">
            <a:extLst>
              <a:ext uri="{FF2B5EF4-FFF2-40B4-BE49-F238E27FC236}">
                <a16:creationId xmlns:a16="http://schemas.microsoft.com/office/drawing/2014/main" id="{0CF4EB4B-3873-A0F3-6EF0-8C2C42FB9A9D}"/>
              </a:ext>
            </a:extLst>
          </p:cNvPr>
          <p:cNvSpPr>
            <a:spLocks noChangeShapeType="1"/>
          </p:cNvSpPr>
          <p:nvPr/>
        </p:nvSpPr>
        <p:spPr bwMode="auto">
          <a:xfrm>
            <a:off x="5524500" y="2022475"/>
            <a:ext cx="1676400" cy="0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80" name="Text Box 47">
            <a:extLst>
              <a:ext uri="{FF2B5EF4-FFF2-40B4-BE49-F238E27FC236}">
                <a16:creationId xmlns:a16="http://schemas.microsoft.com/office/drawing/2014/main" id="{34FD71C4-3936-BBE0-D5F1-F3D299B1C7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3525" y="3581400"/>
            <a:ext cx="1435100" cy="482600"/>
          </a:xfrm>
          <a:prstGeom prst="rect">
            <a:avLst/>
          </a:prstGeom>
          <a:noFill/>
          <a:ln w="254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谐振频率</a:t>
            </a:r>
          </a:p>
        </p:txBody>
      </p:sp>
      <p:sp>
        <p:nvSpPr>
          <p:cNvPr id="36881" name="Text Box 48">
            <a:extLst>
              <a:ext uri="{FF2B5EF4-FFF2-40B4-BE49-F238E27FC236}">
                <a16:creationId xmlns:a16="http://schemas.microsoft.com/office/drawing/2014/main" id="{BF5C829F-920E-ED32-1AEE-A78B3CEF9C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4403725"/>
            <a:ext cx="2660650" cy="482600"/>
          </a:xfrm>
          <a:prstGeom prst="rect">
            <a:avLst/>
          </a:prstGeom>
          <a:noFill/>
          <a:ln w="254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串联谐振电路特征</a:t>
            </a:r>
          </a:p>
        </p:txBody>
      </p:sp>
      <p:sp>
        <p:nvSpPr>
          <p:cNvPr id="36882" name="Text Box 49">
            <a:extLst>
              <a:ext uri="{FF2B5EF4-FFF2-40B4-BE49-F238E27FC236}">
                <a16:creationId xmlns:a16="http://schemas.microsoft.com/office/drawing/2014/main" id="{6967D853-53EF-FE5A-BFDA-0EC2D1C02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0713" y="5000625"/>
            <a:ext cx="646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(</a:t>
            </a:r>
            <a:r>
              <a:rPr lang="en-US" altLang="zh-CN" sz="2400" b="1"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latin typeface="宋体" panose="02010600030101010101" pitchFamily="2" charset="-122"/>
              </a:rPr>
              <a:t>)</a:t>
            </a:r>
          </a:p>
        </p:txBody>
      </p:sp>
      <p:sp>
        <p:nvSpPr>
          <p:cNvPr id="36883" name="Text Box 50">
            <a:extLst>
              <a:ext uri="{FF2B5EF4-FFF2-40B4-BE49-F238E27FC236}">
                <a16:creationId xmlns:a16="http://schemas.microsoft.com/office/drawing/2014/main" id="{3346EA1F-071D-5C74-F0DB-526419BFC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1075" y="4987925"/>
            <a:ext cx="1716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其值最小。</a:t>
            </a:r>
          </a:p>
        </p:txBody>
      </p:sp>
      <p:graphicFrame>
        <p:nvGraphicFramePr>
          <p:cNvPr id="36884" name="Object 20">
            <a:extLst>
              <a:ext uri="{FF2B5EF4-FFF2-40B4-BE49-F238E27FC236}">
                <a16:creationId xmlns:a16="http://schemas.microsoft.com/office/drawing/2014/main" id="{556FD0FA-A753-8F3C-B73E-29AF9421A6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72225" y="4941888"/>
          <a:ext cx="1223963" cy="623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1613600" imgH="825858" progId="Equation.3">
                  <p:embed/>
                </p:oleObj>
              </mc:Choice>
              <mc:Fallback>
                <p:oleObj r:id="rId14" imgW="1613600" imgH="825858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72225" y="4941888"/>
                        <a:ext cx="1223963" cy="623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6885" name="Text Box 52">
            <a:extLst>
              <a:ext uri="{FF2B5EF4-FFF2-40B4-BE49-F238E27FC236}">
                <a16:creationId xmlns:a16="http://schemas.microsoft.com/office/drawing/2014/main" id="{74915762-C583-0B8F-D31E-8DCC6794E8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6188" y="5013325"/>
            <a:ext cx="1103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最大</a:t>
            </a:r>
            <a:r>
              <a:rPr lang="en-US" altLang="zh-CN" sz="2400" b="1">
                <a:latin typeface="宋体" panose="02010600030101010101" pitchFamily="2" charset="-122"/>
              </a:rPr>
              <a:t>；</a:t>
            </a:r>
          </a:p>
        </p:txBody>
      </p:sp>
      <p:sp>
        <p:nvSpPr>
          <p:cNvPr id="36886" name="Text Box 53">
            <a:extLst>
              <a:ext uri="{FF2B5EF4-FFF2-40B4-BE49-F238E27FC236}">
                <a16:creationId xmlns:a16="http://schemas.microsoft.com/office/drawing/2014/main" id="{EC520A3B-FFCD-4D46-CF06-F35FDB017D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5534025"/>
            <a:ext cx="42894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(</a:t>
            </a:r>
            <a:r>
              <a:rPr lang="en-US" altLang="zh-CN" sz="2400" b="1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宋体" panose="02010600030101010101" pitchFamily="2" charset="-122"/>
              </a:rPr>
              <a:t>)电路对电源呈电阻性</a:t>
            </a:r>
            <a:r>
              <a:rPr lang="en-US" altLang="zh-CN" sz="2400" b="1">
                <a:latin typeface="宋体" panose="02010600030101010101" pitchFamily="2" charset="-122"/>
              </a:rPr>
              <a:t>，</a:t>
            </a:r>
          </a:p>
        </p:txBody>
      </p:sp>
      <p:sp>
        <p:nvSpPr>
          <p:cNvPr id="36887" name="Text Box 54">
            <a:extLst>
              <a:ext uri="{FF2B5EF4-FFF2-40B4-BE49-F238E27FC236}">
                <a16:creationId xmlns:a16="http://schemas.microsoft.com/office/drawing/2014/main" id="{51FDF697-F9D0-3355-D753-2F0D7DA618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238" y="6067425"/>
            <a:ext cx="22510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(</a:t>
            </a:r>
            <a:r>
              <a:rPr lang="en-US" altLang="zh-CN" sz="2400" b="1"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latin typeface="宋体" panose="02010600030101010101" pitchFamily="2" charset="-122"/>
              </a:rPr>
              <a:t>)电源电压</a:t>
            </a:r>
          </a:p>
        </p:txBody>
      </p:sp>
      <p:grpSp>
        <p:nvGrpSpPr>
          <p:cNvPr id="36888" name="Group 62">
            <a:extLst>
              <a:ext uri="{FF2B5EF4-FFF2-40B4-BE49-F238E27FC236}">
                <a16:creationId xmlns:a16="http://schemas.microsoft.com/office/drawing/2014/main" id="{F9046AFD-B36D-5098-A576-A11F59FF393A}"/>
              </a:ext>
            </a:extLst>
          </p:cNvPr>
          <p:cNvGrpSpPr>
            <a:grpSpLocks/>
          </p:cNvGrpSpPr>
          <p:nvPr/>
        </p:nvGrpSpPr>
        <p:grpSpPr bwMode="auto">
          <a:xfrm>
            <a:off x="742950" y="1020763"/>
            <a:ext cx="1609725" cy="2979737"/>
            <a:chOff x="0" y="0"/>
            <a:chExt cx="1014" cy="1877"/>
          </a:xfrm>
        </p:grpSpPr>
        <p:grpSp>
          <p:nvGrpSpPr>
            <p:cNvPr id="36890" name="Group 61">
              <a:extLst>
                <a:ext uri="{FF2B5EF4-FFF2-40B4-BE49-F238E27FC236}">
                  <a16:creationId xmlns:a16="http://schemas.microsoft.com/office/drawing/2014/main" id="{30738B8F-894B-3D23-1B9A-3E268A9B92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014" cy="1877"/>
              <a:chOff x="0" y="0"/>
              <a:chExt cx="1014" cy="1877"/>
            </a:xfrm>
          </p:grpSpPr>
          <p:sp>
            <p:nvSpPr>
              <p:cNvPr id="36892" name="Text Box 9">
                <a:extLst>
                  <a:ext uri="{FF2B5EF4-FFF2-40B4-BE49-F238E27FC236}">
                    <a16:creationId xmlns:a16="http://schemas.microsoft.com/office/drawing/2014/main" id="{17C46AF1-5F81-AE70-0C6B-B07FCAEEA0A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" y="1608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6893" name="Text Box 10">
                <a:extLst>
                  <a:ext uri="{FF2B5EF4-FFF2-40B4-BE49-F238E27FC236}">
                    <a16:creationId xmlns:a16="http://schemas.microsoft.com/office/drawing/2014/main" id="{5B948B4C-D4BD-7D08-534C-FA7BE4A360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2" y="1344"/>
                <a:ext cx="210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6894" name="Text Box 11">
                <a:extLst>
                  <a:ext uri="{FF2B5EF4-FFF2-40B4-BE49-F238E27FC236}">
                    <a16:creationId xmlns:a16="http://schemas.microsoft.com/office/drawing/2014/main" id="{69EF5A7E-6A67-8B15-BCB9-0E643E5EB63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770" y="1056"/>
                <a:ext cx="22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95" name="Text Box 16">
                <a:extLst>
                  <a:ext uri="{FF2B5EF4-FFF2-40B4-BE49-F238E27FC236}">
                    <a16:creationId xmlns:a16="http://schemas.microsoft.com/office/drawing/2014/main" id="{E9E1D6F1-FB5B-C6DF-D208-F3110BB27F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" y="1512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6896" name="Text Box 17">
                <a:extLst>
                  <a:ext uri="{FF2B5EF4-FFF2-40B4-BE49-F238E27FC236}">
                    <a16:creationId xmlns:a16="http://schemas.microsoft.com/office/drawing/2014/main" id="{C29F609B-0D0D-B983-2089-7CB96422AC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360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6897" name="Text Box 18">
                <a:extLst>
                  <a:ext uri="{FF2B5EF4-FFF2-40B4-BE49-F238E27FC236}">
                    <a16:creationId xmlns:a16="http://schemas.microsoft.com/office/drawing/2014/main" id="{655A0D24-9AF1-2F95-C762-3156075CEB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" y="912"/>
                <a:ext cx="21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898" name="未知">
                <a:extLst>
                  <a:ext uri="{FF2B5EF4-FFF2-40B4-BE49-F238E27FC236}">
                    <a16:creationId xmlns:a16="http://schemas.microsoft.com/office/drawing/2014/main" id="{6FC82576-98C5-6B22-633A-ADBAA57A0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" y="327"/>
                <a:ext cx="552" cy="720"/>
              </a:xfrm>
              <a:custGeom>
                <a:avLst/>
                <a:gdLst>
                  <a:gd name="T0" fmla="*/ 0 w 480"/>
                  <a:gd name="T1" fmla="*/ 0 h 288"/>
                  <a:gd name="T2" fmla="*/ 6833 w 480"/>
                  <a:gd name="T3" fmla="*/ 0 h 288"/>
                  <a:gd name="T4" fmla="*/ 6833 w 480"/>
                  <a:gd name="T5" fmla="*/ 2147483647 h 288"/>
                  <a:gd name="T6" fmla="*/ 0 60000 65536"/>
                  <a:gd name="T7" fmla="*/ 0 60000 65536"/>
                  <a:gd name="T8" fmla="*/ 0 60000 65536"/>
                  <a:gd name="T9" fmla="*/ 0 w 480"/>
                  <a:gd name="T10" fmla="*/ 0 h 288"/>
                  <a:gd name="T11" fmla="*/ 480 w 480"/>
                  <a:gd name="T12" fmla="*/ 288 h 2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0" h="288">
                    <a:moveTo>
                      <a:pt x="0" y="0"/>
                    </a:moveTo>
                    <a:lnTo>
                      <a:pt x="480" y="0"/>
                    </a:lnTo>
                    <a:lnTo>
                      <a:pt x="480" y="288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899" name="未知">
                <a:extLst>
                  <a:ext uri="{FF2B5EF4-FFF2-40B4-BE49-F238E27FC236}">
                    <a16:creationId xmlns:a16="http://schemas.microsoft.com/office/drawing/2014/main" id="{CB4F0126-6C74-A2F2-DF34-E162B6CE09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" y="1647"/>
                <a:ext cx="528" cy="192"/>
              </a:xfrm>
              <a:custGeom>
                <a:avLst/>
                <a:gdLst>
                  <a:gd name="T0" fmla="*/ 0 w 480"/>
                  <a:gd name="T1" fmla="*/ 192 h 192"/>
                  <a:gd name="T2" fmla="*/ 2938 w 480"/>
                  <a:gd name="T3" fmla="*/ 192 h 192"/>
                  <a:gd name="T4" fmla="*/ 2938 w 480"/>
                  <a:gd name="T5" fmla="*/ 0 h 192"/>
                  <a:gd name="T6" fmla="*/ 0 60000 65536"/>
                  <a:gd name="T7" fmla="*/ 0 60000 65536"/>
                  <a:gd name="T8" fmla="*/ 0 60000 65536"/>
                  <a:gd name="T9" fmla="*/ 0 w 480"/>
                  <a:gd name="T10" fmla="*/ 0 h 192"/>
                  <a:gd name="T11" fmla="*/ 480 w 480"/>
                  <a:gd name="T12" fmla="*/ 192 h 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0" h="192">
                    <a:moveTo>
                      <a:pt x="0" y="192"/>
                    </a:moveTo>
                    <a:lnTo>
                      <a:pt x="480" y="192"/>
                    </a:lnTo>
                    <a:lnTo>
                      <a:pt x="480" y="0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00" name="Text Box 21">
                <a:extLst>
                  <a:ext uri="{FF2B5EF4-FFF2-40B4-BE49-F238E27FC236}">
                    <a16:creationId xmlns:a16="http://schemas.microsoft.com/office/drawing/2014/main" id="{82086735-4DE3-5EB1-6D56-04805E8AFE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1" y="1488"/>
                <a:ext cx="23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6901" name="Group 22">
                <a:extLst>
                  <a:ext uri="{FF2B5EF4-FFF2-40B4-BE49-F238E27FC236}">
                    <a16:creationId xmlns:a16="http://schemas.microsoft.com/office/drawing/2014/main" id="{652413DD-93DA-3A79-BC48-61CB86E5D8A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60" y="1575"/>
                <a:ext cx="216" cy="72"/>
                <a:chOff x="0" y="0"/>
                <a:chExt cx="216" cy="72"/>
              </a:xfrm>
            </p:grpSpPr>
            <p:sp>
              <p:nvSpPr>
                <p:cNvPr id="36916" name="Line 23">
                  <a:extLst>
                    <a:ext uri="{FF2B5EF4-FFF2-40B4-BE49-F238E27FC236}">
                      <a16:creationId xmlns:a16="http://schemas.microsoft.com/office/drawing/2014/main" id="{6E7FE130-D062-0C18-93A4-2D247A00CD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400000">
                  <a:off x="108" y="-36"/>
                  <a:ext cx="0" cy="21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917" name="Line 24">
                  <a:extLst>
                    <a:ext uri="{FF2B5EF4-FFF2-40B4-BE49-F238E27FC236}">
                      <a16:creationId xmlns:a16="http://schemas.microsoft.com/office/drawing/2014/main" id="{CA469D6D-1E88-05C2-3D25-CD309BF290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400000">
                  <a:off x="108" y="-108"/>
                  <a:ext cx="0" cy="21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6902" name="Oval 25">
                <a:extLst>
                  <a:ext uri="{FF2B5EF4-FFF2-40B4-BE49-F238E27FC236}">
                    <a16:creationId xmlns:a16="http://schemas.microsoft.com/office/drawing/2014/main" id="{38F2B085-9A8A-0592-307F-3F644AB509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" y="1815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36903" name="Oval 26">
                <a:extLst>
                  <a:ext uri="{FF2B5EF4-FFF2-40B4-BE49-F238E27FC236}">
                    <a16:creationId xmlns:a16="http://schemas.microsoft.com/office/drawing/2014/main" id="{414703A5-CD45-0BB5-3E8C-7A2789EC28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" y="303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36904" name="Rectangle 27">
                <a:extLst>
                  <a:ext uri="{FF2B5EF4-FFF2-40B4-BE49-F238E27FC236}">
                    <a16:creationId xmlns:a16="http://schemas.microsoft.com/office/drawing/2014/main" id="{4D465169-3CD7-7354-702E-0E02FB99CD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524" y="615"/>
                <a:ext cx="288" cy="9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36905" name="Text Box 28">
                <a:extLst>
                  <a:ext uri="{FF2B5EF4-FFF2-40B4-BE49-F238E27FC236}">
                    <a16:creationId xmlns:a16="http://schemas.microsoft.com/office/drawing/2014/main" id="{D6C15DE1-7A05-3F50-6605-9990540E3F7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7" y="516"/>
                <a:ext cx="23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R</a:t>
                </a:r>
                <a:endPara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906" name="Line 29">
                <a:extLst>
                  <a:ext uri="{FF2B5EF4-FFF2-40B4-BE49-F238E27FC236}">
                    <a16:creationId xmlns:a16="http://schemas.microsoft.com/office/drawing/2014/main" id="{8DBEC5E2-5E3C-147E-C396-CCAA734BFB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8" y="267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07" name="Text Box 30">
                <a:extLst>
                  <a:ext uri="{FF2B5EF4-FFF2-40B4-BE49-F238E27FC236}">
                    <a16:creationId xmlns:a16="http://schemas.microsoft.com/office/drawing/2014/main" id="{4A7E1E5A-CEBF-F27B-D218-41235875B31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6" y="0"/>
                <a:ext cx="165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</a:p>
            </p:txBody>
          </p:sp>
          <p:sp>
            <p:nvSpPr>
              <p:cNvPr id="36908" name="Text Box 31">
                <a:extLst>
                  <a:ext uri="{FF2B5EF4-FFF2-40B4-BE49-F238E27FC236}">
                    <a16:creationId xmlns:a16="http://schemas.microsoft.com/office/drawing/2014/main" id="{5CCDACF9-68AB-FE60-C71D-A5A3E7CD8D7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8" y="984"/>
                <a:ext cx="30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i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909" name="Text Box 32">
                <a:extLst>
                  <a:ext uri="{FF2B5EF4-FFF2-40B4-BE49-F238E27FC236}">
                    <a16:creationId xmlns:a16="http://schemas.microsoft.com/office/drawing/2014/main" id="{C8BB8B44-1755-4C2C-2D16-9D55ED12767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6" y="1428"/>
                <a:ext cx="34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i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910" name="Text Box 33">
                <a:extLst>
                  <a:ext uri="{FF2B5EF4-FFF2-40B4-BE49-F238E27FC236}">
                    <a16:creationId xmlns:a16="http://schemas.microsoft.com/office/drawing/2014/main" id="{A281EF58-4D40-B385-3137-6E7B79EA68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2" y="456"/>
                <a:ext cx="30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i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R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6911" name="Text Box 34">
                <a:extLst>
                  <a:ext uri="{FF2B5EF4-FFF2-40B4-BE49-F238E27FC236}">
                    <a16:creationId xmlns:a16="http://schemas.microsoft.com/office/drawing/2014/main" id="{506FD610-CBC3-73A6-DB6A-EC7656C0C0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" y="636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6912" name="Text Box 35">
                <a:extLst>
                  <a:ext uri="{FF2B5EF4-FFF2-40B4-BE49-F238E27FC236}">
                    <a16:creationId xmlns:a16="http://schemas.microsoft.com/office/drawing/2014/main" id="{F62CA0AE-DFF5-A2C0-5491-6B80198EE78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" y="324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6913" name="Line 36">
                <a:extLst>
                  <a:ext uri="{FF2B5EF4-FFF2-40B4-BE49-F238E27FC236}">
                    <a16:creationId xmlns:a16="http://schemas.microsoft.com/office/drawing/2014/main" id="{42EF493F-D797-E2EC-437B-3E42583B3C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" y="1335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914" name="Text Box 37">
                <a:extLst>
                  <a:ext uri="{FF2B5EF4-FFF2-40B4-BE49-F238E27FC236}">
                    <a16:creationId xmlns:a16="http://schemas.microsoft.com/office/drawing/2014/main" id="{5C7DA1AE-C6AE-6F29-5FC7-8B623012B9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" y="1152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6915" name="Text Box 38">
                <a:extLst>
                  <a:ext uri="{FF2B5EF4-FFF2-40B4-BE49-F238E27FC236}">
                    <a16:creationId xmlns:a16="http://schemas.microsoft.com/office/drawing/2014/main" id="{6EDDB75C-50C9-65AF-6AB3-3680F5DF7E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" y="864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</p:grpSp>
        <p:graphicFrame>
          <p:nvGraphicFramePr>
            <p:cNvPr id="36891" name="Object 60">
              <a:extLst>
                <a:ext uri="{FF2B5EF4-FFF2-40B4-BE49-F238E27FC236}">
                  <a16:creationId xmlns:a16="http://schemas.microsoft.com/office/drawing/2014/main" id="{D44B580A-0D31-45C7-3F6F-13F648E78FB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50" y="978"/>
            <a:ext cx="129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6" imgW="218332" imgH="733898" progId="Visio.Drawing.11">
                    <p:embed/>
                  </p:oleObj>
                </mc:Choice>
                <mc:Fallback>
                  <p:oleObj r:id="rId16" imgW="218332" imgH="733898" progId="Visio.Drawing.11">
                    <p:embed/>
                    <p:pic>
                      <p:nvPicPr>
                        <p:cNvPr id="0" name="Object 6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0" y="978"/>
                          <a:ext cx="129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36921" name="Object 57">
            <a:extLst>
              <a:ext uri="{FF2B5EF4-FFF2-40B4-BE49-F238E27FC236}">
                <a16:creationId xmlns:a16="http://schemas.microsoft.com/office/drawing/2014/main" id="{06A3C434-51CA-05C6-802E-A6B14B556A2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76513" y="6092825"/>
          <a:ext cx="1231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8" imgW="1231900" imgH="431800" progId="Equation.3">
                  <p:embed/>
                </p:oleObj>
              </mc:Choice>
              <mc:Fallback>
                <p:oleObj r:id="rId18" imgW="1231900" imgH="43180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76513" y="6092825"/>
                        <a:ext cx="1231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68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6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3" grpId="0" autoUpdateAnimBg="0"/>
      <p:bldP spid="36874" grpId="0" autoUpdateAnimBg="0"/>
      <p:bldP spid="36875" grpId="0" autoUpdateAnimBg="0"/>
      <p:bldP spid="36876" grpId="0" autoUpdateAnimBg="0"/>
      <p:bldP spid="36877" grpId="0" animBg="1" autoUpdateAnimBg="0"/>
      <p:bldP spid="36880" grpId="0" animBg="1" autoUpdateAnimBg="0"/>
      <p:bldP spid="36881" grpId="0" animBg="1" autoUpdateAnimBg="0"/>
      <p:bldP spid="36882" grpId="0" autoUpdateAnimBg="0"/>
      <p:bldP spid="36883" grpId="0" autoUpdateAnimBg="0"/>
      <p:bldP spid="36885" grpId="0" autoUpdateAnimBg="0"/>
      <p:bldP spid="36886" grpId="0" autoUpdateAnimBg="0"/>
      <p:bldP spid="36887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>
            <a:extLst>
              <a:ext uri="{FF2B5EF4-FFF2-40B4-BE49-F238E27FC236}">
                <a16:creationId xmlns:a16="http://schemas.microsoft.com/office/drawing/2014/main" id="{D59D575A-5CBC-96A3-831C-97675417F6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492125"/>
            <a:ext cx="29527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2.6.1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串联谐振</a:t>
            </a:r>
          </a:p>
        </p:txBody>
      </p:sp>
      <p:graphicFrame>
        <p:nvGraphicFramePr>
          <p:cNvPr id="37891" name="Object 3">
            <a:extLst>
              <a:ext uri="{FF2B5EF4-FFF2-40B4-BE49-F238E27FC236}">
                <a16:creationId xmlns:a16="http://schemas.microsoft.com/office/drawing/2014/main" id="{4FB9D8CF-07BD-48BF-3068-73B5BAAFD9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00750" y="3200400"/>
          <a:ext cx="2405063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730500" imgH="825500" progId="Equation.3">
                  <p:embed/>
                </p:oleObj>
              </mc:Choice>
              <mc:Fallback>
                <p:oleObj r:id="rId2" imgW="2730500" imgH="8255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00750" y="3200400"/>
                        <a:ext cx="2405063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2" name="Object 4">
            <a:extLst>
              <a:ext uri="{FF2B5EF4-FFF2-40B4-BE49-F238E27FC236}">
                <a16:creationId xmlns:a16="http://schemas.microsoft.com/office/drawing/2014/main" id="{36E23FCC-3451-7952-D47F-8C9493EBF2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43600" y="2286000"/>
          <a:ext cx="2449513" cy="727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781300" imgH="825500" progId="Equation.3">
                  <p:embed/>
                </p:oleObj>
              </mc:Choice>
              <mc:Fallback>
                <p:oleObj r:id="rId4" imgW="2781300" imgH="8255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2286000"/>
                        <a:ext cx="2449513" cy="727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7893" name="Object 5">
            <a:extLst>
              <a:ext uri="{FF2B5EF4-FFF2-40B4-BE49-F238E27FC236}">
                <a16:creationId xmlns:a16="http://schemas.microsoft.com/office/drawing/2014/main" id="{A8D9978D-B47E-00B8-BC87-E763F8FE9B9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76750" y="3524250"/>
          <a:ext cx="1905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92421" imgH="423326" progId="Equation.3">
                  <p:embed/>
                </p:oleObj>
              </mc:Choice>
              <mc:Fallback>
                <p:oleObj r:id="rId6" imgW="192421" imgH="42332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76750" y="3524250"/>
                        <a:ext cx="1905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4" name="Text Box 38">
            <a:extLst>
              <a:ext uri="{FF2B5EF4-FFF2-40B4-BE49-F238E27FC236}">
                <a16:creationId xmlns:a16="http://schemas.microsoft.com/office/drawing/2014/main" id="{5946D139-9062-A9CD-0FA4-C4223BB208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83000" y="1219200"/>
            <a:ext cx="2635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串联谐振时相量图</a:t>
            </a:r>
          </a:p>
        </p:txBody>
      </p:sp>
      <p:sp>
        <p:nvSpPr>
          <p:cNvPr id="37895" name="Line 39">
            <a:extLst>
              <a:ext uri="{FF2B5EF4-FFF2-40B4-BE49-F238E27FC236}">
                <a16:creationId xmlns:a16="http://schemas.microsoft.com/office/drawing/2014/main" id="{B5BD728F-2561-0B8E-D026-27C90269DB6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62400" y="3124200"/>
            <a:ext cx="1371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40">
            <a:extLst>
              <a:ext uri="{FF2B5EF4-FFF2-40B4-BE49-F238E27FC236}">
                <a16:creationId xmlns:a16="http://schemas.microsoft.com/office/drawing/2014/main" id="{D5819308-6E46-F623-D272-CEA090F59BD8}"/>
              </a:ext>
            </a:extLst>
          </p:cNvPr>
          <p:cNvGrpSpPr>
            <a:grpSpLocks/>
          </p:cNvGrpSpPr>
          <p:nvPr/>
        </p:nvGrpSpPr>
        <p:grpSpPr bwMode="auto">
          <a:xfrm>
            <a:off x="5173663" y="2965450"/>
            <a:ext cx="352425" cy="604838"/>
            <a:chOff x="0" y="0"/>
            <a:chExt cx="222" cy="381"/>
          </a:xfrm>
        </p:grpSpPr>
        <p:sp>
          <p:nvSpPr>
            <p:cNvPr id="37942" name="Text Box 41">
              <a:extLst>
                <a:ext uri="{FF2B5EF4-FFF2-40B4-BE49-F238E27FC236}">
                  <a16:creationId xmlns:a16="http://schemas.microsoft.com/office/drawing/2014/main" id="{A774F2AC-5D99-C14D-5177-46502CF196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" y="112"/>
              <a:ext cx="18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sz="2200" i="1">
                <a:latin typeface="Times New Roman" panose="02020603050405020304" pitchFamily="18" charset="0"/>
              </a:endParaRPr>
            </a:p>
          </p:txBody>
        </p:sp>
        <p:sp>
          <p:nvSpPr>
            <p:cNvPr id="37943" name="Text Box 42">
              <a:extLst>
                <a:ext uri="{FF2B5EF4-FFF2-40B4-BE49-F238E27FC236}">
                  <a16:creationId xmlns:a16="http://schemas.microsoft.com/office/drawing/2014/main" id="{D0C011CB-E413-22F6-A607-7136952025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200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2200" i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43">
            <a:extLst>
              <a:ext uri="{FF2B5EF4-FFF2-40B4-BE49-F238E27FC236}">
                <a16:creationId xmlns:a16="http://schemas.microsoft.com/office/drawing/2014/main" id="{B4310A20-CD4C-0DD0-540E-50117A3C526A}"/>
              </a:ext>
            </a:extLst>
          </p:cNvPr>
          <p:cNvGrpSpPr>
            <a:grpSpLocks/>
          </p:cNvGrpSpPr>
          <p:nvPr/>
        </p:nvGrpSpPr>
        <p:grpSpPr bwMode="auto">
          <a:xfrm>
            <a:off x="4733925" y="2560638"/>
            <a:ext cx="385763" cy="623887"/>
            <a:chOff x="0" y="0"/>
            <a:chExt cx="243" cy="393"/>
          </a:xfrm>
        </p:grpSpPr>
        <p:sp>
          <p:nvSpPr>
            <p:cNvPr id="37940" name="Text Box 44">
              <a:extLst>
                <a:ext uri="{FF2B5EF4-FFF2-40B4-BE49-F238E27FC236}">
                  <a16:creationId xmlns:a16="http://schemas.microsoft.com/office/drawing/2014/main" id="{50C1BDB0-38FE-4D19-7994-0A5ED4C0BB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4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200" i="1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7941" name="Text Box 45">
              <a:extLst>
                <a:ext uri="{FF2B5EF4-FFF2-40B4-BE49-F238E27FC236}">
                  <a16:creationId xmlns:a16="http://schemas.microsoft.com/office/drawing/2014/main" id="{7816A1C6-6F3F-C218-D4CA-37EE953ABF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i="1">
                  <a:solidFill>
                    <a:srgbClr val="008000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sp>
        <p:nvSpPr>
          <p:cNvPr id="37902" name="Line 46">
            <a:extLst>
              <a:ext uri="{FF2B5EF4-FFF2-40B4-BE49-F238E27FC236}">
                <a16:creationId xmlns:a16="http://schemas.microsoft.com/office/drawing/2014/main" id="{D3BF08C4-7E13-2D6F-9C64-201E6CBC0C0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62400" y="3048000"/>
            <a:ext cx="762000" cy="0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Group 47">
            <a:extLst>
              <a:ext uri="{FF2B5EF4-FFF2-40B4-BE49-F238E27FC236}">
                <a16:creationId xmlns:a16="http://schemas.microsoft.com/office/drawing/2014/main" id="{18D5B3F7-6460-2F51-43CE-D53195EF9866}"/>
              </a:ext>
            </a:extLst>
          </p:cNvPr>
          <p:cNvGrpSpPr>
            <a:grpSpLocks/>
          </p:cNvGrpSpPr>
          <p:nvPr/>
        </p:nvGrpSpPr>
        <p:grpSpPr bwMode="auto">
          <a:xfrm>
            <a:off x="4051300" y="2366963"/>
            <a:ext cx="512763" cy="623887"/>
            <a:chOff x="0" y="0"/>
            <a:chExt cx="323" cy="393"/>
          </a:xfrm>
        </p:grpSpPr>
        <p:sp>
          <p:nvSpPr>
            <p:cNvPr id="37938" name="Text Box 48">
              <a:extLst>
                <a:ext uri="{FF2B5EF4-FFF2-40B4-BE49-F238E27FC236}">
                  <a16:creationId xmlns:a16="http://schemas.microsoft.com/office/drawing/2014/main" id="{D169ED44-52BC-75C7-8696-FF6D31C529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4"/>
              <a:ext cx="32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tx2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i="1" baseline="-25000">
                  <a:solidFill>
                    <a:schemeClr val="tx2"/>
                  </a:solidFill>
                  <a:latin typeface="Times New Roman" panose="02020603050405020304" pitchFamily="18" charset="0"/>
                </a:rPr>
                <a:t>R</a:t>
              </a:r>
              <a:endParaRPr lang="en-US" altLang="zh-CN" sz="2200" i="1">
                <a:solidFill>
                  <a:schemeClr val="tx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7939" name="Text Box 49">
              <a:extLst>
                <a:ext uri="{FF2B5EF4-FFF2-40B4-BE49-F238E27FC236}">
                  <a16:creationId xmlns:a16="http://schemas.microsoft.com/office/drawing/2014/main" id="{DE6E6B3A-7E63-FBD5-69F0-3580B6C495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i="1">
                  <a:solidFill>
                    <a:schemeClr val="tx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grpSp>
        <p:nvGrpSpPr>
          <p:cNvPr id="5" name="Group 50">
            <a:extLst>
              <a:ext uri="{FF2B5EF4-FFF2-40B4-BE49-F238E27FC236}">
                <a16:creationId xmlns:a16="http://schemas.microsoft.com/office/drawing/2014/main" id="{BB50076D-D1C1-6050-00E3-7EE2531BBB18}"/>
              </a:ext>
            </a:extLst>
          </p:cNvPr>
          <p:cNvGrpSpPr>
            <a:grpSpLocks/>
          </p:cNvGrpSpPr>
          <p:nvPr/>
        </p:nvGrpSpPr>
        <p:grpSpPr bwMode="auto">
          <a:xfrm>
            <a:off x="4032250" y="1738313"/>
            <a:ext cx="501650" cy="623887"/>
            <a:chOff x="0" y="0"/>
            <a:chExt cx="316" cy="393"/>
          </a:xfrm>
        </p:grpSpPr>
        <p:sp>
          <p:nvSpPr>
            <p:cNvPr id="37936" name="Text Box 51">
              <a:extLst>
                <a:ext uri="{FF2B5EF4-FFF2-40B4-BE49-F238E27FC236}">
                  <a16:creationId xmlns:a16="http://schemas.microsoft.com/office/drawing/2014/main" id="{D7AA1AAF-CD6E-793F-6454-1D169B065C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4"/>
              <a:ext cx="3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i="1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L</a:t>
              </a:r>
              <a:endParaRPr lang="en-US" altLang="zh-CN" sz="2200" b="1" i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7937" name="Text Box 52">
              <a:extLst>
                <a:ext uri="{FF2B5EF4-FFF2-40B4-BE49-F238E27FC236}">
                  <a16:creationId xmlns:a16="http://schemas.microsoft.com/office/drawing/2014/main" id="{A5128EC7-4F3B-33BA-21B4-D9B3363C8A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grpSp>
        <p:nvGrpSpPr>
          <p:cNvPr id="6" name="Group 64">
            <a:extLst>
              <a:ext uri="{FF2B5EF4-FFF2-40B4-BE49-F238E27FC236}">
                <a16:creationId xmlns:a16="http://schemas.microsoft.com/office/drawing/2014/main" id="{1E26F9BB-595E-4199-AD3B-C217E2A959F2}"/>
              </a:ext>
            </a:extLst>
          </p:cNvPr>
          <p:cNvGrpSpPr>
            <a:grpSpLocks/>
          </p:cNvGrpSpPr>
          <p:nvPr/>
        </p:nvGrpSpPr>
        <p:grpSpPr bwMode="auto">
          <a:xfrm>
            <a:off x="3924300" y="3757613"/>
            <a:ext cx="687388" cy="633412"/>
            <a:chOff x="0" y="0"/>
            <a:chExt cx="433" cy="399"/>
          </a:xfrm>
        </p:grpSpPr>
        <p:sp>
          <p:nvSpPr>
            <p:cNvPr id="37934" name="Text Box 54">
              <a:extLst>
                <a:ext uri="{FF2B5EF4-FFF2-40B4-BE49-F238E27FC236}">
                  <a16:creationId xmlns:a16="http://schemas.microsoft.com/office/drawing/2014/main" id="{40280088-5F05-D91D-EDAC-D089CE8BF8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30"/>
              <a:ext cx="43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FF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i="1" baseline="-25000">
                  <a:solidFill>
                    <a:srgbClr val="FF00FF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200" i="1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7935" name="Text Box 55">
              <a:extLst>
                <a:ext uri="{FF2B5EF4-FFF2-40B4-BE49-F238E27FC236}">
                  <a16:creationId xmlns:a16="http://schemas.microsoft.com/office/drawing/2014/main" id="{E0C3C274-5DB1-58AC-166F-A2A4B2475C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i="1">
                  <a:solidFill>
                    <a:srgbClr val="FF00FF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sp>
        <p:nvSpPr>
          <p:cNvPr id="37912" name="Line 56">
            <a:extLst>
              <a:ext uri="{FF2B5EF4-FFF2-40B4-BE49-F238E27FC236}">
                <a16:creationId xmlns:a16="http://schemas.microsoft.com/office/drawing/2014/main" id="{9B837B9C-995D-805A-84C1-977929A84B9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62400" y="1905000"/>
            <a:ext cx="0" cy="114300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13" name="Line 57">
            <a:extLst>
              <a:ext uri="{FF2B5EF4-FFF2-40B4-BE49-F238E27FC236}">
                <a16:creationId xmlns:a16="http://schemas.microsoft.com/office/drawing/2014/main" id="{A7A921DF-1DE0-6CF9-797D-0A5F58351C7E}"/>
              </a:ext>
            </a:extLst>
          </p:cNvPr>
          <p:cNvSpPr>
            <a:spLocks noChangeShapeType="1"/>
          </p:cNvSpPr>
          <p:nvPr/>
        </p:nvSpPr>
        <p:spPr bwMode="auto">
          <a:xfrm>
            <a:off x="3962400" y="3048000"/>
            <a:ext cx="0" cy="1143000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14" name="Text Box 59">
            <a:extLst>
              <a:ext uri="{FF2B5EF4-FFF2-40B4-BE49-F238E27FC236}">
                <a16:creationId xmlns:a16="http://schemas.microsoft.com/office/drawing/2014/main" id="{E2A5E666-3CE7-A457-5D44-375F7E23E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6400" y="4572000"/>
            <a:ext cx="8382000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　　当 </a:t>
            </a:r>
            <a:r>
              <a:rPr lang="en-US" altLang="zh-CN" sz="2400" b="1" i="1">
                <a:latin typeface="Times New Roman" panose="02020603050405020304" pitchFamily="18" charset="0"/>
              </a:rPr>
              <a:t>X</a:t>
            </a:r>
            <a:r>
              <a:rPr lang="en-US" altLang="zh-CN" sz="2400" b="1" i="1" baseline="-25000">
                <a:latin typeface="Times New Roman" panose="02020603050405020304" pitchFamily="18" charset="0"/>
              </a:rPr>
              <a:t>L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</a:rPr>
              <a:t>X</a:t>
            </a:r>
            <a:r>
              <a:rPr lang="en-US" altLang="zh-CN" sz="2400" b="1" i="1" baseline="-25000">
                <a:latin typeface="Times New Roman" panose="02020603050405020304" pitchFamily="18" charset="0"/>
              </a:rPr>
              <a:t>C</a:t>
            </a:r>
            <a:r>
              <a:rPr lang="en-US" altLang="zh-CN" sz="2400" b="1">
                <a:latin typeface="Times New Roman" panose="02020603050405020304" pitchFamily="18" charset="0"/>
              </a:rPr>
              <a:t> &gt; </a:t>
            </a:r>
            <a:r>
              <a:rPr lang="en-US" altLang="zh-CN" sz="2400" b="1" i="1">
                <a:latin typeface="Times New Roman" panose="02020603050405020304" pitchFamily="18" charset="0"/>
              </a:rPr>
              <a:t>R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时，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i="1" baseline="-25000">
                <a:latin typeface="Times New Roman" panose="02020603050405020304" pitchFamily="18" charset="0"/>
              </a:rPr>
              <a:t>L</a:t>
            </a:r>
            <a:r>
              <a:rPr lang="en-US" altLang="zh-CN" sz="2400" b="1" i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和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i="1" baseline="-25000">
                <a:latin typeface="Times New Roman" panose="02020603050405020304" pitchFamily="18" charset="0"/>
              </a:rPr>
              <a:t>C</a:t>
            </a:r>
            <a:r>
              <a:rPr lang="en-US" altLang="zh-CN" sz="2400" b="1" i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都高于电源电压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zh-CN" altLang="en-US" sz="2400" b="1">
                <a:latin typeface="Times New Roman" panose="02020603050405020304" pitchFamily="18" charset="0"/>
              </a:rPr>
              <a:t>。如果</a:t>
            </a:r>
            <a:r>
              <a:rPr lang="zh-CN" altLang="en-US" sz="2400" b="1">
                <a:latin typeface="宋体" panose="02010600030101010101" pitchFamily="2" charset="-122"/>
              </a:rPr>
              <a:t>电压过高，可能会击穿线圈和电容的绝缘。因此，在电力系统中应避免发生串联谐振。而在无线电工程中则用串联谐振以获得较高电压。</a:t>
            </a:r>
          </a:p>
        </p:txBody>
      </p:sp>
      <p:grpSp>
        <p:nvGrpSpPr>
          <p:cNvPr id="37905" name="Group 67">
            <a:extLst>
              <a:ext uri="{FF2B5EF4-FFF2-40B4-BE49-F238E27FC236}">
                <a16:creationId xmlns:a16="http://schemas.microsoft.com/office/drawing/2014/main" id="{3B64B320-03CC-909B-1B10-E6DA651B668C}"/>
              </a:ext>
            </a:extLst>
          </p:cNvPr>
          <p:cNvGrpSpPr>
            <a:grpSpLocks/>
          </p:cNvGrpSpPr>
          <p:nvPr/>
        </p:nvGrpSpPr>
        <p:grpSpPr bwMode="auto">
          <a:xfrm>
            <a:off x="971550" y="1347788"/>
            <a:ext cx="1609725" cy="2979737"/>
            <a:chOff x="0" y="0"/>
            <a:chExt cx="1014" cy="1877"/>
          </a:xfrm>
        </p:grpSpPr>
        <p:grpSp>
          <p:nvGrpSpPr>
            <p:cNvPr id="37906" name="Group 66">
              <a:extLst>
                <a:ext uri="{FF2B5EF4-FFF2-40B4-BE49-F238E27FC236}">
                  <a16:creationId xmlns:a16="http://schemas.microsoft.com/office/drawing/2014/main" id="{10BAB289-CFEA-0C73-F2AC-327F0C4C1F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014" cy="1877"/>
              <a:chOff x="0" y="0"/>
              <a:chExt cx="1014" cy="1877"/>
            </a:xfrm>
          </p:grpSpPr>
          <p:sp>
            <p:nvSpPr>
              <p:cNvPr id="37908" name="Text Box 7">
                <a:extLst>
                  <a:ext uri="{FF2B5EF4-FFF2-40B4-BE49-F238E27FC236}">
                    <a16:creationId xmlns:a16="http://schemas.microsoft.com/office/drawing/2014/main" id="{A9B98E34-694D-0158-5E49-B7B7488CC2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" y="1608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7909" name="Text Box 8">
                <a:extLst>
                  <a:ext uri="{FF2B5EF4-FFF2-40B4-BE49-F238E27FC236}">
                    <a16:creationId xmlns:a16="http://schemas.microsoft.com/office/drawing/2014/main" id="{9FF59C07-F91E-4AFB-CCD4-E099063FDA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2" y="1344"/>
                <a:ext cx="210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7910" name="Text Box 9">
                <a:extLst>
                  <a:ext uri="{FF2B5EF4-FFF2-40B4-BE49-F238E27FC236}">
                    <a16:creationId xmlns:a16="http://schemas.microsoft.com/office/drawing/2014/main" id="{7ADEF0B5-4E31-EE9E-4613-10D49341F6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771" y="1056"/>
                <a:ext cx="22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7911" name="Text Box 14">
                <a:extLst>
                  <a:ext uri="{FF2B5EF4-FFF2-40B4-BE49-F238E27FC236}">
                    <a16:creationId xmlns:a16="http://schemas.microsoft.com/office/drawing/2014/main" id="{8600B700-3A19-2B04-DBDA-8F3639B062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" y="1512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7" name="Text Box 15">
                <a:extLst>
                  <a:ext uri="{FF2B5EF4-FFF2-40B4-BE49-F238E27FC236}">
                    <a16:creationId xmlns:a16="http://schemas.microsoft.com/office/drawing/2014/main" id="{ADCCFE06-0F32-C1C6-4FCD-95A4551D542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360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8" name="Text Box 16">
                <a:extLst>
                  <a:ext uri="{FF2B5EF4-FFF2-40B4-BE49-F238E27FC236}">
                    <a16:creationId xmlns:a16="http://schemas.microsoft.com/office/drawing/2014/main" id="{E3705BAF-BAA1-5D1F-84C0-422FEAE32D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" y="912"/>
                <a:ext cx="21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" name="未知">
                <a:extLst>
                  <a:ext uri="{FF2B5EF4-FFF2-40B4-BE49-F238E27FC236}">
                    <a16:creationId xmlns:a16="http://schemas.microsoft.com/office/drawing/2014/main" id="{5F88BB1B-7990-A55A-AE68-CB7138448D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" y="327"/>
                <a:ext cx="552" cy="720"/>
              </a:xfrm>
              <a:custGeom>
                <a:avLst/>
                <a:gdLst>
                  <a:gd name="T0" fmla="*/ 0 w 480"/>
                  <a:gd name="T1" fmla="*/ 0 h 288"/>
                  <a:gd name="T2" fmla="*/ 6833 w 480"/>
                  <a:gd name="T3" fmla="*/ 0 h 288"/>
                  <a:gd name="T4" fmla="*/ 6833 w 480"/>
                  <a:gd name="T5" fmla="*/ 2147483647 h 288"/>
                  <a:gd name="T6" fmla="*/ 0 60000 65536"/>
                  <a:gd name="T7" fmla="*/ 0 60000 65536"/>
                  <a:gd name="T8" fmla="*/ 0 60000 65536"/>
                  <a:gd name="T9" fmla="*/ 0 w 480"/>
                  <a:gd name="T10" fmla="*/ 0 h 288"/>
                  <a:gd name="T11" fmla="*/ 480 w 480"/>
                  <a:gd name="T12" fmla="*/ 288 h 28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0" h="288">
                    <a:moveTo>
                      <a:pt x="0" y="0"/>
                    </a:moveTo>
                    <a:lnTo>
                      <a:pt x="480" y="0"/>
                    </a:lnTo>
                    <a:lnTo>
                      <a:pt x="480" y="288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15" name="未知">
                <a:extLst>
                  <a:ext uri="{FF2B5EF4-FFF2-40B4-BE49-F238E27FC236}">
                    <a16:creationId xmlns:a16="http://schemas.microsoft.com/office/drawing/2014/main" id="{45BB2BE6-65C3-1D4B-EE89-F22067A15A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" y="1647"/>
                <a:ext cx="528" cy="192"/>
              </a:xfrm>
              <a:custGeom>
                <a:avLst/>
                <a:gdLst>
                  <a:gd name="T0" fmla="*/ 0 w 480"/>
                  <a:gd name="T1" fmla="*/ 192 h 192"/>
                  <a:gd name="T2" fmla="*/ 2938 w 480"/>
                  <a:gd name="T3" fmla="*/ 192 h 192"/>
                  <a:gd name="T4" fmla="*/ 2938 w 480"/>
                  <a:gd name="T5" fmla="*/ 0 h 192"/>
                  <a:gd name="T6" fmla="*/ 0 60000 65536"/>
                  <a:gd name="T7" fmla="*/ 0 60000 65536"/>
                  <a:gd name="T8" fmla="*/ 0 60000 65536"/>
                  <a:gd name="T9" fmla="*/ 0 w 480"/>
                  <a:gd name="T10" fmla="*/ 0 h 192"/>
                  <a:gd name="T11" fmla="*/ 480 w 480"/>
                  <a:gd name="T12" fmla="*/ 192 h 19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80" h="192">
                    <a:moveTo>
                      <a:pt x="0" y="192"/>
                    </a:moveTo>
                    <a:lnTo>
                      <a:pt x="480" y="192"/>
                    </a:lnTo>
                    <a:lnTo>
                      <a:pt x="480" y="0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16" name="Text Box 19">
                <a:extLst>
                  <a:ext uri="{FF2B5EF4-FFF2-40B4-BE49-F238E27FC236}">
                    <a16:creationId xmlns:a16="http://schemas.microsoft.com/office/drawing/2014/main" id="{3CA09DB8-3532-3467-79C4-D9A3091E522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1" y="1488"/>
                <a:ext cx="23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37917" name="Group 20">
                <a:extLst>
                  <a:ext uri="{FF2B5EF4-FFF2-40B4-BE49-F238E27FC236}">
                    <a16:creationId xmlns:a16="http://schemas.microsoft.com/office/drawing/2014/main" id="{A58F6F13-B19E-F4DB-7162-0A7E102652A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60" y="1575"/>
                <a:ext cx="216" cy="72"/>
                <a:chOff x="0" y="0"/>
                <a:chExt cx="216" cy="72"/>
              </a:xfrm>
            </p:grpSpPr>
            <p:sp>
              <p:nvSpPr>
                <p:cNvPr id="37932" name="Line 21">
                  <a:extLst>
                    <a:ext uri="{FF2B5EF4-FFF2-40B4-BE49-F238E27FC236}">
                      <a16:creationId xmlns:a16="http://schemas.microsoft.com/office/drawing/2014/main" id="{CD7EF651-1C06-88FD-7660-9FAB676E88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400000">
                  <a:off x="108" y="-36"/>
                  <a:ext cx="0" cy="21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33" name="Line 22">
                  <a:extLst>
                    <a:ext uri="{FF2B5EF4-FFF2-40B4-BE49-F238E27FC236}">
                      <a16:creationId xmlns:a16="http://schemas.microsoft.com/office/drawing/2014/main" id="{4CAF114B-138C-24A6-736B-BD6B1DD22B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5400000">
                  <a:off x="108" y="-108"/>
                  <a:ext cx="0" cy="21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7918" name="Oval 23">
                <a:extLst>
                  <a:ext uri="{FF2B5EF4-FFF2-40B4-BE49-F238E27FC236}">
                    <a16:creationId xmlns:a16="http://schemas.microsoft.com/office/drawing/2014/main" id="{EA8207C2-50AC-59BF-3F19-9AC2E4E758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" y="1815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37919" name="Oval 24">
                <a:extLst>
                  <a:ext uri="{FF2B5EF4-FFF2-40B4-BE49-F238E27FC236}">
                    <a16:creationId xmlns:a16="http://schemas.microsoft.com/office/drawing/2014/main" id="{CD0D31A9-7A4C-646A-A420-4859D08E53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0" y="303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37920" name="Rectangle 25">
                <a:extLst>
                  <a:ext uri="{FF2B5EF4-FFF2-40B4-BE49-F238E27FC236}">
                    <a16:creationId xmlns:a16="http://schemas.microsoft.com/office/drawing/2014/main" id="{32CEF858-4E1A-5720-075C-8175EBE7338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524" y="615"/>
                <a:ext cx="288" cy="9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37921" name="Text Box 26">
                <a:extLst>
                  <a:ext uri="{FF2B5EF4-FFF2-40B4-BE49-F238E27FC236}">
                    <a16:creationId xmlns:a16="http://schemas.microsoft.com/office/drawing/2014/main" id="{1228273D-ECD0-7B07-7D86-47D9456195D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57" y="516"/>
                <a:ext cx="23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R</a:t>
                </a:r>
                <a:endPara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7922" name="Line 27">
                <a:extLst>
                  <a:ext uri="{FF2B5EF4-FFF2-40B4-BE49-F238E27FC236}">
                    <a16:creationId xmlns:a16="http://schemas.microsoft.com/office/drawing/2014/main" id="{6CBC4C4A-C19B-C772-393A-5D26D89376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8" y="267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23" name="Text Box 28">
                <a:extLst>
                  <a:ext uri="{FF2B5EF4-FFF2-40B4-BE49-F238E27FC236}">
                    <a16:creationId xmlns:a16="http://schemas.microsoft.com/office/drawing/2014/main" id="{1998D35D-6A2A-CDFE-9D36-476F823E420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6" y="0"/>
                <a:ext cx="165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</a:p>
            </p:txBody>
          </p:sp>
          <p:sp>
            <p:nvSpPr>
              <p:cNvPr id="37924" name="Text Box 29">
                <a:extLst>
                  <a:ext uri="{FF2B5EF4-FFF2-40B4-BE49-F238E27FC236}">
                    <a16:creationId xmlns:a16="http://schemas.microsoft.com/office/drawing/2014/main" id="{99236637-A10A-20F2-C496-FE1432EF15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8" y="984"/>
                <a:ext cx="30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i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7925" name="Text Box 30">
                <a:extLst>
                  <a:ext uri="{FF2B5EF4-FFF2-40B4-BE49-F238E27FC236}">
                    <a16:creationId xmlns:a16="http://schemas.microsoft.com/office/drawing/2014/main" id="{834DBE1F-4DD9-78A5-FD5F-6657C08B44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6" y="1428"/>
                <a:ext cx="34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i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C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7926" name="Text Box 31">
                <a:extLst>
                  <a:ext uri="{FF2B5EF4-FFF2-40B4-BE49-F238E27FC236}">
                    <a16:creationId xmlns:a16="http://schemas.microsoft.com/office/drawing/2014/main" id="{E1C3F3D0-658A-28CD-B877-A7B782592F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2" y="456"/>
                <a:ext cx="30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i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R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7927" name="Text Box 32">
                <a:extLst>
                  <a:ext uri="{FF2B5EF4-FFF2-40B4-BE49-F238E27FC236}">
                    <a16:creationId xmlns:a16="http://schemas.microsoft.com/office/drawing/2014/main" id="{E3E3FC09-D9D1-2F44-7C23-DD172A8282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0" y="636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7928" name="Text Box 33">
                <a:extLst>
                  <a:ext uri="{FF2B5EF4-FFF2-40B4-BE49-F238E27FC236}">
                    <a16:creationId xmlns:a16="http://schemas.microsoft.com/office/drawing/2014/main" id="{88BBB5AC-4E65-E187-B9D9-19D05C3C877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" y="324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7929" name="Line 34">
                <a:extLst>
                  <a:ext uri="{FF2B5EF4-FFF2-40B4-BE49-F238E27FC236}">
                    <a16:creationId xmlns:a16="http://schemas.microsoft.com/office/drawing/2014/main" id="{2ABADEBF-C1D2-DBB0-F8E8-9F5FF4642D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68" y="1335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930" name="Text Box 35">
                <a:extLst>
                  <a:ext uri="{FF2B5EF4-FFF2-40B4-BE49-F238E27FC236}">
                    <a16:creationId xmlns:a16="http://schemas.microsoft.com/office/drawing/2014/main" id="{CCE4EEAE-6E6A-2902-5DAD-3B895CABFA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8" y="1152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7931" name="Text Box 36">
                <a:extLst>
                  <a:ext uri="{FF2B5EF4-FFF2-40B4-BE49-F238E27FC236}">
                    <a16:creationId xmlns:a16="http://schemas.microsoft.com/office/drawing/2014/main" id="{CDCB2EC0-5239-D706-B966-CAD6E16666A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" y="864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</p:grpSp>
        <p:graphicFrame>
          <p:nvGraphicFramePr>
            <p:cNvPr id="37907" name="Object 65">
              <a:extLst>
                <a:ext uri="{FF2B5EF4-FFF2-40B4-BE49-F238E27FC236}">
                  <a16:creationId xmlns:a16="http://schemas.microsoft.com/office/drawing/2014/main" id="{6C155719-331F-BAAB-C97E-2972CDB26BD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646" y="978"/>
            <a:ext cx="129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8" imgW="218332" imgH="733898" progId="Visio.Drawing.11">
                    <p:embed/>
                  </p:oleObj>
                </mc:Choice>
                <mc:Fallback>
                  <p:oleObj r:id="rId8" imgW="218332" imgH="733898" progId="Visio.Drawing.11">
                    <p:embed/>
                    <p:pic>
                      <p:nvPicPr>
                        <p:cNvPr id="0" name="Object 6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46" y="978"/>
                          <a:ext cx="129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7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7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7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7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75"/>
                                        <p:tgtEl>
                                          <p:spTgt spid="37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autoUpdateAnimBg="0"/>
      <p:bldP spid="37914" grpId="0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>
            <a:extLst>
              <a:ext uri="{FF2B5EF4-FFF2-40B4-BE49-F238E27FC236}">
                <a16:creationId xmlns:a16="http://schemas.microsoft.com/office/drawing/2014/main" id="{8B962FCC-BBE5-CCB3-B7EE-925B844D91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10000" y="3505200"/>
          <a:ext cx="1752600" cy="40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751840" imgH="406224" progId="Equation.3">
                  <p:embed/>
                </p:oleObj>
              </mc:Choice>
              <mc:Fallback>
                <p:oleObj r:id="rId2" imgW="1751840" imgH="406224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3505200"/>
                        <a:ext cx="1752600" cy="40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5" name="Object 3">
            <a:extLst>
              <a:ext uri="{FF2B5EF4-FFF2-40B4-BE49-F238E27FC236}">
                <a16:creationId xmlns:a16="http://schemas.microsoft.com/office/drawing/2014/main" id="{6D07F771-34D8-2F29-D756-7B97815AC00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24063" y="3975100"/>
          <a:ext cx="453548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4531933" imgH="901309" progId="Equation.3">
                  <p:embed/>
                </p:oleObj>
              </mc:Choice>
              <mc:Fallback>
                <p:oleObj r:id="rId4" imgW="4531933" imgH="901309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24063" y="3975100"/>
                        <a:ext cx="4535487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6" name="Object 4">
            <a:extLst>
              <a:ext uri="{FF2B5EF4-FFF2-40B4-BE49-F238E27FC236}">
                <a16:creationId xmlns:a16="http://schemas.microsoft.com/office/drawing/2014/main" id="{DF3050CC-4CCB-9DE0-20A1-DBA029BF107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66913" y="4800600"/>
          <a:ext cx="5005387" cy="90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5001629" imgH="901309" progId="Equation.3">
                  <p:embed/>
                </p:oleObj>
              </mc:Choice>
              <mc:Fallback>
                <p:oleObj r:id="rId6" imgW="5001629" imgH="901309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66913" y="4800600"/>
                        <a:ext cx="5005387" cy="90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7" name="Object 5">
            <a:extLst>
              <a:ext uri="{FF2B5EF4-FFF2-40B4-BE49-F238E27FC236}">
                <a16:creationId xmlns:a16="http://schemas.microsoft.com/office/drawing/2014/main" id="{50BC0951-12A6-3A7A-151A-1C365FF2DEC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30400" y="5689600"/>
          <a:ext cx="2590800" cy="86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2589676" imgH="863225" progId="Equation.3">
                  <p:embed/>
                </p:oleObj>
              </mc:Choice>
              <mc:Fallback>
                <p:oleObj r:id="rId8" imgW="2589676" imgH="86322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0400" y="5689600"/>
                        <a:ext cx="2590800" cy="863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8" name="Text Box 34">
            <a:extLst>
              <a:ext uri="{FF2B5EF4-FFF2-40B4-BE49-F238E27FC236}">
                <a16:creationId xmlns:a16="http://schemas.microsoft.com/office/drawing/2014/main" id="{F6B2F471-FD39-4F6A-FF84-2D14287556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0600" y="723900"/>
            <a:ext cx="2941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发生谐振时的相量图</a:t>
            </a:r>
          </a:p>
        </p:txBody>
      </p:sp>
      <p:sp>
        <p:nvSpPr>
          <p:cNvPr id="38919" name="Text Box 35">
            <a:extLst>
              <a:ext uri="{FF2B5EF4-FFF2-40B4-BE49-F238E27FC236}">
                <a16:creationId xmlns:a16="http://schemas.microsoft.com/office/drawing/2014/main" id="{705B4389-64C6-E058-4174-94867517D3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200" y="3430588"/>
            <a:ext cx="228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由相量图可得</a:t>
            </a:r>
          </a:p>
        </p:txBody>
      </p:sp>
      <p:sp>
        <p:nvSpPr>
          <p:cNvPr id="38920" name="Text Box 36">
            <a:extLst>
              <a:ext uri="{FF2B5EF4-FFF2-40B4-BE49-F238E27FC236}">
                <a16:creationId xmlns:a16="http://schemas.microsoft.com/office/drawing/2014/main" id="{7E40FF65-21EC-1855-17F3-218A1221E7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0" y="4102100"/>
            <a:ext cx="1216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由于</a:t>
            </a:r>
          </a:p>
        </p:txBody>
      </p:sp>
      <p:grpSp>
        <p:nvGrpSpPr>
          <p:cNvPr id="2" name="Group 37">
            <a:extLst>
              <a:ext uri="{FF2B5EF4-FFF2-40B4-BE49-F238E27FC236}">
                <a16:creationId xmlns:a16="http://schemas.microsoft.com/office/drawing/2014/main" id="{BCD479A8-00EC-3F80-307E-B546962319E7}"/>
              </a:ext>
            </a:extLst>
          </p:cNvPr>
          <p:cNvGrpSpPr>
            <a:grpSpLocks/>
          </p:cNvGrpSpPr>
          <p:nvPr/>
        </p:nvGrpSpPr>
        <p:grpSpPr bwMode="auto">
          <a:xfrm>
            <a:off x="5946775" y="1239838"/>
            <a:ext cx="2025650" cy="2417762"/>
            <a:chOff x="0" y="0"/>
            <a:chExt cx="1276" cy="1523"/>
          </a:xfrm>
        </p:grpSpPr>
        <p:sp>
          <p:nvSpPr>
            <p:cNvPr id="38951" name="Line 38">
              <a:extLst>
                <a:ext uri="{FF2B5EF4-FFF2-40B4-BE49-F238E27FC236}">
                  <a16:creationId xmlns:a16="http://schemas.microsoft.com/office/drawing/2014/main" id="{4A7C8F0F-8B44-F12B-4B2E-5E565D91E66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6" y="862"/>
              <a:ext cx="804" cy="0"/>
            </a:xfrm>
            <a:prstGeom prst="line">
              <a:avLst/>
            </a:prstGeom>
            <a:noFill/>
            <a:ln w="38100">
              <a:solidFill>
                <a:srgbClr val="99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8952" name="Line 39">
              <a:extLst>
                <a:ext uri="{FF2B5EF4-FFF2-40B4-BE49-F238E27FC236}">
                  <a16:creationId xmlns:a16="http://schemas.microsoft.com/office/drawing/2014/main" id="{097BF967-BD6E-8CB0-661B-26BB4C7460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8" y="202"/>
              <a:ext cx="0" cy="660"/>
            </a:xfrm>
            <a:prstGeom prst="line">
              <a:avLst/>
            </a:prstGeom>
            <a:noFill/>
            <a:ln w="38100">
              <a:solidFill>
                <a:srgbClr val="99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8953" name="Line 40">
              <a:extLst>
                <a:ext uri="{FF2B5EF4-FFF2-40B4-BE49-F238E27FC236}">
                  <a16:creationId xmlns:a16="http://schemas.microsoft.com/office/drawing/2014/main" id="{AB90BB8C-45EA-5FD6-343C-65845F9F93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2" y="826"/>
              <a:ext cx="0" cy="612"/>
            </a:xfrm>
            <a:prstGeom prst="line">
              <a:avLst/>
            </a:prstGeom>
            <a:noFill/>
            <a:ln w="38100">
              <a:solidFill>
                <a:srgbClr val="9900CC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8954" name="Line 41">
              <a:extLst>
                <a:ext uri="{FF2B5EF4-FFF2-40B4-BE49-F238E27FC236}">
                  <a16:creationId xmlns:a16="http://schemas.microsoft.com/office/drawing/2014/main" id="{9E6B84FA-6EA7-59D2-587D-D5484B2E712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" y="862"/>
              <a:ext cx="180" cy="0"/>
            </a:xfrm>
            <a:prstGeom prst="line">
              <a:avLst/>
            </a:prstGeom>
            <a:noFill/>
            <a:ln w="38100">
              <a:solidFill>
                <a:srgbClr val="99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38955" name="Group 42">
              <a:extLst>
                <a:ext uri="{FF2B5EF4-FFF2-40B4-BE49-F238E27FC236}">
                  <a16:creationId xmlns:a16="http://schemas.microsoft.com/office/drawing/2014/main" id="{CE8455D6-8317-2E52-C2D8-97EA285E5C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33" y="715"/>
              <a:ext cx="243" cy="419"/>
              <a:chOff x="0" y="0"/>
              <a:chExt cx="243" cy="419"/>
            </a:xfrm>
          </p:grpSpPr>
          <p:sp>
            <p:nvSpPr>
              <p:cNvPr id="38964" name="Text Box 43">
                <a:extLst>
                  <a:ext uri="{FF2B5EF4-FFF2-40B4-BE49-F238E27FC236}">
                    <a16:creationId xmlns:a16="http://schemas.microsoft.com/office/drawing/2014/main" id="{4E4D150A-A7E8-8A7D-74E4-5912B9833CB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50"/>
                <a:ext cx="24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U</a:t>
                </a:r>
                <a:endParaRPr lang="en-US" altLang="zh-CN" sz="22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65" name="Text Box 44">
                <a:extLst>
                  <a:ext uri="{FF2B5EF4-FFF2-40B4-BE49-F238E27FC236}">
                    <a16:creationId xmlns:a16="http://schemas.microsoft.com/office/drawing/2014/main" id="{852AC3BE-CBA2-F3AB-3D13-2C71C5DFE0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" y="0"/>
                <a:ext cx="222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200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200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2200" i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8956" name="Text Box 45">
              <a:extLst>
                <a:ext uri="{FF2B5EF4-FFF2-40B4-BE49-F238E27FC236}">
                  <a16:creationId xmlns:a16="http://schemas.microsoft.com/office/drawing/2014/main" id="{E9ED51FD-CCEB-50F9-501B-402237BA4A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38957" name="Text Box 46">
              <a:extLst>
                <a:ext uri="{FF2B5EF4-FFF2-40B4-BE49-F238E27FC236}">
                  <a16:creationId xmlns:a16="http://schemas.microsoft.com/office/drawing/2014/main" id="{323C9D56-0AEC-4AE3-B4D3-71124DFDE0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8" y="1254"/>
              <a:ext cx="2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200" i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8958" name="Text Box 47">
              <a:extLst>
                <a:ext uri="{FF2B5EF4-FFF2-40B4-BE49-F238E27FC236}">
                  <a16:creationId xmlns:a16="http://schemas.microsoft.com/office/drawing/2014/main" id="{761550C9-04A4-CE78-0C5D-2CE19FE909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" y="1128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38959" name="Text Box 48">
              <a:extLst>
                <a:ext uri="{FF2B5EF4-FFF2-40B4-BE49-F238E27FC236}">
                  <a16:creationId xmlns:a16="http://schemas.microsoft.com/office/drawing/2014/main" id="{D0D2BB73-7A95-E805-DA0A-F297150C9A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6"/>
              <a:ext cx="26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i="1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200" i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8960" name="Line 49">
              <a:extLst>
                <a:ext uri="{FF2B5EF4-FFF2-40B4-BE49-F238E27FC236}">
                  <a16:creationId xmlns:a16="http://schemas.microsoft.com/office/drawing/2014/main" id="{DB5742BC-9930-EC17-FAE7-60E4FCB1A9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" y="238"/>
              <a:ext cx="132" cy="612"/>
            </a:xfrm>
            <a:prstGeom prst="line">
              <a:avLst/>
            </a:prstGeom>
            <a:noFill/>
            <a:ln w="38100">
              <a:solidFill>
                <a:srgbClr val="9900C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8961" name="Line 50">
              <a:extLst>
                <a:ext uri="{FF2B5EF4-FFF2-40B4-BE49-F238E27FC236}">
                  <a16:creationId xmlns:a16="http://schemas.microsoft.com/office/drawing/2014/main" id="{417A3FF1-7A46-D4A3-9B21-5151358650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0" y="874"/>
              <a:ext cx="132" cy="612"/>
            </a:xfrm>
            <a:prstGeom prst="line">
              <a:avLst/>
            </a:prstGeom>
            <a:noFill/>
            <a:ln w="38100">
              <a:solidFill>
                <a:srgbClr val="99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8962" name="Text Box 51">
              <a:extLst>
                <a:ext uri="{FF2B5EF4-FFF2-40B4-BE49-F238E27FC236}">
                  <a16:creationId xmlns:a16="http://schemas.microsoft.com/office/drawing/2014/main" id="{0D1539FB-EA7F-C759-AC61-312C3A8709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" y="546"/>
              <a:ext cx="18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sz="2200" i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38963" name="Text Box 52">
              <a:extLst>
                <a:ext uri="{FF2B5EF4-FFF2-40B4-BE49-F238E27FC236}">
                  <a16:creationId xmlns:a16="http://schemas.microsoft.com/office/drawing/2014/main" id="{9B5D0D2B-03C7-15DF-4DBC-99C788E9E9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" y="420"/>
              <a:ext cx="22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2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grpSp>
        <p:nvGrpSpPr>
          <p:cNvPr id="4" name="Group 53">
            <a:extLst>
              <a:ext uri="{FF2B5EF4-FFF2-40B4-BE49-F238E27FC236}">
                <a16:creationId xmlns:a16="http://schemas.microsoft.com/office/drawing/2014/main" id="{34883707-EF9D-BABA-1AFA-63018E6A05B6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2667000"/>
            <a:ext cx="838200" cy="609600"/>
            <a:chOff x="0" y="0"/>
            <a:chExt cx="528" cy="384"/>
          </a:xfrm>
        </p:grpSpPr>
        <p:graphicFrame>
          <p:nvGraphicFramePr>
            <p:cNvPr id="38949" name="Object 26">
              <a:extLst>
                <a:ext uri="{FF2B5EF4-FFF2-40B4-BE49-F238E27FC236}">
                  <a16:creationId xmlns:a16="http://schemas.microsoft.com/office/drawing/2014/main" id="{14A1DF67-2E8B-DF7A-FB3E-D0C2925A4CC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120"/>
            <a:ext cx="223" cy="26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0" imgW="359028" imgH="423140" progId="Equation.3">
                    <p:embed/>
                  </p:oleObj>
                </mc:Choice>
                <mc:Fallback>
                  <p:oleObj r:id="rId10" imgW="359028" imgH="423140" progId="Equation.3">
                    <p:embed/>
                    <p:pic>
                      <p:nvPicPr>
                        <p:cNvPr id="0" name="Object 2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20"/>
                          <a:ext cx="223" cy="26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8950" name="Line 55">
              <a:extLst>
                <a:ext uri="{FF2B5EF4-FFF2-40B4-BE49-F238E27FC236}">
                  <a16:creationId xmlns:a16="http://schemas.microsoft.com/office/drawing/2014/main" id="{BFCDF2D2-918D-A69E-5061-78DE780416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2" y="0"/>
              <a:ext cx="336" cy="192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8923" name="Group 61">
            <a:extLst>
              <a:ext uri="{FF2B5EF4-FFF2-40B4-BE49-F238E27FC236}">
                <a16:creationId xmlns:a16="http://schemas.microsoft.com/office/drawing/2014/main" id="{6D1A7916-9ABD-DA0A-D5B2-E42D64DD36F0}"/>
              </a:ext>
            </a:extLst>
          </p:cNvPr>
          <p:cNvGrpSpPr>
            <a:grpSpLocks/>
          </p:cNvGrpSpPr>
          <p:nvPr/>
        </p:nvGrpSpPr>
        <p:grpSpPr bwMode="auto">
          <a:xfrm>
            <a:off x="768350" y="1001713"/>
            <a:ext cx="2446338" cy="1839912"/>
            <a:chOff x="0" y="0"/>
            <a:chExt cx="1541" cy="1159"/>
          </a:xfrm>
        </p:grpSpPr>
        <p:grpSp>
          <p:nvGrpSpPr>
            <p:cNvPr id="38925" name="Group 60">
              <a:extLst>
                <a:ext uri="{FF2B5EF4-FFF2-40B4-BE49-F238E27FC236}">
                  <a16:creationId xmlns:a16="http://schemas.microsoft.com/office/drawing/2014/main" id="{ACC0AE4A-7E65-F577-8AEE-50BC88B504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541" cy="1159"/>
              <a:chOff x="0" y="0"/>
              <a:chExt cx="1541" cy="1159"/>
            </a:xfrm>
          </p:grpSpPr>
          <p:sp>
            <p:nvSpPr>
              <p:cNvPr id="38927" name="Text Box 4">
                <a:extLst>
                  <a:ext uri="{FF2B5EF4-FFF2-40B4-BE49-F238E27FC236}">
                    <a16:creationId xmlns:a16="http://schemas.microsoft.com/office/drawing/2014/main" id="{A2D557C5-14DE-BB6E-8D21-CD29AAC289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338" y="768"/>
                <a:ext cx="22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latin typeface="Times New Roman" panose="02020603050405020304" pitchFamily="18" charset="0"/>
                  </a:rPr>
                  <a:t>L</a:t>
                </a:r>
                <a:endParaRPr lang="en-US" altLang="zh-CN" sz="2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28" name="Text Box 9">
                <a:extLst>
                  <a:ext uri="{FF2B5EF4-FFF2-40B4-BE49-F238E27FC236}">
                    <a16:creationId xmlns:a16="http://schemas.microsoft.com/office/drawing/2014/main" id="{3B816E13-BC77-8723-3482-5566C8F124D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624"/>
                <a:ext cx="21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latin typeface="Times New Roman" panose="02020603050405020304" pitchFamily="18" charset="0"/>
                  </a:rPr>
                  <a:t>u</a:t>
                </a:r>
                <a:endParaRPr lang="en-US" altLang="zh-CN" sz="2200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29" name="Text Box 10">
                <a:extLst>
                  <a:ext uri="{FF2B5EF4-FFF2-40B4-BE49-F238E27FC236}">
                    <a16:creationId xmlns:a16="http://schemas.microsoft.com/office/drawing/2014/main" id="{6B928C31-4CE8-A31A-0A43-A648D22BE0D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41" y="672"/>
                <a:ext cx="23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latin typeface="Times New Roman" panose="02020603050405020304" pitchFamily="18" charset="0"/>
                  </a:rPr>
                  <a:t>C</a:t>
                </a:r>
                <a:endParaRPr lang="en-US" altLang="zh-CN" sz="2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30" name="Text Box 11">
                <a:extLst>
                  <a:ext uri="{FF2B5EF4-FFF2-40B4-BE49-F238E27FC236}">
                    <a16:creationId xmlns:a16="http://schemas.microsoft.com/office/drawing/2014/main" id="{D322634B-C2C9-3603-1507-4E65526789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5" y="516"/>
                <a:ext cx="23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200" b="1" i="1">
                    <a:latin typeface="Times New Roman" panose="02020603050405020304" pitchFamily="18" charset="0"/>
                  </a:rPr>
                  <a:t>R</a:t>
                </a:r>
                <a:endParaRPr lang="en-US" altLang="zh-CN" sz="22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31" name="Line 12">
                <a:extLst>
                  <a:ext uri="{FF2B5EF4-FFF2-40B4-BE49-F238E27FC236}">
                    <a16:creationId xmlns:a16="http://schemas.microsoft.com/office/drawing/2014/main" id="{0B5FEA25-D8C4-19A1-7A04-C54A62E0B1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" y="375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932" name="Oval 13">
                <a:extLst>
                  <a:ext uri="{FF2B5EF4-FFF2-40B4-BE49-F238E27FC236}">
                    <a16:creationId xmlns:a16="http://schemas.microsoft.com/office/drawing/2014/main" id="{34A6E2AB-967B-3CC1-85B2-D46E4F3206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" y="339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38933" name="Oval 14">
                <a:extLst>
                  <a:ext uri="{FF2B5EF4-FFF2-40B4-BE49-F238E27FC236}">
                    <a16:creationId xmlns:a16="http://schemas.microsoft.com/office/drawing/2014/main" id="{FFF77B6D-1556-F751-935E-5FAAAE4999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" y="1107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38934" name="Text Box 15">
                <a:extLst>
                  <a:ext uri="{FF2B5EF4-FFF2-40B4-BE49-F238E27FC236}">
                    <a16:creationId xmlns:a16="http://schemas.microsoft.com/office/drawing/2014/main" id="{2AE6300D-AAEF-5503-2BF0-E38DFB7643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" y="890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008000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8935" name="Text Box 16">
                <a:extLst>
                  <a:ext uri="{FF2B5EF4-FFF2-40B4-BE49-F238E27FC236}">
                    <a16:creationId xmlns:a16="http://schemas.microsoft.com/office/drawing/2014/main" id="{4A8088B5-2375-B847-19EF-8920B303022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364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8936" name="Line 17">
                <a:extLst>
                  <a:ext uri="{FF2B5EF4-FFF2-40B4-BE49-F238E27FC236}">
                    <a16:creationId xmlns:a16="http://schemas.microsoft.com/office/drawing/2014/main" id="{764B2508-5002-6FD5-CC76-35FFFE50F2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3" y="279"/>
                <a:ext cx="27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937" name="未知">
                <a:extLst>
                  <a:ext uri="{FF2B5EF4-FFF2-40B4-BE49-F238E27FC236}">
                    <a16:creationId xmlns:a16="http://schemas.microsoft.com/office/drawing/2014/main" id="{5A1CCF46-C4E7-7792-DFDB-B730862F4F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0" y="363"/>
                <a:ext cx="1056" cy="768"/>
              </a:xfrm>
              <a:custGeom>
                <a:avLst/>
                <a:gdLst>
                  <a:gd name="T0" fmla="*/ 0 w 576"/>
                  <a:gd name="T1" fmla="*/ 0 h 768"/>
                  <a:gd name="T2" fmla="*/ 57802096 w 576"/>
                  <a:gd name="T3" fmla="*/ 0 h 768"/>
                  <a:gd name="T4" fmla="*/ 57802096 w 576"/>
                  <a:gd name="T5" fmla="*/ 768 h 768"/>
                  <a:gd name="T6" fmla="*/ 0 w 576"/>
                  <a:gd name="T7" fmla="*/ 768 h 7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6"/>
                  <a:gd name="T13" fmla="*/ 0 h 768"/>
                  <a:gd name="T14" fmla="*/ 576 w 576"/>
                  <a:gd name="T15" fmla="*/ 768 h 7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6" h="768">
                    <a:moveTo>
                      <a:pt x="0" y="0"/>
                    </a:moveTo>
                    <a:lnTo>
                      <a:pt x="576" y="0"/>
                    </a:lnTo>
                    <a:lnTo>
                      <a:pt x="576" y="768"/>
                    </a:lnTo>
                    <a:lnTo>
                      <a:pt x="0" y="768"/>
                    </a:lnTo>
                  </a:path>
                </a:pathLst>
              </a:custGeom>
              <a:noFill/>
              <a:ln w="38100" cap="flat" cmpd="sng">
                <a:solidFill>
                  <a:srgbClr val="66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938" name="Line 19">
                <a:extLst>
                  <a:ext uri="{FF2B5EF4-FFF2-40B4-BE49-F238E27FC236}">
                    <a16:creationId xmlns:a16="http://schemas.microsoft.com/office/drawing/2014/main" id="{3053EA5D-6816-06E7-8EC1-67FFFCE8AA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538" y="529"/>
                <a:ext cx="23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939" name="Line 20">
                <a:extLst>
                  <a:ext uri="{FF2B5EF4-FFF2-40B4-BE49-F238E27FC236}">
                    <a16:creationId xmlns:a16="http://schemas.microsoft.com/office/drawing/2014/main" id="{883E7D0D-0AE3-495C-2B4B-8EA06AD7CD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1150" y="541"/>
                <a:ext cx="23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940" name="Line 21">
                <a:extLst>
                  <a:ext uri="{FF2B5EF4-FFF2-40B4-BE49-F238E27FC236}">
                    <a16:creationId xmlns:a16="http://schemas.microsoft.com/office/drawing/2014/main" id="{7B727953-5EF9-666F-61E6-7600E58936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2" y="903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8941" name="Group 22">
                <a:extLst>
                  <a:ext uri="{FF2B5EF4-FFF2-40B4-BE49-F238E27FC236}">
                    <a16:creationId xmlns:a16="http://schemas.microsoft.com/office/drawing/2014/main" id="{A58B21FF-4F80-3C96-DAD1-67E68874CAD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88" y="723"/>
                <a:ext cx="240" cy="96"/>
                <a:chOff x="0" y="0"/>
                <a:chExt cx="240" cy="96"/>
              </a:xfrm>
            </p:grpSpPr>
            <p:sp>
              <p:nvSpPr>
                <p:cNvPr id="38945" name="Rectangle 23">
                  <a:extLst>
                    <a:ext uri="{FF2B5EF4-FFF2-40B4-BE49-F238E27FC236}">
                      <a16:creationId xmlns:a16="http://schemas.microsoft.com/office/drawing/2014/main" id="{5CFD9D22-374A-6786-341E-A06B898489B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  <p:grpSp>
              <p:nvGrpSpPr>
                <p:cNvPr id="38946" name="Group 24">
                  <a:extLst>
                    <a:ext uri="{FF2B5EF4-FFF2-40B4-BE49-F238E27FC236}">
                      <a16:creationId xmlns:a16="http://schemas.microsoft.com/office/drawing/2014/main" id="{4C02EE1E-8F65-5729-1288-E53B823FB3E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2"/>
                  <a:ext cx="216" cy="72"/>
                  <a:chOff x="0" y="0"/>
                  <a:chExt cx="216" cy="72"/>
                </a:xfrm>
              </p:grpSpPr>
              <p:sp>
                <p:nvSpPr>
                  <p:cNvPr id="38947" name="Line 25">
                    <a:extLst>
                      <a:ext uri="{FF2B5EF4-FFF2-40B4-BE49-F238E27FC236}">
                        <a16:creationId xmlns:a16="http://schemas.microsoft.com/office/drawing/2014/main" id="{94AD8512-AA00-8B91-1F1A-3B8D6B005DE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5400000">
                    <a:off x="108" y="-36"/>
                    <a:ext cx="0" cy="216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48" name="Line 26">
                    <a:extLst>
                      <a:ext uri="{FF2B5EF4-FFF2-40B4-BE49-F238E27FC236}">
                        <a16:creationId xmlns:a16="http://schemas.microsoft.com/office/drawing/2014/main" id="{05E75655-0597-537A-AA13-9ECA6CCB242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5400000">
                    <a:off x="108" y="-108"/>
                    <a:ext cx="0" cy="216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8942" name="Text Box 27">
                <a:extLst>
                  <a:ext uri="{FF2B5EF4-FFF2-40B4-BE49-F238E27FC236}">
                    <a16:creationId xmlns:a16="http://schemas.microsoft.com/office/drawing/2014/main" id="{1FA6EAEF-1F40-0AF1-A119-0EB01482881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6" y="0"/>
                <a:ext cx="165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latin typeface="Times New Roman" panose="02020603050405020304" pitchFamily="18" charset="0"/>
                  </a:rPr>
                  <a:t>i</a:t>
                </a:r>
              </a:p>
            </p:txBody>
          </p:sp>
          <p:sp>
            <p:nvSpPr>
              <p:cNvPr id="38943" name="Text Box 28">
                <a:extLst>
                  <a:ext uri="{FF2B5EF4-FFF2-40B4-BE49-F238E27FC236}">
                    <a16:creationId xmlns:a16="http://schemas.microsoft.com/office/drawing/2014/main" id="{E238C623-3524-93D1-E833-0FF5FFDC51A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8" y="384"/>
                <a:ext cx="225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200" b="1" baseline="-25000">
                    <a:latin typeface="Times New Roman" panose="02020603050405020304" pitchFamily="18" charset="0"/>
                  </a:rPr>
                  <a:t>1</a:t>
                </a:r>
                <a:endParaRPr lang="en-US" altLang="zh-CN" sz="22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8944" name="Text Box 29">
                <a:extLst>
                  <a:ext uri="{FF2B5EF4-FFF2-40B4-BE49-F238E27FC236}">
                    <a16:creationId xmlns:a16="http://schemas.microsoft.com/office/drawing/2014/main" id="{A83D6FE1-A510-FAB4-4510-1C6A770BA3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96" y="360"/>
                <a:ext cx="245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200" b="1" i="1" baseline="-25000">
                    <a:latin typeface="Times New Roman" panose="02020603050405020304" pitchFamily="18" charset="0"/>
                  </a:rPr>
                  <a:t>C</a:t>
                </a:r>
                <a:endParaRPr lang="en-US" altLang="zh-CN" sz="2200" b="1" i="1">
                  <a:latin typeface="Times New Roman" panose="02020603050405020304" pitchFamily="18" charset="0"/>
                </a:endParaRPr>
              </a:p>
            </p:txBody>
          </p:sp>
        </p:grpSp>
        <p:graphicFrame>
          <p:nvGraphicFramePr>
            <p:cNvPr id="38926" name="Object 59">
              <a:extLst>
                <a:ext uri="{FF2B5EF4-FFF2-40B4-BE49-F238E27FC236}">
                  <a16:creationId xmlns:a16="http://schemas.microsoft.com/office/drawing/2014/main" id="{EACF4326-B109-8D70-5A56-553368DB7A3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50" y="530"/>
            <a:ext cx="129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2" imgW="218332" imgH="733898" progId="Visio.Drawing.11">
                    <p:embed/>
                  </p:oleObj>
                </mc:Choice>
                <mc:Fallback>
                  <p:oleObj r:id="rId12" imgW="218332" imgH="733898" progId="Visio.Drawing.11">
                    <p:embed/>
                    <p:pic>
                      <p:nvPicPr>
                        <p:cNvPr id="0" name="Object 5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0" y="530"/>
                          <a:ext cx="129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8924" name="Rectangle 62">
            <a:extLst>
              <a:ext uri="{FF2B5EF4-FFF2-40B4-BE49-F238E27FC236}">
                <a16:creationId xmlns:a16="http://schemas.microsoft.com/office/drawing/2014/main" id="{E7B2AFEB-3829-9494-43F4-B42B0A16622A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52425" y="333375"/>
            <a:ext cx="3643313" cy="381000"/>
          </a:xfrm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2.6.2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并联谐振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8" grpId="0" autoUpdateAnimBg="0"/>
      <p:bldP spid="38919" grpId="0" autoUpdateAnimBg="0"/>
      <p:bldP spid="38920" grpId="0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>
            <a:extLst>
              <a:ext uri="{FF2B5EF4-FFF2-40B4-BE49-F238E27FC236}">
                <a16:creationId xmlns:a16="http://schemas.microsoft.com/office/drawing/2014/main" id="{E2D8EBA5-7E8E-6BCC-19DB-7AEDF9DE9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333375"/>
            <a:ext cx="356235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2.6.2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并联谐振</a:t>
            </a:r>
          </a:p>
        </p:txBody>
      </p:sp>
      <p:sp>
        <p:nvSpPr>
          <p:cNvPr id="39939" name="Text Box 30">
            <a:extLst>
              <a:ext uri="{FF2B5EF4-FFF2-40B4-BE49-F238E27FC236}">
                <a16:creationId xmlns:a16="http://schemas.microsoft.com/office/drawing/2014/main" id="{453E3191-EB87-390A-D7A4-4F9F379B76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6550" y="3746500"/>
            <a:ext cx="5454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通常线圈电阻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latin typeface="Times New Roman" panose="02020603050405020304" pitchFamily="18" charset="0"/>
              </a:rPr>
              <a:t>R</a:t>
            </a:r>
            <a:r>
              <a:rPr lang="en-US" altLang="zh-CN" sz="2400" b="1" i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很小，一般谐振时，</a:t>
            </a:r>
          </a:p>
        </p:txBody>
      </p:sp>
      <p:graphicFrame>
        <p:nvGraphicFramePr>
          <p:cNvPr id="39940" name="Object 4">
            <a:extLst>
              <a:ext uri="{FF2B5EF4-FFF2-40B4-BE49-F238E27FC236}">
                <a16:creationId xmlns:a16="http://schemas.microsoft.com/office/drawing/2014/main" id="{57755029-BD0B-38ED-D574-C9D5C8BB60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60700" y="2657475"/>
          <a:ext cx="354013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59028" imgH="423140" progId="Equation.3">
                  <p:embed/>
                </p:oleObj>
              </mc:Choice>
              <mc:Fallback>
                <p:oleObj r:id="rId2" imgW="359028" imgH="42314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700" y="2657475"/>
                        <a:ext cx="354013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9941" name="Group 43">
            <a:extLst>
              <a:ext uri="{FF2B5EF4-FFF2-40B4-BE49-F238E27FC236}">
                <a16:creationId xmlns:a16="http://schemas.microsoft.com/office/drawing/2014/main" id="{0CEBE5FC-38ED-EF23-57DF-7C6EF2D45008}"/>
              </a:ext>
            </a:extLst>
          </p:cNvPr>
          <p:cNvGrpSpPr>
            <a:grpSpLocks/>
          </p:cNvGrpSpPr>
          <p:nvPr/>
        </p:nvGrpSpPr>
        <p:grpSpPr bwMode="auto">
          <a:xfrm>
            <a:off x="3384550" y="912813"/>
            <a:ext cx="2024063" cy="2419350"/>
            <a:chOff x="0" y="0"/>
            <a:chExt cx="1275" cy="1523"/>
          </a:xfrm>
        </p:grpSpPr>
        <p:sp>
          <p:nvSpPr>
            <p:cNvPr id="39981" name="Line 44">
              <a:extLst>
                <a:ext uri="{FF2B5EF4-FFF2-40B4-BE49-F238E27FC236}">
                  <a16:creationId xmlns:a16="http://schemas.microsoft.com/office/drawing/2014/main" id="{C4A09763-4581-3EF4-BFB6-7BA2353167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5" y="862"/>
              <a:ext cx="804" cy="0"/>
            </a:xfrm>
            <a:prstGeom prst="line">
              <a:avLst/>
            </a:prstGeom>
            <a:noFill/>
            <a:ln w="38100">
              <a:solidFill>
                <a:srgbClr val="99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9982" name="Line 45">
              <a:extLst>
                <a:ext uri="{FF2B5EF4-FFF2-40B4-BE49-F238E27FC236}">
                  <a16:creationId xmlns:a16="http://schemas.microsoft.com/office/drawing/2014/main" id="{1D989AAD-5F1A-0CEB-6E69-C0001C41DB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07" y="202"/>
              <a:ext cx="0" cy="660"/>
            </a:xfrm>
            <a:prstGeom prst="line">
              <a:avLst/>
            </a:prstGeom>
            <a:noFill/>
            <a:ln w="38100">
              <a:solidFill>
                <a:srgbClr val="99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9983" name="Line 46">
              <a:extLst>
                <a:ext uri="{FF2B5EF4-FFF2-40B4-BE49-F238E27FC236}">
                  <a16:creationId xmlns:a16="http://schemas.microsoft.com/office/drawing/2014/main" id="{5D076A58-53DB-7D74-0E48-B83CE3C1A33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1" y="826"/>
              <a:ext cx="0" cy="612"/>
            </a:xfrm>
            <a:prstGeom prst="line">
              <a:avLst/>
            </a:prstGeom>
            <a:noFill/>
            <a:ln w="38100">
              <a:solidFill>
                <a:srgbClr val="9900CC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9984" name="Line 47">
              <a:extLst>
                <a:ext uri="{FF2B5EF4-FFF2-40B4-BE49-F238E27FC236}">
                  <a16:creationId xmlns:a16="http://schemas.microsoft.com/office/drawing/2014/main" id="{765BDF66-F6CC-132B-ECA2-77FC37D8D6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3" y="862"/>
              <a:ext cx="180" cy="0"/>
            </a:xfrm>
            <a:prstGeom prst="line">
              <a:avLst/>
            </a:prstGeom>
            <a:noFill/>
            <a:ln w="38100">
              <a:solidFill>
                <a:srgbClr val="99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39985" name="Group 48">
              <a:extLst>
                <a:ext uri="{FF2B5EF4-FFF2-40B4-BE49-F238E27FC236}">
                  <a16:creationId xmlns:a16="http://schemas.microsoft.com/office/drawing/2014/main" id="{5171638E-ABFF-53F9-C13E-4EE58D68ED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32" y="715"/>
              <a:ext cx="243" cy="418"/>
              <a:chOff x="0" y="0"/>
              <a:chExt cx="243" cy="418"/>
            </a:xfrm>
          </p:grpSpPr>
          <p:sp>
            <p:nvSpPr>
              <p:cNvPr id="2" name="Text Box 49">
                <a:extLst>
                  <a:ext uri="{FF2B5EF4-FFF2-40B4-BE49-F238E27FC236}">
                    <a16:creationId xmlns:a16="http://schemas.microsoft.com/office/drawing/2014/main" id="{B19C76D5-E0BD-11E7-33D8-CC134F48E8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49"/>
                <a:ext cx="24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U</a:t>
                </a:r>
                <a:endParaRPr lang="en-US" altLang="zh-CN" sz="22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" name="Text Box 50">
                <a:extLst>
                  <a:ext uri="{FF2B5EF4-FFF2-40B4-BE49-F238E27FC236}">
                    <a16:creationId xmlns:a16="http://schemas.microsoft.com/office/drawing/2014/main" id="{1FDA6D46-9BDB-9319-42D1-B78DB6E65D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" y="0"/>
                <a:ext cx="222" cy="2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200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200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2200" i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4" name="Text Box 51">
              <a:extLst>
                <a:ext uri="{FF2B5EF4-FFF2-40B4-BE49-F238E27FC236}">
                  <a16:creationId xmlns:a16="http://schemas.microsoft.com/office/drawing/2014/main" id="{C8A2B1A2-2141-5FE2-78CC-9DE9344E93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5" name="Text Box 52">
              <a:extLst>
                <a:ext uri="{FF2B5EF4-FFF2-40B4-BE49-F238E27FC236}">
                  <a16:creationId xmlns:a16="http://schemas.microsoft.com/office/drawing/2014/main" id="{1D606041-FEB4-C55E-057B-DA9091EEE0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7" y="1254"/>
              <a:ext cx="2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200" i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" name="Text Box 53">
              <a:extLst>
                <a:ext uri="{FF2B5EF4-FFF2-40B4-BE49-F238E27FC236}">
                  <a16:creationId xmlns:a16="http://schemas.microsoft.com/office/drawing/2014/main" id="{D4A3413E-290E-8D59-6FD6-419BACF782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" y="1128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  <p:sp>
          <p:nvSpPr>
            <p:cNvPr id="7" name="Text Box 54">
              <a:extLst>
                <a:ext uri="{FF2B5EF4-FFF2-40B4-BE49-F238E27FC236}">
                  <a16:creationId xmlns:a16="http://schemas.microsoft.com/office/drawing/2014/main" id="{4A945EC5-1F05-26DF-5D60-513B84250C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6"/>
              <a:ext cx="26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i="1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200" i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" name="Line 55">
              <a:extLst>
                <a:ext uri="{FF2B5EF4-FFF2-40B4-BE49-F238E27FC236}">
                  <a16:creationId xmlns:a16="http://schemas.microsoft.com/office/drawing/2014/main" id="{83B612D5-C25E-A3B3-03AA-3D8BAD8324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9" y="238"/>
              <a:ext cx="132" cy="612"/>
            </a:xfrm>
            <a:prstGeom prst="line">
              <a:avLst/>
            </a:prstGeom>
            <a:noFill/>
            <a:ln w="38100">
              <a:solidFill>
                <a:srgbClr val="9900C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Line 56">
              <a:extLst>
                <a:ext uri="{FF2B5EF4-FFF2-40B4-BE49-F238E27FC236}">
                  <a16:creationId xmlns:a16="http://schemas.microsoft.com/office/drawing/2014/main" id="{82C0FBA7-A50C-11F8-E3B5-F2CDAAF024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9" y="874"/>
              <a:ext cx="132" cy="612"/>
            </a:xfrm>
            <a:prstGeom prst="line">
              <a:avLst/>
            </a:prstGeom>
            <a:noFill/>
            <a:ln w="38100">
              <a:solidFill>
                <a:srgbClr val="99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" name="Text Box 57">
              <a:extLst>
                <a:ext uri="{FF2B5EF4-FFF2-40B4-BE49-F238E27FC236}">
                  <a16:creationId xmlns:a16="http://schemas.microsoft.com/office/drawing/2014/main" id="{D7674098-E8AE-6715-C57B-D77471F7B3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7" y="546"/>
              <a:ext cx="184" cy="2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endParaRPr lang="en-US" altLang="zh-CN" sz="2200" i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1" name="Text Box 58">
              <a:extLst>
                <a:ext uri="{FF2B5EF4-FFF2-40B4-BE49-F238E27FC236}">
                  <a16:creationId xmlns:a16="http://schemas.microsoft.com/office/drawing/2014/main" id="{835C4FC7-583C-EBBD-160A-E55B81EA74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7" y="420"/>
              <a:ext cx="22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200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sp>
        <p:nvSpPr>
          <p:cNvPr id="39942" name="Line 59">
            <a:extLst>
              <a:ext uri="{FF2B5EF4-FFF2-40B4-BE49-F238E27FC236}">
                <a16:creationId xmlns:a16="http://schemas.microsoft.com/office/drawing/2014/main" id="{816DB464-0C58-FD60-1833-B414E37FFBF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421063" y="2370138"/>
            <a:ext cx="576262" cy="358775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9943" name="Group 75">
            <a:extLst>
              <a:ext uri="{FF2B5EF4-FFF2-40B4-BE49-F238E27FC236}">
                <a16:creationId xmlns:a16="http://schemas.microsoft.com/office/drawing/2014/main" id="{05F73260-8307-2EDD-1A6A-78E105424D16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1038225"/>
            <a:ext cx="2460625" cy="1870075"/>
            <a:chOff x="0" y="0"/>
            <a:chExt cx="1550" cy="1178"/>
          </a:xfrm>
        </p:grpSpPr>
        <p:grpSp>
          <p:nvGrpSpPr>
            <p:cNvPr id="39957" name="Group 74">
              <a:extLst>
                <a:ext uri="{FF2B5EF4-FFF2-40B4-BE49-F238E27FC236}">
                  <a16:creationId xmlns:a16="http://schemas.microsoft.com/office/drawing/2014/main" id="{AE97186F-96FA-8636-FFA9-1931F46601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550" cy="1178"/>
              <a:chOff x="0" y="0"/>
              <a:chExt cx="1550" cy="1178"/>
            </a:xfrm>
          </p:grpSpPr>
          <p:sp>
            <p:nvSpPr>
              <p:cNvPr id="39959" name="Text Box 4">
                <a:extLst>
                  <a:ext uri="{FF2B5EF4-FFF2-40B4-BE49-F238E27FC236}">
                    <a16:creationId xmlns:a16="http://schemas.microsoft.com/office/drawing/2014/main" id="{62783CC5-81C0-2852-8425-50960BDA809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338" y="768"/>
                <a:ext cx="233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L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9960" name="Text Box 9">
                <a:extLst>
                  <a:ext uri="{FF2B5EF4-FFF2-40B4-BE49-F238E27FC236}">
                    <a16:creationId xmlns:a16="http://schemas.microsoft.com/office/drawing/2014/main" id="{99D86DA4-901E-346D-3BC4-E42F78B098D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624"/>
                <a:ext cx="223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u</a:t>
                </a:r>
                <a:endParaRPr lang="en-US" altLang="zh-CN" sz="2400" b="1" baseline="-25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9961" name="Text Box 10">
                <a:extLst>
                  <a:ext uri="{FF2B5EF4-FFF2-40B4-BE49-F238E27FC236}">
                    <a16:creationId xmlns:a16="http://schemas.microsoft.com/office/drawing/2014/main" id="{D1C70C47-ECA9-A7DF-2D96-BF49B28B08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40" y="672"/>
                <a:ext cx="24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C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9962" name="Text Box 11">
                <a:extLst>
                  <a:ext uri="{FF2B5EF4-FFF2-40B4-BE49-F238E27FC236}">
                    <a16:creationId xmlns:a16="http://schemas.microsoft.com/office/drawing/2014/main" id="{B4EC187C-53EB-D604-B93D-70DED34A28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4" y="516"/>
                <a:ext cx="24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R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9963" name="Line 12">
                <a:extLst>
                  <a:ext uri="{FF2B5EF4-FFF2-40B4-BE49-F238E27FC236}">
                    <a16:creationId xmlns:a16="http://schemas.microsoft.com/office/drawing/2014/main" id="{3EF5E2F8-E6C5-DF5E-D433-1A603888B3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6" y="384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64" name="Oval 13">
                <a:extLst>
                  <a:ext uri="{FF2B5EF4-FFF2-40B4-BE49-F238E27FC236}">
                    <a16:creationId xmlns:a16="http://schemas.microsoft.com/office/drawing/2014/main" id="{5E8E5D5B-1646-1561-5CF2-8586B74810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" y="3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39965" name="Oval 14">
                <a:extLst>
                  <a:ext uri="{FF2B5EF4-FFF2-40B4-BE49-F238E27FC236}">
                    <a16:creationId xmlns:a16="http://schemas.microsoft.com/office/drawing/2014/main" id="{DF68B918-7BAC-0BA7-C010-5A0B262BC6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" y="11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39966" name="Text Box 15">
                <a:extLst>
                  <a:ext uri="{FF2B5EF4-FFF2-40B4-BE49-F238E27FC236}">
                    <a16:creationId xmlns:a16="http://schemas.microsoft.com/office/drawing/2014/main" id="{A7E49CF1-AFB2-B829-EE50-25A963F937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" y="890"/>
                <a:ext cx="26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400" i="1">
                    <a:solidFill>
                      <a:srgbClr val="008000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9967" name="Text Box 16">
                <a:extLst>
                  <a:ext uri="{FF2B5EF4-FFF2-40B4-BE49-F238E27FC236}">
                    <a16:creationId xmlns:a16="http://schemas.microsoft.com/office/drawing/2014/main" id="{5845BF9F-D95E-D1B1-EFCC-15B5F79833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364"/>
                <a:ext cx="225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39968" name="Line 17">
                <a:extLst>
                  <a:ext uri="{FF2B5EF4-FFF2-40B4-BE49-F238E27FC236}">
                    <a16:creationId xmlns:a16="http://schemas.microsoft.com/office/drawing/2014/main" id="{DB2D8B42-5760-0E54-C860-B9A5B683AA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7" y="288"/>
                <a:ext cx="27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69" name="未知">
                <a:extLst>
                  <a:ext uri="{FF2B5EF4-FFF2-40B4-BE49-F238E27FC236}">
                    <a16:creationId xmlns:a16="http://schemas.microsoft.com/office/drawing/2014/main" id="{397527D3-86B3-5EE9-F4B1-B03F015207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4" y="372"/>
                <a:ext cx="1056" cy="768"/>
              </a:xfrm>
              <a:custGeom>
                <a:avLst/>
                <a:gdLst>
                  <a:gd name="T0" fmla="*/ 0 w 576"/>
                  <a:gd name="T1" fmla="*/ 0 h 768"/>
                  <a:gd name="T2" fmla="*/ 57802096 w 576"/>
                  <a:gd name="T3" fmla="*/ 0 h 768"/>
                  <a:gd name="T4" fmla="*/ 57802096 w 576"/>
                  <a:gd name="T5" fmla="*/ 768 h 768"/>
                  <a:gd name="T6" fmla="*/ 0 w 576"/>
                  <a:gd name="T7" fmla="*/ 768 h 768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76"/>
                  <a:gd name="T13" fmla="*/ 0 h 768"/>
                  <a:gd name="T14" fmla="*/ 576 w 576"/>
                  <a:gd name="T15" fmla="*/ 768 h 768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76" h="768">
                    <a:moveTo>
                      <a:pt x="0" y="0"/>
                    </a:moveTo>
                    <a:lnTo>
                      <a:pt x="576" y="0"/>
                    </a:lnTo>
                    <a:lnTo>
                      <a:pt x="576" y="768"/>
                    </a:lnTo>
                    <a:lnTo>
                      <a:pt x="0" y="768"/>
                    </a:lnTo>
                  </a:path>
                </a:pathLst>
              </a:custGeom>
              <a:noFill/>
              <a:ln w="38100" cap="flat" cmpd="sng">
                <a:solidFill>
                  <a:srgbClr val="66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70" name="Line 19">
                <a:extLst>
                  <a:ext uri="{FF2B5EF4-FFF2-40B4-BE49-F238E27FC236}">
                    <a16:creationId xmlns:a16="http://schemas.microsoft.com/office/drawing/2014/main" id="{02749246-71A7-A6C0-9A5E-0D10759E5B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542" y="538"/>
                <a:ext cx="23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71" name="Line 20">
                <a:extLst>
                  <a:ext uri="{FF2B5EF4-FFF2-40B4-BE49-F238E27FC236}">
                    <a16:creationId xmlns:a16="http://schemas.microsoft.com/office/drawing/2014/main" id="{7AE240CD-707E-B7B1-8C5B-3A30D57715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1154" y="550"/>
                <a:ext cx="23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972" name="Line 21">
                <a:extLst>
                  <a:ext uri="{FF2B5EF4-FFF2-40B4-BE49-F238E27FC236}">
                    <a16:creationId xmlns:a16="http://schemas.microsoft.com/office/drawing/2014/main" id="{357D4FCC-F9BD-8B6A-EA34-B99806463F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76" y="924"/>
                <a:ext cx="0" cy="24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9973" name="Group 22">
                <a:extLst>
                  <a:ext uri="{FF2B5EF4-FFF2-40B4-BE49-F238E27FC236}">
                    <a16:creationId xmlns:a16="http://schemas.microsoft.com/office/drawing/2014/main" id="{CBC9E0DB-6F17-9BB2-556E-6DBADDD9F54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92" y="732"/>
                <a:ext cx="240" cy="96"/>
                <a:chOff x="0" y="0"/>
                <a:chExt cx="240" cy="96"/>
              </a:xfrm>
            </p:grpSpPr>
            <p:sp>
              <p:nvSpPr>
                <p:cNvPr id="39977" name="Rectangle 23">
                  <a:extLst>
                    <a:ext uri="{FF2B5EF4-FFF2-40B4-BE49-F238E27FC236}">
                      <a16:creationId xmlns:a16="http://schemas.microsoft.com/office/drawing/2014/main" id="{85FA121E-7FAE-73DB-3798-35C56EC55E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240" cy="9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>
                    <a:spcBef>
                      <a:spcPct val="0"/>
                    </a:spcBef>
                    <a:buFontTx/>
                    <a:buNone/>
                  </a:pPr>
                  <a:endParaRPr lang="zh-CN" altLang="en-US" sz="2400">
                    <a:latin typeface="宋体" panose="02010600030101010101" pitchFamily="2" charset="-122"/>
                  </a:endParaRPr>
                </a:p>
              </p:txBody>
            </p:sp>
            <p:grpSp>
              <p:nvGrpSpPr>
                <p:cNvPr id="39978" name="Group 24">
                  <a:extLst>
                    <a:ext uri="{FF2B5EF4-FFF2-40B4-BE49-F238E27FC236}">
                      <a16:creationId xmlns:a16="http://schemas.microsoft.com/office/drawing/2014/main" id="{159A0F23-3FDD-9F17-B907-B9C621D39EEB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0" y="12"/>
                  <a:ext cx="216" cy="72"/>
                  <a:chOff x="0" y="0"/>
                  <a:chExt cx="216" cy="72"/>
                </a:xfrm>
              </p:grpSpPr>
              <p:sp>
                <p:nvSpPr>
                  <p:cNvPr id="39979" name="Line 25">
                    <a:extLst>
                      <a:ext uri="{FF2B5EF4-FFF2-40B4-BE49-F238E27FC236}">
                        <a16:creationId xmlns:a16="http://schemas.microsoft.com/office/drawing/2014/main" id="{48FB3D31-75DF-18D0-5064-D7898ED8E587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5400000">
                    <a:off x="108" y="-36"/>
                    <a:ext cx="0" cy="216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980" name="Line 26">
                    <a:extLst>
                      <a:ext uri="{FF2B5EF4-FFF2-40B4-BE49-F238E27FC236}">
                        <a16:creationId xmlns:a16="http://schemas.microsoft.com/office/drawing/2014/main" id="{DD61D694-56A2-5A49-01B9-400CB7F7091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5400000">
                    <a:off x="108" y="-108"/>
                    <a:ext cx="0" cy="216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39974" name="Text Box 27">
                <a:extLst>
                  <a:ext uri="{FF2B5EF4-FFF2-40B4-BE49-F238E27FC236}">
                    <a16:creationId xmlns:a16="http://schemas.microsoft.com/office/drawing/2014/main" id="{26CE450A-183B-9E83-F2EA-5C821E98F7B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8" y="0"/>
                <a:ext cx="169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i</a:t>
                </a:r>
              </a:p>
            </p:txBody>
          </p:sp>
          <p:sp>
            <p:nvSpPr>
              <p:cNvPr id="39975" name="Text Box 28">
                <a:extLst>
                  <a:ext uri="{FF2B5EF4-FFF2-40B4-BE49-F238E27FC236}">
                    <a16:creationId xmlns:a16="http://schemas.microsoft.com/office/drawing/2014/main" id="{E0B09EEF-6CC5-DA40-BECA-A60A9821E47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8" y="384"/>
                <a:ext cx="233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400" b="1" baseline="-25000">
                    <a:latin typeface="Times New Roman" panose="02020603050405020304" pitchFamily="18" charset="0"/>
                  </a:rPr>
                  <a:t>1</a:t>
                </a:r>
                <a:endParaRPr lang="en-US" altLang="zh-CN" sz="2400" b="1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9976" name="Text Box 29">
                <a:extLst>
                  <a:ext uri="{FF2B5EF4-FFF2-40B4-BE49-F238E27FC236}">
                    <a16:creationId xmlns:a16="http://schemas.microsoft.com/office/drawing/2014/main" id="{6262CF0B-5AD4-0BA3-6D86-683525B674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96" y="360"/>
                <a:ext cx="254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400" b="1" i="1" baseline="-25000">
                    <a:latin typeface="Times New Roman" panose="02020603050405020304" pitchFamily="18" charset="0"/>
                  </a:rPr>
                  <a:t>C</a:t>
                </a:r>
                <a:endParaRPr lang="en-US" altLang="zh-CN" sz="2400" b="1" i="1">
                  <a:latin typeface="Times New Roman" panose="02020603050405020304" pitchFamily="18" charset="0"/>
                </a:endParaRPr>
              </a:p>
            </p:txBody>
          </p:sp>
        </p:grpSp>
        <p:graphicFrame>
          <p:nvGraphicFramePr>
            <p:cNvPr id="39958" name="Object 73">
              <a:extLst>
                <a:ext uri="{FF2B5EF4-FFF2-40B4-BE49-F238E27FC236}">
                  <a16:creationId xmlns:a16="http://schemas.microsoft.com/office/drawing/2014/main" id="{96DC7207-ADA0-AC40-1BD9-582D81FBD6D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58" y="549"/>
            <a:ext cx="129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218332" imgH="733898" progId="Visio.Drawing.11">
                    <p:embed/>
                  </p:oleObj>
                </mc:Choice>
                <mc:Fallback>
                  <p:oleObj r:id="rId4" imgW="218332" imgH="733898" progId="Visio.Drawing.11">
                    <p:embed/>
                    <p:pic>
                      <p:nvPicPr>
                        <p:cNvPr id="0" name="Object 7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58" y="549"/>
                          <a:ext cx="129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9986" name="Text Box 76">
            <a:extLst>
              <a:ext uri="{FF2B5EF4-FFF2-40B4-BE49-F238E27FC236}">
                <a16:creationId xmlns:a16="http://schemas.microsoft.com/office/drawing/2014/main" id="{18ED7C95-78DD-42BE-F33B-C44059634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1950" y="4279900"/>
            <a:ext cx="2025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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f</a:t>
            </a:r>
            <a:r>
              <a:rPr lang="en-US" altLang="zh-CN" sz="2400" b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0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L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 &gt;&gt;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latin typeface="Times New Roman" panose="02020603050405020304" pitchFamily="18" charset="0"/>
              </a:rPr>
              <a:t>R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39987" name="Text Box 77">
            <a:extLst>
              <a:ext uri="{FF2B5EF4-FFF2-40B4-BE49-F238E27FC236}">
                <a16:creationId xmlns:a16="http://schemas.microsoft.com/office/drawing/2014/main" id="{9A92F2E8-BC45-24C9-EE5B-7F653F494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813" y="4889500"/>
            <a:ext cx="41671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于是简化上式，得到谐振频率</a:t>
            </a:r>
          </a:p>
        </p:txBody>
      </p:sp>
      <p:graphicFrame>
        <p:nvGraphicFramePr>
          <p:cNvPr id="39988" name="Object 52">
            <a:extLst>
              <a:ext uri="{FF2B5EF4-FFF2-40B4-BE49-F238E27FC236}">
                <a16:creationId xmlns:a16="http://schemas.microsoft.com/office/drawing/2014/main" id="{656FEE15-B358-784D-6EFD-6B51E5CA92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7800" y="5405438"/>
          <a:ext cx="2209800" cy="703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476500" imgH="787400" progId="Equation.3">
                  <p:embed/>
                </p:oleObj>
              </mc:Choice>
              <mc:Fallback>
                <p:oleObj r:id="rId6" imgW="2476500" imgH="787400" progId="Equation.3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405438"/>
                        <a:ext cx="2209800" cy="703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89" name="Object 53">
            <a:extLst>
              <a:ext uri="{FF2B5EF4-FFF2-40B4-BE49-F238E27FC236}">
                <a16:creationId xmlns:a16="http://schemas.microsoft.com/office/drawing/2014/main" id="{A9A17F07-F4C8-1244-F508-5C2246AD9B7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59575" y="2743200"/>
          <a:ext cx="1165225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168400" imgH="431800" progId="Equation.3">
                  <p:embed/>
                </p:oleObj>
              </mc:Choice>
              <mc:Fallback>
                <p:oleObj r:id="rId8" imgW="1168400" imgH="431800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9575" y="2743200"/>
                        <a:ext cx="1165225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90" name="Object 54">
            <a:extLst>
              <a:ext uri="{FF2B5EF4-FFF2-40B4-BE49-F238E27FC236}">
                <a16:creationId xmlns:a16="http://schemas.microsoft.com/office/drawing/2014/main" id="{67635DBE-DD8F-06B1-AF87-D8D86A8FB54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16650" y="3302000"/>
          <a:ext cx="1701800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1701062" imgH="406224" progId="Equation.3">
                  <p:embed/>
                </p:oleObj>
              </mc:Choice>
              <mc:Fallback>
                <p:oleObj r:id="rId10" imgW="1701062" imgH="406224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16650" y="3302000"/>
                        <a:ext cx="1701800" cy="404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91" name="Object 55">
            <a:extLst>
              <a:ext uri="{FF2B5EF4-FFF2-40B4-BE49-F238E27FC236}">
                <a16:creationId xmlns:a16="http://schemas.microsoft.com/office/drawing/2014/main" id="{73C637D3-09CA-EEAD-A31B-9C7CA48C37F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37363" y="3822700"/>
          <a:ext cx="706437" cy="288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711200" imgH="292100" progId="Equation.3">
                  <p:embed/>
                </p:oleObj>
              </mc:Choice>
              <mc:Fallback>
                <p:oleObj r:id="rId12" imgW="711200" imgH="292100" progId="Equation.3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7363" y="3822700"/>
                        <a:ext cx="706437" cy="288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92" name="Object 56">
            <a:extLst>
              <a:ext uri="{FF2B5EF4-FFF2-40B4-BE49-F238E27FC236}">
                <a16:creationId xmlns:a16="http://schemas.microsoft.com/office/drawing/2014/main" id="{51AEEE3C-5E9A-6A45-23CD-868486A181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77013" y="2152650"/>
          <a:ext cx="1138237" cy="40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1142504" imgH="406224" progId="Equation.3">
                  <p:embed/>
                </p:oleObj>
              </mc:Choice>
              <mc:Fallback>
                <p:oleObj r:id="rId14" imgW="1142504" imgH="406224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7013" y="2152650"/>
                        <a:ext cx="1138237" cy="404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93" name="Text Box 83">
            <a:extLst>
              <a:ext uri="{FF2B5EF4-FFF2-40B4-BE49-F238E27FC236}">
                <a16:creationId xmlns:a16="http://schemas.microsoft.com/office/drawing/2014/main" id="{FB97AFDF-B3FA-927F-4479-C5533FE332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1003300"/>
            <a:ext cx="35544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并联谐振具有下列特征：</a:t>
            </a:r>
          </a:p>
        </p:txBody>
      </p:sp>
      <p:sp>
        <p:nvSpPr>
          <p:cNvPr id="39994" name="Text Box 84">
            <a:extLst>
              <a:ext uri="{FF2B5EF4-FFF2-40B4-BE49-F238E27FC236}">
                <a16:creationId xmlns:a16="http://schemas.microsoft.com/office/drawing/2014/main" id="{29A09AAC-835D-A0AB-6EA5-438842261E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7800" y="1612900"/>
            <a:ext cx="14112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(</a:t>
            </a:r>
            <a:r>
              <a:rPr lang="en-US" altLang="zh-CN" sz="2400" b="1"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latin typeface="宋体" panose="02010600030101010101" pitchFamily="2" charset="-122"/>
              </a:rPr>
              <a:t>) 由于</a:t>
            </a:r>
          </a:p>
        </p:txBody>
      </p:sp>
      <p:graphicFrame>
        <p:nvGraphicFramePr>
          <p:cNvPr id="39995" name="Object 59">
            <a:extLst>
              <a:ext uri="{FF2B5EF4-FFF2-40B4-BE49-F238E27FC236}">
                <a16:creationId xmlns:a16="http://schemas.microsoft.com/office/drawing/2014/main" id="{4ADD0C3D-1835-E120-6B9E-2F698374118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88150" y="1652588"/>
          <a:ext cx="1612900" cy="404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6" imgW="1612200" imgH="406224" progId="Equation.3">
                  <p:embed/>
                </p:oleObj>
              </mc:Choice>
              <mc:Fallback>
                <p:oleObj r:id="rId16" imgW="1612200" imgH="406224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8150" y="1652588"/>
                        <a:ext cx="1612900" cy="404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996" name="Text Box 86">
            <a:extLst>
              <a:ext uri="{FF2B5EF4-FFF2-40B4-BE49-F238E27FC236}">
                <a16:creationId xmlns:a16="http://schemas.microsoft.com/office/drawing/2014/main" id="{AE2B5594-0486-B57E-0AAC-BAAD6FFDEA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40388" y="2679700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故</a:t>
            </a:r>
          </a:p>
        </p:txBody>
      </p:sp>
      <p:sp>
        <p:nvSpPr>
          <p:cNvPr id="39997" name="Text Box 87">
            <a:extLst>
              <a:ext uri="{FF2B5EF4-FFF2-40B4-BE49-F238E27FC236}">
                <a16:creationId xmlns:a16="http://schemas.microsoft.com/office/drawing/2014/main" id="{63747B90-4775-8838-1956-307DBFB260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4150" y="4356100"/>
            <a:ext cx="3862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(</a:t>
            </a:r>
            <a:r>
              <a:rPr lang="en-US" altLang="zh-CN" sz="2400" b="1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宋体" panose="02010600030101010101" pitchFamily="2" charset="-122"/>
              </a:rPr>
              <a:t>) 电路对电源呈电阻性。</a:t>
            </a:r>
          </a:p>
        </p:txBody>
      </p:sp>
      <p:sp>
        <p:nvSpPr>
          <p:cNvPr id="39998" name="Text Box 88">
            <a:extLst>
              <a:ext uri="{FF2B5EF4-FFF2-40B4-BE49-F238E27FC236}">
                <a16:creationId xmlns:a16="http://schemas.microsoft.com/office/drawing/2014/main" id="{EDC14D3D-D370-51B9-9287-0A4FC4AABA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67325" y="4921250"/>
            <a:ext cx="35560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400" b="1">
                <a:solidFill>
                  <a:schemeClr val="tx2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) 支路电流可能会大于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　　总电流。所以并联谐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　　振又称电流谐振。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9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9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9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9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9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39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39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9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39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39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9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39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9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autoUpdateAnimBg="0"/>
      <p:bldP spid="39986" grpId="0" autoUpdateAnimBg="0"/>
      <p:bldP spid="39987" grpId="0" autoUpdateAnimBg="0"/>
      <p:bldP spid="39993" grpId="0" autoUpdateAnimBg="0"/>
      <p:bldP spid="39994" grpId="0" autoUpdateAnimBg="0"/>
      <p:bldP spid="39996" grpId="0" autoUpdateAnimBg="0"/>
      <p:bldP spid="39997" grpId="0" autoUpdateAnimBg="0"/>
      <p:bldP spid="39998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3">
            <a:extLst>
              <a:ext uri="{FF2B5EF4-FFF2-40B4-BE49-F238E27FC236}">
                <a16:creationId xmlns:a16="http://schemas.microsoft.com/office/drawing/2014/main" id="{6B789E81-DD0B-E101-8310-65BBA00B1A6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46088" y="188913"/>
            <a:ext cx="8229600" cy="533400"/>
          </a:xfrm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2.7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功率因数的提高</a:t>
            </a:r>
            <a:endParaRPr lang="zh-CN" altLang="en-US"/>
          </a:p>
        </p:txBody>
      </p:sp>
      <p:sp useBgFill="1">
        <p:nvSpPr>
          <p:cNvPr id="40963" name="Text Box 2">
            <a:extLst>
              <a:ext uri="{FF2B5EF4-FFF2-40B4-BE49-F238E27FC236}">
                <a16:creationId xmlns:a16="http://schemas.microsoft.com/office/drawing/2014/main" id="{8BDA4D5E-6EE3-606E-BC2B-B804D8A8D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100" y="2314575"/>
            <a:ext cx="3505200" cy="46672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功率因数低引起的问题</a:t>
            </a:r>
          </a:p>
        </p:txBody>
      </p:sp>
      <p:sp>
        <p:nvSpPr>
          <p:cNvPr id="40964" name="AutoShape 6">
            <a:extLst>
              <a:ext uri="{FF2B5EF4-FFF2-40B4-BE49-F238E27FC236}">
                <a16:creationId xmlns:a16="http://schemas.microsoft.com/office/drawing/2014/main" id="{8BBA2B17-83A0-A631-139B-BCCCF6CF2B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19238" y="1535113"/>
            <a:ext cx="2070100" cy="663575"/>
          </a:xfrm>
          <a:prstGeom prst="cloudCallout">
            <a:avLst>
              <a:gd name="adj1" fmla="val 68648"/>
              <a:gd name="adj2" fmla="val -43935"/>
            </a:avLst>
          </a:prstGeom>
          <a:solidFill>
            <a:srgbClr val="FFFF00"/>
          </a:solidFill>
          <a:ln w="9525">
            <a:solidFill>
              <a:schemeClr val="accent1"/>
            </a:solidFill>
            <a:round/>
            <a:headEnd/>
            <a:tailEnd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FF"/>
                </a:solidFill>
                <a:latin typeface="宋体" panose="02010600030101010101" pitchFamily="2" charset="-122"/>
              </a:rPr>
              <a:t>功率因数</a:t>
            </a:r>
          </a:p>
        </p:txBody>
      </p:sp>
      <p:sp>
        <p:nvSpPr>
          <p:cNvPr id="40965" name="Text Box 7">
            <a:extLst>
              <a:ext uri="{FF2B5EF4-FFF2-40B4-BE49-F238E27FC236}">
                <a16:creationId xmlns:a16="http://schemas.microsoft.com/office/drawing/2014/main" id="{F6015D95-6AFB-3312-3E75-D9052E594F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8225" y="2924175"/>
            <a:ext cx="54387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</a:rPr>
              <a:t>2.7.1    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电源设备的容量将不能充分利用</a:t>
            </a:r>
          </a:p>
        </p:txBody>
      </p:sp>
      <p:sp>
        <p:nvSpPr>
          <p:cNvPr id="40966" name="Text Box 8">
            <a:extLst>
              <a:ext uri="{FF2B5EF4-FFF2-40B4-BE49-F238E27FC236}">
                <a16:creationId xmlns:a16="http://schemas.microsoft.com/office/drawing/2014/main" id="{C4963D06-0263-35D2-10E1-DA4B9EE64F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9650" y="4391025"/>
            <a:ext cx="6638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</a:rPr>
              <a:t>2.7.2   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增加输电线路和发电机绕组的功率损耗</a:t>
            </a:r>
          </a:p>
        </p:txBody>
      </p:sp>
      <p:sp>
        <p:nvSpPr>
          <p:cNvPr id="40967" name="Text Box 9">
            <a:extLst>
              <a:ext uri="{FF2B5EF4-FFF2-40B4-BE49-F238E27FC236}">
                <a16:creationId xmlns:a16="http://schemas.microsoft.com/office/drawing/2014/main" id="{B36D359B-795F-5E8B-A52A-0DD116C698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4902200"/>
            <a:ext cx="79898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 在 </a:t>
            </a:r>
            <a:r>
              <a:rPr lang="en-US" altLang="zh-CN" sz="2400" b="1" i="1">
                <a:latin typeface="Times New Roman" panose="02020603050405020304" pitchFamily="18" charset="0"/>
              </a:rPr>
              <a:t>P</a:t>
            </a:r>
            <a:r>
              <a:rPr lang="zh-CN" altLang="en-US" sz="2400" b="1">
                <a:latin typeface="Times New Roman" panose="02020603050405020304" pitchFamily="18" charset="0"/>
              </a:rPr>
              <a:t>、</a:t>
            </a:r>
            <a:r>
              <a:rPr lang="en-US" altLang="zh-CN" sz="2400" b="1" i="1">
                <a:latin typeface="Times New Roman" panose="02020603050405020304" pitchFamily="18" charset="0"/>
              </a:rPr>
              <a:t>U </a:t>
            </a:r>
            <a:r>
              <a:rPr lang="zh-CN" altLang="en-US" sz="2400" b="1">
                <a:latin typeface="Times New Roman" panose="02020603050405020304" pitchFamily="18" charset="0"/>
              </a:rPr>
              <a:t>一定的情况下， </a:t>
            </a:r>
            <a:r>
              <a:rPr lang="en-US" altLang="zh-CN" sz="2400" b="1">
                <a:latin typeface="Times New Roman" panose="02020603050405020304" pitchFamily="18" charset="0"/>
              </a:rPr>
              <a:t>cos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 </a:t>
            </a: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越低，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I </a:t>
            </a: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越大，损耗越大。</a:t>
            </a:r>
          </a:p>
        </p:txBody>
      </p:sp>
      <p:sp>
        <p:nvSpPr>
          <p:cNvPr id="40968" name="Text Box 10">
            <a:extLst>
              <a:ext uri="{FF2B5EF4-FFF2-40B4-BE49-F238E27FC236}">
                <a16:creationId xmlns:a16="http://schemas.microsoft.com/office/drawing/2014/main" id="{5E217434-C99D-5CD1-97D3-608DD9700A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386138"/>
            <a:ext cx="7980363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　　有功功率 </a:t>
            </a:r>
            <a:r>
              <a:rPr lang="en-US" altLang="zh-CN" sz="2400" b="1" i="1">
                <a:latin typeface="Times New Roman" panose="02020603050405020304" pitchFamily="18" charset="0"/>
              </a:rPr>
              <a:t>P = 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N</a:t>
            </a:r>
            <a:r>
              <a:rPr lang="en-US" altLang="zh-CN" sz="2400" b="1" i="1"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N</a:t>
            </a:r>
            <a:r>
              <a:rPr lang="en-US" altLang="zh-CN" sz="2400" b="1" i="1"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</a:rPr>
              <a:t>cos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 </a:t>
            </a:r>
            <a:r>
              <a:rPr lang="zh-CN" altLang="en-US" sz="2400" b="1">
                <a:latin typeface="宋体" panose="02010600030101010101" pitchFamily="2" charset="-122"/>
              </a:rPr>
              <a:t>在电源</a:t>
            </a:r>
            <a:r>
              <a:rPr lang="zh-CN" altLang="en-US" sz="2400" b="1">
                <a:latin typeface="Times New Roman" panose="02020603050405020304" pitchFamily="18" charset="0"/>
              </a:rPr>
              <a:t>设备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N</a:t>
            </a:r>
            <a:r>
              <a:rPr lang="zh-CN" altLang="en-US" sz="2400" b="1" baseline="-25000">
                <a:latin typeface="Times New Roman" panose="02020603050405020304" pitchFamily="18" charset="0"/>
              </a:rPr>
              <a:t>、</a:t>
            </a:r>
            <a:r>
              <a:rPr lang="en-US" altLang="zh-CN" sz="2400" b="1" i="1"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N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一定</a:t>
            </a:r>
            <a:r>
              <a:rPr lang="zh-CN" altLang="en-US" sz="2400" b="1">
                <a:latin typeface="宋体" panose="02010600030101010101" pitchFamily="2" charset="-122"/>
              </a:rPr>
              <a:t>的</a:t>
            </a:r>
            <a:r>
              <a:rPr lang="zh-CN" altLang="en-US" sz="2400" b="1">
                <a:latin typeface="Times New Roman" panose="02020603050405020304" pitchFamily="18" charset="0"/>
              </a:rPr>
              <a:t>情况下，</a:t>
            </a:r>
            <a:r>
              <a:rPr lang="en-US" altLang="zh-CN" sz="2400" b="1">
                <a:latin typeface="Times New Roman" panose="02020603050405020304" pitchFamily="18" charset="0"/>
              </a:rPr>
              <a:t>cos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 </a:t>
            </a: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越低，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P </a:t>
            </a: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越小，设备得不到充分利用。</a:t>
            </a:r>
          </a:p>
        </p:txBody>
      </p:sp>
      <p:sp>
        <p:nvSpPr>
          <p:cNvPr id="40969" name="Text Box 12">
            <a:extLst>
              <a:ext uri="{FF2B5EF4-FFF2-40B4-BE49-F238E27FC236}">
                <a16:creationId xmlns:a16="http://schemas.microsoft.com/office/drawing/2014/main" id="{469BF134-5100-74CD-60DE-5EFD9A311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0850" y="931863"/>
            <a:ext cx="1778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i="1">
                <a:solidFill>
                  <a:srgbClr val="FF0066"/>
                </a:solidFill>
                <a:latin typeface="Times New Roman" panose="02020603050405020304" pitchFamily="18" charset="0"/>
              </a:rPr>
              <a:t>P = UI 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400" b="1" i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</a:p>
        </p:txBody>
      </p:sp>
      <p:sp>
        <p:nvSpPr>
          <p:cNvPr id="40970" name="Line 13">
            <a:extLst>
              <a:ext uri="{FF2B5EF4-FFF2-40B4-BE49-F238E27FC236}">
                <a16:creationId xmlns:a16="http://schemas.microsoft.com/office/drawing/2014/main" id="{C5B095BB-4B7A-57FF-7631-189EB2A3871F}"/>
              </a:ext>
            </a:extLst>
          </p:cNvPr>
          <p:cNvSpPr>
            <a:spLocks noChangeShapeType="1"/>
          </p:cNvSpPr>
          <p:nvPr/>
        </p:nvSpPr>
        <p:spPr bwMode="auto">
          <a:xfrm>
            <a:off x="3835400" y="1444625"/>
            <a:ext cx="704850" cy="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0971" name="AutoShape 15">
            <a:extLst>
              <a:ext uri="{FF2B5EF4-FFF2-40B4-BE49-F238E27FC236}">
                <a16:creationId xmlns:a16="http://schemas.microsoft.com/office/drawing/2014/main" id="{09E31A50-C85F-84B5-6F52-F92A75BC9D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65725" y="836613"/>
            <a:ext cx="2862263" cy="911225"/>
          </a:xfrm>
          <a:prstGeom prst="wedgeRoundRectCallout">
            <a:avLst>
              <a:gd name="adj1" fmla="val -61602"/>
              <a:gd name="adj2" fmla="val 2583"/>
              <a:gd name="adj3" fmla="val 16667"/>
            </a:avLst>
          </a:prstGeom>
          <a:solidFill>
            <a:srgbClr val="FFFFCC"/>
          </a:solidFill>
          <a:ln w="28575">
            <a:solidFill>
              <a:srgbClr val="FF0066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电压与电流的相位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差角</a:t>
            </a:r>
            <a:r>
              <a:rPr lang="en-US" altLang="zh-CN" sz="2400" b="1"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latin typeface="宋体" panose="02010600030101010101" pitchFamily="2" charset="-122"/>
              </a:rPr>
              <a:t>功率因数角</a:t>
            </a:r>
            <a:r>
              <a:rPr lang="en-US" altLang="zh-CN" sz="2400" b="1">
                <a:latin typeface="宋体" panose="02010600030101010101" pitchFamily="2" charset="-122"/>
              </a:rPr>
              <a:t>)</a:t>
            </a:r>
            <a:endParaRPr lang="en-US" altLang="zh-CN" sz="2400" b="1" i="1">
              <a:latin typeface="宋体" panose="02010600030101010101" pitchFamily="2" charset="-122"/>
            </a:endParaRPr>
          </a:p>
        </p:txBody>
      </p:sp>
      <p:graphicFrame>
        <p:nvGraphicFramePr>
          <p:cNvPr id="40972" name="Object 12">
            <a:extLst>
              <a:ext uri="{FF2B5EF4-FFF2-40B4-BE49-F238E27FC236}">
                <a16:creationId xmlns:a16="http://schemas.microsoft.com/office/drawing/2014/main" id="{F7FA927D-9981-47FF-69CA-E3359479C5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43213" y="5334000"/>
          <a:ext cx="3201987" cy="815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429000" imgH="876300" progId="Equation.3">
                  <p:embed/>
                </p:oleObj>
              </mc:Choice>
              <mc:Fallback>
                <p:oleObj r:id="rId2" imgW="3429000" imgH="8763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5334000"/>
                        <a:ext cx="3201987" cy="815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76" name="Oval 14">
            <a:extLst>
              <a:ext uri="{FF2B5EF4-FFF2-40B4-BE49-F238E27FC236}">
                <a16:creationId xmlns:a16="http://schemas.microsoft.com/office/drawing/2014/main" id="{330C8DC2-2A6C-A029-5893-F8FD7C4E1A56}"/>
              </a:ext>
            </a:extLst>
          </p:cNvPr>
          <p:cNvSpPr>
            <a:spLocks noChangeArrowheads="1"/>
          </p:cNvSpPr>
          <p:nvPr/>
        </p:nvSpPr>
        <p:spPr bwMode="auto">
          <a:xfrm flipH="1" flipV="1">
            <a:off x="4395788" y="960438"/>
            <a:ext cx="574675" cy="561975"/>
          </a:xfrm>
          <a:prstGeom prst="ellipse">
            <a:avLst/>
          </a:prstGeom>
          <a:noFill/>
          <a:ln w="38100" cap="rnd">
            <a:solidFill>
              <a:schemeClr val="accent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500"/>
                                        <p:tgtEl>
                                          <p:spTgt spid="40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6" dur="500"/>
                                        <p:tgtEl>
                                          <p:spTgt spid="40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animBg="1" autoUpdateAnimBg="0"/>
      <p:bldP spid="40964" grpId="0" animBg="1" autoUpdateAnimBg="0"/>
      <p:bldP spid="40965" grpId="0" autoUpdateAnimBg="0"/>
      <p:bldP spid="40966" grpId="0" autoUpdateAnimBg="0"/>
      <p:bldP spid="40967" grpId="0" autoUpdateAnimBg="0"/>
      <p:bldP spid="40968" grpId="0" autoUpdateAnimBg="0"/>
      <p:bldP spid="40969" grpId="0" autoUpdateAnimBg="0"/>
      <p:bldP spid="40971" grpId="0" animBg="1" autoUpdateAnimBg="0"/>
      <p:bldP spid="40976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Line 2">
            <a:extLst>
              <a:ext uri="{FF2B5EF4-FFF2-40B4-BE49-F238E27FC236}">
                <a16:creationId xmlns:a16="http://schemas.microsoft.com/office/drawing/2014/main" id="{38586024-2CC1-31C1-887F-5ADE6658F941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6400" y="3898900"/>
            <a:ext cx="0" cy="381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1987" name="Line 3">
            <a:extLst>
              <a:ext uri="{FF2B5EF4-FFF2-40B4-BE49-F238E27FC236}">
                <a16:creationId xmlns:a16="http://schemas.microsoft.com/office/drawing/2014/main" id="{B22FA9FE-38EC-98A7-E874-BBB4A3B75F3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0863" y="4194175"/>
            <a:ext cx="685800" cy="1905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1988" name="Line 4">
            <a:extLst>
              <a:ext uri="{FF2B5EF4-FFF2-40B4-BE49-F238E27FC236}">
                <a16:creationId xmlns:a16="http://schemas.microsoft.com/office/drawing/2014/main" id="{3728D9A8-D5CE-180A-9C83-571B1DBD7E9B}"/>
              </a:ext>
            </a:extLst>
          </p:cNvPr>
          <p:cNvSpPr>
            <a:spLocks noChangeShapeType="1"/>
          </p:cNvSpPr>
          <p:nvPr/>
        </p:nvSpPr>
        <p:spPr bwMode="auto">
          <a:xfrm>
            <a:off x="969963" y="4365625"/>
            <a:ext cx="20193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5">
            <a:extLst>
              <a:ext uri="{FF2B5EF4-FFF2-40B4-BE49-F238E27FC236}">
                <a16:creationId xmlns:a16="http://schemas.microsoft.com/office/drawing/2014/main" id="{B63CCE7A-9869-2942-52F5-FD5B753D06EC}"/>
              </a:ext>
            </a:extLst>
          </p:cNvPr>
          <p:cNvGrpSpPr>
            <a:grpSpLocks/>
          </p:cNvGrpSpPr>
          <p:nvPr/>
        </p:nvGrpSpPr>
        <p:grpSpPr bwMode="auto">
          <a:xfrm>
            <a:off x="1870075" y="4389438"/>
            <a:ext cx="352425" cy="615950"/>
            <a:chOff x="0" y="0"/>
            <a:chExt cx="222" cy="388"/>
          </a:xfrm>
        </p:grpSpPr>
        <p:sp>
          <p:nvSpPr>
            <p:cNvPr id="11" name="Text Box 6">
              <a:extLst>
                <a:ext uri="{FF2B5EF4-FFF2-40B4-BE49-F238E27FC236}">
                  <a16:creationId xmlns:a16="http://schemas.microsoft.com/office/drawing/2014/main" id="{DBD16BDB-7FDC-7ABF-8437-F006B1F900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" y="119"/>
              <a:ext cx="18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I</a:t>
              </a:r>
              <a:endParaRPr lang="en-US" altLang="zh-CN" sz="2200" i="1">
                <a:latin typeface="Times New Roman" panose="02020603050405020304" pitchFamily="18" charset="0"/>
              </a:endParaRPr>
            </a:p>
          </p:txBody>
        </p:sp>
        <p:sp>
          <p:nvSpPr>
            <p:cNvPr id="12" name="Text Box 7">
              <a:extLst>
                <a:ext uri="{FF2B5EF4-FFF2-40B4-BE49-F238E27FC236}">
                  <a16:creationId xmlns:a16="http://schemas.microsoft.com/office/drawing/2014/main" id="{FBD5D83A-73B3-69A6-8BAF-DEB4029312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i="1">
                  <a:latin typeface="Times New Roman" panose="02020603050405020304" pitchFamily="18" charset="0"/>
                </a:rPr>
                <a:t> </a:t>
              </a:r>
              <a:r>
                <a:rPr lang="en-US" altLang="zh-CN" sz="2200" i="1">
                  <a:latin typeface="Times New Roman" panose="02020603050405020304" pitchFamily="18" charset="0"/>
                </a:rPr>
                <a:t>•</a:t>
              </a:r>
            </a:p>
          </p:txBody>
        </p:sp>
      </p:grpSp>
      <p:sp>
        <p:nvSpPr>
          <p:cNvPr id="41992" name="Line 8">
            <a:extLst>
              <a:ext uri="{FF2B5EF4-FFF2-40B4-BE49-F238E27FC236}">
                <a16:creationId xmlns:a16="http://schemas.microsoft.com/office/drawing/2014/main" id="{EC42C18E-1E2F-E7DD-7AFB-50B9DB5F67B9}"/>
              </a:ext>
            </a:extLst>
          </p:cNvPr>
          <p:cNvSpPr>
            <a:spLocks noChangeShapeType="1"/>
          </p:cNvSpPr>
          <p:nvPr/>
        </p:nvSpPr>
        <p:spPr bwMode="auto">
          <a:xfrm rot="-5400000">
            <a:off x="531813" y="3927475"/>
            <a:ext cx="914400" cy="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9">
            <a:extLst>
              <a:ext uri="{FF2B5EF4-FFF2-40B4-BE49-F238E27FC236}">
                <a16:creationId xmlns:a16="http://schemas.microsoft.com/office/drawing/2014/main" id="{3E168069-9C56-0054-B1C2-002D6A697CA8}"/>
              </a:ext>
            </a:extLst>
          </p:cNvPr>
          <p:cNvGrpSpPr>
            <a:grpSpLocks/>
          </p:cNvGrpSpPr>
          <p:nvPr/>
        </p:nvGrpSpPr>
        <p:grpSpPr bwMode="auto">
          <a:xfrm>
            <a:off x="568325" y="2990850"/>
            <a:ext cx="420688" cy="585788"/>
            <a:chOff x="0" y="0"/>
            <a:chExt cx="265" cy="369"/>
          </a:xfrm>
        </p:grpSpPr>
        <p:sp>
          <p:nvSpPr>
            <p:cNvPr id="13" name="Text Box 10">
              <a:extLst>
                <a:ext uri="{FF2B5EF4-FFF2-40B4-BE49-F238E27FC236}">
                  <a16:creationId xmlns:a16="http://schemas.microsoft.com/office/drawing/2014/main" id="{C7E51156-BB4D-66F0-F567-A86A843612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0"/>
              <a:ext cx="26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i="1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200" i="1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4" name="Text Box 11">
              <a:extLst>
                <a:ext uri="{FF2B5EF4-FFF2-40B4-BE49-F238E27FC236}">
                  <a16:creationId xmlns:a16="http://schemas.microsoft.com/office/drawing/2014/main" id="{B92AADDD-DEB8-F76A-9EA6-0D69EF8AE9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22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sp>
        <p:nvSpPr>
          <p:cNvPr id="41996" name="Line 12">
            <a:extLst>
              <a:ext uri="{FF2B5EF4-FFF2-40B4-BE49-F238E27FC236}">
                <a16:creationId xmlns:a16="http://schemas.microsoft.com/office/drawing/2014/main" id="{7C67ECC1-1238-F4D4-ED41-D4D7FE21D643}"/>
              </a:ext>
            </a:extLst>
          </p:cNvPr>
          <p:cNvSpPr>
            <a:spLocks noChangeShapeType="1"/>
          </p:cNvSpPr>
          <p:nvPr/>
        </p:nvSpPr>
        <p:spPr bwMode="auto">
          <a:xfrm rot="-7466217">
            <a:off x="625476" y="5078412"/>
            <a:ext cx="1625600" cy="22225"/>
          </a:xfrm>
          <a:prstGeom prst="line">
            <a:avLst/>
          </a:prstGeom>
          <a:noFill/>
          <a:ln w="38100">
            <a:solidFill>
              <a:srgbClr val="FF00FF"/>
            </a:solidFill>
            <a:round/>
            <a:headEnd type="stealth" w="med" len="lg"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Group 13">
            <a:extLst>
              <a:ext uri="{FF2B5EF4-FFF2-40B4-BE49-F238E27FC236}">
                <a16:creationId xmlns:a16="http://schemas.microsoft.com/office/drawing/2014/main" id="{3E1BBE06-BA57-50BC-D462-7C4196B8A442}"/>
              </a:ext>
            </a:extLst>
          </p:cNvPr>
          <p:cNvGrpSpPr>
            <a:grpSpLocks/>
          </p:cNvGrpSpPr>
          <p:nvPr/>
        </p:nvGrpSpPr>
        <p:grpSpPr bwMode="auto">
          <a:xfrm>
            <a:off x="1422400" y="3314700"/>
            <a:ext cx="461963" cy="2441575"/>
            <a:chOff x="0" y="0"/>
            <a:chExt cx="291" cy="1538"/>
          </a:xfrm>
        </p:grpSpPr>
        <p:sp>
          <p:nvSpPr>
            <p:cNvPr id="15" name="Line 14">
              <a:extLst>
                <a:ext uri="{FF2B5EF4-FFF2-40B4-BE49-F238E27FC236}">
                  <a16:creationId xmlns:a16="http://schemas.microsoft.com/office/drawing/2014/main" id="{C3AE95DB-3A04-CB97-FBF7-2E37712DD79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-27" y="1220"/>
              <a:ext cx="612" cy="24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15">
              <a:extLst>
                <a:ext uri="{FF2B5EF4-FFF2-40B4-BE49-F238E27FC236}">
                  <a16:creationId xmlns:a16="http://schemas.microsoft.com/office/drawing/2014/main" id="{A0547043-FC38-F50E-C3DB-24AC11C9AB6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7564851">
              <a:off x="-486" y="474"/>
              <a:ext cx="1022" cy="49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" name="Group 16">
            <a:extLst>
              <a:ext uri="{FF2B5EF4-FFF2-40B4-BE49-F238E27FC236}">
                <a16:creationId xmlns:a16="http://schemas.microsoft.com/office/drawing/2014/main" id="{63C553E3-73A1-C46A-208F-1305488901C4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5389563"/>
            <a:ext cx="495300" cy="604837"/>
            <a:chOff x="0" y="0"/>
            <a:chExt cx="312" cy="381"/>
          </a:xfrm>
        </p:grpSpPr>
        <p:sp>
          <p:nvSpPr>
            <p:cNvPr id="42044" name="Text Box 17">
              <a:extLst>
                <a:ext uri="{FF2B5EF4-FFF2-40B4-BE49-F238E27FC236}">
                  <a16:creationId xmlns:a16="http://schemas.microsoft.com/office/drawing/2014/main" id="{CB0B5A24-795F-54D6-1BA6-99229BC76C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" y="112"/>
              <a:ext cx="2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FF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FF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200" i="1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" name="Text Box 18">
              <a:extLst>
                <a:ext uri="{FF2B5EF4-FFF2-40B4-BE49-F238E27FC236}">
                  <a16:creationId xmlns:a16="http://schemas.microsoft.com/office/drawing/2014/main" id="{A2A9FC33-561D-8F85-DD52-49A42D91DF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6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i="1">
                  <a:solidFill>
                    <a:srgbClr val="FF00FF"/>
                  </a:solidFill>
                  <a:latin typeface="Times New Roman" panose="02020603050405020304" pitchFamily="18" charset="0"/>
                </a:rPr>
                <a:t>  </a:t>
              </a:r>
              <a:r>
                <a:rPr lang="en-US" altLang="zh-CN" sz="2200" i="1">
                  <a:solidFill>
                    <a:srgbClr val="FF00FF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grpSp>
        <p:nvGrpSpPr>
          <p:cNvPr id="6" name="Group 19">
            <a:extLst>
              <a:ext uri="{FF2B5EF4-FFF2-40B4-BE49-F238E27FC236}">
                <a16:creationId xmlns:a16="http://schemas.microsoft.com/office/drawing/2014/main" id="{989245F0-E7D9-C6A1-7E47-7BD61D02C08F}"/>
              </a:ext>
            </a:extLst>
          </p:cNvPr>
          <p:cNvGrpSpPr>
            <a:grpSpLocks/>
          </p:cNvGrpSpPr>
          <p:nvPr/>
        </p:nvGrpSpPr>
        <p:grpSpPr bwMode="auto">
          <a:xfrm>
            <a:off x="3003550" y="4065588"/>
            <a:ext cx="385763" cy="623887"/>
            <a:chOff x="0" y="0"/>
            <a:chExt cx="243" cy="393"/>
          </a:xfrm>
        </p:grpSpPr>
        <p:sp>
          <p:nvSpPr>
            <p:cNvPr id="42042" name="Text Box 20">
              <a:extLst>
                <a:ext uri="{FF2B5EF4-FFF2-40B4-BE49-F238E27FC236}">
                  <a16:creationId xmlns:a16="http://schemas.microsoft.com/office/drawing/2014/main" id="{31C64710-B0E8-2325-0781-0023AD076B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4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U</a:t>
              </a:r>
              <a:endParaRPr lang="en-US" altLang="zh-CN" sz="2200" i="1">
                <a:latin typeface="Times New Roman" panose="02020603050405020304" pitchFamily="18" charset="0"/>
              </a:endParaRPr>
            </a:p>
          </p:txBody>
        </p:sp>
        <p:sp>
          <p:nvSpPr>
            <p:cNvPr id="42043" name="Text Box 21">
              <a:extLst>
                <a:ext uri="{FF2B5EF4-FFF2-40B4-BE49-F238E27FC236}">
                  <a16:creationId xmlns:a16="http://schemas.microsoft.com/office/drawing/2014/main" id="{2E02F76C-E9F1-F844-401A-157E87862A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2200" i="1">
                <a:latin typeface="Times New Roman" panose="02020603050405020304" pitchFamily="18" charset="0"/>
              </a:endParaRPr>
            </a:p>
          </p:txBody>
        </p:sp>
      </p:grpSp>
      <p:sp>
        <p:nvSpPr>
          <p:cNvPr id="42006" name="未知">
            <a:extLst>
              <a:ext uri="{FF2B5EF4-FFF2-40B4-BE49-F238E27FC236}">
                <a16:creationId xmlns:a16="http://schemas.microsoft.com/office/drawing/2014/main" id="{44EB47D4-AF0B-E261-AB5C-47790BA17444}"/>
              </a:ext>
            </a:extLst>
          </p:cNvPr>
          <p:cNvSpPr>
            <a:spLocks/>
          </p:cNvSpPr>
          <p:nvPr/>
        </p:nvSpPr>
        <p:spPr bwMode="auto">
          <a:xfrm>
            <a:off x="1255713" y="4384675"/>
            <a:ext cx="263525" cy="457200"/>
          </a:xfrm>
          <a:custGeom>
            <a:avLst/>
            <a:gdLst>
              <a:gd name="T0" fmla="*/ 2147483647 w 166"/>
              <a:gd name="T1" fmla="*/ 0 h 288"/>
              <a:gd name="T2" fmla="*/ 2147483647 w 166"/>
              <a:gd name="T3" fmla="*/ 2147483647 h 288"/>
              <a:gd name="T4" fmla="*/ 0 w 166"/>
              <a:gd name="T5" fmla="*/ 2147483647 h 288"/>
              <a:gd name="T6" fmla="*/ 0 60000 65536"/>
              <a:gd name="T7" fmla="*/ 0 60000 65536"/>
              <a:gd name="T8" fmla="*/ 0 60000 65536"/>
              <a:gd name="T9" fmla="*/ 0 w 166"/>
              <a:gd name="T10" fmla="*/ 0 h 288"/>
              <a:gd name="T11" fmla="*/ 166 w 166"/>
              <a:gd name="T12" fmla="*/ 288 h 28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66" h="288">
                <a:moveTo>
                  <a:pt x="132" y="0"/>
                </a:moveTo>
                <a:cubicBezTo>
                  <a:pt x="149" y="60"/>
                  <a:pt x="166" y="120"/>
                  <a:pt x="144" y="168"/>
                </a:cubicBezTo>
                <a:cubicBezTo>
                  <a:pt x="122" y="216"/>
                  <a:pt x="24" y="268"/>
                  <a:pt x="0" y="288"/>
                </a:cubicBezTo>
              </a:path>
            </a:pathLst>
          </a:custGeom>
          <a:noFill/>
          <a:ln w="38100" cap="flat" cmpd="sng">
            <a:solidFill>
              <a:srgbClr val="FF00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2007" name="AutoShape 23">
            <a:extLst>
              <a:ext uri="{FF2B5EF4-FFF2-40B4-BE49-F238E27FC236}">
                <a16:creationId xmlns:a16="http://schemas.microsoft.com/office/drawing/2014/main" id="{FB16BFD0-74F2-17E9-C58A-60E1716535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4935538"/>
            <a:ext cx="798513" cy="576262"/>
          </a:xfrm>
          <a:prstGeom prst="wedgeEllipseCallout">
            <a:avLst>
              <a:gd name="adj1" fmla="val 80417"/>
              <a:gd name="adj2" fmla="val -106199"/>
            </a:avLst>
          </a:prstGeom>
          <a:solidFill>
            <a:srgbClr val="FFFF00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en-US" altLang="zh-CN" sz="2200" b="1" baseline="-25000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endParaRPr lang="en-US" altLang="zh-CN" sz="2200" b="1">
              <a:solidFill>
                <a:srgbClr val="FF00FF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2008" name="未知">
            <a:extLst>
              <a:ext uri="{FF2B5EF4-FFF2-40B4-BE49-F238E27FC236}">
                <a16:creationId xmlns:a16="http://schemas.microsoft.com/office/drawing/2014/main" id="{F0B5934B-70C0-5506-98C4-EC329993B9AF}"/>
              </a:ext>
            </a:extLst>
          </p:cNvPr>
          <p:cNvSpPr>
            <a:spLocks/>
          </p:cNvSpPr>
          <p:nvPr/>
        </p:nvSpPr>
        <p:spPr bwMode="auto">
          <a:xfrm>
            <a:off x="1293813" y="4365625"/>
            <a:ext cx="111125" cy="190500"/>
          </a:xfrm>
          <a:custGeom>
            <a:avLst/>
            <a:gdLst>
              <a:gd name="T0" fmla="*/ 2147483647 w 70"/>
              <a:gd name="T1" fmla="*/ 0 h 120"/>
              <a:gd name="T2" fmla="*/ 2147483647 w 70"/>
              <a:gd name="T3" fmla="*/ 2147483647 h 120"/>
              <a:gd name="T4" fmla="*/ 0 w 70"/>
              <a:gd name="T5" fmla="*/ 2147483647 h 120"/>
              <a:gd name="T6" fmla="*/ 0 60000 65536"/>
              <a:gd name="T7" fmla="*/ 0 60000 65536"/>
              <a:gd name="T8" fmla="*/ 0 60000 65536"/>
              <a:gd name="T9" fmla="*/ 0 w 70"/>
              <a:gd name="T10" fmla="*/ 0 h 120"/>
              <a:gd name="T11" fmla="*/ 70 w 70"/>
              <a:gd name="T12" fmla="*/ 120 h 1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0" h="120">
                <a:moveTo>
                  <a:pt x="60" y="0"/>
                </a:moveTo>
                <a:cubicBezTo>
                  <a:pt x="60" y="12"/>
                  <a:pt x="70" y="52"/>
                  <a:pt x="60" y="72"/>
                </a:cubicBezTo>
                <a:cubicBezTo>
                  <a:pt x="50" y="92"/>
                  <a:pt x="12" y="110"/>
                  <a:pt x="0" y="120"/>
                </a:cubicBezTo>
              </a:path>
            </a:pathLst>
          </a:custGeom>
          <a:noFill/>
          <a:ln w="57150" cap="flat" cmpd="sng">
            <a:solidFill>
              <a:schemeClr val="tx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42009" name="AutoShape 25">
            <a:extLst>
              <a:ext uri="{FF2B5EF4-FFF2-40B4-BE49-F238E27FC236}">
                <a16:creationId xmlns:a16="http://schemas.microsoft.com/office/drawing/2014/main" id="{02029623-41F3-614C-9B26-A5C9F0C7A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76450" y="3487738"/>
            <a:ext cx="798513" cy="576262"/>
          </a:xfrm>
          <a:prstGeom prst="wedgeEllipseCallout">
            <a:avLst>
              <a:gd name="adj1" fmla="val -147019"/>
              <a:gd name="adj2" fmla="val 120523"/>
            </a:avLst>
          </a:prstGeom>
          <a:solidFill>
            <a:srgbClr val="CCFFCC"/>
          </a:solidFill>
          <a:ln w="9525">
            <a:solidFill>
              <a:srgbClr val="FF00FF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solidFill>
                  <a:srgbClr val="FF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endParaRPr lang="zh-CN" altLang="en-US" sz="2200" b="1">
              <a:solidFill>
                <a:srgbClr val="FF00FF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2010" name="Line 26">
            <a:extLst>
              <a:ext uri="{FF2B5EF4-FFF2-40B4-BE49-F238E27FC236}">
                <a16:creationId xmlns:a16="http://schemas.microsoft.com/office/drawing/2014/main" id="{74A89810-7450-217C-8FC3-48CF564E2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969963" y="4384675"/>
            <a:ext cx="857250" cy="43815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7" name="Group 33">
            <a:extLst>
              <a:ext uri="{FF2B5EF4-FFF2-40B4-BE49-F238E27FC236}">
                <a16:creationId xmlns:a16="http://schemas.microsoft.com/office/drawing/2014/main" id="{39D96E3D-14A5-836C-376B-7251ED7832E1}"/>
              </a:ext>
            </a:extLst>
          </p:cNvPr>
          <p:cNvGrpSpPr>
            <a:grpSpLocks/>
          </p:cNvGrpSpPr>
          <p:nvPr/>
        </p:nvGrpSpPr>
        <p:grpSpPr bwMode="auto">
          <a:xfrm>
            <a:off x="866775" y="1012825"/>
            <a:ext cx="438150" cy="442913"/>
            <a:chOff x="0" y="0"/>
            <a:chExt cx="276" cy="279"/>
          </a:xfrm>
        </p:grpSpPr>
        <p:sp>
          <p:nvSpPr>
            <p:cNvPr id="42040" name="Line 34">
              <a:extLst>
                <a:ext uri="{FF2B5EF4-FFF2-40B4-BE49-F238E27FC236}">
                  <a16:creationId xmlns:a16="http://schemas.microsoft.com/office/drawing/2014/main" id="{46F53DFF-25BF-7A87-ED35-D76C2653E39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279"/>
              <a:ext cx="2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41" name="Text Box 35">
              <a:extLst>
                <a:ext uri="{FF2B5EF4-FFF2-40B4-BE49-F238E27FC236}">
                  <a16:creationId xmlns:a16="http://schemas.microsoft.com/office/drawing/2014/main" id="{B046BBC6-0A58-E877-185E-9175E078F2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" y="0"/>
              <a:ext cx="16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i</a:t>
              </a:r>
            </a:p>
          </p:txBody>
        </p:sp>
      </p:grpSp>
      <p:grpSp>
        <p:nvGrpSpPr>
          <p:cNvPr id="8" name="Group 36">
            <a:extLst>
              <a:ext uri="{FF2B5EF4-FFF2-40B4-BE49-F238E27FC236}">
                <a16:creationId xmlns:a16="http://schemas.microsoft.com/office/drawing/2014/main" id="{77E4A415-A11A-81AC-3784-E89325367A40}"/>
              </a:ext>
            </a:extLst>
          </p:cNvPr>
          <p:cNvGrpSpPr>
            <a:grpSpLocks/>
          </p:cNvGrpSpPr>
          <p:nvPr/>
        </p:nvGrpSpPr>
        <p:grpSpPr bwMode="auto">
          <a:xfrm>
            <a:off x="2513013" y="1584325"/>
            <a:ext cx="414337" cy="474663"/>
            <a:chOff x="0" y="0"/>
            <a:chExt cx="261" cy="299"/>
          </a:xfrm>
        </p:grpSpPr>
        <p:sp>
          <p:nvSpPr>
            <p:cNvPr id="42038" name="Line 37">
              <a:extLst>
                <a:ext uri="{FF2B5EF4-FFF2-40B4-BE49-F238E27FC236}">
                  <a16:creationId xmlns:a16="http://schemas.microsoft.com/office/drawing/2014/main" id="{07FC82CB-BD7F-9E02-C4A8-177A1E1C5DE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-118" y="181"/>
              <a:ext cx="235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39" name="Text Box 38">
              <a:extLst>
                <a:ext uri="{FF2B5EF4-FFF2-40B4-BE49-F238E27FC236}">
                  <a16:creationId xmlns:a16="http://schemas.microsoft.com/office/drawing/2014/main" id="{56F9FAF5-E324-C10E-77C4-266C5172A0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" y="0"/>
              <a:ext cx="24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i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200" b="1" i="1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9" name="Group 55">
            <a:extLst>
              <a:ext uri="{FF2B5EF4-FFF2-40B4-BE49-F238E27FC236}">
                <a16:creationId xmlns:a16="http://schemas.microsoft.com/office/drawing/2014/main" id="{A9499810-5401-0724-41FD-58C3223EF4BF}"/>
              </a:ext>
            </a:extLst>
          </p:cNvPr>
          <p:cNvGrpSpPr>
            <a:grpSpLocks/>
          </p:cNvGrpSpPr>
          <p:nvPr/>
        </p:nvGrpSpPr>
        <p:grpSpPr bwMode="auto">
          <a:xfrm>
            <a:off x="1370013" y="1608138"/>
            <a:ext cx="1200150" cy="1219200"/>
            <a:chOff x="0" y="0"/>
            <a:chExt cx="756" cy="768"/>
          </a:xfrm>
        </p:grpSpPr>
        <p:sp>
          <p:nvSpPr>
            <p:cNvPr id="42032" name="Text Box 56">
              <a:extLst>
                <a:ext uri="{FF2B5EF4-FFF2-40B4-BE49-F238E27FC236}">
                  <a16:creationId xmlns:a16="http://schemas.microsoft.com/office/drawing/2014/main" id="{A56E15E9-731C-FDA5-E407-0B5EE54B22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1" y="297"/>
              <a:ext cx="23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C</a:t>
              </a:r>
              <a:endParaRPr lang="en-US" altLang="zh-CN" sz="2200" b="1">
                <a:solidFill>
                  <a:srgbClr val="FF0066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42033" name="未知">
              <a:extLst>
                <a:ext uri="{FF2B5EF4-FFF2-40B4-BE49-F238E27FC236}">
                  <a16:creationId xmlns:a16="http://schemas.microsoft.com/office/drawing/2014/main" id="{B6BA3781-05F6-E91C-CD8C-4E013D696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624" cy="384"/>
            </a:xfrm>
            <a:custGeom>
              <a:avLst/>
              <a:gdLst>
                <a:gd name="T0" fmla="*/ 0 w 624"/>
                <a:gd name="T1" fmla="*/ 0 h 336"/>
                <a:gd name="T2" fmla="*/ 624 w 624"/>
                <a:gd name="T3" fmla="*/ 0 h 336"/>
                <a:gd name="T4" fmla="*/ 624 w 624"/>
                <a:gd name="T5" fmla="*/ 4255 h 336"/>
                <a:gd name="T6" fmla="*/ 0 60000 65536"/>
                <a:gd name="T7" fmla="*/ 0 60000 65536"/>
                <a:gd name="T8" fmla="*/ 0 60000 65536"/>
                <a:gd name="T9" fmla="*/ 0 w 624"/>
                <a:gd name="T10" fmla="*/ 0 h 336"/>
                <a:gd name="T11" fmla="*/ 624 w 624"/>
                <a:gd name="T12" fmla="*/ 336 h 3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336">
                  <a:moveTo>
                    <a:pt x="0" y="0"/>
                  </a:moveTo>
                  <a:lnTo>
                    <a:pt x="624" y="0"/>
                  </a:lnTo>
                  <a:lnTo>
                    <a:pt x="624" y="336"/>
                  </a:lnTo>
                </a:path>
              </a:pathLst>
            </a:custGeom>
            <a:noFill/>
            <a:ln w="38100" cap="flat" cmpd="sng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34" name="未知">
              <a:extLst>
                <a:ext uri="{FF2B5EF4-FFF2-40B4-BE49-F238E27FC236}">
                  <a16:creationId xmlns:a16="http://schemas.microsoft.com/office/drawing/2014/main" id="{EDCC7937-B61D-DC83-AB9E-D31CB2BE16B4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432"/>
              <a:ext cx="624" cy="336"/>
            </a:xfrm>
            <a:custGeom>
              <a:avLst/>
              <a:gdLst>
                <a:gd name="T0" fmla="*/ 0 w 624"/>
                <a:gd name="T1" fmla="*/ 0 h 336"/>
                <a:gd name="T2" fmla="*/ 624 w 624"/>
                <a:gd name="T3" fmla="*/ 0 h 336"/>
                <a:gd name="T4" fmla="*/ 624 w 624"/>
                <a:gd name="T5" fmla="*/ 336 h 336"/>
                <a:gd name="T6" fmla="*/ 0 60000 65536"/>
                <a:gd name="T7" fmla="*/ 0 60000 65536"/>
                <a:gd name="T8" fmla="*/ 0 60000 65536"/>
                <a:gd name="T9" fmla="*/ 0 w 624"/>
                <a:gd name="T10" fmla="*/ 0 h 336"/>
                <a:gd name="T11" fmla="*/ 624 w 624"/>
                <a:gd name="T12" fmla="*/ 336 h 3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24" h="336">
                  <a:moveTo>
                    <a:pt x="0" y="0"/>
                  </a:moveTo>
                  <a:lnTo>
                    <a:pt x="624" y="0"/>
                  </a:lnTo>
                  <a:lnTo>
                    <a:pt x="624" y="336"/>
                  </a:lnTo>
                </a:path>
              </a:pathLst>
            </a:custGeom>
            <a:noFill/>
            <a:ln w="38100" cap="flat" cmpd="sng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35" name="Rectangle 59">
              <a:extLst>
                <a:ext uri="{FF2B5EF4-FFF2-40B4-BE49-F238E27FC236}">
                  <a16:creationId xmlns:a16="http://schemas.microsoft.com/office/drawing/2014/main" id="{4EB1F497-02C1-3216-1258-5C2AE7A08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" y="348"/>
              <a:ext cx="240" cy="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2036" name="Line 60">
              <a:extLst>
                <a:ext uri="{FF2B5EF4-FFF2-40B4-BE49-F238E27FC236}">
                  <a16:creationId xmlns:a16="http://schemas.microsoft.com/office/drawing/2014/main" id="{D058C6D6-79D1-BB97-7015-7B533407B0D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624" y="252"/>
              <a:ext cx="0" cy="216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037" name="Line 61">
              <a:extLst>
                <a:ext uri="{FF2B5EF4-FFF2-40B4-BE49-F238E27FC236}">
                  <a16:creationId xmlns:a16="http://schemas.microsoft.com/office/drawing/2014/main" id="{9436A401-F8BC-BC5E-A8FE-DD8EF60731D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624" y="324"/>
              <a:ext cx="0" cy="216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 useBgFill="1">
        <p:nvSpPr>
          <p:cNvPr id="42004" name="Text Box 62">
            <a:extLst>
              <a:ext uri="{FF2B5EF4-FFF2-40B4-BE49-F238E27FC236}">
                <a16:creationId xmlns:a16="http://schemas.microsoft.com/office/drawing/2014/main" id="{51E481BF-AF1A-BD60-4582-8771C23CA38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6725" y="363538"/>
            <a:ext cx="3257550" cy="46672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3399"/>
                </a:solidFill>
                <a:latin typeface="宋体" panose="02010600030101010101" pitchFamily="2" charset="-122"/>
              </a:rPr>
              <a:t>电路功率因数低的原因</a:t>
            </a:r>
          </a:p>
        </p:txBody>
      </p:sp>
      <p:sp>
        <p:nvSpPr>
          <p:cNvPr id="42025" name="Text Box 63">
            <a:extLst>
              <a:ext uri="{FF2B5EF4-FFF2-40B4-BE49-F238E27FC236}">
                <a16:creationId xmlns:a16="http://schemas.microsoft.com/office/drawing/2014/main" id="{E8AF7369-07BC-6247-B093-AA67132F1A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25950" y="333375"/>
            <a:ext cx="23288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感性负载的存在</a:t>
            </a:r>
          </a:p>
        </p:txBody>
      </p:sp>
      <p:sp useBgFill="1">
        <p:nvSpPr>
          <p:cNvPr id="42026" name="Text Box 64">
            <a:extLst>
              <a:ext uri="{FF2B5EF4-FFF2-40B4-BE49-F238E27FC236}">
                <a16:creationId xmlns:a16="http://schemas.microsoft.com/office/drawing/2014/main" id="{C1246E6A-A624-0B12-6076-2ED792553E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350838"/>
            <a:ext cx="2951162" cy="46672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3399"/>
                </a:solidFill>
                <a:latin typeface="宋体" panose="02010600030101010101" pitchFamily="2" charset="-122"/>
              </a:rPr>
              <a:t>提高功率因数的方法</a:t>
            </a:r>
          </a:p>
        </p:txBody>
      </p:sp>
      <p:sp>
        <p:nvSpPr>
          <p:cNvPr id="42027" name="Text Box 65">
            <a:extLst>
              <a:ext uri="{FF2B5EF4-FFF2-40B4-BE49-F238E27FC236}">
                <a16:creationId xmlns:a16="http://schemas.microsoft.com/office/drawing/2014/main" id="{776BA0E2-1B78-A97E-F14B-6DEEB8AC28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812800"/>
            <a:ext cx="51181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　　并联电容后，电感性负载的工作状态没变，但电源电压与电路中总电流的相位差角减小，即提高了电源或电网的功率因数。</a:t>
            </a:r>
          </a:p>
        </p:txBody>
      </p:sp>
      <p:grpSp>
        <p:nvGrpSpPr>
          <p:cNvPr id="10" name="Group 81">
            <a:extLst>
              <a:ext uri="{FF2B5EF4-FFF2-40B4-BE49-F238E27FC236}">
                <a16:creationId xmlns:a16="http://schemas.microsoft.com/office/drawing/2014/main" id="{903970C1-8964-9E1E-E893-AE268381A9B6}"/>
              </a:ext>
            </a:extLst>
          </p:cNvPr>
          <p:cNvGrpSpPr>
            <a:grpSpLocks/>
          </p:cNvGrpSpPr>
          <p:nvPr/>
        </p:nvGrpSpPr>
        <p:grpSpPr bwMode="auto">
          <a:xfrm>
            <a:off x="482600" y="1550988"/>
            <a:ext cx="1479550" cy="1314450"/>
            <a:chOff x="0" y="0"/>
            <a:chExt cx="932" cy="828"/>
          </a:xfrm>
        </p:grpSpPr>
        <p:grpSp>
          <p:nvGrpSpPr>
            <p:cNvPr id="42019" name="Group 80">
              <a:extLst>
                <a:ext uri="{FF2B5EF4-FFF2-40B4-BE49-F238E27FC236}">
                  <a16:creationId xmlns:a16="http://schemas.microsoft.com/office/drawing/2014/main" id="{44F41799-A07A-44B9-1E64-50129040B5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932" cy="828"/>
              <a:chOff x="0" y="0"/>
              <a:chExt cx="932" cy="828"/>
            </a:xfrm>
          </p:grpSpPr>
          <p:sp>
            <p:nvSpPr>
              <p:cNvPr id="42021" name="Text Box 40">
                <a:extLst>
                  <a:ext uri="{FF2B5EF4-FFF2-40B4-BE49-F238E27FC236}">
                    <a16:creationId xmlns:a16="http://schemas.microsoft.com/office/drawing/2014/main" id="{62DFF984-756A-2C5B-F5D3-CB73E600E3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flipH="1">
                <a:off x="338" y="429"/>
                <a:ext cx="22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L</a:t>
                </a:r>
                <a:endPara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022" name="Text Box 45">
                <a:extLst>
                  <a:ext uri="{FF2B5EF4-FFF2-40B4-BE49-F238E27FC236}">
                    <a16:creationId xmlns:a16="http://schemas.microsoft.com/office/drawing/2014/main" id="{9242BA1D-5AC6-606D-95BF-65A8F1487AC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85"/>
                <a:ext cx="21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endPara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023" name="Text Box 46">
                <a:extLst>
                  <a:ext uri="{FF2B5EF4-FFF2-40B4-BE49-F238E27FC236}">
                    <a16:creationId xmlns:a16="http://schemas.microsoft.com/office/drawing/2014/main" id="{8DBE75AE-D99C-7F80-F921-843815058AD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4" y="177"/>
                <a:ext cx="23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R</a:t>
                </a:r>
                <a:endPara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024" name="Oval 47">
                <a:extLst>
                  <a:ext uri="{FF2B5EF4-FFF2-40B4-BE49-F238E27FC236}">
                    <a16:creationId xmlns:a16="http://schemas.microsoft.com/office/drawing/2014/main" id="{087A7BD2-9A52-4178-030E-5F75527B7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" y="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8" name="Oval 48">
                <a:extLst>
                  <a:ext uri="{FF2B5EF4-FFF2-40B4-BE49-F238E27FC236}">
                    <a16:creationId xmlns:a16="http://schemas.microsoft.com/office/drawing/2014/main" id="{8870496E-69F9-6D50-2C32-C12915915F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" y="78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19" name="Text Box 49">
                <a:extLst>
                  <a:ext uri="{FF2B5EF4-FFF2-40B4-BE49-F238E27FC236}">
                    <a16:creationId xmlns:a16="http://schemas.microsoft.com/office/drawing/2014/main" id="{30B443ED-1357-3987-6915-5452956EAF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" y="551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20" name="Text Box 50">
                <a:extLst>
                  <a:ext uri="{FF2B5EF4-FFF2-40B4-BE49-F238E27FC236}">
                    <a16:creationId xmlns:a16="http://schemas.microsoft.com/office/drawing/2014/main" id="{07F216B2-1AC9-DE40-5583-ADB7B3B05F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5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42028" name="Line 51">
                <a:extLst>
                  <a:ext uri="{FF2B5EF4-FFF2-40B4-BE49-F238E27FC236}">
                    <a16:creationId xmlns:a16="http://schemas.microsoft.com/office/drawing/2014/main" id="{FF3DA32A-274F-99ED-EC32-3E4156DDA9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V="1">
                <a:off x="537" y="190"/>
                <a:ext cx="235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29" name="Text Box 52">
                <a:extLst>
                  <a:ext uri="{FF2B5EF4-FFF2-40B4-BE49-F238E27FC236}">
                    <a16:creationId xmlns:a16="http://schemas.microsoft.com/office/drawing/2014/main" id="{150E0DFF-E50F-8335-A70E-44824840F9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07" y="45"/>
                <a:ext cx="225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2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42030" name="未知">
                <a:extLst>
                  <a:ext uri="{FF2B5EF4-FFF2-40B4-BE49-F238E27FC236}">
                    <a16:creationId xmlns:a16="http://schemas.microsoft.com/office/drawing/2014/main" id="{671CBEB2-3665-3ABD-8EC4-D322401EE2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9" y="36"/>
                <a:ext cx="432" cy="240"/>
              </a:xfrm>
              <a:custGeom>
                <a:avLst/>
                <a:gdLst>
                  <a:gd name="T0" fmla="*/ 0 w 432"/>
                  <a:gd name="T1" fmla="*/ 0 h 240"/>
                  <a:gd name="T2" fmla="*/ 432 w 432"/>
                  <a:gd name="T3" fmla="*/ 0 h 240"/>
                  <a:gd name="T4" fmla="*/ 432 w 432"/>
                  <a:gd name="T5" fmla="*/ 240 h 240"/>
                  <a:gd name="T6" fmla="*/ 0 60000 65536"/>
                  <a:gd name="T7" fmla="*/ 0 60000 65536"/>
                  <a:gd name="T8" fmla="*/ 0 60000 65536"/>
                  <a:gd name="T9" fmla="*/ 0 w 432"/>
                  <a:gd name="T10" fmla="*/ 0 h 240"/>
                  <a:gd name="T11" fmla="*/ 432 w 432"/>
                  <a:gd name="T12" fmla="*/ 240 h 2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" h="240">
                    <a:moveTo>
                      <a:pt x="0" y="0"/>
                    </a:moveTo>
                    <a:lnTo>
                      <a:pt x="432" y="0"/>
                    </a:lnTo>
                    <a:lnTo>
                      <a:pt x="432" y="240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31" name="未知">
                <a:extLst>
                  <a:ext uri="{FF2B5EF4-FFF2-40B4-BE49-F238E27FC236}">
                    <a16:creationId xmlns:a16="http://schemas.microsoft.com/office/drawing/2014/main" id="{0DE02973-5996-88AB-E5E5-E521816A4C8F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151" y="564"/>
                <a:ext cx="432" cy="240"/>
              </a:xfrm>
              <a:custGeom>
                <a:avLst/>
                <a:gdLst>
                  <a:gd name="T0" fmla="*/ 0 w 432"/>
                  <a:gd name="T1" fmla="*/ 0 h 240"/>
                  <a:gd name="T2" fmla="*/ 432 w 432"/>
                  <a:gd name="T3" fmla="*/ 0 h 240"/>
                  <a:gd name="T4" fmla="*/ 432 w 432"/>
                  <a:gd name="T5" fmla="*/ 240 h 240"/>
                  <a:gd name="T6" fmla="*/ 0 60000 65536"/>
                  <a:gd name="T7" fmla="*/ 0 60000 65536"/>
                  <a:gd name="T8" fmla="*/ 0 60000 65536"/>
                  <a:gd name="T9" fmla="*/ 0 w 432"/>
                  <a:gd name="T10" fmla="*/ 0 h 240"/>
                  <a:gd name="T11" fmla="*/ 432 w 432"/>
                  <a:gd name="T12" fmla="*/ 240 h 2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32" h="240">
                    <a:moveTo>
                      <a:pt x="0" y="0"/>
                    </a:moveTo>
                    <a:lnTo>
                      <a:pt x="432" y="0"/>
                    </a:lnTo>
                    <a:lnTo>
                      <a:pt x="432" y="240"/>
                    </a:lnTo>
                  </a:path>
                </a:pathLst>
              </a:custGeom>
              <a:noFill/>
              <a:ln w="38100" cap="flat" cmpd="sng">
                <a:solidFill>
                  <a:schemeClr val="tx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aphicFrame>
          <p:nvGraphicFramePr>
            <p:cNvPr id="42020" name="Object 79">
              <a:extLst>
                <a:ext uri="{FF2B5EF4-FFF2-40B4-BE49-F238E27FC236}">
                  <a16:creationId xmlns:a16="http://schemas.microsoft.com/office/drawing/2014/main" id="{37A7BA48-32BF-D308-A275-6D24FC32725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64" y="201"/>
            <a:ext cx="129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218332" imgH="733898" progId="Visio.Drawing.11">
                    <p:embed/>
                  </p:oleObj>
                </mc:Choice>
                <mc:Fallback>
                  <p:oleObj r:id="rId2" imgW="218332" imgH="733898" progId="Visio.Drawing.11">
                    <p:embed/>
                    <p:pic>
                      <p:nvPicPr>
                        <p:cNvPr id="0" name="Object 7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4" y="201"/>
                          <a:ext cx="129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 useBgFill="1">
        <p:nvSpPr>
          <p:cNvPr id="42045" name="Text Box 93">
            <a:extLst>
              <a:ext uri="{FF2B5EF4-FFF2-40B4-BE49-F238E27FC236}">
                <a16:creationId xmlns:a16="http://schemas.microsoft.com/office/drawing/2014/main" id="{A805D56B-F2C6-D9A4-1094-9732C1FDB2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812800"/>
            <a:ext cx="5105400" cy="162877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5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　　已知感性负载的功率及功率因数 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cos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，若要求把电路功率因数提高到 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cos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，则所并联的电容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C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可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由相量图求得</a:t>
            </a:r>
            <a:endParaRPr lang="zh-CN" altLang="en-US" sz="24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42046" name="Object 62">
            <a:extLst>
              <a:ext uri="{FF2B5EF4-FFF2-40B4-BE49-F238E27FC236}">
                <a16:creationId xmlns:a16="http://schemas.microsoft.com/office/drawing/2014/main" id="{2E56E76A-7DDD-1EC2-9C69-D4419C3D65F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78300" y="2489200"/>
          <a:ext cx="2562225" cy="350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956534" imgH="406048" progId="Equation.3">
                  <p:embed/>
                </p:oleObj>
              </mc:Choice>
              <mc:Fallback>
                <p:oleObj r:id="rId4" imgW="2956534" imgH="406048" progId="Equation.3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78300" y="2489200"/>
                        <a:ext cx="2562225" cy="350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47" name="Object 63">
            <a:extLst>
              <a:ext uri="{FF2B5EF4-FFF2-40B4-BE49-F238E27FC236}">
                <a16:creationId xmlns:a16="http://schemas.microsoft.com/office/drawing/2014/main" id="{A8FB5F3E-6D33-ED04-6A85-AF91DD6710C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65650" y="2774950"/>
          <a:ext cx="4229100" cy="760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4735045" imgH="850531" progId="Equation.3">
                  <p:embed/>
                </p:oleObj>
              </mc:Choice>
              <mc:Fallback>
                <p:oleObj r:id="rId6" imgW="4735045" imgH="850531" progId="Equation.3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65650" y="2774950"/>
                        <a:ext cx="4229100" cy="760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2048" name="Object 64">
            <a:extLst>
              <a:ext uri="{FF2B5EF4-FFF2-40B4-BE49-F238E27FC236}">
                <a16:creationId xmlns:a16="http://schemas.microsoft.com/office/drawing/2014/main" id="{B38616AF-3470-B3C3-A569-DB1B9AFF514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9938" y="3495675"/>
          <a:ext cx="2432050" cy="69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2716621" imgH="774364" progId="Equation.3">
                  <p:embed/>
                </p:oleObj>
              </mc:Choice>
              <mc:Fallback>
                <p:oleObj r:id="rId8" imgW="2716621" imgH="774364" progId="Equation.3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9938" y="3495675"/>
                        <a:ext cx="2432050" cy="692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49" name="Text Box 107">
            <a:extLst>
              <a:ext uri="{FF2B5EF4-FFF2-40B4-BE49-F238E27FC236}">
                <a16:creationId xmlns:a16="http://schemas.microsoft.com/office/drawing/2014/main" id="{6412080C-5FC3-71F4-F568-2AFD3772FF9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4152900"/>
            <a:ext cx="7969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又因</a:t>
            </a:r>
          </a:p>
        </p:txBody>
      </p:sp>
      <p:graphicFrame>
        <p:nvGraphicFramePr>
          <p:cNvPr id="42050" name="Object 66">
            <a:extLst>
              <a:ext uri="{FF2B5EF4-FFF2-40B4-BE49-F238E27FC236}">
                <a16:creationId xmlns:a16="http://schemas.microsoft.com/office/drawing/2014/main" id="{C6F9BB68-A1D8-0563-5E6F-49649CCEFC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29200" y="4064000"/>
          <a:ext cx="2097088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2310397" imgH="863225" progId="Equation.3">
                  <p:embed/>
                </p:oleObj>
              </mc:Choice>
              <mc:Fallback>
                <p:oleObj r:id="rId10" imgW="2310397" imgH="863225" progId="Equation.3">
                  <p:embed/>
                  <p:pic>
                    <p:nvPicPr>
                      <p:cNvPr id="0" name="Object 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064000"/>
                        <a:ext cx="2097088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51" name="Text Box 109">
            <a:extLst>
              <a:ext uri="{FF2B5EF4-FFF2-40B4-BE49-F238E27FC236}">
                <a16:creationId xmlns:a16="http://schemas.microsoft.com/office/drawing/2014/main" id="{A5D071EC-E780-AF17-9316-4F8288A1E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4953000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所以</a:t>
            </a:r>
          </a:p>
        </p:txBody>
      </p:sp>
      <p:graphicFrame>
        <p:nvGraphicFramePr>
          <p:cNvPr id="42052" name="Object 68">
            <a:extLst>
              <a:ext uri="{FF2B5EF4-FFF2-40B4-BE49-F238E27FC236}">
                <a16:creationId xmlns:a16="http://schemas.microsoft.com/office/drawing/2014/main" id="{7ED259D9-F505-79DA-A6B1-7067FF775E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48200" y="4827588"/>
          <a:ext cx="3382963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2" imgW="3721100" imgH="838200" progId="Equation.DSMT4">
                  <p:embed/>
                </p:oleObj>
              </mc:Choice>
              <mc:Fallback>
                <p:oleObj name="Equation" r:id="rId12" imgW="3721100" imgH="838200" progId="Equation.DSMT4">
                  <p:embed/>
                  <p:pic>
                    <p:nvPicPr>
                      <p:cNvPr id="0" name="Object 6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4827588"/>
                        <a:ext cx="3382963" cy="76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2053" name="Text Box 111">
            <a:extLst>
              <a:ext uri="{FF2B5EF4-FFF2-40B4-BE49-F238E27FC236}">
                <a16:creationId xmlns:a16="http://schemas.microsoft.com/office/drawing/2014/main" id="{E5C3B849-50B7-EFE2-02D1-8DD7A7C296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84500" y="5638800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由此得</a:t>
            </a:r>
          </a:p>
        </p:txBody>
      </p:sp>
      <p:graphicFrame>
        <p:nvGraphicFramePr>
          <p:cNvPr id="42054" name="Object 70">
            <a:extLst>
              <a:ext uri="{FF2B5EF4-FFF2-40B4-BE49-F238E27FC236}">
                <a16:creationId xmlns:a16="http://schemas.microsoft.com/office/drawing/2014/main" id="{D13E4B4B-1641-46F3-B6EA-64412B1ACFC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38675" y="5468938"/>
          <a:ext cx="3246438" cy="852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4" imgW="1533600" imgH="342900" progId="Equation.DSMT4">
                  <p:embed/>
                </p:oleObj>
              </mc:Choice>
              <mc:Fallback>
                <p:oleObj name="Equation" r:id="rId14" imgW="1533600" imgH="342900" progId="Equation.DSMT4">
                  <p:embed/>
                  <p:pic>
                    <p:nvPicPr>
                      <p:cNvPr id="0" name="Object 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38675" y="5468938"/>
                        <a:ext cx="3246438" cy="852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2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0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2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2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19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2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0" fill="hold"/>
                                        <p:tgtEl>
                                          <p:spTgt spid="42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0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2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2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2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2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 nodeType="clickPar">
                      <p:stCondLst>
                        <p:cond delay="indefinite"/>
                      </p:stCondLst>
                      <p:childTnLst>
                        <p:par>
                          <p:cTn id="10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42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7" dur="500"/>
                                        <p:tgtEl>
                                          <p:spTgt spid="42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42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/>
                                        <p:tgtEl>
                                          <p:spTgt spid="42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 nodeType="clickPar">
                      <p:stCondLst>
                        <p:cond delay="indefinite"/>
                      </p:stCondLst>
                      <p:childTnLst>
                        <p:par>
                          <p:cTn id="1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42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 nodeType="clickPar">
                      <p:stCondLst>
                        <p:cond delay="indefinite"/>
                      </p:stCondLst>
                      <p:childTnLst>
                        <p:par>
                          <p:cTn id="1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 nodeType="clickPar">
                      <p:stCondLst>
                        <p:cond delay="indefinite"/>
                      </p:stCondLst>
                      <p:childTnLst>
                        <p:par>
                          <p:cTn id="1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4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 nodeType="clickPar">
                      <p:stCondLst>
                        <p:cond delay="indefinite"/>
                      </p:stCondLst>
                      <p:childTnLst>
                        <p:par>
                          <p:cTn id="1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6" dur="500"/>
                                        <p:tgtEl>
                                          <p:spTgt spid="4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 nodeType="clickPar">
                      <p:stCondLst>
                        <p:cond delay="indefinite"/>
                      </p:stCondLst>
                      <p:childTnLst>
                        <p:par>
                          <p:cTn id="1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4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6" dur="500"/>
                                        <p:tgtEl>
                                          <p:spTgt spid="4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500"/>
                                        <p:tgtEl>
                                          <p:spTgt spid="4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07" grpId="0" animBg="1" autoUpdateAnimBg="0"/>
      <p:bldP spid="42009" grpId="0" animBg="1" autoUpdateAnimBg="0"/>
      <p:bldP spid="42025" grpId="0" autoUpdateAnimBg="0"/>
      <p:bldP spid="42026" grpId="0" animBg="1" autoUpdateAnimBg="0"/>
      <p:bldP spid="42027" grpId="0" autoUpdateAnimBg="0"/>
      <p:bldP spid="42045" grpId="0" animBg="1" autoUpdateAnimBg="0"/>
      <p:bldP spid="42049" grpId="0" autoUpdateAnimBg="0"/>
      <p:bldP spid="42051" grpId="0" autoUpdateAnimBg="0"/>
      <p:bldP spid="42053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0">
            <a:extLst>
              <a:ext uri="{FF2B5EF4-FFF2-40B4-BE49-F238E27FC236}">
                <a16:creationId xmlns:a16="http://schemas.microsoft.com/office/drawing/2014/main" id="{63F6F7C4-6175-7563-C443-78CB1D69D831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0" y="173038"/>
            <a:ext cx="4710113" cy="663575"/>
          </a:xfrm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2.1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正弦电压与电流</a:t>
            </a:r>
            <a:endParaRPr lang="zh-CN" altLang="en-US"/>
          </a:p>
        </p:txBody>
      </p:sp>
      <p:sp>
        <p:nvSpPr>
          <p:cNvPr id="6147" name="Text Box 2">
            <a:extLst>
              <a:ext uri="{FF2B5EF4-FFF2-40B4-BE49-F238E27FC236}">
                <a16:creationId xmlns:a16="http://schemas.microsoft.com/office/drawing/2014/main" id="{8F117F58-B73C-FD3A-E83B-56A8E7743D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825" y="57927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6151" name="Text Box 4">
            <a:extLst>
              <a:ext uri="{FF2B5EF4-FFF2-40B4-BE49-F238E27FC236}">
                <a16:creationId xmlns:a16="http://schemas.microsoft.com/office/drawing/2014/main" id="{43E530D7-59D9-A302-83C1-0C1786B3B4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638" y="890588"/>
            <a:ext cx="54641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fontAlgn="b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　　直流电路在稳定状态下电流、电压的大小和方向是不随时间变化的，如右上图所示。</a:t>
            </a:r>
          </a:p>
        </p:txBody>
      </p:sp>
      <p:sp>
        <p:nvSpPr>
          <p:cNvPr id="6152" name="Text Box 12">
            <a:extLst>
              <a:ext uri="{FF2B5EF4-FFF2-40B4-BE49-F238E27FC236}">
                <a16:creationId xmlns:a16="http://schemas.microsoft.com/office/drawing/2014/main" id="{47434B9E-7A68-7DA2-F01D-69FE8C97A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700" y="1957388"/>
            <a:ext cx="54387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　　正弦电压和电流是按正弦规律周期性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变化的，其波形如右下图所示。</a:t>
            </a:r>
          </a:p>
        </p:txBody>
      </p:sp>
      <p:grpSp>
        <p:nvGrpSpPr>
          <p:cNvPr id="2" name="Group 13">
            <a:extLst>
              <a:ext uri="{FF2B5EF4-FFF2-40B4-BE49-F238E27FC236}">
                <a16:creationId xmlns:a16="http://schemas.microsoft.com/office/drawing/2014/main" id="{B7B99203-4BFA-E64F-1A18-68CFCA2F9539}"/>
              </a:ext>
            </a:extLst>
          </p:cNvPr>
          <p:cNvGrpSpPr>
            <a:grpSpLocks/>
          </p:cNvGrpSpPr>
          <p:nvPr/>
        </p:nvGrpSpPr>
        <p:grpSpPr bwMode="auto">
          <a:xfrm>
            <a:off x="6175375" y="2552700"/>
            <a:ext cx="2562225" cy="2101850"/>
            <a:chOff x="11" y="28"/>
            <a:chExt cx="1776" cy="1380"/>
          </a:xfrm>
        </p:grpSpPr>
        <p:sp>
          <p:nvSpPr>
            <p:cNvPr id="6206" name="Line 14">
              <a:extLst>
                <a:ext uri="{FF2B5EF4-FFF2-40B4-BE49-F238E27FC236}">
                  <a16:creationId xmlns:a16="http://schemas.microsoft.com/office/drawing/2014/main" id="{E09D9426-5834-34D1-A58B-17A7A4384D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" y="928"/>
              <a:ext cx="1536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7" name="Line 15">
              <a:extLst>
                <a:ext uri="{FF2B5EF4-FFF2-40B4-BE49-F238E27FC236}">
                  <a16:creationId xmlns:a16="http://schemas.microsoft.com/office/drawing/2014/main" id="{570BD79C-6E09-E919-F02D-E7E5073B93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3" y="208"/>
              <a:ext cx="0" cy="12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8" name="Text Box 16">
              <a:extLst>
                <a:ext uri="{FF2B5EF4-FFF2-40B4-BE49-F238E27FC236}">
                  <a16:creationId xmlns:a16="http://schemas.microsoft.com/office/drawing/2014/main" id="{D8C3A484-C3C4-478C-73AD-89398DF170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933"/>
              <a:ext cx="20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 </a:t>
              </a:r>
              <a:r>
                <a:rPr lang="en-US" altLang="zh-CN" sz="18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t</a:t>
              </a:r>
              <a:endParaRPr lang="en-US" altLang="zh-CN" sz="1800" b="1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209" name="Text Box 17">
              <a:extLst>
                <a:ext uri="{FF2B5EF4-FFF2-40B4-BE49-F238E27FC236}">
                  <a16:creationId xmlns:a16="http://schemas.microsoft.com/office/drawing/2014/main" id="{939412A6-B734-A38E-E487-1759379B48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" y="28"/>
              <a:ext cx="326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  i</a:t>
              </a:r>
              <a:endParaRPr lang="en-US" altLang="zh-CN" sz="1800" b="1" i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210" name="Text Box 18">
              <a:extLst>
                <a:ext uri="{FF2B5EF4-FFF2-40B4-BE49-F238E27FC236}">
                  <a16:creationId xmlns:a16="http://schemas.microsoft.com/office/drawing/2014/main" id="{9E7E5993-7076-66EC-27D0-31791691306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" y="923"/>
              <a:ext cx="233" cy="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O</a:t>
              </a:r>
              <a:endParaRPr lang="en-US" altLang="zh-CN" sz="18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159" name="未知">
            <a:extLst>
              <a:ext uri="{FF2B5EF4-FFF2-40B4-BE49-F238E27FC236}">
                <a16:creationId xmlns:a16="http://schemas.microsoft.com/office/drawing/2014/main" id="{93751B29-BD26-0398-D22E-F9D28F554178}"/>
              </a:ext>
            </a:extLst>
          </p:cNvPr>
          <p:cNvSpPr>
            <a:spLocks/>
          </p:cNvSpPr>
          <p:nvPr/>
        </p:nvSpPr>
        <p:spPr bwMode="auto">
          <a:xfrm>
            <a:off x="6540500" y="3143250"/>
            <a:ext cx="1838325" cy="1643063"/>
          </a:xfrm>
          <a:custGeom>
            <a:avLst/>
            <a:gdLst>
              <a:gd name="T0" fmla="*/ 0 w 2152"/>
              <a:gd name="T1" fmla="*/ 2147483647 h 2024"/>
              <a:gd name="T2" fmla="*/ 2147483647 w 2152"/>
              <a:gd name="T3" fmla="*/ 2147483647 h 2024"/>
              <a:gd name="T4" fmla="*/ 2147483647 w 2152"/>
              <a:gd name="T5" fmla="*/ 2147483647 h 2024"/>
              <a:gd name="T6" fmla="*/ 2147483647 w 2152"/>
              <a:gd name="T7" fmla="*/ 2147483647 h 2024"/>
              <a:gd name="T8" fmla="*/ 0 60000 65536"/>
              <a:gd name="T9" fmla="*/ 0 60000 65536"/>
              <a:gd name="T10" fmla="*/ 0 60000 65536"/>
              <a:gd name="T11" fmla="*/ 0 60000 65536"/>
              <a:gd name="T12" fmla="*/ 0 w 2152"/>
              <a:gd name="T13" fmla="*/ 0 h 2024"/>
              <a:gd name="T14" fmla="*/ 2152 w 2152"/>
              <a:gd name="T15" fmla="*/ 2024 h 20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2" h="2024">
                <a:moveTo>
                  <a:pt x="0" y="977"/>
                </a:moveTo>
                <a:cubicBezTo>
                  <a:pt x="99" y="840"/>
                  <a:pt x="343" y="0"/>
                  <a:pt x="597" y="152"/>
                </a:cubicBezTo>
                <a:cubicBezTo>
                  <a:pt x="851" y="304"/>
                  <a:pt x="1265" y="1752"/>
                  <a:pt x="1524" y="1888"/>
                </a:cubicBezTo>
                <a:cubicBezTo>
                  <a:pt x="1783" y="2024"/>
                  <a:pt x="2021" y="1161"/>
                  <a:pt x="2152" y="970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20">
            <a:extLst>
              <a:ext uri="{FF2B5EF4-FFF2-40B4-BE49-F238E27FC236}">
                <a16:creationId xmlns:a16="http://schemas.microsoft.com/office/drawing/2014/main" id="{33C8DD99-C624-E46E-78D4-33EF2DD1CE8D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4198938"/>
            <a:ext cx="1657350" cy="1884362"/>
            <a:chOff x="0" y="18"/>
            <a:chExt cx="1044" cy="1187"/>
          </a:xfrm>
        </p:grpSpPr>
        <p:sp>
          <p:nvSpPr>
            <p:cNvPr id="6197" name="Text Box 21">
              <a:extLst>
                <a:ext uri="{FF2B5EF4-FFF2-40B4-BE49-F238E27FC236}">
                  <a16:creationId xmlns:a16="http://schemas.microsoft.com/office/drawing/2014/main" id="{B8DC3977-6843-332F-B1DC-1CC3749BC5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" y="763"/>
              <a:ext cx="26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Times New Roman" panose="02020603050405020304" pitchFamily="18" charset="0"/>
                </a:rPr>
                <a:t>–</a:t>
              </a:r>
              <a:r>
                <a:rPr lang="en-US" altLang="zh-CN" sz="2400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6198" name="Oval 22">
              <a:extLst>
                <a:ext uri="{FF2B5EF4-FFF2-40B4-BE49-F238E27FC236}">
                  <a16:creationId xmlns:a16="http://schemas.microsoft.com/office/drawing/2014/main" id="{FFC7F2F3-E267-9E68-C0BA-A7C1EFCF93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611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6199" name="Text Box 23">
              <a:extLst>
                <a:ext uri="{FF2B5EF4-FFF2-40B4-BE49-F238E27FC236}">
                  <a16:creationId xmlns:a16="http://schemas.microsoft.com/office/drawing/2014/main" id="{1BD1BA1D-FB1E-0B0D-6FDC-A3E798053E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" y="432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9" name="Text Box 24">
              <a:extLst>
                <a:ext uri="{FF2B5EF4-FFF2-40B4-BE49-F238E27FC236}">
                  <a16:creationId xmlns:a16="http://schemas.microsoft.com/office/drawing/2014/main" id="{EB1B3460-0125-DBCD-F988-200F9587A8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" y="630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u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  <p:sp>
          <p:nvSpPr>
            <p:cNvPr id="10" name="Rectangle 25">
              <a:extLst>
                <a:ext uri="{FF2B5EF4-FFF2-40B4-BE49-F238E27FC236}">
                  <a16:creationId xmlns:a16="http://schemas.microsoft.com/office/drawing/2014/main" id="{069FAB6D-D13E-D619-A8E4-93EDEFEF5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305"/>
              <a:ext cx="852" cy="90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1" name="Rectangle 26">
              <a:extLst>
                <a:ext uri="{FF2B5EF4-FFF2-40B4-BE49-F238E27FC236}">
                  <a16:creationId xmlns:a16="http://schemas.microsoft.com/office/drawing/2014/main" id="{E7D3B513-9B39-55F7-91AA-82433D22A21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52" y="701"/>
              <a:ext cx="288" cy="96"/>
            </a:xfrm>
            <a:prstGeom prst="rect">
              <a:avLst/>
            </a:prstGeom>
            <a:solidFill>
              <a:srgbClr val="F3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2" name="Text Box 27">
              <a:extLst>
                <a:ext uri="{FF2B5EF4-FFF2-40B4-BE49-F238E27FC236}">
                  <a16:creationId xmlns:a16="http://schemas.microsoft.com/office/drawing/2014/main" id="{50A1735B-8770-3112-AD1C-C859488674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" y="18"/>
              <a:ext cx="16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6204" name="Line 28">
              <a:extLst>
                <a:ext uri="{FF2B5EF4-FFF2-40B4-BE49-F238E27FC236}">
                  <a16:creationId xmlns:a16="http://schemas.microsoft.com/office/drawing/2014/main" id="{07E03DD1-1270-5FF4-D0AB-FD9E5D5080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" y="245"/>
              <a:ext cx="3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05" name="Text Box 29">
              <a:extLst>
                <a:ext uri="{FF2B5EF4-FFF2-40B4-BE49-F238E27FC236}">
                  <a16:creationId xmlns:a16="http://schemas.microsoft.com/office/drawing/2014/main" id="{2A09C070-D5A4-2578-34D2-3BE3C50F3A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1" y="587"/>
              <a:ext cx="22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R</a:t>
              </a:r>
            </a:p>
          </p:txBody>
        </p:sp>
      </p:grpSp>
      <p:grpSp>
        <p:nvGrpSpPr>
          <p:cNvPr id="4" name="Group 30">
            <a:extLst>
              <a:ext uri="{FF2B5EF4-FFF2-40B4-BE49-F238E27FC236}">
                <a16:creationId xmlns:a16="http://schemas.microsoft.com/office/drawing/2014/main" id="{F583AB92-4159-DA64-B45B-902A51406A62}"/>
              </a:ext>
            </a:extLst>
          </p:cNvPr>
          <p:cNvGrpSpPr>
            <a:grpSpLocks/>
          </p:cNvGrpSpPr>
          <p:nvPr/>
        </p:nvGrpSpPr>
        <p:grpSpPr bwMode="auto">
          <a:xfrm>
            <a:off x="3733800" y="4198938"/>
            <a:ext cx="1657350" cy="1884362"/>
            <a:chOff x="0" y="18"/>
            <a:chExt cx="1044" cy="1187"/>
          </a:xfrm>
        </p:grpSpPr>
        <p:sp>
          <p:nvSpPr>
            <p:cNvPr id="13" name="Text Box 31">
              <a:extLst>
                <a:ext uri="{FF2B5EF4-FFF2-40B4-BE49-F238E27FC236}">
                  <a16:creationId xmlns:a16="http://schemas.microsoft.com/office/drawing/2014/main" id="{1940F171-933E-D501-1C68-0AE5122A1E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8" y="763"/>
              <a:ext cx="26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Times New Roman" panose="02020603050405020304" pitchFamily="18" charset="0"/>
                </a:rPr>
                <a:t>–</a:t>
              </a:r>
              <a:r>
                <a:rPr lang="en-US" altLang="zh-CN" sz="2400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6189" name="Oval 32">
              <a:extLst>
                <a:ext uri="{FF2B5EF4-FFF2-40B4-BE49-F238E27FC236}">
                  <a16:creationId xmlns:a16="http://schemas.microsoft.com/office/drawing/2014/main" id="{14278EAF-D308-A210-B8EC-E9EB2D3CE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611"/>
              <a:ext cx="288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6190" name="Text Box 33">
              <a:extLst>
                <a:ext uri="{FF2B5EF4-FFF2-40B4-BE49-F238E27FC236}">
                  <a16:creationId xmlns:a16="http://schemas.microsoft.com/office/drawing/2014/main" id="{6EFDCCC9-B331-A755-ADB0-2CEAB41A83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1" y="432"/>
              <a:ext cx="22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6191" name="Text Box 34">
              <a:extLst>
                <a:ext uri="{FF2B5EF4-FFF2-40B4-BE49-F238E27FC236}">
                  <a16:creationId xmlns:a16="http://schemas.microsoft.com/office/drawing/2014/main" id="{4AB5999D-124D-CADF-02D9-B14DEA4437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" y="630"/>
              <a:ext cx="20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u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  <p:sp>
          <p:nvSpPr>
            <p:cNvPr id="14" name="Rectangle 35">
              <a:extLst>
                <a:ext uri="{FF2B5EF4-FFF2-40B4-BE49-F238E27FC236}">
                  <a16:creationId xmlns:a16="http://schemas.microsoft.com/office/drawing/2014/main" id="{D4B07802-DA51-D6B2-60CD-BD5B82EAF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" y="305"/>
              <a:ext cx="852" cy="90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5" name="Rectangle 36">
              <a:extLst>
                <a:ext uri="{FF2B5EF4-FFF2-40B4-BE49-F238E27FC236}">
                  <a16:creationId xmlns:a16="http://schemas.microsoft.com/office/drawing/2014/main" id="{53AD6F9C-9E08-A983-4862-D79AE063921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852" y="701"/>
              <a:ext cx="288" cy="96"/>
            </a:xfrm>
            <a:prstGeom prst="rect">
              <a:avLst/>
            </a:prstGeom>
            <a:solidFill>
              <a:srgbClr val="F3FFFF"/>
            </a:solidFill>
            <a:ln w="381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6" name="Text Box 37">
              <a:extLst>
                <a:ext uri="{FF2B5EF4-FFF2-40B4-BE49-F238E27FC236}">
                  <a16:creationId xmlns:a16="http://schemas.microsoft.com/office/drawing/2014/main" id="{A5473E36-DB16-0EFE-8EE9-CA9A9F75F2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0" y="18"/>
              <a:ext cx="16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i</a:t>
              </a:r>
              <a:endParaRPr lang="en-US" altLang="zh-CN" sz="2000" b="1" i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7" name="Line 38">
              <a:extLst>
                <a:ext uri="{FF2B5EF4-FFF2-40B4-BE49-F238E27FC236}">
                  <a16:creationId xmlns:a16="http://schemas.microsoft.com/office/drawing/2014/main" id="{963A691B-23D8-2638-A4EC-24E06380D0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" y="245"/>
              <a:ext cx="3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96" name="Text Box 39">
              <a:extLst>
                <a:ext uri="{FF2B5EF4-FFF2-40B4-BE49-F238E27FC236}">
                  <a16:creationId xmlns:a16="http://schemas.microsoft.com/office/drawing/2014/main" id="{810E96ED-B476-0F53-BFF8-761E5DA6C1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1" y="587"/>
              <a:ext cx="22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b="1" i="1">
                  <a:latin typeface="Times New Roman" panose="02020603050405020304" pitchFamily="18" charset="0"/>
                </a:rPr>
                <a:t>R</a:t>
              </a:r>
            </a:p>
          </p:txBody>
        </p:sp>
      </p:grpSp>
      <p:sp>
        <p:nvSpPr>
          <p:cNvPr id="6180" name="Line 40">
            <a:extLst>
              <a:ext uri="{FF2B5EF4-FFF2-40B4-BE49-F238E27FC236}">
                <a16:creationId xmlns:a16="http://schemas.microsoft.com/office/drawing/2014/main" id="{4F5ECF9D-171B-28C2-4744-01693C9D3E50}"/>
              </a:ext>
            </a:extLst>
          </p:cNvPr>
          <p:cNvSpPr>
            <a:spLocks noChangeShapeType="1"/>
          </p:cNvSpPr>
          <p:nvPr/>
        </p:nvSpPr>
        <p:spPr bwMode="auto">
          <a:xfrm>
            <a:off x="2087563" y="4786313"/>
            <a:ext cx="712787" cy="0"/>
          </a:xfrm>
          <a:prstGeom prst="line">
            <a:avLst/>
          </a:prstGeom>
          <a:noFill/>
          <a:ln w="38100">
            <a:solidFill>
              <a:srgbClr val="0066FF"/>
            </a:solidFill>
            <a:prstDash val="sysDot"/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81" name="Line 41">
            <a:extLst>
              <a:ext uri="{FF2B5EF4-FFF2-40B4-BE49-F238E27FC236}">
                <a16:creationId xmlns:a16="http://schemas.microsoft.com/office/drawing/2014/main" id="{EB4393B3-B599-BE89-5FDF-AEB58D86D00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259263" y="4748213"/>
            <a:ext cx="712787" cy="0"/>
          </a:xfrm>
          <a:prstGeom prst="line">
            <a:avLst/>
          </a:prstGeom>
          <a:noFill/>
          <a:ln w="38100">
            <a:solidFill>
              <a:srgbClr val="0066FF"/>
            </a:solidFill>
            <a:prstDash val="sysDot"/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82" name="Text Box 42">
            <a:extLst>
              <a:ext uri="{FF2B5EF4-FFF2-40B4-BE49-F238E27FC236}">
                <a16:creationId xmlns:a16="http://schemas.microsoft.com/office/drawing/2014/main" id="{23845942-6FDE-2EF9-CCC7-C26CB67A3B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0" y="6140450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CC00CC"/>
                </a:solidFill>
                <a:latin typeface="Times New Roman" panose="02020603050405020304" pitchFamily="18" charset="0"/>
              </a:rPr>
              <a:t>正半周</a:t>
            </a:r>
          </a:p>
        </p:txBody>
      </p:sp>
      <p:sp>
        <p:nvSpPr>
          <p:cNvPr id="6183" name="Text Box 43">
            <a:extLst>
              <a:ext uri="{FF2B5EF4-FFF2-40B4-BE49-F238E27FC236}">
                <a16:creationId xmlns:a16="http://schemas.microsoft.com/office/drawing/2014/main" id="{4CBDBCE6-472C-547B-1F22-808538D5D1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6140450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CC00CC"/>
                </a:solidFill>
                <a:latin typeface="Times New Roman" panose="02020603050405020304" pitchFamily="18" charset="0"/>
              </a:rPr>
              <a:t>负半周</a:t>
            </a:r>
          </a:p>
        </p:txBody>
      </p:sp>
      <p:sp>
        <p:nvSpPr>
          <p:cNvPr id="6184" name="Text Box 44">
            <a:extLst>
              <a:ext uri="{FF2B5EF4-FFF2-40B4-BE49-F238E27FC236}">
                <a16:creationId xmlns:a16="http://schemas.microsoft.com/office/drawing/2014/main" id="{7953BEF3-29AD-5EAE-8030-5104D44A79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2050" y="4913313"/>
            <a:ext cx="419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</a:t>
            </a:r>
            <a:endParaRPr lang="zh-CN" altLang="en-US" sz="24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" name="Group 45">
            <a:extLst>
              <a:ext uri="{FF2B5EF4-FFF2-40B4-BE49-F238E27FC236}">
                <a16:creationId xmlns:a16="http://schemas.microsoft.com/office/drawing/2014/main" id="{2515D562-EBD0-7A2C-AF24-5CBEAD09119F}"/>
              </a:ext>
            </a:extLst>
          </p:cNvPr>
          <p:cNvGrpSpPr>
            <a:grpSpLocks/>
          </p:cNvGrpSpPr>
          <p:nvPr/>
        </p:nvGrpSpPr>
        <p:grpSpPr bwMode="auto">
          <a:xfrm>
            <a:off x="1258888" y="5591175"/>
            <a:ext cx="217487" cy="215900"/>
            <a:chOff x="0" y="0"/>
            <a:chExt cx="168" cy="144"/>
          </a:xfrm>
        </p:grpSpPr>
        <p:sp>
          <p:nvSpPr>
            <p:cNvPr id="6186" name="Line 46">
              <a:extLst>
                <a:ext uri="{FF2B5EF4-FFF2-40B4-BE49-F238E27FC236}">
                  <a16:creationId xmlns:a16="http://schemas.microsoft.com/office/drawing/2014/main" id="{09F0ACED-6603-81F8-7FD8-CE8274D452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72"/>
              <a:ext cx="168" cy="0"/>
            </a:xfrm>
            <a:prstGeom prst="line">
              <a:avLst/>
            </a:prstGeom>
            <a:noFill/>
            <a:ln w="28575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187" name="Oval 47">
              <a:extLst>
                <a:ext uri="{FF2B5EF4-FFF2-40B4-BE49-F238E27FC236}">
                  <a16:creationId xmlns:a16="http://schemas.microsoft.com/office/drawing/2014/main" id="{120FB082-7EBE-4D52-9963-58FD3999C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54" cy="144"/>
            </a:xfrm>
            <a:prstGeom prst="ellipse">
              <a:avLst/>
            </a:prstGeom>
            <a:noFill/>
            <a:ln w="254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sp>
        <p:nvSpPr>
          <p:cNvPr id="6188" name="Text Box 48">
            <a:extLst>
              <a:ext uri="{FF2B5EF4-FFF2-40B4-BE49-F238E27FC236}">
                <a16:creationId xmlns:a16="http://schemas.microsoft.com/office/drawing/2014/main" id="{F131CAB3-1AC4-CC14-284A-AD08D8E65E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67100" y="5427663"/>
            <a:ext cx="419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</a:t>
            </a:r>
            <a:endParaRPr lang="zh-CN" altLang="en-US" sz="24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6" name="Group 49">
            <a:extLst>
              <a:ext uri="{FF2B5EF4-FFF2-40B4-BE49-F238E27FC236}">
                <a16:creationId xmlns:a16="http://schemas.microsoft.com/office/drawing/2014/main" id="{4FAB7D5A-D639-CA41-1D01-018357D4BD4C}"/>
              </a:ext>
            </a:extLst>
          </p:cNvPr>
          <p:cNvGrpSpPr>
            <a:grpSpLocks/>
          </p:cNvGrpSpPr>
          <p:nvPr/>
        </p:nvGrpSpPr>
        <p:grpSpPr bwMode="auto">
          <a:xfrm>
            <a:off x="3563938" y="4943475"/>
            <a:ext cx="215900" cy="225425"/>
            <a:chOff x="0" y="0"/>
            <a:chExt cx="168" cy="144"/>
          </a:xfrm>
        </p:grpSpPr>
        <p:sp>
          <p:nvSpPr>
            <p:cNvPr id="18" name="Line 50">
              <a:extLst>
                <a:ext uri="{FF2B5EF4-FFF2-40B4-BE49-F238E27FC236}">
                  <a16:creationId xmlns:a16="http://schemas.microsoft.com/office/drawing/2014/main" id="{2E8D232B-5736-4D0C-1752-E32AD39AC7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72"/>
              <a:ext cx="168" cy="0"/>
            </a:xfrm>
            <a:prstGeom prst="line">
              <a:avLst/>
            </a:prstGeom>
            <a:noFill/>
            <a:ln w="28575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185" name="Oval 51">
              <a:extLst>
                <a:ext uri="{FF2B5EF4-FFF2-40B4-BE49-F238E27FC236}">
                  <a16:creationId xmlns:a16="http://schemas.microsoft.com/office/drawing/2014/main" id="{A653D241-2C76-F551-BF7B-9D25EEAD8F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54" cy="144"/>
            </a:xfrm>
            <a:prstGeom prst="ellipse">
              <a:avLst/>
            </a:prstGeom>
            <a:noFill/>
            <a:ln w="254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sp>
        <p:nvSpPr>
          <p:cNvPr id="6192" name="Text Box 52">
            <a:extLst>
              <a:ext uri="{FF2B5EF4-FFF2-40B4-BE49-F238E27FC236}">
                <a16:creationId xmlns:a16="http://schemas.microsoft.com/office/drawing/2014/main" id="{ED37D694-5E73-89B0-33DC-82B54FD54D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2750" y="2730500"/>
            <a:ext cx="5438775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　　电路图上所标的方向是指它们的参考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方向，即代表正半周的方向。</a:t>
            </a:r>
          </a:p>
        </p:txBody>
      </p:sp>
      <p:sp>
        <p:nvSpPr>
          <p:cNvPr id="6193" name="Text Box 53">
            <a:extLst>
              <a:ext uri="{FF2B5EF4-FFF2-40B4-BE49-F238E27FC236}">
                <a16:creationId xmlns:a16="http://schemas.microsoft.com/office/drawing/2014/main" id="{5E4179CB-1EA8-3266-B392-F2AF3232B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13" y="3451225"/>
            <a:ext cx="55816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　　负半周时，由于参考方向与实际方向相反，所以为负值。</a:t>
            </a:r>
          </a:p>
        </p:txBody>
      </p:sp>
      <p:sp>
        <p:nvSpPr>
          <p:cNvPr id="6194" name="Text Box 54">
            <a:extLst>
              <a:ext uri="{FF2B5EF4-FFF2-40B4-BE49-F238E27FC236}">
                <a16:creationId xmlns:a16="http://schemas.microsoft.com/office/drawing/2014/main" id="{AED82A55-8EE9-7543-220B-2E45F328C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5450" y="3429000"/>
            <a:ext cx="3254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rgbClr val="CC6600"/>
                </a:solidFill>
                <a:latin typeface="Times New Roman" panose="02020603050405020304" pitchFamily="18" charset="0"/>
              </a:rPr>
              <a:t>+</a:t>
            </a:r>
          </a:p>
        </p:txBody>
      </p:sp>
      <p:sp>
        <p:nvSpPr>
          <p:cNvPr id="6195" name="Text Box 55">
            <a:extLst>
              <a:ext uri="{FF2B5EF4-FFF2-40B4-BE49-F238E27FC236}">
                <a16:creationId xmlns:a16="http://schemas.microsoft.com/office/drawing/2014/main" id="{6C3C4BE1-B0BF-A05C-829E-BC19ED52FB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5738" y="4000500"/>
            <a:ext cx="3190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rgbClr val="CC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</a:t>
            </a:r>
            <a:endParaRPr lang="zh-CN" altLang="en-US" sz="2000" b="1">
              <a:solidFill>
                <a:srgbClr val="CC66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" name="Group 56">
            <a:extLst>
              <a:ext uri="{FF2B5EF4-FFF2-40B4-BE49-F238E27FC236}">
                <a16:creationId xmlns:a16="http://schemas.microsoft.com/office/drawing/2014/main" id="{D48AA635-4C75-C724-3AF9-92051CDE5DAC}"/>
              </a:ext>
            </a:extLst>
          </p:cNvPr>
          <p:cNvGrpSpPr>
            <a:grpSpLocks/>
          </p:cNvGrpSpPr>
          <p:nvPr/>
        </p:nvGrpSpPr>
        <p:grpSpPr bwMode="auto">
          <a:xfrm>
            <a:off x="482600" y="4452938"/>
            <a:ext cx="1422400" cy="1446212"/>
            <a:chOff x="16" y="41"/>
            <a:chExt cx="896" cy="911"/>
          </a:xfrm>
        </p:grpSpPr>
        <p:sp>
          <p:nvSpPr>
            <p:cNvPr id="19" name="Text Box 57">
              <a:extLst>
                <a:ext uri="{FF2B5EF4-FFF2-40B4-BE49-F238E27FC236}">
                  <a16:creationId xmlns:a16="http://schemas.microsoft.com/office/drawing/2014/main" id="{989CEAD1-C551-C8C9-9AAE-D77B9D106D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" y="41"/>
              <a:ext cx="295" cy="911"/>
            </a:xfrm>
            <a:prstGeom prst="rect">
              <a:avLst/>
            </a:prstGeom>
            <a:noFill/>
            <a:ln w="25400">
              <a:solidFill>
                <a:srgbClr val="FF0066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实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际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方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向</a:t>
              </a:r>
            </a:p>
          </p:txBody>
        </p:sp>
        <p:sp>
          <p:nvSpPr>
            <p:cNvPr id="20" name="Line 58">
              <a:extLst>
                <a:ext uri="{FF2B5EF4-FFF2-40B4-BE49-F238E27FC236}">
                  <a16:creationId xmlns:a16="http://schemas.microsoft.com/office/drawing/2014/main" id="{361E245D-081D-2727-79D6-DF81AA87DF4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288"/>
              <a:ext cx="528" cy="0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59">
              <a:extLst>
                <a:ext uri="{FF2B5EF4-FFF2-40B4-BE49-F238E27FC236}">
                  <a16:creationId xmlns:a16="http://schemas.microsoft.com/office/drawing/2014/main" id="{E49868E5-28AA-00C9-1833-07926DC692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" y="432"/>
              <a:ext cx="144" cy="48"/>
            </a:xfrm>
            <a:prstGeom prst="line">
              <a:avLst/>
            </a:prstGeom>
            <a:noFill/>
            <a:ln w="2540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200" name="Text Box 60">
            <a:extLst>
              <a:ext uri="{FF2B5EF4-FFF2-40B4-BE49-F238E27FC236}">
                <a16:creationId xmlns:a16="http://schemas.microsoft.com/office/drawing/2014/main" id="{495A200D-9F62-13ED-FB97-320898786B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8800" y="4965700"/>
            <a:ext cx="316388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 表征正弦量的三要素有</a:t>
            </a:r>
          </a:p>
        </p:txBody>
      </p:sp>
      <p:sp>
        <p:nvSpPr>
          <p:cNvPr id="6201" name="Text Box 61">
            <a:extLst>
              <a:ext uri="{FF2B5EF4-FFF2-40B4-BE49-F238E27FC236}">
                <a16:creationId xmlns:a16="http://schemas.microsoft.com/office/drawing/2014/main" id="{F62D7B40-368D-BEE8-DDF7-6A64CAC573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0" y="5627688"/>
            <a:ext cx="1038225" cy="431800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accent2"/>
                </a:solidFill>
                <a:latin typeface="宋体" panose="02010600030101010101" pitchFamily="2" charset="-122"/>
              </a:rPr>
              <a:t> 幅值 </a:t>
            </a:r>
          </a:p>
        </p:txBody>
      </p:sp>
      <p:sp>
        <p:nvSpPr>
          <p:cNvPr id="6202" name="Text Box 62">
            <a:extLst>
              <a:ext uri="{FF2B5EF4-FFF2-40B4-BE49-F238E27FC236}">
                <a16:creationId xmlns:a16="http://schemas.microsoft.com/office/drawing/2014/main" id="{B8636865-D5AD-F88A-7847-223D06FA69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78775" y="5627688"/>
            <a:ext cx="1036638" cy="431800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accent2"/>
                </a:solidFill>
                <a:latin typeface="宋体" panose="02010600030101010101" pitchFamily="2" charset="-122"/>
              </a:rPr>
              <a:t>初相位</a:t>
            </a:r>
          </a:p>
        </p:txBody>
      </p:sp>
      <p:sp>
        <p:nvSpPr>
          <p:cNvPr id="6203" name="Text Box 63">
            <a:extLst>
              <a:ext uri="{FF2B5EF4-FFF2-40B4-BE49-F238E27FC236}">
                <a16:creationId xmlns:a16="http://schemas.microsoft.com/office/drawing/2014/main" id="{76D77266-7A37-DDD6-0B05-8B39EB5CEE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5138" y="5627688"/>
            <a:ext cx="1038225" cy="431800"/>
          </a:xfrm>
          <a:prstGeom prst="rect">
            <a:avLst/>
          </a:prstGeom>
          <a:noFill/>
          <a:ln w="381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accent2"/>
                </a:solidFill>
                <a:latin typeface="宋体" panose="02010600030101010101" pitchFamily="2" charset="-122"/>
              </a:rPr>
              <a:t> 频率 </a:t>
            </a:r>
          </a:p>
        </p:txBody>
      </p:sp>
      <p:grpSp>
        <p:nvGrpSpPr>
          <p:cNvPr id="8" name="Group 69">
            <a:extLst>
              <a:ext uri="{FF2B5EF4-FFF2-40B4-BE49-F238E27FC236}">
                <a16:creationId xmlns:a16="http://schemas.microsoft.com/office/drawing/2014/main" id="{62F5626E-1A17-664D-82C2-2C5FCBF26A8D}"/>
              </a:ext>
            </a:extLst>
          </p:cNvPr>
          <p:cNvGrpSpPr>
            <a:grpSpLocks/>
          </p:cNvGrpSpPr>
          <p:nvPr/>
        </p:nvGrpSpPr>
        <p:grpSpPr bwMode="auto">
          <a:xfrm>
            <a:off x="6084888" y="444500"/>
            <a:ext cx="2078037" cy="1906588"/>
            <a:chOff x="0" y="25"/>
            <a:chExt cx="1480" cy="1277"/>
          </a:xfrm>
        </p:grpSpPr>
        <p:sp>
          <p:nvSpPr>
            <p:cNvPr id="6172" name="Line 11">
              <a:extLst>
                <a:ext uri="{FF2B5EF4-FFF2-40B4-BE49-F238E27FC236}">
                  <a16:creationId xmlns:a16="http://schemas.microsoft.com/office/drawing/2014/main" id="{248D8EF5-6585-AC3D-1F8A-4C36379B20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8" y="517"/>
              <a:ext cx="960" cy="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grpSp>
          <p:nvGrpSpPr>
            <p:cNvPr id="6173" name="Group 68">
              <a:extLst>
                <a:ext uri="{FF2B5EF4-FFF2-40B4-BE49-F238E27FC236}">
                  <a16:creationId xmlns:a16="http://schemas.microsoft.com/office/drawing/2014/main" id="{BD541C0B-D85F-A833-B053-7CB2D8B08D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25"/>
              <a:ext cx="1480" cy="1277"/>
              <a:chOff x="0" y="25"/>
              <a:chExt cx="1480" cy="1277"/>
            </a:xfrm>
          </p:grpSpPr>
          <p:grpSp>
            <p:nvGrpSpPr>
              <p:cNvPr id="6174" name="Group 5">
                <a:extLst>
                  <a:ext uri="{FF2B5EF4-FFF2-40B4-BE49-F238E27FC236}">
                    <a16:creationId xmlns:a16="http://schemas.microsoft.com/office/drawing/2014/main" id="{E8CCBAB7-AA68-8399-936D-4255818D7D6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25"/>
                <a:ext cx="1480" cy="1277"/>
                <a:chOff x="0" y="25"/>
                <a:chExt cx="1480" cy="1277"/>
              </a:xfrm>
            </p:grpSpPr>
            <p:sp>
              <p:nvSpPr>
                <p:cNvPr id="6176" name="Line 6">
                  <a:extLst>
                    <a:ext uri="{FF2B5EF4-FFF2-40B4-BE49-F238E27FC236}">
                      <a16:creationId xmlns:a16="http://schemas.microsoft.com/office/drawing/2014/main" id="{4115C51E-8AAE-7BE6-F2CD-C1089CDF20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5" y="1060"/>
                  <a:ext cx="1254" cy="0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 type="stealth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177" name="Line 7">
                  <a:extLst>
                    <a:ext uri="{FF2B5EF4-FFF2-40B4-BE49-F238E27FC236}">
                      <a16:creationId xmlns:a16="http://schemas.microsoft.com/office/drawing/2014/main" id="{1AA77020-F2C5-FB8F-59A6-6DE7643182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293" y="215"/>
                  <a:ext cx="0" cy="1065"/>
                </a:xfrm>
                <a:prstGeom prst="line">
                  <a:avLst/>
                </a:prstGeom>
                <a:noFill/>
                <a:ln w="38100">
                  <a:solidFill>
                    <a:srgbClr val="000000"/>
                  </a:solidFill>
                  <a:round/>
                  <a:headEnd/>
                  <a:tailEnd type="stealth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178" name="Text Box 8">
                  <a:extLst>
                    <a:ext uri="{FF2B5EF4-FFF2-40B4-BE49-F238E27FC236}">
                      <a16:creationId xmlns:a16="http://schemas.microsoft.com/office/drawing/2014/main" id="{2B7FCB3B-2A3D-7D4A-C84C-3B808A7CBC7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272" y="980"/>
                  <a:ext cx="208" cy="2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i="1">
                      <a:latin typeface="Times New Roman" panose="02020603050405020304" pitchFamily="18" charset="0"/>
                    </a:rPr>
                    <a:t> </a:t>
                  </a:r>
                  <a:r>
                    <a:rPr lang="en-US" altLang="zh-CN" sz="1800" b="1" i="1">
                      <a:latin typeface="Times New Roman" panose="02020603050405020304" pitchFamily="18" charset="0"/>
                    </a:rPr>
                    <a:t>t</a:t>
                  </a:r>
                  <a:endParaRPr lang="en-US" altLang="zh-CN" sz="1800" b="1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6179" name="Text Box 9">
                  <a:extLst>
                    <a:ext uri="{FF2B5EF4-FFF2-40B4-BE49-F238E27FC236}">
                      <a16:creationId xmlns:a16="http://schemas.microsoft.com/office/drawing/2014/main" id="{60D9D06E-5337-BFD5-5A25-2AF4150BD05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0" y="25"/>
                  <a:ext cx="204" cy="2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zh-CN" altLang="en-US" sz="1800" b="1" i="1">
                      <a:solidFill>
                        <a:schemeClr val="tx2"/>
                      </a:solidFill>
                      <a:latin typeface="Times New Roman" panose="02020603050405020304" pitchFamily="18" charset="0"/>
                    </a:rPr>
                    <a:t>  </a:t>
                  </a:r>
                  <a:endParaRPr lang="en-US" altLang="zh-CN" sz="1800" b="1" i="1">
                    <a:solidFill>
                      <a:schemeClr val="tx2"/>
                    </a:solidFill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22" name="Text Box 10">
                  <a:extLst>
                    <a:ext uri="{FF2B5EF4-FFF2-40B4-BE49-F238E27FC236}">
                      <a16:creationId xmlns:a16="http://schemas.microsoft.com/office/drawing/2014/main" id="{B9B6D63E-809F-5906-A489-426E25A1276E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9" y="1065"/>
                  <a:ext cx="239" cy="23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FontTx/>
                    <a:buNone/>
                  </a:pPr>
                  <a:r>
                    <a:rPr lang="en-US" altLang="zh-CN" sz="1800" b="1" i="1">
                      <a:latin typeface="Times New Roman" panose="02020603050405020304" pitchFamily="18" charset="0"/>
                    </a:rPr>
                    <a:t>O</a:t>
                  </a:r>
                  <a:endParaRPr lang="en-US" altLang="zh-CN" sz="1800">
                    <a:latin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6175" name="Text Box 67">
                <a:extLst>
                  <a:ext uri="{FF2B5EF4-FFF2-40B4-BE49-F238E27FC236}">
                    <a16:creationId xmlns:a16="http://schemas.microsoft.com/office/drawing/2014/main" id="{83646A8E-24C5-A0EC-5333-5777347D36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6" y="26"/>
                <a:ext cx="681" cy="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1800" b="1" i="1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1800" b="1">
                    <a:latin typeface="Times New Roman" panose="02020603050405020304" pitchFamily="18" charset="0"/>
                  </a:rPr>
                  <a:t>, </a:t>
                </a:r>
                <a:r>
                  <a:rPr lang="en-US" altLang="zh-CN" sz="1800" b="1" i="1">
                    <a:latin typeface="Times New Roman" panose="02020603050405020304" pitchFamily="18" charset="0"/>
                  </a:rPr>
                  <a:t>I</a:t>
                </a:r>
              </a:p>
            </p:txBody>
          </p:sp>
        </p:grp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925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3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5" dur="500"/>
                                        <p:tgtEl>
                                          <p:spTgt spid="6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7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9" dur="500"/>
                                        <p:tgtEl>
                                          <p:spTgt spid="6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4" dur="5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4" dur="500"/>
                                        <p:tgtEl>
                                          <p:spTgt spid="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9" dur="500"/>
                                        <p:tgtEl>
                                          <p:spTgt spid="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6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6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 nodeType="clickPar">
                      <p:stCondLst>
                        <p:cond delay="indefinite"/>
                      </p:stCondLst>
                      <p:childTnLst>
                        <p:par>
                          <p:cTn id="1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utoUpdateAnimBg="0"/>
      <p:bldP spid="6152" grpId="0" autoUpdateAnimBg="0"/>
      <p:bldP spid="6182" grpId="0" autoUpdateAnimBg="0"/>
      <p:bldP spid="6183" grpId="0" autoUpdateAnimBg="0"/>
      <p:bldP spid="6184" grpId="0" autoUpdateAnimBg="0"/>
      <p:bldP spid="6188" grpId="0" autoUpdateAnimBg="0"/>
      <p:bldP spid="6192" grpId="0" autoUpdateAnimBg="0"/>
      <p:bldP spid="6193" grpId="0" autoUpdateAnimBg="0"/>
      <p:bldP spid="6194" grpId="0" autoUpdateAnimBg="0"/>
      <p:bldP spid="6195" grpId="0" autoUpdateAnimBg="0"/>
      <p:bldP spid="6200" grpId="0" autoUpdateAnimBg="0"/>
      <p:bldP spid="6201" grpId="0" animBg="1" autoUpdateAnimBg="0"/>
      <p:bldP spid="6202" grpId="0" animBg="1" autoUpdateAnimBg="0"/>
      <p:bldP spid="6203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Line 2">
            <a:extLst>
              <a:ext uri="{FF2B5EF4-FFF2-40B4-BE49-F238E27FC236}">
                <a16:creationId xmlns:a16="http://schemas.microsoft.com/office/drawing/2014/main" id="{FECD8CF8-4102-CADA-40FC-60B2ADA915E1}"/>
              </a:ext>
            </a:extLst>
          </p:cNvPr>
          <p:cNvSpPr>
            <a:spLocks noChangeShapeType="1"/>
          </p:cNvSpPr>
          <p:nvPr/>
        </p:nvSpPr>
        <p:spPr bwMode="auto">
          <a:xfrm>
            <a:off x="5357813" y="4229100"/>
            <a:ext cx="0" cy="381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aphicFrame>
        <p:nvGraphicFramePr>
          <p:cNvPr id="43011" name="Object 3">
            <a:extLst>
              <a:ext uri="{FF2B5EF4-FFF2-40B4-BE49-F238E27FC236}">
                <a16:creationId xmlns:a16="http://schemas.microsoft.com/office/drawing/2014/main" id="{3A409143-DB9D-0713-704E-EA9EC71B83E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21100" y="2813050"/>
          <a:ext cx="4570413" cy="731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060700" imgH="419100" progId="">
                  <p:embed/>
                </p:oleObj>
              </mc:Choice>
              <mc:Fallback>
                <p:oleObj r:id="rId2" imgW="3060700" imgH="41910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21100" y="2813050"/>
                        <a:ext cx="4570413" cy="731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2" name="Object 4">
            <a:extLst>
              <a:ext uri="{FF2B5EF4-FFF2-40B4-BE49-F238E27FC236}">
                <a16:creationId xmlns:a16="http://schemas.microsoft.com/office/drawing/2014/main" id="{50C549B7-FBDA-2B46-6B4B-7A591F8948C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22525" y="2398713"/>
          <a:ext cx="2663825" cy="344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134179" imgH="406048" progId="">
                  <p:embed/>
                </p:oleObj>
              </mc:Choice>
              <mc:Fallback>
                <p:oleObj r:id="rId4" imgW="3134179" imgH="406048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2525" y="2398713"/>
                        <a:ext cx="2663825" cy="3444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13" name="Object 5">
            <a:extLst>
              <a:ext uri="{FF2B5EF4-FFF2-40B4-BE49-F238E27FC236}">
                <a16:creationId xmlns:a16="http://schemas.microsoft.com/office/drawing/2014/main" id="{DDF5C50C-89E6-5048-D67D-933F00B58F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05475" y="2420938"/>
          <a:ext cx="2600325" cy="29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3083423" imgH="355292" progId="">
                  <p:embed/>
                </p:oleObj>
              </mc:Choice>
              <mc:Fallback>
                <p:oleObj r:id="rId6" imgW="3083423" imgH="355292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05475" y="2420938"/>
                        <a:ext cx="2600325" cy="29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4" name="Text Box 6">
            <a:extLst>
              <a:ext uri="{FF2B5EF4-FFF2-40B4-BE49-F238E27FC236}">
                <a16:creationId xmlns:a16="http://schemas.microsoft.com/office/drawing/2014/main" id="{CDB185EE-7636-8F45-D88B-EACEC53AE1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327025"/>
            <a:ext cx="8080375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</a:rPr>
              <a:t>　　</a:t>
            </a:r>
            <a:r>
              <a:rPr lang="en-US" altLang="zh-CN" sz="2200" b="1">
                <a:solidFill>
                  <a:srgbClr val="FF0066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200" b="1">
                <a:solidFill>
                  <a:srgbClr val="FF0066"/>
                </a:solidFill>
                <a:latin typeface="Times New Roman" panose="02020603050405020304" pitchFamily="18" charset="0"/>
              </a:rPr>
              <a:t>例 </a:t>
            </a:r>
            <a:r>
              <a:rPr lang="en-US" altLang="zh-CN" sz="2200" b="1">
                <a:solidFill>
                  <a:srgbClr val="FF0066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200" b="1">
                <a:solidFill>
                  <a:srgbClr val="FF0066"/>
                </a:solidFill>
                <a:latin typeface="宋体" panose="02010600030101010101" pitchFamily="2" charset="-122"/>
              </a:rPr>
              <a:t>]　</a:t>
            </a:r>
            <a:r>
              <a:rPr lang="zh-CN" altLang="en-US" sz="2200" b="1">
                <a:latin typeface="Times New Roman" panose="02020603050405020304" pitchFamily="18" charset="0"/>
              </a:rPr>
              <a:t>有一电感性负载，</a:t>
            </a:r>
            <a:r>
              <a:rPr lang="en-US" altLang="zh-CN" sz="2200" b="1" i="1">
                <a:latin typeface="Times New Roman" panose="02020603050405020304" pitchFamily="18" charset="0"/>
              </a:rPr>
              <a:t>P </a:t>
            </a:r>
            <a:r>
              <a:rPr lang="en-US" altLang="zh-CN" sz="2200" b="1">
                <a:latin typeface="Times New Roman" panose="02020603050405020304" pitchFamily="18" charset="0"/>
              </a:rPr>
              <a:t>= 10 kW</a:t>
            </a:r>
            <a:r>
              <a:rPr lang="zh-CN" altLang="en-US" sz="2200" b="1">
                <a:latin typeface="Times New Roman" panose="02020603050405020304" pitchFamily="18" charset="0"/>
              </a:rPr>
              <a:t>，功率因数 </a:t>
            </a:r>
            <a:r>
              <a:rPr lang="en-US" altLang="zh-CN" sz="2200" b="1">
                <a:latin typeface="Times New Roman" panose="02020603050405020304" pitchFamily="18" charset="0"/>
              </a:rPr>
              <a:t>cos</a:t>
            </a:r>
            <a:r>
              <a:rPr lang="en-US" altLang="zh-CN" sz="2200" b="1" i="1"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en-US" altLang="zh-CN" sz="2200" b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r>
              <a:rPr lang="en-US" altLang="zh-CN" sz="2200" b="1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en-US" altLang="zh-CN" sz="2200" b="1">
                <a:latin typeface="Times New Roman" panose="02020603050405020304" pitchFamily="18" charset="0"/>
              </a:rPr>
              <a:t>= 0.6</a:t>
            </a:r>
            <a:r>
              <a:rPr lang="zh-CN" altLang="en-US" sz="2200" b="1">
                <a:latin typeface="Times New Roman" panose="02020603050405020304" pitchFamily="18" charset="0"/>
              </a:rPr>
              <a:t>，接在电压 </a:t>
            </a:r>
            <a:r>
              <a:rPr lang="en-US" altLang="zh-CN" sz="2200" b="1" i="1">
                <a:latin typeface="Times New Roman" panose="02020603050405020304" pitchFamily="18" charset="0"/>
              </a:rPr>
              <a:t>U </a:t>
            </a:r>
            <a:r>
              <a:rPr lang="en-US" altLang="zh-CN" sz="2200" b="1">
                <a:latin typeface="Times New Roman" panose="02020603050405020304" pitchFamily="18" charset="0"/>
              </a:rPr>
              <a:t>= 220 V </a:t>
            </a:r>
            <a:r>
              <a:rPr lang="zh-CN" altLang="en-US" sz="2200" b="1">
                <a:latin typeface="Times New Roman" panose="02020603050405020304" pitchFamily="18" charset="0"/>
              </a:rPr>
              <a:t>的电源上，电源频率 </a:t>
            </a:r>
            <a:r>
              <a:rPr lang="en-US" altLang="zh-CN" sz="2200" b="1" i="1">
                <a:latin typeface="Times New Roman" panose="02020603050405020304" pitchFamily="18" charset="0"/>
              </a:rPr>
              <a:t>f </a:t>
            </a:r>
            <a:r>
              <a:rPr lang="en-US" altLang="zh-CN" sz="2200" b="1">
                <a:latin typeface="Times New Roman" panose="02020603050405020304" pitchFamily="18" charset="0"/>
              </a:rPr>
              <a:t>= 50 Hz</a:t>
            </a:r>
            <a:r>
              <a:rPr lang="zh-CN" altLang="en-US" sz="2200" b="1">
                <a:latin typeface="Times New Roman" panose="02020603050405020304" pitchFamily="18" charset="0"/>
              </a:rPr>
              <a:t>。</a:t>
            </a:r>
            <a:r>
              <a:rPr lang="en-US" altLang="zh-CN" sz="2200" b="1">
                <a:latin typeface="宋体" panose="02010600030101010101" pitchFamily="2" charset="-122"/>
              </a:rPr>
              <a:t>(</a:t>
            </a:r>
            <a:r>
              <a:rPr lang="en-US" altLang="zh-CN" sz="2200" b="1">
                <a:latin typeface="Times New Roman" panose="02020603050405020304" pitchFamily="18" charset="0"/>
              </a:rPr>
              <a:t>1</a:t>
            </a:r>
            <a:r>
              <a:rPr lang="en-US" altLang="zh-CN" sz="2200" b="1">
                <a:latin typeface="宋体" panose="02010600030101010101" pitchFamily="2" charset="-122"/>
              </a:rPr>
              <a:t>)</a:t>
            </a:r>
            <a:r>
              <a:rPr lang="zh-CN" altLang="en-US" sz="2200" b="1">
                <a:latin typeface="Times New Roman" panose="02020603050405020304" pitchFamily="18" charset="0"/>
              </a:rPr>
              <a:t>如果将功率因数提高到 </a:t>
            </a:r>
            <a:r>
              <a:rPr lang="en-US" altLang="zh-CN" sz="2200" b="1">
                <a:latin typeface="Times New Roman" panose="02020603050405020304" pitchFamily="18" charset="0"/>
              </a:rPr>
              <a:t>cos</a:t>
            </a:r>
            <a:r>
              <a:rPr lang="en-US" altLang="zh-CN" sz="2200" b="1" i="1">
                <a:latin typeface="Times New Roman" panose="02020603050405020304" pitchFamily="18" charset="0"/>
                <a:sym typeface="Symbol" panose="05050102010706020507" pitchFamily="18" charset="2"/>
              </a:rPr>
              <a:t> </a:t>
            </a:r>
            <a:r>
              <a:rPr lang="en-US" altLang="zh-CN" sz="2200" b="1">
                <a:latin typeface="Times New Roman" panose="02020603050405020304" pitchFamily="18" charset="0"/>
              </a:rPr>
              <a:t>= 0.95 </a:t>
            </a:r>
            <a:r>
              <a:rPr lang="zh-CN" altLang="en-US" sz="2200" b="1">
                <a:latin typeface="Times New Roman" panose="02020603050405020304" pitchFamily="18" charset="0"/>
              </a:rPr>
              <a:t>，试求与负载并联的电容器的电容值和电容并联前后的线路电流。</a:t>
            </a:r>
            <a:r>
              <a:rPr lang="en-US" altLang="zh-CN" sz="2200" b="1">
                <a:latin typeface="宋体" panose="02010600030101010101" pitchFamily="2" charset="-122"/>
              </a:rPr>
              <a:t>(</a:t>
            </a:r>
            <a:r>
              <a:rPr lang="en-US" altLang="zh-CN" sz="2200" b="1">
                <a:latin typeface="Times New Roman" panose="02020603050405020304" pitchFamily="18" charset="0"/>
              </a:rPr>
              <a:t>2</a:t>
            </a:r>
            <a:r>
              <a:rPr lang="en-US" altLang="zh-CN" sz="2200" b="1">
                <a:latin typeface="宋体" panose="02010600030101010101" pitchFamily="2" charset="-122"/>
              </a:rPr>
              <a:t>)</a:t>
            </a:r>
            <a:r>
              <a:rPr lang="zh-CN" altLang="en-US" sz="2200" b="1">
                <a:latin typeface="Times New Roman" panose="02020603050405020304" pitchFamily="18" charset="0"/>
              </a:rPr>
              <a:t>如果将功率因数从 </a:t>
            </a:r>
            <a:r>
              <a:rPr lang="en-US" altLang="zh-CN" sz="2200" b="1">
                <a:latin typeface="Times New Roman" panose="02020603050405020304" pitchFamily="18" charset="0"/>
              </a:rPr>
              <a:t>0.95 </a:t>
            </a:r>
            <a:r>
              <a:rPr lang="zh-CN" altLang="en-US" sz="2200" b="1">
                <a:latin typeface="Times New Roman" panose="02020603050405020304" pitchFamily="18" charset="0"/>
              </a:rPr>
              <a:t>再提高到 </a:t>
            </a:r>
            <a:r>
              <a:rPr lang="en-US" altLang="zh-CN" sz="2200" b="1">
                <a:latin typeface="Times New Roman" panose="02020603050405020304" pitchFamily="18" charset="0"/>
              </a:rPr>
              <a:t>1</a:t>
            </a:r>
            <a:r>
              <a:rPr lang="zh-CN" altLang="en-US" sz="2200" b="1">
                <a:latin typeface="Times New Roman" panose="02020603050405020304" pitchFamily="18" charset="0"/>
              </a:rPr>
              <a:t>，试问并联电容器的电容值还需增加多少？</a:t>
            </a:r>
          </a:p>
        </p:txBody>
      </p:sp>
      <p:sp>
        <p:nvSpPr>
          <p:cNvPr id="43015" name="Text Box 7">
            <a:extLst>
              <a:ext uri="{FF2B5EF4-FFF2-40B4-BE49-F238E27FC236}">
                <a16:creationId xmlns:a16="http://schemas.microsoft.com/office/drawing/2014/main" id="{883C1055-8399-EDBA-71A1-CDC788292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9788" y="2362200"/>
            <a:ext cx="13430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6600FF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解</a:t>
            </a:r>
            <a:r>
              <a:rPr lang="en-US" altLang="zh-CN" sz="2200" b="1">
                <a:solidFill>
                  <a:srgbClr val="6600FF"/>
                </a:solidFill>
                <a:latin typeface="宋体" panose="02010600030101010101" pitchFamily="2" charset="-122"/>
              </a:rPr>
              <a:t>]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)</a:t>
            </a:r>
            <a:endParaRPr lang="en-US" altLang="zh-CN" sz="2200" b="1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sp>
        <p:nvSpPr>
          <p:cNvPr id="43016" name="Text Box 8">
            <a:extLst>
              <a:ext uri="{FF2B5EF4-FFF2-40B4-BE49-F238E27FC236}">
                <a16:creationId xmlns:a16="http://schemas.microsoft.com/office/drawing/2014/main" id="{E9DA4CAF-0C74-94F0-FD99-7FE12D05FF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4400" y="2946400"/>
            <a:ext cx="230981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所需电容值为</a:t>
            </a:r>
          </a:p>
        </p:txBody>
      </p:sp>
      <p:sp>
        <p:nvSpPr>
          <p:cNvPr id="43017" name="Text Box 9">
            <a:extLst>
              <a:ext uri="{FF2B5EF4-FFF2-40B4-BE49-F238E27FC236}">
                <a16:creationId xmlns:a16="http://schemas.microsoft.com/office/drawing/2014/main" id="{428E4EF5-E466-72A8-F5EA-EDF0E98D12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775" y="3733800"/>
            <a:ext cx="36496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电容并联前线路电流为</a:t>
            </a:r>
          </a:p>
        </p:txBody>
      </p:sp>
      <p:graphicFrame>
        <p:nvGraphicFramePr>
          <p:cNvPr id="43018" name="Object 10">
            <a:extLst>
              <a:ext uri="{FF2B5EF4-FFF2-40B4-BE49-F238E27FC236}">
                <a16:creationId xmlns:a16="http://schemas.microsoft.com/office/drawing/2014/main" id="{C8B830C9-BA52-BF97-D648-1E3C68F82AE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92575" y="3611563"/>
          <a:ext cx="3951288" cy="738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4889500" imgH="914400" progId="">
                  <p:embed/>
                </p:oleObj>
              </mc:Choice>
              <mc:Fallback>
                <p:oleObj r:id="rId8" imgW="4889500" imgH="91440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2575" y="3611563"/>
                        <a:ext cx="3951288" cy="7381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9" name="Text Box 11">
            <a:extLst>
              <a:ext uri="{FF2B5EF4-FFF2-40B4-BE49-F238E27FC236}">
                <a16:creationId xmlns:a16="http://schemas.microsoft.com/office/drawing/2014/main" id="{C9F9BC1D-5537-5423-C573-817E9414A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775" y="4508500"/>
            <a:ext cx="37258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电容并联后线路电流为</a:t>
            </a:r>
          </a:p>
        </p:txBody>
      </p:sp>
      <p:graphicFrame>
        <p:nvGraphicFramePr>
          <p:cNvPr id="43020" name="Object 12">
            <a:extLst>
              <a:ext uri="{FF2B5EF4-FFF2-40B4-BE49-F238E27FC236}">
                <a16:creationId xmlns:a16="http://schemas.microsoft.com/office/drawing/2014/main" id="{B81BA9F8-3E50-7CC6-7083-7DB40BE7699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05263" y="4402138"/>
          <a:ext cx="4303712" cy="75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4953000" imgH="876300" progId="Equation.3">
                  <p:embed/>
                </p:oleObj>
              </mc:Choice>
              <mc:Fallback>
                <p:oleObj r:id="rId10" imgW="4953000" imgH="876300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05263" y="4402138"/>
                        <a:ext cx="4303712" cy="758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3021" name="Object 13">
            <a:extLst>
              <a:ext uri="{FF2B5EF4-FFF2-40B4-BE49-F238E27FC236}">
                <a16:creationId xmlns:a16="http://schemas.microsoft.com/office/drawing/2014/main" id="{45A498BA-91EE-3ECB-175A-A8FBAB72DC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74763" y="5588000"/>
          <a:ext cx="6296025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3098800" imgH="419100" progId="">
                  <p:embed/>
                </p:oleObj>
              </mc:Choice>
              <mc:Fallback>
                <p:oleObj r:id="rId12" imgW="3098800" imgH="419100" progId="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74763" y="5588000"/>
                        <a:ext cx="6296025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22" name="Text Box 14">
            <a:extLst>
              <a:ext uri="{FF2B5EF4-FFF2-40B4-BE49-F238E27FC236}">
                <a16:creationId xmlns:a16="http://schemas.microsoft.com/office/drawing/2014/main" id="{E11AEFEE-6F7F-319E-85E8-6679B6CEA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875" y="5168900"/>
            <a:ext cx="80851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(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若将功率因数从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0.95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再提高到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，所需并联电容值为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3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3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3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5" grpId="0" autoUpdateAnimBg="0"/>
      <p:bldP spid="43016" grpId="0" autoUpdateAnimBg="0"/>
      <p:bldP spid="43017" grpId="0" autoUpdateAnimBg="0"/>
      <p:bldP spid="43019" grpId="0" autoUpdateAnimBg="0"/>
      <p:bldP spid="43022" grpId="0" autoUpdateAnimBg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9">
            <a:extLst>
              <a:ext uri="{FF2B5EF4-FFF2-40B4-BE49-F238E27FC236}">
                <a16:creationId xmlns:a16="http://schemas.microsoft.com/office/drawing/2014/main" id="{6462D29F-754C-3194-5832-773BEA25940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90550" y="-26988"/>
            <a:ext cx="8229600" cy="873126"/>
          </a:xfrm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2.8　 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三相电路</a:t>
            </a:r>
            <a:endParaRPr lang="zh-CN" altLang="en-US" sz="3200" b="1">
              <a:solidFill>
                <a:srgbClr val="FCF8D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4038" name="Text Box 80">
            <a:extLst>
              <a:ext uri="{FF2B5EF4-FFF2-40B4-BE49-F238E27FC236}">
                <a16:creationId xmlns:a16="http://schemas.microsoft.com/office/drawing/2014/main" id="{D95180DA-608B-286D-E59A-6C9EAB151A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760413"/>
            <a:ext cx="8280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　　三相电路在生产上应用最为广泛。发电和输配电一般都采用三相制。在用电方面，最主要的负载是三相电动机。</a:t>
            </a:r>
          </a:p>
        </p:txBody>
      </p:sp>
      <p:sp>
        <p:nvSpPr>
          <p:cNvPr id="44039" name="Text Box 81">
            <a:extLst>
              <a:ext uri="{FF2B5EF4-FFF2-40B4-BE49-F238E27FC236}">
                <a16:creationId xmlns:a16="http://schemas.microsoft.com/office/drawing/2014/main" id="{03398E5C-E40A-0B88-5C22-50963C640D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3138" y="1676400"/>
            <a:ext cx="73771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本节主要讨论负载在三相电路中的连接使用问题。</a:t>
            </a:r>
          </a:p>
        </p:txBody>
      </p:sp>
      <p:sp>
        <p:nvSpPr>
          <p:cNvPr id="44040" name="Text Box 82">
            <a:extLst>
              <a:ext uri="{FF2B5EF4-FFF2-40B4-BE49-F238E27FC236}">
                <a16:creationId xmlns:a16="http://schemas.microsoft.com/office/drawing/2014/main" id="{7B61C36E-05AB-516A-B4A3-7CD7D85B11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2219325"/>
            <a:ext cx="3048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2.8.1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三相电压</a:t>
            </a:r>
          </a:p>
        </p:txBody>
      </p:sp>
      <p:sp>
        <p:nvSpPr>
          <p:cNvPr id="44041" name="Text Box 83">
            <a:extLst>
              <a:ext uri="{FF2B5EF4-FFF2-40B4-BE49-F238E27FC236}">
                <a16:creationId xmlns:a16="http://schemas.microsoft.com/office/drawing/2014/main" id="{8B132B64-791A-C8C0-9D3F-480D0A5D07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744788"/>
            <a:ext cx="84851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　　</a:t>
            </a:r>
            <a:r>
              <a:rPr lang="zh-CN" altLang="en-US" sz="2400" b="1">
                <a:latin typeface="Times New Roman" panose="02020603050405020304" pitchFamily="18" charset="0"/>
              </a:rPr>
              <a:t>三相电压是由三相发电机产生的频率相同、幅值相等、相位互差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120</a:t>
            </a:r>
            <a:r>
              <a:rPr lang="en-US" altLang="zh-CN" sz="2400" b="1">
                <a:latin typeface="Times New Roman" panose="02020603050405020304" pitchFamily="18" charset="0"/>
              </a:rPr>
              <a:t>º </a:t>
            </a:r>
            <a:r>
              <a:rPr lang="zh-CN" altLang="en-US" sz="2400" b="1">
                <a:latin typeface="Times New Roman" panose="02020603050405020304" pitchFamily="18" charset="0"/>
              </a:rPr>
              <a:t>的</a:t>
            </a: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三相对称正弦电压</a:t>
            </a:r>
            <a:r>
              <a:rPr lang="zh-CN" altLang="en-US" sz="2400" b="1">
                <a:latin typeface="Times New Roman" panose="02020603050405020304" pitchFamily="18" charset="0"/>
              </a:rPr>
              <a:t>，</a:t>
            </a:r>
            <a:r>
              <a:rPr lang="zh-CN" altLang="en-US" sz="2400" b="1">
                <a:latin typeface="宋体" panose="02010600030101010101" pitchFamily="2" charset="-12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若以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为参考正弦量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则</a:t>
            </a:r>
          </a:p>
        </p:txBody>
      </p:sp>
      <p:sp>
        <p:nvSpPr>
          <p:cNvPr id="44042" name="Text Box 85">
            <a:extLst>
              <a:ext uri="{FF2B5EF4-FFF2-40B4-BE49-F238E27FC236}">
                <a16:creationId xmlns:a16="http://schemas.microsoft.com/office/drawing/2014/main" id="{6363BB43-4708-A522-4978-1AC55F8F77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3643313"/>
            <a:ext cx="571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m</a:t>
            </a:r>
            <a:r>
              <a:rPr lang="en-US" altLang="zh-CN" sz="2400" b="1">
                <a:latin typeface="Times New Roman" panose="02020603050405020304" pitchFamily="18" charset="0"/>
              </a:rPr>
              <a:t>sin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t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44043" name="Text Box 86">
            <a:extLst>
              <a:ext uri="{FF2B5EF4-FFF2-40B4-BE49-F238E27FC236}">
                <a16:creationId xmlns:a16="http://schemas.microsoft.com/office/drawing/2014/main" id="{17D9F093-5F77-8588-146C-EA510E2A61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4100513"/>
            <a:ext cx="571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m</a:t>
            </a:r>
            <a:r>
              <a:rPr lang="en-US" altLang="zh-CN" sz="2400" b="1">
                <a:latin typeface="Times New Roman" panose="02020603050405020304" pitchFamily="18" charset="0"/>
              </a:rPr>
              <a:t>sin(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t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  120)</a:t>
            </a:r>
            <a:endParaRPr lang="en-US" altLang="zh-CN" sz="2400" b="1">
              <a:latin typeface="Times New Roman" panose="02020603050405020304" pitchFamily="18" charset="0"/>
            </a:endParaRPr>
          </a:p>
        </p:txBody>
      </p:sp>
      <p:sp>
        <p:nvSpPr>
          <p:cNvPr id="44044" name="Text Box 87">
            <a:extLst>
              <a:ext uri="{FF2B5EF4-FFF2-40B4-BE49-F238E27FC236}">
                <a16:creationId xmlns:a16="http://schemas.microsoft.com/office/drawing/2014/main" id="{BB2199E1-5611-9BEB-301D-A3ADF7C404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4583113"/>
            <a:ext cx="571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m</a:t>
            </a:r>
            <a:r>
              <a:rPr lang="en-US" altLang="zh-CN" sz="2400" b="1">
                <a:latin typeface="Times New Roman" panose="02020603050405020304" pitchFamily="18" charset="0"/>
              </a:rPr>
              <a:t>sin(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t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  240) =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m</a:t>
            </a:r>
            <a:r>
              <a:rPr lang="en-US" altLang="zh-CN" sz="2400" b="1">
                <a:latin typeface="Times New Roman" panose="02020603050405020304" pitchFamily="18" charset="0"/>
              </a:rPr>
              <a:t>sin(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t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 + 120) </a:t>
            </a:r>
          </a:p>
        </p:txBody>
      </p:sp>
      <p:sp>
        <p:nvSpPr>
          <p:cNvPr id="44045" name="Text Box 89">
            <a:extLst>
              <a:ext uri="{FF2B5EF4-FFF2-40B4-BE49-F238E27FC236}">
                <a16:creationId xmlns:a16="http://schemas.microsoft.com/office/drawing/2014/main" id="{A01735AE-69C1-5674-94EB-3CD2EEA65D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600" y="5103813"/>
            <a:ext cx="292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也可用相量表示</a:t>
            </a:r>
          </a:p>
        </p:txBody>
      </p:sp>
      <p:grpSp>
        <p:nvGrpSpPr>
          <p:cNvPr id="2" name="Group 118">
            <a:extLst>
              <a:ext uri="{FF2B5EF4-FFF2-40B4-BE49-F238E27FC236}">
                <a16:creationId xmlns:a16="http://schemas.microsoft.com/office/drawing/2014/main" id="{555CE726-DF33-D3F4-2BA0-FBB0F4E00FD0}"/>
              </a:ext>
            </a:extLst>
          </p:cNvPr>
          <p:cNvGrpSpPr>
            <a:grpSpLocks/>
          </p:cNvGrpSpPr>
          <p:nvPr/>
        </p:nvGrpSpPr>
        <p:grpSpPr bwMode="auto">
          <a:xfrm>
            <a:off x="3352800" y="4951413"/>
            <a:ext cx="1993900" cy="665162"/>
            <a:chOff x="0" y="0"/>
            <a:chExt cx="1256" cy="419"/>
          </a:xfrm>
        </p:grpSpPr>
        <p:grpSp>
          <p:nvGrpSpPr>
            <p:cNvPr id="44062" name="Group 91">
              <a:extLst>
                <a:ext uri="{FF2B5EF4-FFF2-40B4-BE49-F238E27FC236}">
                  <a16:creationId xmlns:a16="http://schemas.microsoft.com/office/drawing/2014/main" id="{50C3F1FF-8A70-08E1-BF60-7139BA70EA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862" cy="419"/>
              <a:chOff x="0" y="0"/>
              <a:chExt cx="862" cy="419"/>
            </a:xfrm>
          </p:grpSpPr>
          <p:sp>
            <p:nvSpPr>
              <p:cNvPr id="44068" name="Text Box 92">
                <a:extLst>
                  <a:ext uri="{FF2B5EF4-FFF2-40B4-BE49-F238E27FC236}">
                    <a16:creationId xmlns:a16="http://schemas.microsoft.com/office/drawing/2014/main" id="{58BA631B-0C05-4952-69CD-46044EB77D3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31"/>
                <a:ext cx="86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400" b="1" baseline="-25000">
                    <a:latin typeface="Times New Roman" panose="02020603050405020304" pitchFamily="18" charset="0"/>
                  </a:rPr>
                  <a:t>1</a:t>
                </a:r>
                <a:r>
                  <a:rPr lang="en-US" altLang="zh-CN" sz="2400" b="1">
                    <a:latin typeface="Times New Roman" panose="02020603050405020304" pitchFamily="18" charset="0"/>
                  </a:rPr>
                  <a:t> = </a:t>
                </a:r>
                <a:r>
                  <a:rPr lang="en-US" altLang="zh-CN" sz="2400" b="1" i="1">
                    <a:latin typeface="Times New Roman" panose="02020603050405020304" pitchFamily="18" charset="0"/>
                  </a:rPr>
                  <a:t>U</a:t>
                </a:r>
              </a:p>
            </p:txBody>
          </p:sp>
          <p:sp>
            <p:nvSpPr>
              <p:cNvPr id="44069" name="Text Box 93">
                <a:extLst>
                  <a:ext uri="{FF2B5EF4-FFF2-40B4-BE49-F238E27FC236}">
                    <a16:creationId xmlns:a16="http://schemas.microsoft.com/office/drawing/2014/main" id="{EACB4517-ABEE-5A15-95EE-973FD89518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7" y="0"/>
                <a:ext cx="24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latin typeface="Times New Roman" panose="02020603050405020304" pitchFamily="18" charset="0"/>
                  </a:rPr>
                  <a:t>·</a:t>
                </a:r>
              </a:p>
            </p:txBody>
          </p:sp>
        </p:grpSp>
        <p:grpSp>
          <p:nvGrpSpPr>
            <p:cNvPr id="44063" name="Group 117">
              <a:extLst>
                <a:ext uri="{FF2B5EF4-FFF2-40B4-BE49-F238E27FC236}">
                  <a16:creationId xmlns:a16="http://schemas.microsoft.com/office/drawing/2014/main" id="{3A5444B5-DC4B-CA5C-D5CB-C04FD83EF5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8" y="66"/>
              <a:ext cx="568" cy="288"/>
              <a:chOff x="0" y="0"/>
              <a:chExt cx="568" cy="288"/>
            </a:xfrm>
          </p:grpSpPr>
          <p:sp>
            <p:nvSpPr>
              <p:cNvPr id="44064" name="Text Box 95">
                <a:extLst>
                  <a:ext uri="{FF2B5EF4-FFF2-40B4-BE49-F238E27FC236}">
                    <a16:creationId xmlns:a16="http://schemas.microsoft.com/office/drawing/2014/main" id="{AD33F677-4858-A0C3-0D82-9E3A82022B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7" y="0"/>
                <a:ext cx="411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latin typeface="Times New Roman" panose="02020603050405020304" pitchFamily="18" charset="0"/>
                  </a:rPr>
                  <a:t>0</a:t>
                </a:r>
                <a:r>
                  <a:rPr lang="en-US" altLang="zh-CN" sz="2400" b="1">
                    <a:latin typeface="Times New Roman" panose="02020603050405020304" pitchFamily="18" charset="0"/>
                    <a:sym typeface="Symbol" panose="05050102010706020507" pitchFamily="18" charset="2"/>
                  </a:rPr>
                  <a:t></a:t>
                </a:r>
                <a:r>
                  <a:rPr lang="en-US" altLang="zh-CN" sz="2400" b="1">
                    <a:latin typeface="Times New Roman" panose="02020603050405020304" pitchFamily="18" charset="0"/>
                  </a:rPr>
                  <a:t> </a:t>
                </a:r>
              </a:p>
            </p:txBody>
          </p:sp>
          <p:grpSp>
            <p:nvGrpSpPr>
              <p:cNvPr id="44065" name="Group 96">
                <a:extLst>
                  <a:ext uri="{FF2B5EF4-FFF2-40B4-BE49-F238E27FC236}">
                    <a16:creationId xmlns:a16="http://schemas.microsoft.com/office/drawing/2014/main" id="{5041304D-96DC-A79F-56BF-B3A8BE414BE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36"/>
                <a:ext cx="355" cy="136"/>
                <a:chOff x="0" y="0"/>
                <a:chExt cx="355" cy="136"/>
              </a:xfrm>
            </p:grpSpPr>
            <p:sp>
              <p:nvSpPr>
                <p:cNvPr id="44066" name="Line 97">
                  <a:extLst>
                    <a:ext uri="{FF2B5EF4-FFF2-40B4-BE49-F238E27FC236}">
                      <a16:creationId xmlns:a16="http://schemas.microsoft.com/office/drawing/2014/main" id="{454B3720-CC54-31ED-B664-F58A513EF65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136" cy="13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067" name="Line 98">
                  <a:extLst>
                    <a:ext uri="{FF2B5EF4-FFF2-40B4-BE49-F238E27FC236}">
                      <a16:creationId xmlns:a16="http://schemas.microsoft.com/office/drawing/2014/main" id="{B2CE1C07-E34C-476E-0D58-A83B988BF4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36"/>
                  <a:ext cx="355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6" name="Group 99">
            <a:extLst>
              <a:ext uri="{FF2B5EF4-FFF2-40B4-BE49-F238E27FC236}">
                <a16:creationId xmlns:a16="http://schemas.microsoft.com/office/drawing/2014/main" id="{36179382-95E4-7DE2-2A57-28465813F2D5}"/>
              </a:ext>
            </a:extLst>
          </p:cNvPr>
          <p:cNvGrpSpPr>
            <a:grpSpLocks/>
          </p:cNvGrpSpPr>
          <p:nvPr/>
        </p:nvGrpSpPr>
        <p:grpSpPr bwMode="auto">
          <a:xfrm>
            <a:off x="900113" y="5588000"/>
            <a:ext cx="2449512" cy="665163"/>
            <a:chOff x="0" y="0"/>
            <a:chExt cx="1543" cy="419"/>
          </a:xfrm>
        </p:grpSpPr>
        <p:grpSp>
          <p:nvGrpSpPr>
            <p:cNvPr id="44054" name="Group 100">
              <a:extLst>
                <a:ext uri="{FF2B5EF4-FFF2-40B4-BE49-F238E27FC236}">
                  <a16:creationId xmlns:a16="http://schemas.microsoft.com/office/drawing/2014/main" id="{6543BFD5-D78A-FAED-882D-B522E2650D4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862" cy="419"/>
              <a:chOff x="0" y="0"/>
              <a:chExt cx="862" cy="419"/>
            </a:xfrm>
          </p:grpSpPr>
          <p:sp>
            <p:nvSpPr>
              <p:cNvPr id="44060" name="Text Box 101">
                <a:extLst>
                  <a:ext uri="{FF2B5EF4-FFF2-40B4-BE49-F238E27FC236}">
                    <a16:creationId xmlns:a16="http://schemas.microsoft.com/office/drawing/2014/main" id="{C0471F6A-B005-25C4-0D6F-03FFC623336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31"/>
                <a:ext cx="86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400" b="1" baseline="-25000"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2400" b="1">
                    <a:latin typeface="Times New Roman" panose="02020603050405020304" pitchFamily="18" charset="0"/>
                  </a:rPr>
                  <a:t> = </a:t>
                </a:r>
                <a:r>
                  <a:rPr lang="en-US" altLang="zh-CN" sz="2400" b="1" i="1">
                    <a:latin typeface="Times New Roman" panose="02020603050405020304" pitchFamily="18" charset="0"/>
                  </a:rPr>
                  <a:t>U</a:t>
                </a:r>
              </a:p>
            </p:txBody>
          </p:sp>
          <p:sp>
            <p:nvSpPr>
              <p:cNvPr id="44061" name="Text Box 102">
                <a:extLst>
                  <a:ext uri="{FF2B5EF4-FFF2-40B4-BE49-F238E27FC236}">
                    <a16:creationId xmlns:a16="http://schemas.microsoft.com/office/drawing/2014/main" id="{1EB8688F-2563-47B4-C797-BCD35F55264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7" y="0"/>
                <a:ext cx="24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latin typeface="Times New Roman" panose="02020603050405020304" pitchFamily="18" charset="0"/>
                  </a:rPr>
                  <a:t>·</a:t>
                </a:r>
              </a:p>
            </p:txBody>
          </p:sp>
        </p:grpSp>
        <p:grpSp>
          <p:nvGrpSpPr>
            <p:cNvPr id="44055" name="Group 103">
              <a:extLst>
                <a:ext uri="{FF2B5EF4-FFF2-40B4-BE49-F238E27FC236}">
                  <a16:creationId xmlns:a16="http://schemas.microsoft.com/office/drawing/2014/main" id="{3316F791-5404-7F61-2E0D-C24B14C17F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8" y="66"/>
              <a:ext cx="855" cy="288"/>
              <a:chOff x="0" y="0"/>
              <a:chExt cx="855" cy="288"/>
            </a:xfrm>
          </p:grpSpPr>
          <p:sp>
            <p:nvSpPr>
              <p:cNvPr id="44056" name="Text Box 104">
                <a:extLst>
                  <a:ext uri="{FF2B5EF4-FFF2-40B4-BE49-F238E27FC236}">
                    <a16:creationId xmlns:a16="http://schemas.microsoft.com/office/drawing/2014/main" id="{A2BFC796-27B9-7FF8-6B8A-7D49D276F5E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4" y="0"/>
                <a:ext cx="771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latin typeface="Times New Roman" panose="02020603050405020304" pitchFamily="18" charset="0"/>
                    <a:sym typeface="Symbol" panose="05050102010706020507" pitchFamily="18" charset="2"/>
                  </a:rPr>
                  <a:t></a:t>
                </a:r>
                <a:r>
                  <a:rPr lang="en-US" altLang="zh-CN" sz="2400" b="1">
                    <a:latin typeface="Times New Roman" panose="02020603050405020304" pitchFamily="18" charset="0"/>
                  </a:rPr>
                  <a:t>120</a:t>
                </a:r>
                <a:r>
                  <a:rPr lang="en-US" altLang="zh-CN" sz="2400" b="1">
                    <a:latin typeface="Times New Roman" panose="02020603050405020304" pitchFamily="18" charset="0"/>
                    <a:sym typeface="Symbol" panose="05050102010706020507" pitchFamily="18" charset="2"/>
                  </a:rPr>
                  <a:t></a:t>
                </a:r>
              </a:p>
            </p:txBody>
          </p:sp>
          <p:grpSp>
            <p:nvGrpSpPr>
              <p:cNvPr id="44057" name="Group 105">
                <a:extLst>
                  <a:ext uri="{FF2B5EF4-FFF2-40B4-BE49-F238E27FC236}">
                    <a16:creationId xmlns:a16="http://schemas.microsoft.com/office/drawing/2014/main" id="{1C22D940-5386-62B1-3DA9-2401100400E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36"/>
                <a:ext cx="628" cy="136"/>
                <a:chOff x="0" y="0"/>
                <a:chExt cx="628" cy="136"/>
              </a:xfrm>
            </p:grpSpPr>
            <p:sp>
              <p:nvSpPr>
                <p:cNvPr id="44058" name="Line 106">
                  <a:extLst>
                    <a:ext uri="{FF2B5EF4-FFF2-40B4-BE49-F238E27FC236}">
                      <a16:creationId xmlns:a16="http://schemas.microsoft.com/office/drawing/2014/main" id="{CF2A8D59-26E9-E05A-35DF-11C19E13C5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136" cy="13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059" name="Line 107">
                  <a:extLst>
                    <a:ext uri="{FF2B5EF4-FFF2-40B4-BE49-F238E27FC236}">
                      <a16:creationId xmlns:a16="http://schemas.microsoft.com/office/drawing/2014/main" id="{9B321B47-1365-A554-31CE-974A6FC2634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36"/>
                  <a:ext cx="62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0" name="Group 108">
            <a:extLst>
              <a:ext uri="{FF2B5EF4-FFF2-40B4-BE49-F238E27FC236}">
                <a16:creationId xmlns:a16="http://schemas.microsoft.com/office/drawing/2014/main" id="{ADB47A29-6D91-3B01-8958-40DE1A2017A4}"/>
              </a:ext>
            </a:extLst>
          </p:cNvPr>
          <p:cNvGrpSpPr>
            <a:grpSpLocks/>
          </p:cNvGrpSpPr>
          <p:nvPr/>
        </p:nvGrpSpPr>
        <p:grpSpPr bwMode="auto">
          <a:xfrm>
            <a:off x="4859338" y="5588000"/>
            <a:ext cx="2449512" cy="665163"/>
            <a:chOff x="0" y="0"/>
            <a:chExt cx="1543" cy="419"/>
          </a:xfrm>
        </p:grpSpPr>
        <p:grpSp>
          <p:nvGrpSpPr>
            <p:cNvPr id="44046" name="Group 109">
              <a:extLst>
                <a:ext uri="{FF2B5EF4-FFF2-40B4-BE49-F238E27FC236}">
                  <a16:creationId xmlns:a16="http://schemas.microsoft.com/office/drawing/2014/main" id="{7C548642-E698-40FE-56A5-DC6D5A6BA0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862" cy="419"/>
              <a:chOff x="0" y="0"/>
              <a:chExt cx="862" cy="419"/>
            </a:xfrm>
          </p:grpSpPr>
          <p:sp>
            <p:nvSpPr>
              <p:cNvPr id="44052" name="Text Box 110">
                <a:extLst>
                  <a:ext uri="{FF2B5EF4-FFF2-40B4-BE49-F238E27FC236}">
                    <a16:creationId xmlns:a16="http://schemas.microsoft.com/office/drawing/2014/main" id="{FC5BF1AA-261F-4164-D217-0A7A0379AF1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31"/>
                <a:ext cx="862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 i="1"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400" b="1" baseline="-25000">
                    <a:latin typeface="Times New Roman" panose="02020603050405020304" pitchFamily="18" charset="0"/>
                  </a:rPr>
                  <a:t>3</a:t>
                </a:r>
                <a:r>
                  <a:rPr lang="en-US" altLang="zh-CN" sz="2400" b="1">
                    <a:latin typeface="Times New Roman" panose="02020603050405020304" pitchFamily="18" charset="0"/>
                  </a:rPr>
                  <a:t> = </a:t>
                </a:r>
                <a:r>
                  <a:rPr lang="en-US" altLang="zh-CN" sz="2400" b="1" i="1">
                    <a:latin typeface="Times New Roman" panose="02020603050405020304" pitchFamily="18" charset="0"/>
                  </a:rPr>
                  <a:t>U</a:t>
                </a:r>
              </a:p>
            </p:txBody>
          </p:sp>
          <p:sp>
            <p:nvSpPr>
              <p:cNvPr id="44053" name="Text Box 111">
                <a:extLst>
                  <a:ext uri="{FF2B5EF4-FFF2-40B4-BE49-F238E27FC236}">
                    <a16:creationId xmlns:a16="http://schemas.microsoft.com/office/drawing/2014/main" id="{431EE1D9-6AB5-1C4F-C0FB-95705B73ADD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7" y="0"/>
                <a:ext cx="24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latin typeface="Times New Roman" panose="02020603050405020304" pitchFamily="18" charset="0"/>
                  </a:rPr>
                  <a:t>·</a:t>
                </a:r>
              </a:p>
            </p:txBody>
          </p:sp>
        </p:grpSp>
        <p:grpSp>
          <p:nvGrpSpPr>
            <p:cNvPr id="44047" name="Group 112">
              <a:extLst>
                <a:ext uri="{FF2B5EF4-FFF2-40B4-BE49-F238E27FC236}">
                  <a16:creationId xmlns:a16="http://schemas.microsoft.com/office/drawing/2014/main" id="{F411C266-D10A-26B3-7C77-F75122B090D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8" y="66"/>
              <a:ext cx="855" cy="288"/>
              <a:chOff x="0" y="0"/>
              <a:chExt cx="855" cy="288"/>
            </a:xfrm>
          </p:grpSpPr>
          <p:sp>
            <p:nvSpPr>
              <p:cNvPr id="44048" name="Text Box 113">
                <a:extLst>
                  <a:ext uri="{FF2B5EF4-FFF2-40B4-BE49-F238E27FC236}">
                    <a16:creationId xmlns:a16="http://schemas.microsoft.com/office/drawing/2014/main" id="{98B71DE1-349C-6C6A-9011-F0A4AB3094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4" y="0"/>
                <a:ext cx="771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latin typeface="Times New Roman" panose="02020603050405020304" pitchFamily="18" charset="0"/>
                  </a:rPr>
                  <a:t>120</a:t>
                </a:r>
                <a:r>
                  <a:rPr lang="en-US" altLang="zh-CN" sz="2400" b="1">
                    <a:latin typeface="Times New Roman" panose="02020603050405020304" pitchFamily="18" charset="0"/>
                    <a:sym typeface="Symbol" panose="05050102010706020507" pitchFamily="18" charset="2"/>
                  </a:rPr>
                  <a:t></a:t>
                </a:r>
                <a:endParaRPr lang="en-US" altLang="zh-CN" sz="2400" b="1">
                  <a:latin typeface="Times New Roman" panose="02020603050405020304" pitchFamily="18" charset="0"/>
                </a:endParaRPr>
              </a:p>
            </p:txBody>
          </p:sp>
          <p:grpSp>
            <p:nvGrpSpPr>
              <p:cNvPr id="44049" name="Group 114">
                <a:extLst>
                  <a:ext uri="{FF2B5EF4-FFF2-40B4-BE49-F238E27FC236}">
                    <a16:creationId xmlns:a16="http://schemas.microsoft.com/office/drawing/2014/main" id="{71691971-357E-1649-873B-797F4BC680F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136"/>
                <a:ext cx="628" cy="136"/>
                <a:chOff x="0" y="0"/>
                <a:chExt cx="628" cy="136"/>
              </a:xfrm>
            </p:grpSpPr>
            <p:sp>
              <p:nvSpPr>
                <p:cNvPr id="44050" name="Line 115">
                  <a:extLst>
                    <a:ext uri="{FF2B5EF4-FFF2-40B4-BE49-F238E27FC236}">
                      <a16:creationId xmlns:a16="http://schemas.microsoft.com/office/drawing/2014/main" id="{3B27E7D2-8392-AB7A-F1E2-D29CF708E5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0" y="0"/>
                  <a:ext cx="136" cy="136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4051" name="Line 116">
                  <a:extLst>
                    <a:ext uri="{FF2B5EF4-FFF2-40B4-BE49-F238E27FC236}">
                      <a16:creationId xmlns:a16="http://schemas.microsoft.com/office/drawing/2014/main" id="{14CAE666-2E05-E853-B585-60482DD823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136"/>
                  <a:ext cx="628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8" grpId="0" autoUpdateAnimBg="0"/>
      <p:bldP spid="44039" grpId="0" autoUpdateAnimBg="0"/>
      <p:bldP spid="44040" grpId="0" autoUpdateAnimBg="0"/>
      <p:bldP spid="44041" grpId="0" autoUpdateAnimBg="0"/>
      <p:bldP spid="44042" grpId="0" autoUpdateAnimBg="0"/>
      <p:bldP spid="44043" grpId="0" autoUpdateAnimBg="0"/>
      <p:bldP spid="44044" grpId="0" autoUpdateAnimBg="0"/>
      <p:bldP spid="44045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9">
            <a:extLst>
              <a:ext uri="{FF2B5EF4-FFF2-40B4-BE49-F238E27FC236}">
                <a16:creationId xmlns:a16="http://schemas.microsoft.com/office/drawing/2014/main" id="{5EA460E0-D0C5-F3D7-90C0-982EEC7401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1268413"/>
            <a:ext cx="4038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以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为参考正弦量，则有</a:t>
            </a:r>
          </a:p>
        </p:txBody>
      </p:sp>
      <p:sp>
        <p:nvSpPr>
          <p:cNvPr id="45059" name="Text Box 30">
            <a:extLst>
              <a:ext uri="{FF2B5EF4-FFF2-40B4-BE49-F238E27FC236}">
                <a16:creationId xmlns:a16="http://schemas.microsoft.com/office/drawing/2014/main" id="{6513534B-9690-77E8-BF5B-4BFE03C40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500" y="276225"/>
            <a:ext cx="30480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2.8.1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三相电压</a:t>
            </a:r>
          </a:p>
        </p:txBody>
      </p:sp>
      <p:sp>
        <p:nvSpPr>
          <p:cNvPr id="45060" name="Text Box 31">
            <a:extLst>
              <a:ext uri="{FF2B5EF4-FFF2-40B4-BE49-F238E27FC236}">
                <a16:creationId xmlns:a16="http://schemas.microsoft.com/office/drawing/2014/main" id="{41681CD5-E9C5-9CE4-C537-0585EC2AB0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836613"/>
            <a:ext cx="3802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对称三相电压的波形图</a:t>
            </a:r>
          </a:p>
        </p:txBody>
      </p:sp>
      <p:sp>
        <p:nvSpPr>
          <p:cNvPr id="45061" name="Text Box 33">
            <a:extLst>
              <a:ext uri="{FF2B5EF4-FFF2-40B4-BE49-F238E27FC236}">
                <a16:creationId xmlns:a16="http://schemas.microsoft.com/office/drawing/2014/main" id="{3E36673B-3E32-2ECE-F4AC-0E6CA4509A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4488" y="609600"/>
            <a:ext cx="2941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对称三相电压相量图</a:t>
            </a:r>
          </a:p>
        </p:txBody>
      </p:sp>
      <p:sp>
        <p:nvSpPr>
          <p:cNvPr id="45062" name="Line 34">
            <a:extLst>
              <a:ext uri="{FF2B5EF4-FFF2-40B4-BE49-F238E27FC236}">
                <a16:creationId xmlns:a16="http://schemas.microsoft.com/office/drawing/2014/main" id="{B217EBAC-7293-C6D8-C066-93CB2298278A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6725" y="2438400"/>
            <a:ext cx="1371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3" name="Line 35">
            <a:extLst>
              <a:ext uri="{FF2B5EF4-FFF2-40B4-BE49-F238E27FC236}">
                <a16:creationId xmlns:a16="http://schemas.microsoft.com/office/drawing/2014/main" id="{1006E02B-AC26-B445-A1F8-3BC1427F8EA9}"/>
              </a:ext>
            </a:extLst>
          </p:cNvPr>
          <p:cNvSpPr>
            <a:spLocks noChangeShapeType="1"/>
          </p:cNvSpPr>
          <p:nvPr/>
        </p:nvSpPr>
        <p:spPr bwMode="auto">
          <a:xfrm rot="-7242838">
            <a:off x="5798344" y="1828006"/>
            <a:ext cx="1371600" cy="1588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4" name="Line 36">
            <a:extLst>
              <a:ext uri="{FF2B5EF4-FFF2-40B4-BE49-F238E27FC236}">
                <a16:creationId xmlns:a16="http://schemas.microsoft.com/office/drawing/2014/main" id="{3E30FEA0-1985-6A33-9DB5-E7401477274D}"/>
              </a:ext>
            </a:extLst>
          </p:cNvPr>
          <p:cNvSpPr>
            <a:spLocks noChangeShapeType="1"/>
          </p:cNvSpPr>
          <p:nvPr/>
        </p:nvSpPr>
        <p:spPr bwMode="auto">
          <a:xfrm rot="7765240">
            <a:off x="5722144" y="2971006"/>
            <a:ext cx="1371600" cy="15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5" name="未知">
            <a:extLst>
              <a:ext uri="{FF2B5EF4-FFF2-40B4-BE49-F238E27FC236}">
                <a16:creationId xmlns:a16="http://schemas.microsoft.com/office/drawing/2014/main" id="{581F9493-9C5D-B716-31E1-339ED5AEF8FF}"/>
              </a:ext>
            </a:extLst>
          </p:cNvPr>
          <p:cNvSpPr>
            <a:spLocks/>
          </p:cNvSpPr>
          <p:nvPr/>
        </p:nvSpPr>
        <p:spPr bwMode="auto">
          <a:xfrm>
            <a:off x="6483350" y="1676400"/>
            <a:ext cx="1295400" cy="762000"/>
          </a:xfrm>
          <a:custGeom>
            <a:avLst/>
            <a:gdLst>
              <a:gd name="T0" fmla="*/ 0 w 816"/>
              <a:gd name="T1" fmla="*/ 2147483647 h 452"/>
              <a:gd name="T2" fmla="*/ 2147483647 w 816"/>
              <a:gd name="T3" fmla="*/ 2147483647 h 452"/>
              <a:gd name="T4" fmla="*/ 2147483647 w 816"/>
              <a:gd name="T5" fmla="*/ 2147483647 h 452"/>
              <a:gd name="T6" fmla="*/ 0 60000 65536"/>
              <a:gd name="T7" fmla="*/ 0 60000 65536"/>
              <a:gd name="T8" fmla="*/ 0 60000 65536"/>
              <a:gd name="T9" fmla="*/ 0 w 816"/>
              <a:gd name="T10" fmla="*/ 0 h 452"/>
              <a:gd name="T11" fmla="*/ 816 w 816"/>
              <a:gd name="T12" fmla="*/ 452 h 4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452">
                <a:moveTo>
                  <a:pt x="0" y="41"/>
                </a:moveTo>
                <a:cubicBezTo>
                  <a:pt x="86" y="46"/>
                  <a:pt x="380" y="0"/>
                  <a:pt x="516" y="68"/>
                </a:cubicBezTo>
                <a:cubicBezTo>
                  <a:pt x="652" y="136"/>
                  <a:pt x="754" y="372"/>
                  <a:pt x="816" y="45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bevel/>
            <a:headEnd type="triangle" w="med" len="med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66" name="Text Box 38">
            <a:extLst>
              <a:ext uri="{FF2B5EF4-FFF2-40B4-BE49-F238E27FC236}">
                <a16:creationId xmlns:a16="http://schemas.microsoft.com/office/drawing/2014/main" id="{93914FB5-6688-D2CA-7CCC-48E7803AAA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64350" y="1639888"/>
            <a:ext cx="914400" cy="427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120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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endParaRPr lang="en-US" altLang="zh-CN" sz="2200" b="1" baseline="30000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Group 39">
            <a:extLst>
              <a:ext uri="{FF2B5EF4-FFF2-40B4-BE49-F238E27FC236}">
                <a16:creationId xmlns:a16="http://schemas.microsoft.com/office/drawing/2014/main" id="{8E30D60B-5AA5-8852-5462-DC2B6D2D6F0A}"/>
              </a:ext>
            </a:extLst>
          </p:cNvPr>
          <p:cNvGrpSpPr>
            <a:grpSpLocks/>
          </p:cNvGrpSpPr>
          <p:nvPr/>
        </p:nvGrpSpPr>
        <p:grpSpPr bwMode="auto">
          <a:xfrm>
            <a:off x="8159750" y="2092325"/>
            <a:ext cx="481013" cy="639763"/>
            <a:chOff x="0" y="0"/>
            <a:chExt cx="303" cy="403"/>
          </a:xfrm>
        </p:grpSpPr>
        <p:sp>
          <p:nvSpPr>
            <p:cNvPr id="45111" name="Text Box 40">
              <a:extLst>
                <a:ext uri="{FF2B5EF4-FFF2-40B4-BE49-F238E27FC236}">
                  <a16:creationId xmlns:a16="http://schemas.microsoft.com/office/drawing/2014/main" id="{1616AEA2-014C-B133-0675-A8F78E86DA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34"/>
              <a:ext cx="30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45112" name="Text Box 41">
              <a:extLst>
                <a:ext uri="{FF2B5EF4-FFF2-40B4-BE49-F238E27FC236}">
                  <a16:creationId xmlns:a16="http://schemas.microsoft.com/office/drawing/2014/main" id="{75391F9D-D535-B51F-F4CF-CBB010CE81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42">
            <a:extLst>
              <a:ext uri="{FF2B5EF4-FFF2-40B4-BE49-F238E27FC236}">
                <a16:creationId xmlns:a16="http://schemas.microsoft.com/office/drawing/2014/main" id="{87338F1E-B12E-644D-E763-4F2AE8DB6DB3}"/>
              </a:ext>
            </a:extLst>
          </p:cNvPr>
          <p:cNvGrpSpPr>
            <a:grpSpLocks/>
          </p:cNvGrpSpPr>
          <p:nvPr/>
        </p:nvGrpSpPr>
        <p:grpSpPr bwMode="auto">
          <a:xfrm>
            <a:off x="5697538" y="1025525"/>
            <a:ext cx="481012" cy="639763"/>
            <a:chOff x="0" y="0"/>
            <a:chExt cx="303" cy="403"/>
          </a:xfrm>
        </p:grpSpPr>
        <p:sp>
          <p:nvSpPr>
            <p:cNvPr id="45109" name="Text Box 43">
              <a:extLst>
                <a:ext uri="{FF2B5EF4-FFF2-40B4-BE49-F238E27FC236}">
                  <a16:creationId xmlns:a16="http://schemas.microsoft.com/office/drawing/2014/main" id="{7390A56C-AF4C-727D-4B6B-FFAA9D2F97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34"/>
              <a:ext cx="30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008000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45110" name="Text Box 44">
              <a:extLst>
                <a:ext uri="{FF2B5EF4-FFF2-40B4-BE49-F238E27FC236}">
                  <a16:creationId xmlns:a16="http://schemas.microsoft.com/office/drawing/2014/main" id="{CD01B8E5-4FFC-C258-1BD3-FA0E4B8BD2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grpSp>
        <p:nvGrpSpPr>
          <p:cNvPr id="4" name="Group 45">
            <a:extLst>
              <a:ext uri="{FF2B5EF4-FFF2-40B4-BE49-F238E27FC236}">
                <a16:creationId xmlns:a16="http://schemas.microsoft.com/office/drawing/2014/main" id="{79DCFD41-3E50-FDA5-E78B-DE1AA41ADB54}"/>
              </a:ext>
            </a:extLst>
          </p:cNvPr>
          <p:cNvGrpSpPr>
            <a:grpSpLocks/>
          </p:cNvGrpSpPr>
          <p:nvPr/>
        </p:nvGrpSpPr>
        <p:grpSpPr bwMode="auto">
          <a:xfrm>
            <a:off x="5530850" y="3121025"/>
            <a:ext cx="481013" cy="639763"/>
            <a:chOff x="0" y="0"/>
            <a:chExt cx="303" cy="403"/>
          </a:xfrm>
        </p:grpSpPr>
        <p:sp>
          <p:nvSpPr>
            <p:cNvPr id="45107" name="Text Box 46">
              <a:extLst>
                <a:ext uri="{FF2B5EF4-FFF2-40B4-BE49-F238E27FC236}">
                  <a16:creationId xmlns:a16="http://schemas.microsoft.com/office/drawing/2014/main" id="{6C59FD4B-A3F8-D863-94BD-CAED4DDFD7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34"/>
              <a:ext cx="30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45108" name="Text Box 47">
              <a:extLst>
                <a:ext uri="{FF2B5EF4-FFF2-40B4-BE49-F238E27FC236}">
                  <a16:creationId xmlns:a16="http://schemas.microsoft.com/office/drawing/2014/main" id="{644C3A2C-5A9B-5F4A-4B1D-897DBBDA82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" y="0"/>
              <a:ext cx="17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sp>
        <p:nvSpPr>
          <p:cNvPr id="45076" name="未知">
            <a:extLst>
              <a:ext uri="{FF2B5EF4-FFF2-40B4-BE49-F238E27FC236}">
                <a16:creationId xmlns:a16="http://schemas.microsoft.com/office/drawing/2014/main" id="{799B824B-638B-E0D8-1883-A0A70924E4EF}"/>
              </a:ext>
            </a:extLst>
          </p:cNvPr>
          <p:cNvSpPr>
            <a:spLocks/>
          </p:cNvSpPr>
          <p:nvPr/>
        </p:nvSpPr>
        <p:spPr bwMode="auto">
          <a:xfrm>
            <a:off x="6292850" y="2438400"/>
            <a:ext cx="1409700" cy="711200"/>
          </a:xfrm>
          <a:custGeom>
            <a:avLst/>
            <a:gdLst>
              <a:gd name="T0" fmla="*/ 0 w 888"/>
              <a:gd name="T1" fmla="*/ 2147483647 h 448"/>
              <a:gd name="T2" fmla="*/ 2147483647 w 888"/>
              <a:gd name="T3" fmla="*/ 2147483647 h 448"/>
              <a:gd name="T4" fmla="*/ 2147483647 w 888"/>
              <a:gd name="T5" fmla="*/ 2147483647 h 448"/>
              <a:gd name="T6" fmla="*/ 2147483647 w 888"/>
              <a:gd name="T7" fmla="*/ 0 h 448"/>
              <a:gd name="T8" fmla="*/ 0 60000 65536"/>
              <a:gd name="T9" fmla="*/ 0 60000 65536"/>
              <a:gd name="T10" fmla="*/ 0 60000 65536"/>
              <a:gd name="T11" fmla="*/ 0 60000 65536"/>
              <a:gd name="T12" fmla="*/ 0 w 888"/>
              <a:gd name="T13" fmla="*/ 0 h 448"/>
              <a:gd name="T14" fmla="*/ 888 w 888"/>
              <a:gd name="T15" fmla="*/ 448 h 4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88" h="448">
                <a:moveTo>
                  <a:pt x="0" y="432"/>
                </a:moveTo>
                <a:cubicBezTo>
                  <a:pt x="74" y="432"/>
                  <a:pt x="334" y="448"/>
                  <a:pt x="444" y="432"/>
                </a:cubicBezTo>
                <a:cubicBezTo>
                  <a:pt x="554" y="416"/>
                  <a:pt x="586" y="408"/>
                  <a:pt x="660" y="336"/>
                </a:cubicBezTo>
                <a:cubicBezTo>
                  <a:pt x="734" y="264"/>
                  <a:pt x="840" y="70"/>
                  <a:pt x="888" y="0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bevel/>
            <a:headEnd type="triangle" w="med" len="med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77" name="Text Box 49">
            <a:extLst>
              <a:ext uri="{FF2B5EF4-FFF2-40B4-BE49-F238E27FC236}">
                <a16:creationId xmlns:a16="http://schemas.microsoft.com/office/drawing/2014/main" id="{FDE9348B-E735-5C50-846C-FE48457C44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88150" y="2859088"/>
            <a:ext cx="914400" cy="427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120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</a:t>
            </a:r>
          </a:p>
        </p:txBody>
      </p:sp>
      <p:sp>
        <p:nvSpPr>
          <p:cNvPr id="45078" name="未知">
            <a:extLst>
              <a:ext uri="{FF2B5EF4-FFF2-40B4-BE49-F238E27FC236}">
                <a16:creationId xmlns:a16="http://schemas.microsoft.com/office/drawing/2014/main" id="{D98C9CB9-2412-27CA-23D3-DD57C7D8AC80}"/>
              </a:ext>
            </a:extLst>
          </p:cNvPr>
          <p:cNvSpPr>
            <a:spLocks/>
          </p:cNvSpPr>
          <p:nvPr/>
        </p:nvSpPr>
        <p:spPr bwMode="auto">
          <a:xfrm rot="18153717" flipH="1">
            <a:off x="5653088" y="2062163"/>
            <a:ext cx="1295400" cy="717550"/>
          </a:xfrm>
          <a:custGeom>
            <a:avLst/>
            <a:gdLst>
              <a:gd name="T0" fmla="*/ 0 w 816"/>
              <a:gd name="T1" fmla="*/ 2147483647 h 452"/>
              <a:gd name="T2" fmla="*/ 2147483647 w 816"/>
              <a:gd name="T3" fmla="*/ 2147483647 h 452"/>
              <a:gd name="T4" fmla="*/ 2147483647 w 816"/>
              <a:gd name="T5" fmla="*/ 2147483647 h 452"/>
              <a:gd name="T6" fmla="*/ 0 60000 65536"/>
              <a:gd name="T7" fmla="*/ 0 60000 65536"/>
              <a:gd name="T8" fmla="*/ 0 60000 65536"/>
              <a:gd name="T9" fmla="*/ 0 w 816"/>
              <a:gd name="T10" fmla="*/ 0 h 452"/>
              <a:gd name="T11" fmla="*/ 816 w 816"/>
              <a:gd name="T12" fmla="*/ 452 h 45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452">
                <a:moveTo>
                  <a:pt x="0" y="41"/>
                </a:moveTo>
                <a:cubicBezTo>
                  <a:pt x="86" y="46"/>
                  <a:pt x="380" y="0"/>
                  <a:pt x="516" y="68"/>
                </a:cubicBezTo>
                <a:cubicBezTo>
                  <a:pt x="652" y="136"/>
                  <a:pt x="754" y="372"/>
                  <a:pt x="816" y="452"/>
                </a:cubicBezTo>
              </a:path>
            </a:pathLst>
          </a:custGeom>
          <a:noFill/>
          <a:ln w="38100" cap="flat" cmpd="sng">
            <a:solidFill>
              <a:schemeClr val="tx1"/>
            </a:solidFill>
            <a:bevel/>
            <a:headEnd type="triangle" w="med" len="med"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079" name="Text Box 51">
            <a:extLst>
              <a:ext uri="{FF2B5EF4-FFF2-40B4-BE49-F238E27FC236}">
                <a16:creationId xmlns:a16="http://schemas.microsoft.com/office/drawing/2014/main" id="{3C4089BB-3ECE-F696-45B4-B7219953E4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37213" y="2147888"/>
            <a:ext cx="846137" cy="42703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120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</a:t>
            </a:r>
            <a:endParaRPr lang="en-US" altLang="zh-CN" sz="22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45083" name="Text Box 54">
            <a:extLst>
              <a:ext uri="{FF2B5EF4-FFF2-40B4-BE49-F238E27FC236}">
                <a16:creationId xmlns:a16="http://schemas.microsoft.com/office/drawing/2014/main" id="{44D94811-00B9-FBF6-94F3-E36D0C66CA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2875" y="3933825"/>
            <a:ext cx="367030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　　三相交流电压出现正幅值(或相应零值)的顺序称为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相序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。在此相序为</a:t>
            </a:r>
          </a:p>
          <a:p>
            <a:pPr algn="ctr" eaLnBrk="1" hangingPunct="1">
              <a:spcBef>
                <a:spcPct val="0"/>
              </a:spcBef>
              <a:spcAft>
                <a:spcPct val="20000"/>
              </a:spcAft>
              <a:buFontTx/>
              <a:buNone/>
            </a:pP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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en-US" altLang="zh-CN" sz="2400" b="1" baseline="-25000">
                <a:solidFill>
                  <a:srgbClr val="66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 </a:t>
            </a:r>
            <a:endParaRPr lang="zh-CN" altLang="en-US" sz="2400" b="1">
              <a:solidFill>
                <a:srgbClr val="6600FF"/>
              </a:solidFill>
              <a:latin typeface="宋体" panose="02010600030101010101" pitchFamily="2" charset="-122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分析问题时一般都采用这种相序。</a:t>
            </a:r>
          </a:p>
        </p:txBody>
      </p:sp>
      <p:grpSp>
        <p:nvGrpSpPr>
          <p:cNvPr id="5" name="Group 102">
            <a:extLst>
              <a:ext uri="{FF2B5EF4-FFF2-40B4-BE49-F238E27FC236}">
                <a16:creationId xmlns:a16="http://schemas.microsoft.com/office/drawing/2014/main" id="{B0ADA66F-6B02-E5E3-4C33-E6CDAE040E14}"/>
              </a:ext>
            </a:extLst>
          </p:cNvPr>
          <p:cNvGrpSpPr>
            <a:grpSpLocks/>
          </p:cNvGrpSpPr>
          <p:nvPr/>
        </p:nvGrpSpPr>
        <p:grpSpPr bwMode="auto">
          <a:xfrm>
            <a:off x="250825" y="1682750"/>
            <a:ext cx="4648200" cy="2908300"/>
            <a:chOff x="0" y="28"/>
            <a:chExt cx="3089" cy="1959"/>
          </a:xfrm>
        </p:grpSpPr>
        <p:sp>
          <p:nvSpPr>
            <p:cNvPr id="6" name="Freeform 74">
              <a:extLst>
                <a:ext uri="{FF2B5EF4-FFF2-40B4-BE49-F238E27FC236}">
                  <a16:creationId xmlns:a16="http://schemas.microsoft.com/office/drawing/2014/main" id="{7D49BC27-2F06-8C73-B6A5-630F64E9094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0" y="508"/>
              <a:ext cx="768" cy="663"/>
            </a:xfrm>
            <a:custGeom>
              <a:avLst/>
              <a:gdLst>
                <a:gd name="T0" fmla="*/ 0 w 864"/>
                <a:gd name="T1" fmla="*/ 0 h 480"/>
                <a:gd name="T2" fmla="*/ 46 w 864"/>
                <a:gd name="T3" fmla="*/ 222015 h 480"/>
                <a:gd name="T4" fmla="*/ 92 w 864"/>
                <a:gd name="T5" fmla="*/ 0 h 480"/>
                <a:gd name="T6" fmla="*/ 0 60000 65536"/>
                <a:gd name="T7" fmla="*/ 0 60000 65536"/>
                <a:gd name="T8" fmla="*/ 0 60000 65536"/>
                <a:gd name="T9" fmla="*/ 0 w 864"/>
                <a:gd name="T10" fmla="*/ 0 h 480"/>
                <a:gd name="T11" fmla="*/ 864 w 864"/>
                <a:gd name="T12" fmla="*/ 480 h 4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80" name="Text Box 75">
              <a:extLst>
                <a:ext uri="{FF2B5EF4-FFF2-40B4-BE49-F238E27FC236}">
                  <a16:creationId xmlns:a16="http://schemas.microsoft.com/office/drawing/2014/main" id="{DAB65DB7-F4B6-B067-B4DA-67C7BCE9D9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" y="28"/>
              <a:ext cx="226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400" b="1" i="1">
                  <a:latin typeface="宋体" panose="02010600030101010101" pitchFamily="2" charset="-122"/>
                  <a:ea typeface="楷体_GB2312" pitchFamily="49" charset="-122"/>
                </a:rPr>
                <a:t>u</a:t>
              </a:r>
              <a:endParaRPr lang="en-US" altLang="zh-CN" sz="2400" b="1">
                <a:latin typeface="宋体" panose="02010600030101010101" pitchFamily="2" charset="-122"/>
                <a:ea typeface="楷体_GB2312" pitchFamily="49" charset="-122"/>
              </a:endParaRPr>
            </a:p>
          </p:txBody>
        </p:sp>
        <p:sp>
          <p:nvSpPr>
            <p:cNvPr id="45081" name="Freeform 76">
              <a:extLst>
                <a:ext uri="{FF2B5EF4-FFF2-40B4-BE49-F238E27FC236}">
                  <a16:creationId xmlns:a16="http://schemas.microsoft.com/office/drawing/2014/main" id="{0F02CA0F-1E4A-0CC5-0EC8-91F4EB9BA925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528" y="508"/>
              <a:ext cx="720" cy="663"/>
            </a:xfrm>
            <a:custGeom>
              <a:avLst/>
              <a:gdLst>
                <a:gd name="T0" fmla="*/ 0 w 864"/>
                <a:gd name="T1" fmla="*/ 0 h 480"/>
                <a:gd name="T2" fmla="*/ 13 w 864"/>
                <a:gd name="T3" fmla="*/ 222015 h 480"/>
                <a:gd name="T4" fmla="*/ 28 w 864"/>
                <a:gd name="T5" fmla="*/ 0 h 480"/>
                <a:gd name="T6" fmla="*/ 0 60000 65536"/>
                <a:gd name="T7" fmla="*/ 0 60000 65536"/>
                <a:gd name="T8" fmla="*/ 0 60000 65536"/>
                <a:gd name="T9" fmla="*/ 0 w 864"/>
                <a:gd name="T10" fmla="*/ 0 h 480"/>
                <a:gd name="T11" fmla="*/ 864 w 864"/>
                <a:gd name="T12" fmla="*/ 480 h 4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mpd="sng">
              <a:solidFill>
                <a:srgbClr val="FF9933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82" name="Freeform 77">
              <a:extLst>
                <a:ext uri="{FF2B5EF4-FFF2-40B4-BE49-F238E27FC236}">
                  <a16:creationId xmlns:a16="http://schemas.microsoft.com/office/drawing/2014/main" id="{26350E85-E20D-327D-2E9D-EC28C6DE6CCB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008" y="508"/>
              <a:ext cx="720" cy="663"/>
            </a:xfrm>
            <a:custGeom>
              <a:avLst/>
              <a:gdLst>
                <a:gd name="T0" fmla="*/ 0 w 864"/>
                <a:gd name="T1" fmla="*/ 0 h 480"/>
                <a:gd name="T2" fmla="*/ 13 w 864"/>
                <a:gd name="T3" fmla="*/ 222015 h 480"/>
                <a:gd name="T4" fmla="*/ 28 w 864"/>
                <a:gd name="T5" fmla="*/ 0 h 480"/>
                <a:gd name="T6" fmla="*/ 0 60000 65536"/>
                <a:gd name="T7" fmla="*/ 0 60000 65536"/>
                <a:gd name="T8" fmla="*/ 0 60000 65536"/>
                <a:gd name="T9" fmla="*/ 0 w 864"/>
                <a:gd name="T10" fmla="*/ 0 h 480"/>
                <a:gd name="T11" fmla="*/ 864 w 864"/>
                <a:gd name="T12" fmla="*/ 480 h 4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mpd="sng">
              <a:solidFill>
                <a:srgbClr val="339933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Freeform 78">
              <a:extLst>
                <a:ext uri="{FF2B5EF4-FFF2-40B4-BE49-F238E27FC236}">
                  <a16:creationId xmlns:a16="http://schemas.microsoft.com/office/drawing/2014/main" id="{02ED402B-C90B-9445-EF66-0A572775D70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0" y="1171"/>
              <a:ext cx="748" cy="663"/>
            </a:xfrm>
            <a:custGeom>
              <a:avLst/>
              <a:gdLst>
                <a:gd name="T0" fmla="*/ 0 w 864"/>
                <a:gd name="T1" fmla="*/ 0 h 480"/>
                <a:gd name="T2" fmla="*/ 28 w 864"/>
                <a:gd name="T3" fmla="*/ 222015 h 480"/>
                <a:gd name="T4" fmla="*/ 55 w 864"/>
                <a:gd name="T5" fmla="*/ 0 h 480"/>
                <a:gd name="T6" fmla="*/ 0 60000 65536"/>
                <a:gd name="T7" fmla="*/ 0 60000 65536"/>
                <a:gd name="T8" fmla="*/ 0 60000 65536"/>
                <a:gd name="T9" fmla="*/ 0 w 864"/>
                <a:gd name="T10" fmla="*/ 0 h 480"/>
                <a:gd name="T11" fmla="*/ 864 w 864"/>
                <a:gd name="T12" fmla="*/ 480 h 4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mpd="sng">
              <a:solidFill>
                <a:srgbClr val="339933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84" name="Line 79">
              <a:extLst>
                <a:ext uri="{FF2B5EF4-FFF2-40B4-BE49-F238E27FC236}">
                  <a16:creationId xmlns:a16="http://schemas.microsoft.com/office/drawing/2014/main" id="{6A6140AE-633D-89F5-B84D-AA04ADAD4D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" y="1171"/>
              <a:ext cx="240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85" name="Text Box 80">
              <a:extLst>
                <a:ext uri="{FF2B5EF4-FFF2-40B4-BE49-F238E27FC236}">
                  <a16:creationId xmlns:a16="http://schemas.microsoft.com/office/drawing/2014/main" id="{89B308FA-6141-722F-63CD-2EE0DD64CC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" y="1065"/>
              <a:ext cx="2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b="1" i="1">
                  <a:solidFill>
                    <a:srgbClr val="FF0000"/>
                  </a:solidFill>
                  <a:latin typeface="宋体" panose="02010600030101010101" pitchFamily="2" charset="-122"/>
                </a:rPr>
                <a:t>O</a:t>
              </a:r>
              <a:endParaRPr lang="en-US" altLang="zh-CN" sz="1600" b="1" i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5086" name="Rectangle 81">
              <a:extLst>
                <a:ext uri="{FF2B5EF4-FFF2-40B4-BE49-F238E27FC236}">
                  <a16:creationId xmlns:a16="http://schemas.microsoft.com/office/drawing/2014/main" id="{CA3C2C70-1B68-DB78-5175-33D984EBD0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211"/>
              <a:ext cx="480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800" b="1" i="1">
                  <a:solidFill>
                    <a:srgbClr val="FF9933"/>
                  </a:solidFill>
                  <a:latin typeface="宋体" panose="02010600030101010101" pitchFamily="2" charset="-122"/>
                  <a:ea typeface="楷体_GB2312" pitchFamily="49" charset="-122"/>
                </a:rPr>
                <a:t>u</a:t>
              </a:r>
              <a:r>
                <a:rPr lang="en-US" altLang="zh-CN" sz="2400" b="1" baseline="-25000">
                  <a:solidFill>
                    <a:srgbClr val="FF9933"/>
                  </a:solidFill>
                  <a:latin typeface="宋体" panose="02010600030101010101" pitchFamily="2" charset="-122"/>
                  <a:ea typeface="楷体_GB2312" pitchFamily="49" charset="-122"/>
                </a:rPr>
                <a:t>1</a:t>
              </a:r>
              <a:endParaRPr lang="en-US" altLang="zh-CN" sz="2800" b="1">
                <a:solidFill>
                  <a:srgbClr val="FF9933"/>
                </a:solidFill>
                <a:latin typeface="宋体" panose="02010600030101010101" pitchFamily="2" charset="-122"/>
                <a:ea typeface="楷体_GB2312" pitchFamily="49" charset="-122"/>
              </a:endParaRPr>
            </a:p>
          </p:txBody>
        </p:sp>
        <p:sp>
          <p:nvSpPr>
            <p:cNvPr id="45087" name="Rectangle 82">
              <a:extLst>
                <a:ext uri="{FF2B5EF4-FFF2-40B4-BE49-F238E27FC236}">
                  <a16:creationId xmlns:a16="http://schemas.microsoft.com/office/drawing/2014/main" id="{04A9BC9D-4F16-4FD1-2088-D1C3BF4C2F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5" y="211"/>
              <a:ext cx="312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800" b="1" i="1">
                  <a:solidFill>
                    <a:srgbClr val="339933"/>
                  </a:solidFill>
                  <a:latin typeface="宋体" panose="02010600030101010101" pitchFamily="2" charset="-122"/>
                  <a:ea typeface="楷体_GB2312" pitchFamily="49" charset="-122"/>
                </a:rPr>
                <a:t>u</a:t>
              </a:r>
              <a:r>
                <a:rPr lang="en-US" altLang="zh-CN" sz="2400" b="1" baseline="-25000">
                  <a:solidFill>
                    <a:srgbClr val="339933"/>
                  </a:solidFill>
                  <a:latin typeface="宋体" panose="02010600030101010101" pitchFamily="2" charset="-122"/>
                  <a:ea typeface="楷体_GB2312" pitchFamily="49" charset="-122"/>
                </a:rPr>
                <a:t>2</a:t>
              </a:r>
            </a:p>
          </p:txBody>
        </p:sp>
        <p:sp>
          <p:nvSpPr>
            <p:cNvPr id="45088" name="Rectangle 83">
              <a:extLst>
                <a:ext uri="{FF2B5EF4-FFF2-40B4-BE49-F238E27FC236}">
                  <a16:creationId xmlns:a16="http://schemas.microsoft.com/office/drawing/2014/main" id="{7D227118-2546-CD71-84B8-852D2524CC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3" y="211"/>
              <a:ext cx="312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800" b="1" i="1">
                  <a:solidFill>
                    <a:srgbClr val="FF0000"/>
                  </a:solidFill>
                  <a:latin typeface="宋体" panose="02010600030101010101" pitchFamily="2" charset="-122"/>
                  <a:ea typeface="楷体_GB2312" pitchFamily="49" charset="-122"/>
                </a:rPr>
                <a:t>u</a:t>
              </a:r>
              <a:r>
                <a:rPr lang="en-US" altLang="zh-CN" sz="2400" b="1" baseline="-25000">
                  <a:solidFill>
                    <a:srgbClr val="FF0000"/>
                  </a:solidFill>
                  <a:latin typeface="宋体" panose="02010600030101010101" pitchFamily="2" charset="-122"/>
                  <a:ea typeface="楷体_GB2312" pitchFamily="49" charset="-122"/>
                </a:rPr>
                <a:t>3</a:t>
              </a:r>
              <a:endParaRPr lang="en-US" altLang="zh-CN" sz="2400" b="1" baseline="-25000">
                <a:solidFill>
                  <a:srgbClr val="FFFF00"/>
                </a:solidFill>
                <a:latin typeface="宋体" panose="02010600030101010101" pitchFamily="2" charset="-122"/>
                <a:ea typeface="楷体_GB2312" pitchFamily="49" charset="-122"/>
              </a:endParaRPr>
            </a:p>
          </p:txBody>
        </p:sp>
        <p:sp>
          <p:nvSpPr>
            <p:cNvPr id="45089" name="Freeform 84">
              <a:extLst>
                <a:ext uri="{FF2B5EF4-FFF2-40B4-BE49-F238E27FC236}">
                  <a16:creationId xmlns:a16="http://schemas.microsoft.com/office/drawing/2014/main" id="{873890C9-A32C-7D84-05F8-0E6AD518DBB9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488" y="499"/>
              <a:ext cx="720" cy="672"/>
            </a:xfrm>
            <a:custGeom>
              <a:avLst/>
              <a:gdLst>
                <a:gd name="T0" fmla="*/ 0 w 864"/>
                <a:gd name="T1" fmla="*/ 0 h 480"/>
                <a:gd name="T2" fmla="*/ 13 w 864"/>
                <a:gd name="T3" fmla="*/ 286929 h 480"/>
                <a:gd name="T4" fmla="*/ 28 w 864"/>
                <a:gd name="T5" fmla="*/ 0 h 480"/>
                <a:gd name="T6" fmla="*/ 0 60000 65536"/>
                <a:gd name="T7" fmla="*/ 0 60000 65536"/>
                <a:gd name="T8" fmla="*/ 0 60000 65536"/>
                <a:gd name="T9" fmla="*/ 0 w 864"/>
                <a:gd name="T10" fmla="*/ 0 h 480"/>
                <a:gd name="T11" fmla="*/ 864 w 864"/>
                <a:gd name="T12" fmla="*/ 480 h 4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90" name="Freeform 85">
              <a:extLst>
                <a:ext uri="{FF2B5EF4-FFF2-40B4-BE49-F238E27FC236}">
                  <a16:creationId xmlns:a16="http://schemas.microsoft.com/office/drawing/2014/main" id="{2A420501-F9DB-B254-FADF-952CA6428E92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1968" y="508"/>
              <a:ext cx="720" cy="663"/>
            </a:xfrm>
            <a:custGeom>
              <a:avLst/>
              <a:gdLst>
                <a:gd name="T0" fmla="*/ 0 w 864"/>
                <a:gd name="T1" fmla="*/ 0 h 480"/>
                <a:gd name="T2" fmla="*/ 13 w 864"/>
                <a:gd name="T3" fmla="*/ 222015 h 480"/>
                <a:gd name="T4" fmla="*/ 28 w 864"/>
                <a:gd name="T5" fmla="*/ 0 h 480"/>
                <a:gd name="T6" fmla="*/ 0 60000 65536"/>
                <a:gd name="T7" fmla="*/ 0 60000 65536"/>
                <a:gd name="T8" fmla="*/ 0 60000 65536"/>
                <a:gd name="T9" fmla="*/ 0 w 864"/>
                <a:gd name="T10" fmla="*/ 0 h 480"/>
                <a:gd name="T11" fmla="*/ 864 w 864"/>
                <a:gd name="T12" fmla="*/ 480 h 4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mpd="sng">
              <a:solidFill>
                <a:srgbClr val="FF9933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91" name="Freeform 86">
              <a:extLst>
                <a:ext uri="{FF2B5EF4-FFF2-40B4-BE49-F238E27FC236}">
                  <a16:creationId xmlns:a16="http://schemas.microsoft.com/office/drawing/2014/main" id="{55EBF752-406E-77B0-891C-9B1FD2B13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8" y="1171"/>
              <a:ext cx="720" cy="672"/>
            </a:xfrm>
            <a:custGeom>
              <a:avLst/>
              <a:gdLst>
                <a:gd name="T0" fmla="*/ 0 w 864"/>
                <a:gd name="T1" fmla="*/ 0 h 480"/>
                <a:gd name="T2" fmla="*/ 13 w 864"/>
                <a:gd name="T3" fmla="*/ 286929 h 480"/>
                <a:gd name="T4" fmla="*/ 28 w 864"/>
                <a:gd name="T5" fmla="*/ 0 h 480"/>
                <a:gd name="T6" fmla="*/ 0 60000 65536"/>
                <a:gd name="T7" fmla="*/ 0 60000 65536"/>
                <a:gd name="T8" fmla="*/ 0 60000 65536"/>
                <a:gd name="T9" fmla="*/ 0 w 864"/>
                <a:gd name="T10" fmla="*/ 0 h 480"/>
                <a:gd name="T11" fmla="*/ 864 w 864"/>
                <a:gd name="T12" fmla="*/ 480 h 4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mpd="sng">
              <a:solidFill>
                <a:srgbClr val="FF9933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92" name="Freeform 87">
              <a:extLst>
                <a:ext uri="{FF2B5EF4-FFF2-40B4-BE49-F238E27FC236}">
                  <a16:creationId xmlns:a16="http://schemas.microsoft.com/office/drawing/2014/main" id="{C9D4600A-6D27-AF17-2ABB-B9B66E4F54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728" y="1171"/>
              <a:ext cx="720" cy="672"/>
            </a:xfrm>
            <a:custGeom>
              <a:avLst/>
              <a:gdLst>
                <a:gd name="T0" fmla="*/ 0 w 864"/>
                <a:gd name="T1" fmla="*/ 0 h 480"/>
                <a:gd name="T2" fmla="*/ 13 w 864"/>
                <a:gd name="T3" fmla="*/ 286929 h 480"/>
                <a:gd name="T4" fmla="*/ 28 w 864"/>
                <a:gd name="T5" fmla="*/ 0 h 480"/>
                <a:gd name="T6" fmla="*/ 0 60000 65536"/>
                <a:gd name="T7" fmla="*/ 0 60000 65536"/>
                <a:gd name="T8" fmla="*/ 0 60000 65536"/>
                <a:gd name="T9" fmla="*/ 0 w 864"/>
                <a:gd name="T10" fmla="*/ 0 h 480"/>
                <a:gd name="T11" fmla="*/ 864 w 864"/>
                <a:gd name="T12" fmla="*/ 480 h 4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mpd="sng">
              <a:solidFill>
                <a:srgbClr val="339933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93" name="Freeform 88">
              <a:extLst>
                <a:ext uri="{FF2B5EF4-FFF2-40B4-BE49-F238E27FC236}">
                  <a16:creationId xmlns:a16="http://schemas.microsoft.com/office/drawing/2014/main" id="{70245081-C4D2-B46E-EE00-79F4ADB4F5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68" y="1171"/>
              <a:ext cx="720" cy="663"/>
            </a:xfrm>
            <a:custGeom>
              <a:avLst/>
              <a:gdLst>
                <a:gd name="T0" fmla="*/ 0 w 864"/>
                <a:gd name="T1" fmla="*/ 0 h 480"/>
                <a:gd name="T2" fmla="*/ 13 w 864"/>
                <a:gd name="T3" fmla="*/ 222015 h 480"/>
                <a:gd name="T4" fmla="*/ 28 w 864"/>
                <a:gd name="T5" fmla="*/ 0 h 480"/>
                <a:gd name="T6" fmla="*/ 0 60000 65536"/>
                <a:gd name="T7" fmla="*/ 0 60000 65536"/>
                <a:gd name="T8" fmla="*/ 0 60000 65536"/>
                <a:gd name="T9" fmla="*/ 0 w 864"/>
                <a:gd name="T10" fmla="*/ 0 h 480"/>
                <a:gd name="T11" fmla="*/ 864 w 864"/>
                <a:gd name="T12" fmla="*/ 480 h 48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094" name="Text Box 89">
              <a:extLst>
                <a:ext uri="{FF2B5EF4-FFF2-40B4-BE49-F238E27FC236}">
                  <a16:creationId xmlns:a16="http://schemas.microsoft.com/office/drawing/2014/main" id="{D48BAEAE-63E1-0B50-D6F2-C23E6E3BED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1129"/>
              <a:ext cx="40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latin typeface="宋体" panose="02010600030101010101" pitchFamily="2" charset="-122"/>
                </a:rPr>
                <a:t>2</a:t>
              </a:r>
              <a:r>
                <a:rPr lang="en-US" altLang="zh-CN" sz="2000" b="1">
                  <a:latin typeface="宋体" panose="02010600030101010101" pitchFamily="2" charset="-122"/>
                  <a:sym typeface="Symbol" panose="05050102010706020507" pitchFamily="18" charset="2"/>
                </a:rPr>
                <a:t></a:t>
              </a:r>
              <a:endParaRPr lang="en-US" altLang="zh-CN" sz="2000" b="1">
                <a:latin typeface="宋体" panose="02010600030101010101" pitchFamily="2" charset="-122"/>
              </a:endParaRPr>
            </a:p>
          </p:txBody>
        </p:sp>
        <p:sp>
          <p:nvSpPr>
            <p:cNvPr id="45095" name="Rectangle 90">
              <a:extLst>
                <a:ext uri="{FF2B5EF4-FFF2-40B4-BE49-F238E27FC236}">
                  <a16:creationId xmlns:a16="http://schemas.microsoft.com/office/drawing/2014/main" id="{AA2CB085-FA15-C072-8A36-00F2F4626A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1113"/>
              <a:ext cx="20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latin typeface="宋体" panose="02010600030101010101" pitchFamily="2" charset="-122"/>
                  <a:sym typeface="Symbol" panose="05050102010706020507" pitchFamily="18" charset="2"/>
                </a:rPr>
                <a:t></a:t>
              </a:r>
            </a:p>
          </p:txBody>
        </p:sp>
        <p:sp>
          <p:nvSpPr>
            <p:cNvPr id="45096" name="Rectangle 91">
              <a:extLst>
                <a:ext uri="{FF2B5EF4-FFF2-40B4-BE49-F238E27FC236}">
                  <a16:creationId xmlns:a16="http://schemas.microsoft.com/office/drawing/2014/main" id="{65578F23-F79B-1BDD-40F4-C30664AAA9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929"/>
              <a:ext cx="55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宋体" panose="02010600030101010101" pitchFamily="2" charset="-122"/>
                </a:rPr>
                <a:t>120</a:t>
              </a:r>
              <a:r>
                <a:rPr lang="en-US" altLang="zh-CN" sz="2000" b="1">
                  <a:solidFill>
                    <a:srgbClr val="FF0000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°</a:t>
              </a:r>
            </a:p>
          </p:txBody>
        </p:sp>
        <p:sp>
          <p:nvSpPr>
            <p:cNvPr id="45097" name="Rectangle 92">
              <a:extLst>
                <a:ext uri="{FF2B5EF4-FFF2-40B4-BE49-F238E27FC236}">
                  <a16:creationId xmlns:a16="http://schemas.microsoft.com/office/drawing/2014/main" id="{ED86D599-E067-EC0E-2E06-9F9C244C0D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5" y="931"/>
              <a:ext cx="55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宋体" panose="02010600030101010101" pitchFamily="2" charset="-122"/>
                </a:rPr>
                <a:t>240</a:t>
              </a:r>
              <a:r>
                <a:rPr lang="en-US" altLang="zh-CN" sz="2000" b="1">
                  <a:solidFill>
                    <a:srgbClr val="FF0000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°</a:t>
              </a:r>
              <a:endParaRPr lang="en-US" altLang="zh-CN" b="1">
                <a:solidFill>
                  <a:srgbClr val="FF0000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45098" name="Rectangle 93">
              <a:extLst>
                <a:ext uri="{FF2B5EF4-FFF2-40B4-BE49-F238E27FC236}">
                  <a16:creationId xmlns:a16="http://schemas.microsoft.com/office/drawing/2014/main" id="{FCF9AAD0-06CE-D2B5-E037-9DDF028E61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25" y="931"/>
              <a:ext cx="55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solidFill>
                    <a:srgbClr val="FF0000"/>
                  </a:solidFill>
                  <a:latin typeface="宋体" panose="02010600030101010101" pitchFamily="2" charset="-122"/>
                </a:rPr>
                <a:t>360</a:t>
              </a:r>
              <a:r>
                <a:rPr lang="en-US" altLang="zh-CN" sz="2000" b="1">
                  <a:solidFill>
                    <a:srgbClr val="FF0000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°</a:t>
              </a:r>
              <a:endParaRPr lang="en-US" altLang="zh-CN" b="1">
                <a:solidFill>
                  <a:srgbClr val="FF0000"/>
                </a:solidFill>
                <a:latin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graphicFrame>
          <p:nvGraphicFramePr>
            <p:cNvPr id="45099" name="Object 49">
              <a:extLst>
                <a:ext uri="{FF2B5EF4-FFF2-40B4-BE49-F238E27FC236}">
                  <a16:creationId xmlns:a16="http://schemas.microsoft.com/office/drawing/2014/main" id="{BC18B31B-89CF-B34F-2704-272C19349165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766" y="1171"/>
            <a:ext cx="323" cy="24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95310" imgH="57150" progId="Equation.3">
                    <p:embed/>
                  </p:oleObj>
                </mc:Choice>
                <mc:Fallback>
                  <p:oleObj r:id="rId2" imgW="95310" imgH="57150" progId="Equation.3">
                    <p:embed/>
                    <p:pic>
                      <p:nvPicPr>
                        <p:cNvPr id="0" name="Object 4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66" y="1171"/>
                          <a:ext cx="323" cy="24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5100" name="Freeform 95">
              <a:extLst>
                <a:ext uri="{FF2B5EF4-FFF2-40B4-BE49-F238E27FC236}">
                  <a16:creationId xmlns:a16="http://schemas.microsoft.com/office/drawing/2014/main" id="{36339F12-796B-C41E-FD1C-1D2943CA2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8" y="499"/>
              <a:ext cx="336" cy="672"/>
            </a:xfrm>
            <a:custGeom>
              <a:avLst/>
              <a:gdLst>
                <a:gd name="T0" fmla="*/ 0 w 336"/>
                <a:gd name="T1" fmla="*/ 672 h 672"/>
                <a:gd name="T2" fmla="*/ 96 w 336"/>
                <a:gd name="T3" fmla="*/ 432 h 672"/>
                <a:gd name="T4" fmla="*/ 144 w 336"/>
                <a:gd name="T5" fmla="*/ 288 h 672"/>
                <a:gd name="T6" fmla="*/ 192 w 336"/>
                <a:gd name="T7" fmla="*/ 192 h 672"/>
                <a:gd name="T8" fmla="*/ 240 w 336"/>
                <a:gd name="T9" fmla="*/ 96 h 672"/>
                <a:gd name="T10" fmla="*/ 288 w 336"/>
                <a:gd name="T11" fmla="*/ 48 h 672"/>
                <a:gd name="T12" fmla="*/ 336 w 336"/>
                <a:gd name="T13" fmla="*/ 0 h 67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6"/>
                <a:gd name="T22" fmla="*/ 0 h 672"/>
                <a:gd name="T23" fmla="*/ 336 w 336"/>
                <a:gd name="T24" fmla="*/ 672 h 67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6" h="672">
                  <a:moveTo>
                    <a:pt x="0" y="672"/>
                  </a:moveTo>
                  <a:cubicBezTo>
                    <a:pt x="36" y="584"/>
                    <a:pt x="72" y="496"/>
                    <a:pt x="96" y="432"/>
                  </a:cubicBezTo>
                  <a:cubicBezTo>
                    <a:pt x="120" y="368"/>
                    <a:pt x="128" y="328"/>
                    <a:pt x="144" y="288"/>
                  </a:cubicBezTo>
                  <a:cubicBezTo>
                    <a:pt x="160" y="248"/>
                    <a:pt x="176" y="224"/>
                    <a:pt x="192" y="192"/>
                  </a:cubicBezTo>
                  <a:cubicBezTo>
                    <a:pt x="208" y="160"/>
                    <a:pt x="224" y="120"/>
                    <a:pt x="240" y="96"/>
                  </a:cubicBezTo>
                  <a:cubicBezTo>
                    <a:pt x="256" y="72"/>
                    <a:pt x="272" y="64"/>
                    <a:pt x="288" y="48"/>
                  </a:cubicBezTo>
                  <a:cubicBezTo>
                    <a:pt x="304" y="32"/>
                    <a:pt x="320" y="8"/>
                    <a:pt x="336" y="0"/>
                  </a:cubicBezTo>
                </a:path>
              </a:pathLst>
            </a:custGeom>
            <a:noFill/>
            <a:ln w="38100" cmpd="sng">
              <a:solidFill>
                <a:srgbClr val="339933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101" name="Freeform 96">
              <a:extLst>
                <a:ext uri="{FF2B5EF4-FFF2-40B4-BE49-F238E27FC236}">
                  <a16:creationId xmlns:a16="http://schemas.microsoft.com/office/drawing/2014/main" id="{0BE0211A-D4E1-49E7-A734-A1AFA3A6420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8" y="1171"/>
              <a:ext cx="528" cy="688"/>
            </a:xfrm>
            <a:custGeom>
              <a:avLst/>
              <a:gdLst>
                <a:gd name="T0" fmla="*/ 0 w 528"/>
                <a:gd name="T1" fmla="*/ 0 h 688"/>
                <a:gd name="T2" fmla="*/ 192 w 528"/>
                <a:gd name="T3" fmla="*/ 528 h 688"/>
                <a:gd name="T4" fmla="*/ 384 w 528"/>
                <a:gd name="T5" fmla="*/ 672 h 688"/>
                <a:gd name="T6" fmla="*/ 528 w 528"/>
                <a:gd name="T7" fmla="*/ 432 h 68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28"/>
                <a:gd name="T13" fmla="*/ 0 h 688"/>
                <a:gd name="T14" fmla="*/ 528 w 528"/>
                <a:gd name="T15" fmla="*/ 688 h 68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28" h="688">
                  <a:moveTo>
                    <a:pt x="0" y="0"/>
                  </a:moveTo>
                  <a:cubicBezTo>
                    <a:pt x="64" y="208"/>
                    <a:pt x="128" y="416"/>
                    <a:pt x="192" y="528"/>
                  </a:cubicBezTo>
                  <a:cubicBezTo>
                    <a:pt x="256" y="640"/>
                    <a:pt x="328" y="688"/>
                    <a:pt x="384" y="672"/>
                  </a:cubicBezTo>
                  <a:cubicBezTo>
                    <a:pt x="440" y="656"/>
                    <a:pt x="504" y="480"/>
                    <a:pt x="528" y="432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5102" name="Group 101">
              <a:extLst>
                <a:ext uri="{FF2B5EF4-FFF2-40B4-BE49-F238E27FC236}">
                  <a16:creationId xmlns:a16="http://schemas.microsoft.com/office/drawing/2014/main" id="{67C6A1EE-A44F-E6D5-CA62-98AA3FA430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509"/>
              <a:ext cx="768" cy="1275"/>
              <a:chOff x="0" y="0"/>
              <a:chExt cx="768" cy="1275"/>
            </a:xfrm>
          </p:grpSpPr>
          <p:sp>
            <p:nvSpPr>
              <p:cNvPr id="45105" name="Freeform 97">
                <a:extLst>
                  <a:ext uri="{FF2B5EF4-FFF2-40B4-BE49-F238E27FC236}">
                    <a16:creationId xmlns:a16="http://schemas.microsoft.com/office/drawing/2014/main" id="{875FE7FF-5F88-47FB-5789-A5C5D325C2B9}"/>
                  </a:ext>
                </a:extLst>
              </p:cNvPr>
              <p:cNvSpPr>
                <a:spLocks/>
              </p:cNvSpPr>
              <p:nvPr/>
            </p:nvSpPr>
            <p:spPr bwMode="auto">
              <a:xfrm flipV="1">
                <a:off x="0" y="0"/>
                <a:ext cx="768" cy="663"/>
              </a:xfrm>
              <a:custGeom>
                <a:avLst/>
                <a:gdLst>
                  <a:gd name="T0" fmla="*/ 0 w 864"/>
                  <a:gd name="T1" fmla="*/ 0 h 480"/>
                  <a:gd name="T2" fmla="*/ 46 w 864"/>
                  <a:gd name="T3" fmla="*/ 222015 h 480"/>
                  <a:gd name="T4" fmla="*/ 92 w 864"/>
                  <a:gd name="T5" fmla="*/ 0 h 480"/>
                  <a:gd name="T6" fmla="*/ 0 60000 65536"/>
                  <a:gd name="T7" fmla="*/ 0 60000 65536"/>
                  <a:gd name="T8" fmla="*/ 0 60000 65536"/>
                  <a:gd name="T9" fmla="*/ 0 w 864"/>
                  <a:gd name="T10" fmla="*/ 0 h 480"/>
                  <a:gd name="T11" fmla="*/ 864 w 864"/>
                  <a:gd name="T12" fmla="*/ 480 h 48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864" h="480">
                    <a:moveTo>
                      <a:pt x="0" y="0"/>
                    </a:moveTo>
                    <a:cubicBezTo>
                      <a:pt x="144" y="240"/>
                      <a:pt x="288" y="480"/>
                      <a:pt x="432" y="480"/>
                    </a:cubicBezTo>
                    <a:cubicBezTo>
                      <a:pt x="576" y="480"/>
                      <a:pt x="720" y="240"/>
                      <a:pt x="864" y="0"/>
                    </a:cubicBezTo>
                  </a:path>
                </a:pathLst>
              </a:custGeom>
              <a:noFill/>
              <a:ln w="38100" cmpd="sng">
                <a:solidFill>
                  <a:srgbClr val="D6DBA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106" name="Freeform 99">
                <a:extLst>
                  <a:ext uri="{FF2B5EF4-FFF2-40B4-BE49-F238E27FC236}">
                    <a16:creationId xmlns:a16="http://schemas.microsoft.com/office/drawing/2014/main" id="{961EA110-1D31-E850-28A9-F476235D51E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44" y="642"/>
                <a:ext cx="304" cy="633"/>
              </a:xfrm>
              <a:custGeom>
                <a:avLst/>
                <a:gdLst>
                  <a:gd name="T0" fmla="*/ 0 w 288"/>
                  <a:gd name="T1" fmla="*/ 0 h 576"/>
                  <a:gd name="T2" fmla="*/ 400 w 288"/>
                  <a:gd name="T3" fmla="*/ 1445 h 576"/>
                  <a:gd name="T4" fmla="*/ 805 w 288"/>
                  <a:gd name="T5" fmla="*/ 3457 h 576"/>
                  <a:gd name="T6" fmla="*/ 0 60000 65536"/>
                  <a:gd name="T7" fmla="*/ 0 60000 65536"/>
                  <a:gd name="T8" fmla="*/ 0 60000 65536"/>
                  <a:gd name="T9" fmla="*/ 0 w 288"/>
                  <a:gd name="T10" fmla="*/ 0 h 576"/>
                  <a:gd name="T11" fmla="*/ 288 w 288"/>
                  <a:gd name="T12" fmla="*/ 576 h 57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88" h="576">
                    <a:moveTo>
                      <a:pt x="0" y="0"/>
                    </a:moveTo>
                    <a:cubicBezTo>
                      <a:pt x="48" y="72"/>
                      <a:pt x="96" y="144"/>
                      <a:pt x="144" y="240"/>
                    </a:cubicBezTo>
                    <a:cubicBezTo>
                      <a:pt x="192" y="336"/>
                      <a:pt x="264" y="528"/>
                      <a:pt x="288" y="576"/>
                    </a:cubicBezTo>
                  </a:path>
                </a:pathLst>
              </a:custGeom>
              <a:noFill/>
              <a:ln w="57150" cmpd="sng">
                <a:solidFill>
                  <a:srgbClr val="D6DBA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5103" name="Line 100">
              <a:extLst>
                <a:ext uri="{FF2B5EF4-FFF2-40B4-BE49-F238E27FC236}">
                  <a16:creationId xmlns:a16="http://schemas.microsoft.com/office/drawing/2014/main" id="{C986C6A8-E535-3D9F-D190-501EAC434B6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10" y="211"/>
              <a:ext cx="0" cy="17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104" name="Freeform 98">
              <a:extLst>
                <a:ext uri="{FF2B5EF4-FFF2-40B4-BE49-F238E27FC236}">
                  <a16:creationId xmlns:a16="http://schemas.microsoft.com/office/drawing/2014/main" id="{A0F78E9F-EDE1-3113-0769-EFBF97AFA1B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2" y="590"/>
              <a:ext cx="279" cy="606"/>
            </a:xfrm>
            <a:custGeom>
              <a:avLst/>
              <a:gdLst>
                <a:gd name="T0" fmla="*/ 0 w 288"/>
                <a:gd name="T1" fmla="*/ 0 h 576"/>
                <a:gd name="T2" fmla="*/ 100 w 288"/>
                <a:gd name="T3" fmla="*/ 586 h 576"/>
                <a:gd name="T4" fmla="*/ 197 w 288"/>
                <a:gd name="T5" fmla="*/ 1408 h 576"/>
                <a:gd name="T6" fmla="*/ 0 60000 65536"/>
                <a:gd name="T7" fmla="*/ 0 60000 65536"/>
                <a:gd name="T8" fmla="*/ 0 60000 65536"/>
                <a:gd name="T9" fmla="*/ 0 w 288"/>
                <a:gd name="T10" fmla="*/ 0 h 576"/>
                <a:gd name="T11" fmla="*/ 288 w 288"/>
                <a:gd name="T12" fmla="*/ 576 h 57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88" h="576">
                  <a:moveTo>
                    <a:pt x="0" y="0"/>
                  </a:moveTo>
                  <a:cubicBezTo>
                    <a:pt x="48" y="72"/>
                    <a:pt x="96" y="144"/>
                    <a:pt x="144" y="240"/>
                  </a:cubicBezTo>
                  <a:cubicBezTo>
                    <a:pt x="192" y="336"/>
                    <a:pt x="264" y="528"/>
                    <a:pt x="288" y="576"/>
                  </a:cubicBezTo>
                </a:path>
              </a:pathLst>
            </a:custGeom>
            <a:noFill/>
            <a:ln w="38100" cmpd="sng">
              <a:solidFill>
                <a:srgbClr val="FF0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113" name="Text Box 2">
            <a:extLst>
              <a:ext uri="{FF2B5EF4-FFF2-40B4-BE49-F238E27FC236}">
                <a16:creationId xmlns:a16="http://schemas.microsoft.com/office/drawing/2014/main" id="{CB07A9C9-F2EC-9033-D16E-6EA480B47D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36513" y="4752975"/>
            <a:ext cx="5603876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对称三相电动势的瞬时值之和为 </a:t>
            </a:r>
            <a:r>
              <a:rPr lang="en-US" altLang="zh-CN" sz="2400" b="1">
                <a:latin typeface="宋体" panose="02010600030101010101" pitchFamily="2" charset="-122"/>
              </a:rPr>
              <a:t>0</a:t>
            </a:r>
          </a:p>
        </p:txBody>
      </p:sp>
      <p:graphicFrame>
        <p:nvGraphicFramePr>
          <p:cNvPr id="45114" name="Object 58">
            <a:extLst>
              <a:ext uri="{FF2B5EF4-FFF2-40B4-BE49-F238E27FC236}">
                <a16:creationId xmlns:a16="http://schemas.microsoft.com/office/drawing/2014/main" id="{B8B479C4-AC0F-BB97-3CFD-63B870BAAD4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9638" y="5280025"/>
          <a:ext cx="3011487" cy="57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104840" imgH="123735" progId="Equation.3">
                  <p:embed/>
                </p:oleObj>
              </mc:Choice>
              <mc:Fallback>
                <p:oleObj r:id="rId4" imgW="1104840" imgH="123735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9638" y="5280025"/>
                        <a:ext cx="3011487" cy="57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115" name="Object 59">
            <a:extLst>
              <a:ext uri="{FF2B5EF4-FFF2-40B4-BE49-F238E27FC236}">
                <a16:creationId xmlns:a16="http://schemas.microsoft.com/office/drawing/2014/main" id="{7E701398-188C-7C28-3965-714B7612B80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00113" y="5940425"/>
          <a:ext cx="2827337" cy="512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152630" imgH="123735" progId="Equation.3">
                  <p:embed/>
                </p:oleObj>
              </mc:Choice>
              <mc:Fallback>
                <p:oleObj r:id="rId6" imgW="1152630" imgH="123735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0113" y="5940425"/>
                        <a:ext cx="2827337" cy="5127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5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5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5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5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45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5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5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45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5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1" dur="500"/>
                                        <p:tgtEl>
                                          <p:spTgt spid="45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6" dur="500"/>
                                        <p:tgtEl>
                                          <p:spTgt spid="45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 autoUpdateAnimBg="0"/>
      <p:bldP spid="45060" grpId="0" autoUpdateAnimBg="0"/>
      <p:bldP spid="45061" grpId="0" autoUpdateAnimBg="0"/>
      <p:bldP spid="45066" grpId="0" animBg="1" autoUpdateAnimBg="0"/>
      <p:bldP spid="45077" grpId="0" animBg="1" autoUpdateAnimBg="0"/>
      <p:bldP spid="45079" grpId="0" animBg="1" autoUpdateAnimBg="0"/>
      <p:bldP spid="45083" grpId="0" autoUpdateAnimBg="0"/>
      <p:bldP spid="45113" grpId="0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>
            <a:extLst>
              <a:ext uri="{FF2B5EF4-FFF2-40B4-BE49-F238E27FC236}">
                <a16:creationId xmlns:a16="http://schemas.microsoft.com/office/drawing/2014/main" id="{E635C6B9-4F88-6E13-CE97-A255A9D77D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276225"/>
            <a:ext cx="29972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2.8.1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三相电压</a:t>
            </a:r>
          </a:p>
        </p:txBody>
      </p:sp>
      <p:sp>
        <p:nvSpPr>
          <p:cNvPr id="46083" name="Text Box 3">
            <a:extLst>
              <a:ext uri="{FF2B5EF4-FFF2-40B4-BE49-F238E27FC236}">
                <a16:creationId xmlns:a16="http://schemas.microsoft.com/office/drawing/2014/main" id="{B94DAB5B-B4D3-8389-9453-5A0D7FD84B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075" y="1066800"/>
            <a:ext cx="3413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三相电源的星形联结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A039D5DA-FE96-4972-BF34-8903E176073D}"/>
              </a:ext>
            </a:extLst>
          </p:cNvPr>
          <p:cNvGrpSpPr>
            <a:grpSpLocks/>
          </p:cNvGrpSpPr>
          <p:nvPr/>
        </p:nvGrpSpPr>
        <p:grpSpPr bwMode="auto">
          <a:xfrm>
            <a:off x="3733800" y="2681288"/>
            <a:ext cx="990600" cy="3074987"/>
            <a:chOff x="0" y="0"/>
            <a:chExt cx="624" cy="1937"/>
          </a:xfrm>
        </p:grpSpPr>
        <p:sp>
          <p:nvSpPr>
            <p:cNvPr id="46144" name="Text Box 5">
              <a:extLst>
                <a:ext uri="{FF2B5EF4-FFF2-40B4-BE49-F238E27FC236}">
                  <a16:creationId xmlns:a16="http://schemas.microsoft.com/office/drawing/2014/main" id="{A71815BE-31B9-030D-F898-097CEF00CA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" y="0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b="1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46145" name="Text Box 6">
              <a:extLst>
                <a:ext uri="{FF2B5EF4-FFF2-40B4-BE49-F238E27FC236}">
                  <a16:creationId xmlns:a16="http://schemas.microsoft.com/office/drawing/2014/main" id="{D86C9871-9A3F-F2DF-D799-4244A891F8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" y="1668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5" name="Text Box 7">
              <a:extLst>
                <a:ext uri="{FF2B5EF4-FFF2-40B4-BE49-F238E27FC236}">
                  <a16:creationId xmlns:a16="http://schemas.microsoft.com/office/drawing/2014/main" id="{229BFDE4-D22C-DFBA-50FC-3B91B7E204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900"/>
              <a:ext cx="62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008000"/>
                  </a:solidFill>
                  <a:latin typeface="Times New Roman" panose="02020603050405020304" pitchFamily="18" charset="0"/>
                </a:rPr>
                <a:t>31</a:t>
              </a:r>
            </a:p>
          </p:txBody>
        </p:sp>
      </p:grpSp>
      <p:grpSp>
        <p:nvGrpSpPr>
          <p:cNvPr id="3" name="Group 8">
            <a:extLst>
              <a:ext uri="{FF2B5EF4-FFF2-40B4-BE49-F238E27FC236}">
                <a16:creationId xmlns:a16="http://schemas.microsoft.com/office/drawing/2014/main" id="{AC46636F-6831-039D-1A34-8EE149C26902}"/>
              </a:ext>
            </a:extLst>
          </p:cNvPr>
          <p:cNvGrpSpPr>
            <a:grpSpLocks/>
          </p:cNvGrpSpPr>
          <p:nvPr/>
        </p:nvGrpSpPr>
        <p:grpSpPr bwMode="auto">
          <a:xfrm>
            <a:off x="2400300" y="2738438"/>
            <a:ext cx="546100" cy="1189037"/>
            <a:chOff x="0" y="0"/>
            <a:chExt cx="344" cy="749"/>
          </a:xfrm>
        </p:grpSpPr>
        <p:sp>
          <p:nvSpPr>
            <p:cNvPr id="46141" name="Text Box 9">
              <a:extLst>
                <a:ext uri="{FF2B5EF4-FFF2-40B4-BE49-F238E27FC236}">
                  <a16:creationId xmlns:a16="http://schemas.microsoft.com/office/drawing/2014/main" id="{121D815B-43EF-3F2F-5218-75B68CAEA3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" y="480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b="1" i="1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46142" name="Text Box 10">
              <a:extLst>
                <a:ext uri="{FF2B5EF4-FFF2-40B4-BE49-F238E27FC236}">
                  <a16:creationId xmlns:a16="http://schemas.microsoft.com/office/drawing/2014/main" id="{F5B4BF70-B317-911B-ABA3-72027AB33F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" y="0"/>
              <a:ext cx="21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46143" name="Text Box 11">
              <a:extLst>
                <a:ext uri="{FF2B5EF4-FFF2-40B4-BE49-F238E27FC236}">
                  <a16:creationId xmlns:a16="http://schemas.microsoft.com/office/drawing/2014/main" id="{2CB78C50-C489-BF7E-B104-8524AD5434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8"/>
              <a:ext cx="3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46092" name="Oval 33">
            <a:extLst>
              <a:ext uri="{FF2B5EF4-FFF2-40B4-BE49-F238E27FC236}">
                <a16:creationId xmlns:a16="http://schemas.microsoft.com/office/drawing/2014/main" id="{2B8C5D6E-08E8-3BAC-1C41-3FB210AD7E77}"/>
              </a:ext>
            </a:extLst>
          </p:cNvPr>
          <p:cNvSpPr>
            <a:spLocks noChangeArrowheads="1"/>
          </p:cNvSpPr>
          <p:nvPr/>
        </p:nvSpPr>
        <p:spPr bwMode="auto">
          <a:xfrm rot="-3119044">
            <a:off x="1866900" y="3848100"/>
            <a:ext cx="111125" cy="111125"/>
          </a:xfrm>
          <a:prstGeom prst="ellipse">
            <a:avLst/>
          </a:prstGeom>
          <a:solidFill>
            <a:srgbClr val="7FFF7F"/>
          </a:solid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46093" name="Text Box 34">
            <a:extLst>
              <a:ext uri="{FF2B5EF4-FFF2-40B4-BE49-F238E27FC236}">
                <a16:creationId xmlns:a16="http://schemas.microsoft.com/office/drawing/2014/main" id="{C1429C4A-699B-6638-74D9-E0EFE4277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2113" y="4052888"/>
            <a:ext cx="385762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46094" name="AutoShape 35">
            <a:extLst>
              <a:ext uri="{FF2B5EF4-FFF2-40B4-BE49-F238E27FC236}">
                <a16:creationId xmlns:a16="http://schemas.microsoft.com/office/drawing/2014/main" id="{0CF0A1F2-7AAF-0169-1213-4977AD0232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2800350"/>
            <a:ext cx="1219200" cy="762000"/>
          </a:xfrm>
          <a:prstGeom prst="wedgeRectCallout">
            <a:avLst>
              <a:gd name="adj1" fmla="val 62241"/>
              <a:gd name="adj2" fmla="val 82917"/>
            </a:avLst>
          </a:prstGeom>
          <a:noFill/>
          <a:ln w="28575">
            <a:solidFill>
              <a:srgbClr val="7FFF7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accent2"/>
                </a:solidFill>
                <a:latin typeface="Times New Roman" panose="02020603050405020304" pitchFamily="18" charset="0"/>
              </a:rPr>
              <a:t>中性点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accent2"/>
                </a:solidFill>
                <a:latin typeface="Times New Roman" panose="02020603050405020304" pitchFamily="18" charset="0"/>
              </a:rPr>
              <a:t>或零点</a:t>
            </a:r>
          </a:p>
        </p:txBody>
      </p:sp>
      <p:grpSp>
        <p:nvGrpSpPr>
          <p:cNvPr id="4" name="Group 36">
            <a:extLst>
              <a:ext uri="{FF2B5EF4-FFF2-40B4-BE49-F238E27FC236}">
                <a16:creationId xmlns:a16="http://schemas.microsoft.com/office/drawing/2014/main" id="{875A1E11-4B89-EE3D-89D0-945740BF71DA}"/>
              </a:ext>
            </a:extLst>
          </p:cNvPr>
          <p:cNvGrpSpPr>
            <a:grpSpLocks/>
          </p:cNvGrpSpPr>
          <p:nvPr/>
        </p:nvGrpSpPr>
        <p:grpSpPr bwMode="auto">
          <a:xfrm>
            <a:off x="1885950" y="2547938"/>
            <a:ext cx="2892425" cy="427037"/>
            <a:chOff x="0" y="0"/>
            <a:chExt cx="1822" cy="269"/>
          </a:xfrm>
        </p:grpSpPr>
        <p:sp>
          <p:nvSpPr>
            <p:cNvPr id="46138" name="Line 37">
              <a:extLst>
                <a:ext uri="{FF2B5EF4-FFF2-40B4-BE49-F238E27FC236}">
                  <a16:creationId xmlns:a16="http://schemas.microsoft.com/office/drawing/2014/main" id="{D0B08278-73EB-1208-6318-C498F553D5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59"/>
              <a:ext cx="1500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139" name="Oval 38">
              <a:extLst>
                <a:ext uri="{FF2B5EF4-FFF2-40B4-BE49-F238E27FC236}">
                  <a16:creationId xmlns:a16="http://schemas.microsoft.com/office/drawing/2014/main" id="{1BCF6750-48E8-EACF-6D0E-B52C3D88B5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135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6140" name="Text Box 39">
              <a:extLst>
                <a:ext uri="{FF2B5EF4-FFF2-40B4-BE49-F238E27FC236}">
                  <a16:creationId xmlns:a16="http://schemas.microsoft.com/office/drawing/2014/main" id="{23EC805C-E29B-7740-27A7-DF05BEA48B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29" y="0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</p:grpSp>
      <p:grpSp>
        <p:nvGrpSpPr>
          <p:cNvPr id="5" name="Group 40">
            <a:extLst>
              <a:ext uri="{FF2B5EF4-FFF2-40B4-BE49-F238E27FC236}">
                <a16:creationId xmlns:a16="http://schemas.microsoft.com/office/drawing/2014/main" id="{277ED0C0-6265-D5A0-02D3-2959CE71FAF2}"/>
              </a:ext>
            </a:extLst>
          </p:cNvPr>
          <p:cNvGrpSpPr>
            <a:grpSpLocks/>
          </p:cNvGrpSpPr>
          <p:nvPr/>
        </p:nvGrpSpPr>
        <p:grpSpPr bwMode="auto">
          <a:xfrm>
            <a:off x="2857500" y="4508500"/>
            <a:ext cx="1930400" cy="593725"/>
            <a:chOff x="0" y="0"/>
            <a:chExt cx="1216" cy="374"/>
          </a:xfrm>
        </p:grpSpPr>
        <p:sp>
          <p:nvSpPr>
            <p:cNvPr id="46135" name="未知">
              <a:extLst>
                <a:ext uri="{FF2B5EF4-FFF2-40B4-BE49-F238E27FC236}">
                  <a16:creationId xmlns:a16="http://schemas.microsoft.com/office/drawing/2014/main" id="{31F4A3BD-CC33-47D5-CE47-D9297036D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912" cy="240"/>
            </a:xfrm>
            <a:custGeom>
              <a:avLst/>
              <a:gdLst>
                <a:gd name="T0" fmla="*/ 0 w 912"/>
                <a:gd name="T1" fmla="*/ 0 h 240"/>
                <a:gd name="T2" fmla="*/ 0 w 912"/>
                <a:gd name="T3" fmla="*/ 240 h 240"/>
                <a:gd name="T4" fmla="*/ 912 w 912"/>
                <a:gd name="T5" fmla="*/ 240 h 240"/>
                <a:gd name="T6" fmla="*/ 0 60000 65536"/>
                <a:gd name="T7" fmla="*/ 0 60000 65536"/>
                <a:gd name="T8" fmla="*/ 0 60000 65536"/>
                <a:gd name="T9" fmla="*/ 0 w 912"/>
                <a:gd name="T10" fmla="*/ 0 h 240"/>
                <a:gd name="T11" fmla="*/ 912 w 912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12" h="240">
                  <a:moveTo>
                    <a:pt x="0" y="0"/>
                  </a:moveTo>
                  <a:lnTo>
                    <a:pt x="0" y="240"/>
                  </a:lnTo>
                  <a:lnTo>
                    <a:pt x="912" y="240"/>
                  </a:lnTo>
                </a:path>
              </a:pathLst>
            </a:custGeom>
            <a:noFill/>
            <a:ln w="38100" cap="flat" cmpd="sng">
              <a:solidFill>
                <a:srgbClr val="66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136" name="Oval 42">
              <a:extLst>
                <a:ext uri="{FF2B5EF4-FFF2-40B4-BE49-F238E27FC236}">
                  <a16:creationId xmlns:a16="http://schemas.microsoft.com/office/drawing/2014/main" id="{92B2DCFB-D7B6-5E53-B2B1-4ED71FFDF4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0" y="216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6600FF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6137" name="Text Box 43">
              <a:extLst>
                <a:ext uri="{FF2B5EF4-FFF2-40B4-BE49-F238E27FC236}">
                  <a16:creationId xmlns:a16="http://schemas.microsoft.com/office/drawing/2014/main" id="{689C8BA7-5585-4C48-F020-F92F538F86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3" y="105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2</a:t>
              </a:r>
            </a:p>
          </p:txBody>
        </p:sp>
      </p:grpSp>
      <p:grpSp>
        <p:nvGrpSpPr>
          <p:cNvPr id="6" name="Group 44">
            <a:extLst>
              <a:ext uri="{FF2B5EF4-FFF2-40B4-BE49-F238E27FC236}">
                <a16:creationId xmlns:a16="http://schemas.microsoft.com/office/drawing/2014/main" id="{FFACFBBC-B086-27BA-C308-472F393D605A}"/>
              </a:ext>
            </a:extLst>
          </p:cNvPr>
          <p:cNvGrpSpPr>
            <a:grpSpLocks/>
          </p:cNvGrpSpPr>
          <p:nvPr/>
        </p:nvGrpSpPr>
        <p:grpSpPr bwMode="auto">
          <a:xfrm>
            <a:off x="952500" y="4533900"/>
            <a:ext cx="3806825" cy="1470025"/>
            <a:chOff x="0" y="0"/>
            <a:chExt cx="2398" cy="926"/>
          </a:xfrm>
        </p:grpSpPr>
        <p:sp>
          <p:nvSpPr>
            <p:cNvPr id="46132" name="未知">
              <a:extLst>
                <a:ext uri="{FF2B5EF4-FFF2-40B4-BE49-F238E27FC236}">
                  <a16:creationId xmlns:a16="http://schemas.microsoft.com/office/drawing/2014/main" id="{C017F3D5-65AD-68D7-F3F2-D62565739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2112" cy="768"/>
            </a:xfrm>
            <a:custGeom>
              <a:avLst/>
              <a:gdLst>
                <a:gd name="T0" fmla="*/ 0 w 2112"/>
                <a:gd name="T1" fmla="*/ 0 h 528"/>
                <a:gd name="T2" fmla="*/ 0 w 2112"/>
                <a:gd name="T3" fmla="*/ 652522 h 528"/>
                <a:gd name="T4" fmla="*/ 2112 w 2112"/>
                <a:gd name="T5" fmla="*/ 652522 h 528"/>
                <a:gd name="T6" fmla="*/ 0 60000 65536"/>
                <a:gd name="T7" fmla="*/ 0 60000 65536"/>
                <a:gd name="T8" fmla="*/ 0 60000 65536"/>
                <a:gd name="T9" fmla="*/ 0 w 2112"/>
                <a:gd name="T10" fmla="*/ 0 h 528"/>
                <a:gd name="T11" fmla="*/ 2112 w 2112"/>
                <a:gd name="T12" fmla="*/ 528 h 5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2" h="528">
                  <a:moveTo>
                    <a:pt x="0" y="0"/>
                  </a:moveTo>
                  <a:lnTo>
                    <a:pt x="0" y="528"/>
                  </a:lnTo>
                  <a:lnTo>
                    <a:pt x="2112" y="528"/>
                  </a:lnTo>
                </a:path>
              </a:pathLst>
            </a:custGeom>
            <a:noFill/>
            <a:ln w="38100" cap="flat" cmpd="sng">
              <a:solidFill>
                <a:srgbClr val="0080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133" name="Oval 46">
              <a:extLst>
                <a:ext uri="{FF2B5EF4-FFF2-40B4-BE49-F238E27FC236}">
                  <a16:creationId xmlns:a16="http://schemas.microsoft.com/office/drawing/2014/main" id="{29C0976D-7271-584F-A05B-5BE794CC16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76" y="744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6134" name="Text Box 47">
              <a:extLst>
                <a:ext uri="{FF2B5EF4-FFF2-40B4-BE49-F238E27FC236}">
                  <a16:creationId xmlns:a16="http://schemas.microsoft.com/office/drawing/2014/main" id="{6202A1B4-26F8-51B2-10FC-BFEB99835A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5" y="657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latin typeface="Times New Roman" panose="02020603050405020304" pitchFamily="18" charset="0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7" name="Group 48">
            <a:extLst>
              <a:ext uri="{FF2B5EF4-FFF2-40B4-BE49-F238E27FC236}">
                <a16:creationId xmlns:a16="http://schemas.microsoft.com/office/drawing/2014/main" id="{0F2F057D-5278-1780-C7EA-B212FE7243D9}"/>
              </a:ext>
            </a:extLst>
          </p:cNvPr>
          <p:cNvGrpSpPr>
            <a:grpSpLocks/>
          </p:cNvGrpSpPr>
          <p:nvPr/>
        </p:nvGrpSpPr>
        <p:grpSpPr bwMode="auto">
          <a:xfrm>
            <a:off x="1981200" y="3692525"/>
            <a:ext cx="2719388" cy="427038"/>
            <a:chOff x="0" y="0"/>
            <a:chExt cx="1713" cy="269"/>
          </a:xfrm>
        </p:grpSpPr>
        <p:sp>
          <p:nvSpPr>
            <p:cNvPr id="16" name="Line 49">
              <a:extLst>
                <a:ext uri="{FF2B5EF4-FFF2-40B4-BE49-F238E27FC236}">
                  <a16:creationId xmlns:a16="http://schemas.microsoft.com/office/drawing/2014/main" id="{F8B16A94-8511-7912-A146-BD7794D852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134"/>
              <a:ext cx="14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Oval 50">
              <a:extLst>
                <a:ext uri="{FF2B5EF4-FFF2-40B4-BE49-F238E27FC236}">
                  <a16:creationId xmlns:a16="http://schemas.microsoft.com/office/drawing/2014/main" id="{2AFCB27A-1EF3-CB52-0FC9-D3932E4B11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8" y="110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6131" name="Text Box 51">
              <a:extLst>
                <a:ext uri="{FF2B5EF4-FFF2-40B4-BE49-F238E27FC236}">
                  <a16:creationId xmlns:a16="http://schemas.microsoft.com/office/drawing/2014/main" id="{18D1F37C-1730-E2C7-41D7-D259E925C6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0" y="0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  <a:sym typeface="Arial" panose="020B0604020202020204" pitchFamily="34" charset="0"/>
                </a:rPr>
                <a:t>N</a:t>
              </a:r>
            </a:p>
          </p:txBody>
        </p:sp>
      </p:grpSp>
      <p:grpSp>
        <p:nvGrpSpPr>
          <p:cNvPr id="8" name="Group 52">
            <a:extLst>
              <a:ext uri="{FF2B5EF4-FFF2-40B4-BE49-F238E27FC236}">
                <a16:creationId xmlns:a16="http://schemas.microsoft.com/office/drawing/2014/main" id="{76CD5973-E645-90F1-6718-1D445402295C}"/>
              </a:ext>
            </a:extLst>
          </p:cNvPr>
          <p:cNvGrpSpPr>
            <a:grpSpLocks/>
          </p:cNvGrpSpPr>
          <p:nvPr/>
        </p:nvGrpSpPr>
        <p:grpSpPr bwMode="auto">
          <a:xfrm>
            <a:off x="3352800" y="2757488"/>
            <a:ext cx="990600" cy="2217737"/>
            <a:chOff x="0" y="0"/>
            <a:chExt cx="624" cy="1397"/>
          </a:xfrm>
        </p:grpSpPr>
        <p:sp>
          <p:nvSpPr>
            <p:cNvPr id="46126" name="Text Box 53">
              <a:extLst>
                <a:ext uri="{FF2B5EF4-FFF2-40B4-BE49-F238E27FC236}">
                  <a16:creationId xmlns:a16="http://schemas.microsoft.com/office/drawing/2014/main" id="{DF326AF3-15C2-1AE2-0DBA-DBF4BBA178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" y="1128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b="1" i="1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18" name="Text Box 54">
              <a:extLst>
                <a:ext uri="{FF2B5EF4-FFF2-40B4-BE49-F238E27FC236}">
                  <a16:creationId xmlns:a16="http://schemas.microsoft.com/office/drawing/2014/main" id="{5C416B25-C598-480B-4E4B-6E037AD90E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" y="0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19" name="Text Box 55">
              <a:extLst>
                <a:ext uri="{FF2B5EF4-FFF2-40B4-BE49-F238E27FC236}">
                  <a16:creationId xmlns:a16="http://schemas.microsoft.com/office/drawing/2014/main" id="{D326DD42-3F1C-C2D0-AD9A-0AB65C5965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420"/>
              <a:ext cx="62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12</a:t>
              </a:r>
            </a:p>
          </p:txBody>
        </p:sp>
      </p:grpSp>
      <p:grpSp>
        <p:nvGrpSpPr>
          <p:cNvPr id="9" name="Group 56">
            <a:extLst>
              <a:ext uri="{FF2B5EF4-FFF2-40B4-BE49-F238E27FC236}">
                <a16:creationId xmlns:a16="http://schemas.microsoft.com/office/drawing/2014/main" id="{495AE988-B251-29F4-AE34-DFDE24C54083}"/>
              </a:ext>
            </a:extLst>
          </p:cNvPr>
          <p:cNvGrpSpPr>
            <a:grpSpLocks/>
          </p:cNvGrpSpPr>
          <p:nvPr/>
        </p:nvGrpSpPr>
        <p:grpSpPr bwMode="auto">
          <a:xfrm>
            <a:off x="3200400" y="4833938"/>
            <a:ext cx="990600" cy="979487"/>
            <a:chOff x="0" y="0"/>
            <a:chExt cx="624" cy="617"/>
          </a:xfrm>
        </p:grpSpPr>
        <p:sp>
          <p:nvSpPr>
            <p:cNvPr id="46123" name="Text Box 57">
              <a:extLst>
                <a:ext uri="{FF2B5EF4-FFF2-40B4-BE49-F238E27FC236}">
                  <a16:creationId xmlns:a16="http://schemas.microsoft.com/office/drawing/2014/main" id="{5DFE9980-E8F7-7FD7-1949-0B28ADC201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7" y="0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46124" name="Text Box 58">
              <a:extLst>
                <a:ext uri="{FF2B5EF4-FFF2-40B4-BE49-F238E27FC236}">
                  <a16:creationId xmlns:a16="http://schemas.microsoft.com/office/drawing/2014/main" id="{4D6A1188-0C8F-4FF8-7552-FADACA18AC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8" y="348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46125" name="Text Box 59">
              <a:extLst>
                <a:ext uri="{FF2B5EF4-FFF2-40B4-BE49-F238E27FC236}">
                  <a16:creationId xmlns:a16="http://schemas.microsoft.com/office/drawing/2014/main" id="{67484416-2492-EB2E-4299-443DB4C89E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44"/>
              <a:ext cx="62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23</a:t>
              </a:r>
            </a:p>
          </p:txBody>
        </p:sp>
      </p:grpSp>
      <p:grpSp>
        <p:nvGrpSpPr>
          <p:cNvPr id="10" name="Group 60">
            <a:extLst>
              <a:ext uri="{FF2B5EF4-FFF2-40B4-BE49-F238E27FC236}">
                <a16:creationId xmlns:a16="http://schemas.microsoft.com/office/drawing/2014/main" id="{A601136E-0936-8C9F-E284-B0C32BF43632}"/>
              </a:ext>
            </a:extLst>
          </p:cNvPr>
          <p:cNvGrpSpPr>
            <a:grpSpLocks/>
          </p:cNvGrpSpPr>
          <p:nvPr/>
        </p:nvGrpSpPr>
        <p:grpSpPr bwMode="auto">
          <a:xfrm>
            <a:off x="2781300" y="3843338"/>
            <a:ext cx="488950" cy="1014412"/>
            <a:chOff x="0" y="0"/>
            <a:chExt cx="308" cy="639"/>
          </a:xfrm>
        </p:grpSpPr>
        <p:sp>
          <p:nvSpPr>
            <p:cNvPr id="46120" name="Text Box 61">
              <a:extLst>
                <a:ext uri="{FF2B5EF4-FFF2-40B4-BE49-F238E27FC236}">
                  <a16:creationId xmlns:a16="http://schemas.microsoft.com/office/drawing/2014/main" id="{897D7132-F035-2362-7903-A382E83C13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68"/>
              <a:ext cx="30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46121" name="Text Box 62">
              <a:extLst>
                <a:ext uri="{FF2B5EF4-FFF2-40B4-BE49-F238E27FC236}">
                  <a16:creationId xmlns:a16="http://schemas.microsoft.com/office/drawing/2014/main" id="{15339E8F-1D05-0EC9-D73F-08E0091D93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" y="0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46122" name="Text Box 63">
              <a:extLst>
                <a:ext uri="{FF2B5EF4-FFF2-40B4-BE49-F238E27FC236}">
                  <a16:creationId xmlns:a16="http://schemas.microsoft.com/office/drawing/2014/main" id="{C0627434-2187-CA63-AE0D-499C7D4B43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" y="368"/>
              <a:ext cx="22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grpSp>
        <p:nvGrpSpPr>
          <p:cNvPr id="11" name="Group 64">
            <a:extLst>
              <a:ext uri="{FF2B5EF4-FFF2-40B4-BE49-F238E27FC236}">
                <a16:creationId xmlns:a16="http://schemas.microsoft.com/office/drawing/2014/main" id="{E0E578AF-B70D-403B-4D0C-FD158935B4E2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3862388"/>
            <a:ext cx="609600" cy="1912937"/>
            <a:chOff x="0" y="0"/>
            <a:chExt cx="384" cy="1205"/>
          </a:xfrm>
        </p:grpSpPr>
        <p:sp>
          <p:nvSpPr>
            <p:cNvPr id="46117" name="Text Box 65">
              <a:extLst>
                <a:ext uri="{FF2B5EF4-FFF2-40B4-BE49-F238E27FC236}">
                  <a16:creationId xmlns:a16="http://schemas.microsoft.com/office/drawing/2014/main" id="{4F2A21D7-2204-AC91-539A-B3BCBA2AC3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6"/>
              <a:ext cx="38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008000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46118" name="Text Box 66">
              <a:extLst>
                <a:ext uri="{FF2B5EF4-FFF2-40B4-BE49-F238E27FC236}">
                  <a16:creationId xmlns:a16="http://schemas.microsoft.com/office/drawing/2014/main" id="{064692FA-160D-4046-4FAB-A0D18BC1BB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" y="0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b="1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46119" name="Text Box 67">
              <a:extLst>
                <a:ext uri="{FF2B5EF4-FFF2-40B4-BE49-F238E27FC236}">
                  <a16:creationId xmlns:a16="http://schemas.microsoft.com/office/drawing/2014/main" id="{2E99262B-092B-1B41-F6BB-4C985B741D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" y="936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sp>
        <p:nvSpPr>
          <p:cNvPr id="46127" name="AutoShape 68">
            <a:extLst>
              <a:ext uri="{FF2B5EF4-FFF2-40B4-BE49-F238E27FC236}">
                <a16:creationId xmlns:a16="http://schemas.microsoft.com/office/drawing/2014/main" id="{4B439BF2-A6C9-EC01-F515-87CF3D96CF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1885950"/>
            <a:ext cx="914400" cy="609600"/>
          </a:xfrm>
          <a:prstGeom prst="wedgeEllipseCallout">
            <a:avLst>
              <a:gd name="adj1" fmla="val -37500"/>
              <a:gd name="adj2" fmla="val 88801"/>
            </a:avLst>
          </a:prstGeom>
          <a:gradFill rotWithShape="0">
            <a:gsLst>
              <a:gs pos="0">
                <a:srgbClr val="FF6699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bg1"/>
                </a:solidFill>
                <a:latin typeface="Times New Roman" panose="02020603050405020304" pitchFamily="18" charset="0"/>
              </a:rPr>
              <a:t>相线</a:t>
            </a:r>
          </a:p>
        </p:txBody>
      </p:sp>
      <p:sp>
        <p:nvSpPr>
          <p:cNvPr id="46128" name="AutoShape 69">
            <a:extLst>
              <a:ext uri="{FF2B5EF4-FFF2-40B4-BE49-F238E27FC236}">
                <a16:creationId xmlns:a16="http://schemas.microsoft.com/office/drawing/2014/main" id="{FB153B96-24AB-9DB1-4FCA-E007C1254B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5600" y="3028950"/>
            <a:ext cx="990600" cy="609600"/>
          </a:xfrm>
          <a:prstGeom prst="wedgeEllipseCallout">
            <a:avLst>
              <a:gd name="adj1" fmla="val -34616"/>
              <a:gd name="adj2" fmla="val 82551"/>
            </a:avLst>
          </a:prstGeom>
          <a:gradFill rotWithShape="0">
            <a:gsLst>
              <a:gs pos="0">
                <a:srgbClr val="FFFFCC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</a:rPr>
              <a:t>中性线</a:t>
            </a:r>
          </a:p>
        </p:txBody>
      </p:sp>
      <p:sp>
        <p:nvSpPr>
          <p:cNvPr id="46129" name="Text Box 70">
            <a:extLst>
              <a:ext uri="{FF2B5EF4-FFF2-40B4-BE49-F238E27FC236}">
                <a16:creationId xmlns:a16="http://schemas.microsoft.com/office/drawing/2014/main" id="{AC12B2CE-D840-44F5-9CF4-A24F1091FD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10200" y="2365375"/>
            <a:ext cx="3429000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　　两始端间的电压称为</a:t>
            </a: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线电压。</a:t>
            </a:r>
            <a:r>
              <a:rPr lang="zh-CN" altLang="en-US" sz="2400" b="1">
                <a:latin typeface="Times New Roman" panose="02020603050405020304" pitchFamily="18" charset="0"/>
              </a:rPr>
              <a:t>其有效值用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12</a:t>
            </a:r>
            <a:r>
              <a:rPr lang="zh-CN" altLang="en-US" sz="2400" b="1">
                <a:latin typeface="Times New Roman" panose="02020603050405020304" pitchFamily="18" charset="0"/>
              </a:rPr>
              <a:t>、</a:t>
            </a:r>
            <a:r>
              <a:rPr lang="zh-CN" altLang="en-US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23</a:t>
            </a:r>
            <a:r>
              <a:rPr lang="zh-CN" altLang="en-US" sz="2400" b="1">
                <a:latin typeface="Times New Roman" panose="02020603050405020304" pitchFamily="18" charset="0"/>
              </a:rPr>
              <a:t>、</a:t>
            </a:r>
            <a:r>
              <a:rPr lang="zh-CN" altLang="en-US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31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表示或一般用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solidFill>
                  <a:srgbClr val="FF33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i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表示。</a:t>
            </a:r>
          </a:p>
        </p:txBody>
      </p:sp>
      <p:sp>
        <p:nvSpPr>
          <p:cNvPr id="46130" name="Text Box 71">
            <a:extLst>
              <a:ext uri="{FF2B5EF4-FFF2-40B4-BE49-F238E27FC236}">
                <a16:creationId xmlns:a16="http://schemas.microsoft.com/office/drawing/2014/main" id="{8F6292CE-41C2-FFC8-0A3E-6ECB8B048D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22900" y="688975"/>
            <a:ext cx="3416300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　　始端与末端之间的电压称为</a:t>
            </a: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相电压；</a:t>
            </a:r>
            <a:r>
              <a:rPr lang="zh-CN" altLang="en-US" sz="2400" b="1">
                <a:latin typeface="Times New Roman" panose="02020603050405020304" pitchFamily="18" charset="0"/>
              </a:rPr>
              <a:t>其有效值用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</a:t>
            </a:r>
            <a:r>
              <a:rPr lang="zh-CN" altLang="en-US" sz="2400" b="1" baseline="-25000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、</a:t>
            </a:r>
            <a:r>
              <a:rPr lang="zh-CN" altLang="en-US" sz="2400" b="1" baseline="-25000"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Times New Roman" panose="02020603050405020304" pitchFamily="18" charset="0"/>
              </a:rPr>
              <a:t>、 </a:t>
            </a:r>
            <a:r>
              <a:rPr lang="zh-CN" altLang="en-US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表示或一般用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solidFill>
                  <a:srgbClr val="FF33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表示。</a:t>
            </a:r>
          </a:p>
        </p:txBody>
      </p:sp>
      <p:grpSp>
        <p:nvGrpSpPr>
          <p:cNvPr id="12" name="Group 94">
            <a:extLst>
              <a:ext uri="{FF2B5EF4-FFF2-40B4-BE49-F238E27FC236}">
                <a16:creationId xmlns:a16="http://schemas.microsoft.com/office/drawing/2014/main" id="{7364C35A-5B58-C0CC-5EB7-FE7950E07DD6}"/>
              </a:ext>
            </a:extLst>
          </p:cNvPr>
          <p:cNvGrpSpPr>
            <a:grpSpLocks/>
          </p:cNvGrpSpPr>
          <p:nvPr/>
        </p:nvGrpSpPr>
        <p:grpSpPr bwMode="auto">
          <a:xfrm>
            <a:off x="1866900" y="2800350"/>
            <a:ext cx="204788" cy="1123950"/>
            <a:chOff x="0" y="0"/>
            <a:chExt cx="129" cy="708"/>
          </a:xfrm>
        </p:grpSpPr>
        <p:sp>
          <p:nvSpPr>
            <p:cNvPr id="46114" name="Line 18">
              <a:extLst>
                <a:ext uri="{FF2B5EF4-FFF2-40B4-BE49-F238E27FC236}">
                  <a16:creationId xmlns:a16="http://schemas.microsoft.com/office/drawing/2014/main" id="{4F4F6D8C-86D8-0497-BFA0-0EC8E704F39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" y="516"/>
              <a:ext cx="0" cy="192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115" name="Line 17">
              <a:extLst>
                <a:ext uri="{FF2B5EF4-FFF2-40B4-BE49-F238E27FC236}">
                  <a16:creationId xmlns:a16="http://schemas.microsoft.com/office/drawing/2014/main" id="{4A0C4142-4632-61B7-DB7C-7DF2931BFF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" y="0"/>
              <a:ext cx="0" cy="192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46116" name="Object 88">
              <a:extLst>
                <a:ext uri="{FF2B5EF4-FFF2-40B4-BE49-F238E27FC236}">
                  <a16:creationId xmlns:a16="http://schemas.microsoft.com/office/drawing/2014/main" id="{313E6A6E-572B-5167-3222-1F19A831DD5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118"/>
            <a:ext cx="129" cy="45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218332" imgH="733898" progId="Visio.Drawing.11">
                    <p:embed/>
                  </p:oleObj>
                </mc:Choice>
                <mc:Fallback>
                  <p:oleObj r:id="rId2" imgW="218332" imgH="733898" progId="Visio.Drawing.11">
                    <p:embed/>
                    <p:pic>
                      <p:nvPicPr>
                        <p:cNvPr id="0" name="Object 8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118"/>
                          <a:ext cx="129" cy="45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3" name="Group 95">
            <a:extLst>
              <a:ext uri="{FF2B5EF4-FFF2-40B4-BE49-F238E27FC236}">
                <a16:creationId xmlns:a16="http://schemas.microsoft.com/office/drawing/2014/main" id="{1B9ED9C7-8482-899D-DED4-8E7EA734D083}"/>
              </a:ext>
            </a:extLst>
          </p:cNvPr>
          <p:cNvGrpSpPr>
            <a:grpSpLocks/>
          </p:cNvGrpSpPr>
          <p:nvPr/>
        </p:nvGrpSpPr>
        <p:grpSpPr bwMode="auto">
          <a:xfrm>
            <a:off x="1898650" y="3970338"/>
            <a:ext cx="1019175" cy="484187"/>
            <a:chOff x="0" y="0"/>
            <a:chExt cx="642" cy="305"/>
          </a:xfrm>
        </p:grpSpPr>
        <p:sp>
          <p:nvSpPr>
            <p:cNvPr id="46111" name="Line 24">
              <a:extLst>
                <a:ext uri="{FF2B5EF4-FFF2-40B4-BE49-F238E27FC236}">
                  <a16:creationId xmlns:a16="http://schemas.microsoft.com/office/drawing/2014/main" id="{B410ABD6-D858-9F80-8DE3-BEC0F077505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3327356">
              <a:off x="96" y="-69"/>
              <a:ext cx="0" cy="192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112" name="Line 25">
              <a:extLst>
                <a:ext uri="{FF2B5EF4-FFF2-40B4-BE49-F238E27FC236}">
                  <a16:creationId xmlns:a16="http://schemas.microsoft.com/office/drawing/2014/main" id="{0736CA45-C179-025F-8498-57F4101BC86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3327355" flipH="1" flipV="1">
              <a:off x="535" y="198"/>
              <a:ext cx="21" cy="193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46113" name="Object 91">
              <a:extLst>
                <a:ext uri="{FF2B5EF4-FFF2-40B4-BE49-F238E27FC236}">
                  <a16:creationId xmlns:a16="http://schemas.microsoft.com/office/drawing/2014/main" id="{36761F6A-ABC9-4DCD-C9A9-C4EC2BAC8227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53" y="0"/>
            <a:ext cx="397" cy="28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709839" imgH="518604" progId="Visio.Drawing.11">
                    <p:embed/>
                  </p:oleObj>
                </mc:Choice>
                <mc:Fallback>
                  <p:oleObj r:id="rId4" imgW="709839" imgH="518604" progId="Visio.Drawing.11">
                    <p:embed/>
                    <p:pic>
                      <p:nvPicPr>
                        <p:cNvPr id="0" name="Object 9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3" y="0"/>
                          <a:ext cx="397" cy="28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14" name="Group 96">
            <a:extLst>
              <a:ext uri="{FF2B5EF4-FFF2-40B4-BE49-F238E27FC236}">
                <a16:creationId xmlns:a16="http://schemas.microsoft.com/office/drawing/2014/main" id="{3E9FE360-A091-4C55-AD30-5B9BE672B5F0}"/>
              </a:ext>
            </a:extLst>
          </p:cNvPr>
          <p:cNvGrpSpPr>
            <a:grpSpLocks/>
          </p:cNvGrpSpPr>
          <p:nvPr/>
        </p:nvGrpSpPr>
        <p:grpSpPr bwMode="auto">
          <a:xfrm>
            <a:off x="928688" y="3975100"/>
            <a:ext cx="990600" cy="485775"/>
            <a:chOff x="0" y="0"/>
            <a:chExt cx="624" cy="306"/>
          </a:xfrm>
        </p:grpSpPr>
        <p:sp>
          <p:nvSpPr>
            <p:cNvPr id="46108" name="Line 31">
              <a:extLst>
                <a:ext uri="{FF2B5EF4-FFF2-40B4-BE49-F238E27FC236}">
                  <a16:creationId xmlns:a16="http://schemas.microsoft.com/office/drawing/2014/main" id="{F48D3326-5135-09C8-7CB1-30558232120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3327356" flipH="1">
              <a:off x="528" y="-73"/>
              <a:ext cx="0" cy="19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109" name="Line 32">
              <a:extLst>
                <a:ext uri="{FF2B5EF4-FFF2-40B4-BE49-F238E27FC236}">
                  <a16:creationId xmlns:a16="http://schemas.microsoft.com/office/drawing/2014/main" id="{031BEF82-C44C-1976-1A2D-BA5FDB490EB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3327356" flipH="1">
              <a:off x="96" y="210"/>
              <a:ext cx="0" cy="192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46110" name="Object 92">
              <a:extLst>
                <a:ext uri="{FF2B5EF4-FFF2-40B4-BE49-F238E27FC236}">
                  <a16:creationId xmlns:a16="http://schemas.microsoft.com/office/drawing/2014/main" id="{2BE650FC-DCE9-4A14-0017-DCFCE211377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15" y="0"/>
            <a:ext cx="395" cy="2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6" imgW="708399" imgH="521485" progId="Visio.Drawing.11">
                    <p:embed/>
                  </p:oleObj>
                </mc:Choice>
                <mc:Fallback>
                  <p:oleObj r:id="rId6" imgW="708399" imgH="521485" progId="Visio.Drawing.11">
                    <p:embed/>
                    <p:pic>
                      <p:nvPicPr>
                        <p:cNvPr id="0" name="Object 9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5" y="0"/>
                          <a:ext cx="395" cy="281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46146" name="Text Box 97">
            <a:extLst>
              <a:ext uri="{FF2B5EF4-FFF2-40B4-BE49-F238E27FC236}">
                <a16:creationId xmlns:a16="http://schemas.microsoft.com/office/drawing/2014/main" id="{67E64F6C-F899-BFF5-5BE8-F7A15632B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4267200"/>
            <a:ext cx="37004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线、相电压之间的关系</a:t>
            </a:r>
          </a:p>
        </p:txBody>
      </p:sp>
      <p:sp>
        <p:nvSpPr>
          <p:cNvPr id="46147" name="Text Box 98">
            <a:extLst>
              <a:ext uri="{FF2B5EF4-FFF2-40B4-BE49-F238E27FC236}">
                <a16:creationId xmlns:a16="http://schemas.microsoft.com/office/drawing/2014/main" id="{8FD2A898-430E-F665-F82A-52D232580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4724400"/>
            <a:ext cx="281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12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en-US" altLang="zh-CN" sz="2400" b="1" baseline="-25000">
              <a:latin typeface="Times New Roman" panose="02020603050405020304" pitchFamily="18" charset="0"/>
            </a:endParaRPr>
          </a:p>
        </p:txBody>
      </p:sp>
      <p:sp>
        <p:nvSpPr>
          <p:cNvPr id="46148" name="Text Box 99">
            <a:extLst>
              <a:ext uri="{FF2B5EF4-FFF2-40B4-BE49-F238E27FC236}">
                <a16:creationId xmlns:a16="http://schemas.microsoft.com/office/drawing/2014/main" id="{10674AC1-9BF2-51F0-BFA5-A9E0F3AACE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5181600"/>
            <a:ext cx="281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23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3</a:t>
            </a:r>
          </a:p>
        </p:txBody>
      </p:sp>
      <p:sp>
        <p:nvSpPr>
          <p:cNvPr id="46149" name="Text Box 100">
            <a:extLst>
              <a:ext uri="{FF2B5EF4-FFF2-40B4-BE49-F238E27FC236}">
                <a16:creationId xmlns:a16="http://schemas.microsoft.com/office/drawing/2014/main" id="{56511D09-B5C7-099C-CB7C-17FCC6FC83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5638800"/>
            <a:ext cx="2819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31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9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460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22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6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6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6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8" dur="500"/>
                                        <p:tgtEl>
                                          <p:spTgt spid="46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6" dur="500"/>
                                        <p:tgtEl>
                                          <p:spTgt spid="46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4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6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8" dur="500"/>
                                        <p:tgtEl>
                                          <p:spTgt spid="4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2" dur="500"/>
                                        <p:tgtEl>
                                          <p:spTgt spid="4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6" dur="500"/>
                                        <p:tgtEl>
                                          <p:spTgt spid="4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2" grpId="0" animBg="1" autoUpdateAnimBg="0"/>
      <p:bldP spid="46093" grpId="0" autoUpdateAnimBg="0"/>
      <p:bldP spid="46094" grpId="0" animBg="1" autoUpdateAnimBg="0"/>
      <p:bldP spid="46127" grpId="0" animBg="1" autoUpdateAnimBg="0"/>
      <p:bldP spid="46128" grpId="0" animBg="1" autoUpdateAnimBg="0"/>
      <p:bldP spid="46129" grpId="0" autoUpdateAnimBg="0"/>
      <p:bldP spid="46130" grpId="0" autoUpdateAnimBg="0"/>
      <p:bldP spid="46146" grpId="0" autoUpdateAnimBg="0"/>
      <p:bldP spid="46147" grpId="0" autoUpdateAnimBg="0"/>
      <p:bldP spid="46148" grpId="0" autoUpdateAnimBg="0"/>
      <p:bldP spid="46149" grpId="0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ext Box 2">
            <a:extLst>
              <a:ext uri="{FF2B5EF4-FFF2-40B4-BE49-F238E27FC236}">
                <a16:creationId xmlns:a16="http://schemas.microsoft.com/office/drawing/2014/main" id="{EF733371-535F-E750-A0DE-9F063A6BF3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60350"/>
            <a:ext cx="35052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2.8.1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三相电压</a:t>
            </a:r>
          </a:p>
        </p:txBody>
      </p:sp>
      <p:sp>
        <p:nvSpPr>
          <p:cNvPr id="47107" name="Text Box 7">
            <a:extLst>
              <a:ext uri="{FF2B5EF4-FFF2-40B4-BE49-F238E27FC236}">
                <a16:creationId xmlns:a16="http://schemas.microsoft.com/office/drawing/2014/main" id="{1797AFCF-B1B1-144E-4F8E-37B016F948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075" y="990600"/>
            <a:ext cx="34131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三相电源的星形联结</a:t>
            </a:r>
          </a:p>
        </p:txBody>
      </p:sp>
      <p:sp>
        <p:nvSpPr>
          <p:cNvPr id="47108" name="Text Box 71">
            <a:extLst>
              <a:ext uri="{FF2B5EF4-FFF2-40B4-BE49-F238E27FC236}">
                <a16:creationId xmlns:a16="http://schemas.microsoft.com/office/drawing/2014/main" id="{E0BC01AA-4805-4B06-3F0A-5097381F1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4838" y="4854575"/>
            <a:ext cx="3586162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线、相电压之间的关系</a:t>
            </a:r>
          </a:p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12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1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FF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u</a:t>
            </a:r>
            <a:r>
              <a:rPr lang="en-US" altLang="zh-CN" sz="2400" b="1" baseline="-25000">
                <a:solidFill>
                  <a:srgbClr val="FF33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</a:t>
            </a:r>
            <a:endParaRPr lang="en-US" altLang="zh-CN" sz="2400" b="1">
              <a:solidFill>
                <a:srgbClr val="FF3300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23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u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3</a:t>
            </a:r>
            <a:endParaRPr lang="zh-CN" altLang="en-US" sz="2400" b="1" baseline="-25000">
              <a:solidFill>
                <a:srgbClr val="6600FF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  <a:p>
            <a:pPr algn="ctr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en-US" altLang="zh-CN" sz="2400" b="1" i="1">
                <a:solidFill>
                  <a:srgbClr val="0066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solidFill>
                  <a:srgbClr val="006600"/>
                </a:solidFill>
                <a:latin typeface="Times New Roman" panose="02020603050405020304" pitchFamily="18" charset="0"/>
              </a:rPr>
              <a:t>31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solidFill>
                  <a:srgbClr val="0066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solidFill>
                  <a:srgbClr val="0066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00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 </a:t>
            </a:r>
            <a:r>
              <a:rPr lang="en-US" altLang="zh-CN" sz="2400" b="1" i="1">
                <a:solidFill>
                  <a:srgbClr val="00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u</a:t>
            </a:r>
            <a:r>
              <a:rPr lang="en-US" altLang="zh-CN" sz="2400" b="1" baseline="-25000">
                <a:solidFill>
                  <a:srgbClr val="0066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</a:t>
            </a:r>
            <a:endParaRPr lang="zh-CN" altLang="en-US" sz="2400" b="1" baseline="-25000">
              <a:solidFill>
                <a:srgbClr val="006600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47109" name="Text Box 72">
            <a:extLst>
              <a:ext uri="{FF2B5EF4-FFF2-40B4-BE49-F238E27FC236}">
                <a16:creationId xmlns:a16="http://schemas.microsoft.com/office/drawing/2014/main" id="{E76A3024-C11D-961F-397D-482C8F2EEE3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7963" y="533400"/>
            <a:ext cx="3703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线、相电压间相量关系式</a:t>
            </a:r>
          </a:p>
        </p:txBody>
      </p:sp>
      <p:grpSp>
        <p:nvGrpSpPr>
          <p:cNvPr id="47110" name="Group 127">
            <a:extLst>
              <a:ext uri="{FF2B5EF4-FFF2-40B4-BE49-F238E27FC236}">
                <a16:creationId xmlns:a16="http://schemas.microsoft.com/office/drawing/2014/main" id="{09C71046-F2C6-0504-A971-0DA4891C7FF4}"/>
              </a:ext>
            </a:extLst>
          </p:cNvPr>
          <p:cNvGrpSpPr>
            <a:grpSpLocks/>
          </p:cNvGrpSpPr>
          <p:nvPr/>
        </p:nvGrpSpPr>
        <p:grpSpPr bwMode="auto">
          <a:xfrm>
            <a:off x="323850" y="1427163"/>
            <a:ext cx="3852863" cy="3475037"/>
            <a:chOff x="0" y="0"/>
            <a:chExt cx="2427" cy="2189"/>
          </a:xfrm>
        </p:grpSpPr>
        <p:grpSp>
          <p:nvGrpSpPr>
            <p:cNvPr id="47151" name="Group 114">
              <a:extLst>
                <a:ext uri="{FF2B5EF4-FFF2-40B4-BE49-F238E27FC236}">
                  <a16:creationId xmlns:a16="http://schemas.microsoft.com/office/drawing/2014/main" id="{0639BE81-AC91-06DB-EE8F-84E3C915D7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1" y="181"/>
              <a:ext cx="129" cy="708"/>
              <a:chOff x="0" y="0"/>
              <a:chExt cx="129" cy="708"/>
            </a:xfrm>
          </p:grpSpPr>
          <p:sp>
            <p:nvSpPr>
              <p:cNvPr id="47202" name="Line 115">
                <a:extLst>
                  <a:ext uri="{FF2B5EF4-FFF2-40B4-BE49-F238E27FC236}">
                    <a16:creationId xmlns:a16="http://schemas.microsoft.com/office/drawing/2014/main" id="{960580CD-A5EF-6789-C624-FFCE702D25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" y="516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203" name="Line 116">
                <a:extLst>
                  <a:ext uri="{FF2B5EF4-FFF2-40B4-BE49-F238E27FC236}">
                    <a16:creationId xmlns:a16="http://schemas.microsoft.com/office/drawing/2014/main" id="{9FD5EC3A-3BE1-8FA2-E606-007FD2C6B0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" y="0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aphicFrame>
            <p:nvGraphicFramePr>
              <p:cNvPr id="47204" name="Object 117">
                <a:extLst>
                  <a:ext uri="{FF2B5EF4-FFF2-40B4-BE49-F238E27FC236}">
                    <a16:creationId xmlns:a16="http://schemas.microsoft.com/office/drawing/2014/main" id="{365BB1DE-F666-2BA0-FDFC-31D50849E804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0" y="118"/>
              <a:ext cx="129" cy="45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" imgW="218332" imgH="733898" progId="Visio.Drawing.11">
                      <p:embed/>
                    </p:oleObj>
                  </mc:Choice>
                  <mc:Fallback>
                    <p:oleObj r:id="rId2" imgW="218332" imgH="733898" progId="Visio.Drawing.11">
                      <p:embed/>
                      <p:pic>
                        <p:nvPicPr>
                          <p:cNvPr id="0" name="Object 117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118"/>
                            <a:ext cx="129" cy="45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7152" name="Group 8">
              <a:extLst>
                <a:ext uri="{FF2B5EF4-FFF2-40B4-BE49-F238E27FC236}">
                  <a16:creationId xmlns:a16="http://schemas.microsoft.com/office/drawing/2014/main" id="{4472C72B-E5A9-3318-93C6-ECBEDFA8BA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69" y="96"/>
              <a:ext cx="624" cy="1937"/>
              <a:chOff x="0" y="0"/>
              <a:chExt cx="624" cy="1937"/>
            </a:xfrm>
          </p:grpSpPr>
          <p:sp>
            <p:nvSpPr>
              <p:cNvPr id="47199" name="Text Box 9">
                <a:extLst>
                  <a:ext uri="{FF2B5EF4-FFF2-40B4-BE49-F238E27FC236}">
                    <a16:creationId xmlns:a16="http://schemas.microsoft.com/office/drawing/2014/main" id="{E9652B34-E4A6-7735-EC34-1B48062C932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0" y="0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008000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47200" name="Text Box 10">
                <a:extLst>
                  <a:ext uri="{FF2B5EF4-FFF2-40B4-BE49-F238E27FC236}">
                    <a16:creationId xmlns:a16="http://schemas.microsoft.com/office/drawing/2014/main" id="{6AB9F01D-20B9-D980-CD76-90478246147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8" y="1668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47201" name="Text Box 11">
                <a:extLst>
                  <a:ext uri="{FF2B5EF4-FFF2-40B4-BE49-F238E27FC236}">
                    <a16:creationId xmlns:a16="http://schemas.microsoft.com/office/drawing/2014/main" id="{6D03D84B-AFEA-8124-DB22-2ED1A25505F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900"/>
                <a:ext cx="62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31</a:t>
                </a:r>
              </a:p>
            </p:txBody>
          </p:sp>
        </p:grpSp>
        <p:grpSp>
          <p:nvGrpSpPr>
            <p:cNvPr id="47153" name="Group 12">
              <a:extLst>
                <a:ext uri="{FF2B5EF4-FFF2-40B4-BE49-F238E27FC236}">
                  <a16:creationId xmlns:a16="http://schemas.microsoft.com/office/drawing/2014/main" id="{AB618C84-8E40-4727-053F-BD0E736B50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9" y="132"/>
              <a:ext cx="344" cy="749"/>
              <a:chOff x="0" y="0"/>
              <a:chExt cx="344" cy="749"/>
            </a:xfrm>
          </p:grpSpPr>
          <p:sp>
            <p:nvSpPr>
              <p:cNvPr id="47196" name="Text Box 13">
                <a:extLst>
                  <a:ext uri="{FF2B5EF4-FFF2-40B4-BE49-F238E27FC236}">
                    <a16:creationId xmlns:a16="http://schemas.microsoft.com/office/drawing/2014/main" id="{AE6FB14C-5F31-F43B-80F8-8A6B1B3E6B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8" y="480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FF0066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47197" name="Text Box 14">
                <a:extLst>
                  <a:ext uri="{FF2B5EF4-FFF2-40B4-BE49-F238E27FC236}">
                    <a16:creationId xmlns:a16="http://schemas.microsoft.com/office/drawing/2014/main" id="{C21B09C5-F475-BC50-4AA4-33D91FFF44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" y="0"/>
                <a:ext cx="210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47198" name="Text Box 15">
                <a:extLst>
                  <a:ext uri="{FF2B5EF4-FFF2-40B4-BE49-F238E27FC236}">
                    <a16:creationId xmlns:a16="http://schemas.microsoft.com/office/drawing/2014/main" id="{74D0EDD1-ACA5-E53D-EC88-AE8B17ABD5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28"/>
                <a:ext cx="34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</p:grpSp>
        <p:sp>
          <p:nvSpPr>
            <p:cNvPr id="47154" name="Oval 37">
              <a:extLst>
                <a:ext uri="{FF2B5EF4-FFF2-40B4-BE49-F238E27FC236}">
                  <a16:creationId xmlns:a16="http://schemas.microsoft.com/office/drawing/2014/main" id="{1ADC5623-094F-2C28-0E59-683B90B2283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593" y="831"/>
              <a:ext cx="70" cy="70"/>
            </a:xfrm>
            <a:prstGeom prst="ellipse">
              <a:avLst/>
            </a:prstGeom>
            <a:solidFill>
              <a:srgbClr val="7FFF7F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7155" name="Text Box 38">
              <a:extLst>
                <a:ext uri="{FF2B5EF4-FFF2-40B4-BE49-F238E27FC236}">
                  <a16:creationId xmlns:a16="http://schemas.microsoft.com/office/drawing/2014/main" id="{013C0489-5138-077F-DAE9-36495DB7CE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" y="960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47156" name="Group 39">
              <a:extLst>
                <a:ext uri="{FF2B5EF4-FFF2-40B4-BE49-F238E27FC236}">
                  <a16:creationId xmlns:a16="http://schemas.microsoft.com/office/drawing/2014/main" id="{28245317-E14A-5AD7-3844-CEC1092240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05" y="0"/>
              <a:ext cx="1822" cy="269"/>
              <a:chOff x="0" y="0"/>
              <a:chExt cx="1822" cy="269"/>
            </a:xfrm>
          </p:grpSpPr>
          <p:sp>
            <p:nvSpPr>
              <p:cNvPr id="47193" name="Line 40">
                <a:extLst>
                  <a:ext uri="{FF2B5EF4-FFF2-40B4-BE49-F238E27FC236}">
                    <a16:creationId xmlns:a16="http://schemas.microsoft.com/office/drawing/2014/main" id="{0A90366B-9DB1-2E1E-326B-EB8E0D5783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59"/>
                <a:ext cx="1500" cy="0"/>
              </a:xfrm>
              <a:prstGeom prst="line">
                <a:avLst/>
              </a:prstGeom>
              <a:noFill/>
              <a:ln w="38100">
                <a:solidFill>
                  <a:srgbClr val="FF0066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194" name="Oval 41">
                <a:extLst>
                  <a:ext uri="{FF2B5EF4-FFF2-40B4-BE49-F238E27FC236}">
                    <a16:creationId xmlns:a16="http://schemas.microsoft.com/office/drawing/2014/main" id="{09D02374-05AC-BA12-861E-62890142B5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88" y="135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FF0066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47195" name="Text Box 42">
                <a:extLst>
                  <a:ext uri="{FF2B5EF4-FFF2-40B4-BE49-F238E27FC236}">
                    <a16:creationId xmlns:a16="http://schemas.microsoft.com/office/drawing/2014/main" id="{0DADF10C-79A4-7941-D4FD-C90627067D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29" y="0"/>
                <a:ext cx="29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200" b="1" baseline="-25000">
                    <a:latin typeface="Times New Roman" panose="02020603050405020304" pitchFamily="18" charset="0"/>
                    <a:sym typeface="Arial" panose="020B0604020202020204" pitchFamily="34" charset="0"/>
                  </a:rPr>
                  <a:t>1</a:t>
                </a:r>
              </a:p>
            </p:txBody>
          </p:sp>
        </p:grpSp>
        <p:grpSp>
          <p:nvGrpSpPr>
            <p:cNvPr id="47157" name="Group 43">
              <a:extLst>
                <a:ext uri="{FF2B5EF4-FFF2-40B4-BE49-F238E27FC236}">
                  <a16:creationId xmlns:a16="http://schemas.microsoft.com/office/drawing/2014/main" id="{96D25F4D-0869-0B11-155E-E1F7DE5C6E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05" y="1275"/>
              <a:ext cx="1216" cy="374"/>
              <a:chOff x="0" y="0"/>
              <a:chExt cx="1216" cy="374"/>
            </a:xfrm>
          </p:grpSpPr>
          <p:sp>
            <p:nvSpPr>
              <p:cNvPr id="47190" name="未知">
                <a:extLst>
                  <a:ext uri="{FF2B5EF4-FFF2-40B4-BE49-F238E27FC236}">
                    <a16:creationId xmlns:a16="http://schemas.microsoft.com/office/drawing/2014/main" id="{CCE988AE-5F21-C5AE-82AE-F555321CDF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912" cy="240"/>
              </a:xfrm>
              <a:custGeom>
                <a:avLst/>
                <a:gdLst>
                  <a:gd name="T0" fmla="*/ 0 w 912"/>
                  <a:gd name="T1" fmla="*/ 0 h 240"/>
                  <a:gd name="T2" fmla="*/ 0 w 912"/>
                  <a:gd name="T3" fmla="*/ 240 h 240"/>
                  <a:gd name="T4" fmla="*/ 912 w 912"/>
                  <a:gd name="T5" fmla="*/ 240 h 240"/>
                  <a:gd name="T6" fmla="*/ 0 60000 65536"/>
                  <a:gd name="T7" fmla="*/ 0 60000 65536"/>
                  <a:gd name="T8" fmla="*/ 0 60000 65536"/>
                  <a:gd name="T9" fmla="*/ 0 w 912"/>
                  <a:gd name="T10" fmla="*/ 0 h 240"/>
                  <a:gd name="T11" fmla="*/ 912 w 912"/>
                  <a:gd name="T12" fmla="*/ 240 h 2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12" h="240">
                    <a:moveTo>
                      <a:pt x="0" y="0"/>
                    </a:moveTo>
                    <a:lnTo>
                      <a:pt x="0" y="240"/>
                    </a:lnTo>
                    <a:lnTo>
                      <a:pt x="912" y="240"/>
                    </a:lnTo>
                  </a:path>
                </a:pathLst>
              </a:custGeom>
              <a:noFill/>
              <a:ln w="38100" cap="flat" cmpd="sng">
                <a:solidFill>
                  <a:srgbClr val="6600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191" name="Oval 45">
                <a:extLst>
                  <a:ext uri="{FF2B5EF4-FFF2-40B4-BE49-F238E27FC236}">
                    <a16:creationId xmlns:a16="http://schemas.microsoft.com/office/drawing/2014/main" id="{0FCCCC21-B70C-7FFA-6F26-B7CF03F8F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" y="21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6600FF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47192" name="Text Box 46">
                <a:extLst>
                  <a:ext uri="{FF2B5EF4-FFF2-40B4-BE49-F238E27FC236}">
                    <a16:creationId xmlns:a16="http://schemas.microsoft.com/office/drawing/2014/main" id="{E5C9AB63-27FD-EE39-1F20-8F93079FFCF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23" y="105"/>
                <a:ext cx="29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200" b="1" baseline="-25000">
                    <a:latin typeface="Times New Roman" panose="02020603050405020304" pitchFamily="18" charset="0"/>
                    <a:sym typeface="Arial" panose="020B0604020202020204" pitchFamily="34" charset="0"/>
                  </a:rPr>
                  <a:t>2</a:t>
                </a:r>
              </a:p>
            </p:txBody>
          </p:sp>
        </p:grpSp>
        <p:grpSp>
          <p:nvGrpSpPr>
            <p:cNvPr id="47158" name="Group 47">
              <a:extLst>
                <a:ext uri="{FF2B5EF4-FFF2-40B4-BE49-F238E27FC236}">
                  <a16:creationId xmlns:a16="http://schemas.microsoft.com/office/drawing/2014/main" id="{F987DA82-FCB0-BBBD-C410-00D9CD6EE2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" y="1263"/>
              <a:ext cx="2398" cy="926"/>
              <a:chOff x="0" y="0"/>
              <a:chExt cx="2398" cy="926"/>
            </a:xfrm>
          </p:grpSpPr>
          <p:sp>
            <p:nvSpPr>
              <p:cNvPr id="2" name="未知">
                <a:extLst>
                  <a:ext uri="{FF2B5EF4-FFF2-40B4-BE49-F238E27FC236}">
                    <a16:creationId xmlns:a16="http://schemas.microsoft.com/office/drawing/2014/main" id="{9C9BB446-11F1-D658-4036-E342588E3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112" cy="768"/>
              </a:xfrm>
              <a:custGeom>
                <a:avLst/>
                <a:gdLst>
                  <a:gd name="T0" fmla="*/ 0 w 2112"/>
                  <a:gd name="T1" fmla="*/ 0 h 528"/>
                  <a:gd name="T2" fmla="*/ 0 w 2112"/>
                  <a:gd name="T3" fmla="*/ 652522 h 528"/>
                  <a:gd name="T4" fmla="*/ 2112 w 2112"/>
                  <a:gd name="T5" fmla="*/ 652522 h 528"/>
                  <a:gd name="T6" fmla="*/ 0 60000 65536"/>
                  <a:gd name="T7" fmla="*/ 0 60000 65536"/>
                  <a:gd name="T8" fmla="*/ 0 60000 65536"/>
                  <a:gd name="T9" fmla="*/ 0 w 2112"/>
                  <a:gd name="T10" fmla="*/ 0 h 528"/>
                  <a:gd name="T11" fmla="*/ 2112 w 2112"/>
                  <a:gd name="T12" fmla="*/ 528 h 52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12" h="528">
                    <a:moveTo>
                      <a:pt x="0" y="0"/>
                    </a:moveTo>
                    <a:lnTo>
                      <a:pt x="0" y="528"/>
                    </a:lnTo>
                    <a:lnTo>
                      <a:pt x="2112" y="528"/>
                    </a:lnTo>
                  </a:path>
                </a:pathLst>
              </a:custGeom>
              <a:noFill/>
              <a:ln w="38100" cap="flat" cmpd="sng">
                <a:solidFill>
                  <a:srgbClr val="008000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" name="Oval 49">
                <a:extLst>
                  <a:ext uri="{FF2B5EF4-FFF2-40B4-BE49-F238E27FC236}">
                    <a16:creationId xmlns:a16="http://schemas.microsoft.com/office/drawing/2014/main" id="{09C77F24-4E84-D3FD-1117-BCB848709A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76" y="7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rgbClr val="008000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4" name="Text Box 50">
                <a:extLst>
                  <a:ext uri="{FF2B5EF4-FFF2-40B4-BE49-F238E27FC236}">
                    <a16:creationId xmlns:a16="http://schemas.microsoft.com/office/drawing/2014/main" id="{F8987D85-9D2F-36B4-504B-1D56EB49C6B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105" y="657"/>
                <a:ext cx="29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latin typeface="Times New Roman" panose="02020603050405020304" pitchFamily="18" charset="0"/>
                  </a:rPr>
                  <a:t>L</a:t>
                </a:r>
                <a:r>
                  <a:rPr lang="en-US" altLang="zh-CN" sz="2200" b="1" baseline="-25000">
                    <a:latin typeface="Times New Roman" panose="02020603050405020304" pitchFamily="18" charset="0"/>
                  </a:rPr>
                  <a:t>3</a:t>
                </a:r>
              </a:p>
            </p:txBody>
          </p:sp>
        </p:grpSp>
        <p:grpSp>
          <p:nvGrpSpPr>
            <p:cNvPr id="47159" name="Group 51">
              <a:extLst>
                <a:ext uri="{FF2B5EF4-FFF2-40B4-BE49-F238E27FC236}">
                  <a16:creationId xmlns:a16="http://schemas.microsoft.com/office/drawing/2014/main" id="{8D3A5995-9FD4-3CB4-B447-659AAF31120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65" y="732"/>
              <a:ext cx="1713" cy="269"/>
              <a:chOff x="0" y="0"/>
              <a:chExt cx="1713" cy="269"/>
            </a:xfrm>
          </p:grpSpPr>
          <p:sp>
            <p:nvSpPr>
              <p:cNvPr id="5" name="Line 52">
                <a:extLst>
                  <a:ext uri="{FF2B5EF4-FFF2-40B4-BE49-F238E27FC236}">
                    <a16:creationId xmlns:a16="http://schemas.microsoft.com/office/drawing/2014/main" id="{A7D68BC3-18CA-E102-5646-0674C73653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0" y="135"/>
                <a:ext cx="144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" name="Oval 53">
                <a:extLst>
                  <a:ext uri="{FF2B5EF4-FFF2-40B4-BE49-F238E27FC236}">
                    <a16:creationId xmlns:a16="http://schemas.microsoft.com/office/drawing/2014/main" id="{C88F79BD-84D3-E5F0-F9DB-E5F7E3EA8F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28" y="111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7" name="Text Box 54">
                <a:extLst>
                  <a:ext uri="{FF2B5EF4-FFF2-40B4-BE49-F238E27FC236}">
                    <a16:creationId xmlns:a16="http://schemas.microsoft.com/office/drawing/2014/main" id="{A2E2CF16-BE09-9F0E-99A9-4410ADB5BCD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70" y="0"/>
                <a:ext cx="24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latin typeface="Times New Roman" panose="02020603050405020304" pitchFamily="18" charset="0"/>
                  </a:rPr>
                  <a:t>N</a:t>
                </a:r>
              </a:p>
            </p:txBody>
          </p:sp>
        </p:grpSp>
        <p:grpSp>
          <p:nvGrpSpPr>
            <p:cNvPr id="47160" name="Group 55">
              <a:extLst>
                <a:ext uri="{FF2B5EF4-FFF2-40B4-BE49-F238E27FC236}">
                  <a16:creationId xmlns:a16="http://schemas.microsoft.com/office/drawing/2014/main" id="{68CF1CB3-4C3C-F6ED-59D4-55FC5DAAE2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29" y="144"/>
              <a:ext cx="624" cy="1397"/>
              <a:chOff x="0" y="0"/>
              <a:chExt cx="624" cy="1397"/>
            </a:xfrm>
          </p:grpSpPr>
          <p:sp>
            <p:nvSpPr>
              <p:cNvPr id="47181" name="Text Box 56">
                <a:extLst>
                  <a:ext uri="{FF2B5EF4-FFF2-40B4-BE49-F238E27FC236}">
                    <a16:creationId xmlns:a16="http://schemas.microsoft.com/office/drawing/2014/main" id="{1B2DBF04-FA89-8D2A-0C43-719151027D4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" y="1128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FF0066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47182" name="Text Box 57">
                <a:extLst>
                  <a:ext uri="{FF2B5EF4-FFF2-40B4-BE49-F238E27FC236}">
                    <a16:creationId xmlns:a16="http://schemas.microsoft.com/office/drawing/2014/main" id="{79E35814-D28A-2322-45FF-7BCE40D9F0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8" y="0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8" name="Text Box 58">
                <a:extLst>
                  <a:ext uri="{FF2B5EF4-FFF2-40B4-BE49-F238E27FC236}">
                    <a16:creationId xmlns:a16="http://schemas.microsoft.com/office/drawing/2014/main" id="{FDCE977F-A91A-64D8-5EA3-EB16ACC6A93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420"/>
                <a:ext cx="62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12</a:t>
                </a:r>
              </a:p>
            </p:txBody>
          </p:sp>
        </p:grpSp>
        <p:grpSp>
          <p:nvGrpSpPr>
            <p:cNvPr id="47161" name="Group 59">
              <a:extLst>
                <a:ext uri="{FF2B5EF4-FFF2-40B4-BE49-F238E27FC236}">
                  <a16:creationId xmlns:a16="http://schemas.microsoft.com/office/drawing/2014/main" id="{8BFA2961-A463-0313-EAE7-4350825B93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33" y="1452"/>
              <a:ext cx="624" cy="617"/>
              <a:chOff x="0" y="0"/>
              <a:chExt cx="624" cy="617"/>
            </a:xfrm>
          </p:grpSpPr>
          <p:sp>
            <p:nvSpPr>
              <p:cNvPr id="47178" name="Text Box 60">
                <a:extLst>
                  <a:ext uri="{FF2B5EF4-FFF2-40B4-BE49-F238E27FC236}">
                    <a16:creationId xmlns:a16="http://schemas.microsoft.com/office/drawing/2014/main" id="{61E205F4-B493-59D0-CDB6-528BB2E9DD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6" y="0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47179" name="Text Box 61">
                <a:extLst>
                  <a:ext uri="{FF2B5EF4-FFF2-40B4-BE49-F238E27FC236}">
                    <a16:creationId xmlns:a16="http://schemas.microsoft.com/office/drawing/2014/main" id="{B547527E-AB67-6942-1030-1523B63CDC8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8" y="348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47180" name="Text Box 62">
                <a:extLst>
                  <a:ext uri="{FF2B5EF4-FFF2-40B4-BE49-F238E27FC236}">
                    <a16:creationId xmlns:a16="http://schemas.microsoft.com/office/drawing/2014/main" id="{EB9E3843-72F6-5133-2DBF-61A93801C7B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44"/>
                <a:ext cx="62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23</a:t>
                </a:r>
              </a:p>
            </p:txBody>
          </p:sp>
        </p:grpSp>
        <p:grpSp>
          <p:nvGrpSpPr>
            <p:cNvPr id="47162" name="Group 63">
              <a:extLst>
                <a:ext uri="{FF2B5EF4-FFF2-40B4-BE49-F238E27FC236}">
                  <a16:creationId xmlns:a16="http://schemas.microsoft.com/office/drawing/2014/main" id="{E23264E4-E574-42FC-02EE-9BC42A2CA6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69" y="828"/>
              <a:ext cx="308" cy="713"/>
              <a:chOff x="0" y="0"/>
              <a:chExt cx="308" cy="713"/>
            </a:xfrm>
          </p:grpSpPr>
          <p:sp>
            <p:nvSpPr>
              <p:cNvPr id="47175" name="Text Box 64">
                <a:extLst>
                  <a:ext uri="{FF2B5EF4-FFF2-40B4-BE49-F238E27FC236}">
                    <a16:creationId xmlns:a16="http://schemas.microsoft.com/office/drawing/2014/main" id="{9ADADFC1-6219-DCF0-950C-00833E6C4B9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68"/>
                <a:ext cx="30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47176" name="Text Box 65">
                <a:extLst>
                  <a:ext uri="{FF2B5EF4-FFF2-40B4-BE49-F238E27FC236}">
                    <a16:creationId xmlns:a16="http://schemas.microsoft.com/office/drawing/2014/main" id="{F8EDBA67-333E-0394-4620-C5C495629BE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" y="0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47177" name="Text Box 66">
                <a:extLst>
                  <a:ext uri="{FF2B5EF4-FFF2-40B4-BE49-F238E27FC236}">
                    <a16:creationId xmlns:a16="http://schemas.microsoft.com/office/drawing/2014/main" id="{FEDB7998-A479-CC69-07E6-F8CB307537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" y="444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</p:grpSp>
        <p:grpSp>
          <p:nvGrpSpPr>
            <p:cNvPr id="47163" name="Group 67">
              <a:extLst>
                <a:ext uri="{FF2B5EF4-FFF2-40B4-BE49-F238E27FC236}">
                  <a16:creationId xmlns:a16="http://schemas.microsoft.com/office/drawing/2014/main" id="{98D14EBC-EC6E-77CE-72B1-F45F1D69481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85" y="840"/>
              <a:ext cx="384" cy="1205"/>
              <a:chOff x="0" y="0"/>
              <a:chExt cx="384" cy="1205"/>
            </a:xfrm>
          </p:grpSpPr>
          <p:sp>
            <p:nvSpPr>
              <p:cNvPr id="9" name="Text Box 68">
                <a:extLst>
                  <a:ext uri="{FF2B5EF4-FFF2-40B4-BE49-F238E27FC236}">
                    <a16:creationId xmlns:a16="http://schemas.microsoft.com/office/drawing/2014/main" id="{7C18C97D-B293-5C1A-4B15-9F5C65F94F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396"/>
                <a:ext cx="38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10" name="Text Box 69">
                <a:extLst>
                  <a:ext uri="{FF2B5EF4-FFF2-40B4-BE49-F238E27FC236}">
                    <a16:creationId xmlns:a16="http://schemas.microsoft.com/office/drawing/2014/main" id="{CBD3EB23-0DEF-4846-7AF0-2B6CEBFB66C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" y="0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008000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47174" name="Text Box 70">
                <a:extLst>
                  <a:ext uri="{FF2B5EF4-FFF2-40B4-BE49-F238E27FC236}">
                    <a16:creationId xmlns:a16="http://schemas.microsoft.com/office/drawing/2014/main" id="{13288605-C7F9-6247-9C80-3714A7705AE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" y="936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</p:grpSp>
        <p:grpSp>
          <p:nvGrpSpPr>
            <p:cNvPr id="47164" name="Group 118">
              <a:extLst>
                <a:ext uri="{FF2B5EF4-FFF2-40B4-BE49-F238E27FC236}">
                  <a16:creationId xmlns:a16="http://schemas.microsoft.com/office/drawing/2014/main" id="{768D7653-AFF3-34EC-5EEA-9055965FECB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1" y="918"/>
              <a:ext cx="603" cy="314"/>
              <a:chOff x="0" y="0"/>
              <a:chExt cx="603" cy="314"/>
            </a:xfrm>
          </p:grpSpPr>
          <p:sp>
            <p:nvSpPr>
              <p:cNvPr id="11" name="Line 119">
                <a:extLst>
                  <a:ext uri="{FF2B5EF4-FFF2-40B4-BE49-F238E27FC236}">
                    <a16:creationId xmlns:a16="http://schemas.microsoft.com/office/drawing/2014/main" id="{BE89E4AB-D6C4-783B-0C67-BE5A7CFE3F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3327356">
                <a:off x="96" y="-69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Line 120">
                <a:extLst>
                  <a:ext uri="{FF2B5EF4-FFF2-40B4-BE49-F238E27FC236}">
                    <a16:creationId xmlns:a16="http://schemas.microsoft.com/office/drawing/2014/main" id="{30BB63E0-FCAC-3C7E-EF86-5FD32261FD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8272645" flipV="1">
                <a:off x="523" y="234"/>
                <a:ext cx="8" cy="152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aphicFrame>
            <p:nvGraphicFramePr>
              <p:cNvPr id="13" name="Object 121">
                <a:extLst>
                  <a:ext uri="{FF2B5EF4-FFF2-40B4-BE49-F238E27FC236}">
                    <a16:creationId xmlns:a16="http://schemas.microsoft.com/office/drawing/2014/main" id="{CF04EDBF-95D4-76C1-8B5C-D36A23420C01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06" y="0"/>
              <a:ext cx="397" cy="284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4" imgW="709839" imgH="518604" progId="Visio.Drawing.11">
                      <p:embed/>
                    </p:oleObj>
                  </mc:Choice>
                  <mc:Fallback>
                    <p:oleObj r:id="rId4" imgW="709839" imgH="518604" progId="Visio.Drawing.11">
                      <p:embed/>
                      <p:pic>
                        <p:nvPicPr>
                          <p:cNvPr id="0" name="Object 121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6" y="0"/>
                            <a:ext cx="397" cy="284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pSp>
          <p:nvGrpSpPr>
            <p:cNvPr id="47165" name="Group 122">
              <a:extLst>
                <a:ext uri="{FF2B5EF4-FFF2-40B4-BE49-F238E27FC236}">
                  <a16:creationId xmlns:a16="http://schemas.microsoft.com/office/drawing/2014/main" id="{45CCE169-EC48-697C-876A-40DBE6E499B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921"/>
              <a:ext cx="624" cy="306"/>
              <a:chOff x="0" y="0"/>
              <a:chExt cx="624" cy="306"/>
            </a:xfrm>
          </p:grpSpPr>
          <p:sp>
            <p:nvSpPr>
              <p:cNvPr id="14" name="Line 123">
                <a:extLst>
                  <a:ext uri="{FF2B5EF4-FFF2-40B4-BE49-F238E27FC236}">
                    <a16:creationId xmlns:a16="http://schemas.microsoft.com/office/drawing/2014/main" id="{F3176D0E-89CA-631D-8427-8A15A660A9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3327356" flipH="1">
                <a:off x="528" y="-73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" name="Line 124">
                <a:extLst>
                  <a:ext uri="{FF2B5EF4-FFF2-40B4-BE49-F238E27FC236}">
                    <a16:creationId xmlns:a16="http://schemas.microsoft.com/office/drawing/2014/main" id="{C75D205F-B187-3EC8-EBFE-BFE511DB2A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3327356" flipH="1">
                <a:off x="96" y="210"/>
                <a:ext cx="0" cy="192"/>
              </a:xfrm>
              <a:prstGeom prst="line">
                <a:avLst/>
              </a:prstGeom>
              <a:noFill/>
              <a:ln w="38100">
                <a:solidFill>
                  <a:srgbClr val="008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aphicFrame>
            <p:nvGraphicFramePr>
              <p:cNvPr id="16" name="Object 125">
                <a:extLst>
                  <a:ext uri="{FF2B5EF4-FFF2-40B4-BE49-F238E27FC236}">
                    <a16:creationId xmlns:a16="http://schemas.microsoft.com/office/drawing/2014/main" id="{4A152361-DD14-0A30-47C5-545F76B39491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15" y="0"/>
              <a:ext cx="395" cy="281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6" imgW="708399" imgH="521485" progId="Visio.Drawing.11">
                      <p:embed/>
                    </p:oleObj>
                  </mc:Choice>
                  <mc:Fallback>
                    <p:oleObj r:id="rId6" imgW="708399" imgH="521485" progId="Visio.Drawing.11">
                      <p:embed/>
                      <p:pic>
                        <p:nvPicPr>
                          <p:cNvPr id="0" name="Object 125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15" y="0"/>
                            <a:ext cx="395" cy="281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chemeClr val="accent1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aphicFrame>
        <p:nvGraphicFramePr>
          <p:cNvPr id="47166" name="Object 62">
            <a:extLst>
              <a:ext uri="{FF2B5EF4-FFF2-40B4-BE49-F238E27FC236}">
                <a16:creationId xmlns:a16="http://schemas.microsoft.com/office/drawing/2014/main" id="{345F99A2-6CF8-7690-2517-1B55AEA2FB6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89650" y="1038225"/>
          <a:ext cx="1638300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733670" imgH="323760" progId="Equation.3">
                  <p:embed/>
                </p:oleObj>
              </mc:Choice>
              <mc:Fallback>
                <p:oleObj r:id="rId8" imgW="1733670" imgH="323760" progId="Equation.3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9650" y="1038225"/>
                        <a:ext cx="1638300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67" name="Object 63">
            <a:extLst>
              <a:ext uri="{FF2B5EF4-FFF2-40B4-BE49-F238E27FC236}">
                <a16:creationId xmlns:a16="http://schemas.microsoft.com/office/drawing/2014/main" id="{1F71873B-7C73-0949-D99D-F4231554A06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83300" y="1447800"/>
          <a:ext cx="1671638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1771740" imgH="323760" progId="Equation.3">
                  <p:embed/>
                </p:oleObj>
              </mc:Choice>
              <mc:Fallback>
                <p:oleObj r:id="rId10" imgW="1771740" imgH="323760" progId="Equation.3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3300" y="1447800"/>
                        <a:ext cx="1671638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68" name="Object 64">
            <a:extLst>
              <a:ext uri="{FF2B5EF4-FFF2-40B4-BE49-F238E27FC236}">
                <a16:creationId xmlns:a16="http://schemas.microsoft.com/office/drawing/2014/main" id="{68A303BB-1587-F197-67DA-9A884DC329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08700" y="1905000"/>
          <a:ext cx="1649413" cy="38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1752570" imgH="323760" progId="Equation.3">
                  <p:embed/>
                </p:oleObj>
              </mc:Choice>
              <mc:Fallback>
                <p:oleObj r:id="rId12" imgW="1752570" imgH="323760" progId="Equation.3">
                  <p:embed/>
                  <p:pic>
                    <p:nvPicPr>
                      <p:cNvPr id="0" name="Object 6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08700" y="1905000"/>
                        <a:ext cx="1649413" cy="384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69" name="Object 65">
            <a:extLst>
              <a:ext uri="{FF2B5EF4-FFF2-40B4-BE49-F238E27FC236}">
                <a16:creationId xmlns:a16="http://schemas.microsoft.com/office/drawing/2014/main" id="{686749DC-45A2-AFA6-3018-9C7EB695F73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54763" y="2413000"/>
          <a:ext cx="1316037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1625600" imgH="520700" progId="Equation.3">
                  <p:embed/>
                </p:oleObj>
              </mc:Choice>
              <mc:Fallback>
                <p:oleObj r:id="rId14" imgW="1625600" imgH="520700" progId="Equation.3">
                  <p:embed/>
                  <p:pic>
                    <p:nvPicPr>
                      <p:cNvPr id="0" name="Object 6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54763" y="2413000"/>
                        <a:ext cx="1316037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70" name="Text Box 134">
            <a:extLst>
              <a:ext uri="{FF2B5EF4-FFF2-40B4-BE49-F238E27FC236}">
                <a16:creationId xmlns:a16="http://schemas.microsoft.com/office/drawing/2014/main" id="{6E454393-ECEC-6272-12D2-A28BB05C0C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24400" y="2362200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相量图</a:t>
            </a:r>
          </a:p>
        </p:txBody>
      </p:sp>
      <p:sp>
        <p:nvSpPr>
          <p:cNvPr id="47171" name="Line 135">
            <a:extLst>
              <a:ext uri="{FF2B5EF4-FFF2-40B4-BE49-F238E27FC236}">
                <a16:creationId xmlns:a16="http://schemas.microsoft.com/office/drawing/2014/main" id="{3CB9FADF-2203-44D0-41B7-A1704D089B32}"/>
              </a:ext>
            </a:extLst>
          </p:cNvPr>
          <p:cNvSpPr>
            <a:spLocks noChangeShapeType="1"/>
          </p:cNvSpPr>
          <p:nvPr/>
        </p:nvSpPr>
        <p:spPr bwMode="auto">
          <a:xfrm>
            <a:off x="6372225" y="4149725"/>
            <a:ext cx="1371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72" name="Line 136">
            <a:extLst>
              <a:ext uri="{FF2B5EF4-FFF2-40B4-BE49-F238E27FC236}">
                <a16:creationId xmlns:a16="http://schemas.microsoft.com/office/drawing/2014/main" id="{27D87867-586F-78FC-3416-3206EE331A92}"/>
              </a:ext>
            </a:extLst>
          </p:cNvPr>
          <p:cNvSpPr>
            <a:spLocks noChangeShapeType="1"/>
          </p:cNvSpPr>
          <p:nvPr/>
        </p:nvSpPr>
        <p:spPr bwMode="auto">
          <a:xfrm rot="-7242838">
            <a:off x="5353844" y="3537744"/>
            <a:ext cx="1371600" cy="1588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73" name="Line 137">
            <a:extLst>
              <a:ext uri="{FF2B5EF4-FFF2-40B4-BE49-F238E27FC236}">
                <a16:creationId xmlns:a16="http://schemas.microsoft.com/office/drawing/2014/main" id="{2391EF9E-FBE7-9991-B90F-22C9FCAC315A}"/>
              </a:ext>
            </a:extLst>
          </p:cNvPr>
          <p:cNvSpPr>
            <a:spLocks noChangeShapeType="1"/>
          </p:cNvSpPr>
          <p:nvPr/>
        </p:nvSpPr>
        <p:spPr bwMode="auto">
          <a:xfrm rot="7413853">
            <a:off x="5315744" y="4680744"/>
            <a:ext cx="1371600" cy="1588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1" name="Group 138">
            <a:extLst>
              <a:ext uri="{FF2B5EF4-FFF2-40B4-BE49-F238E27FC236}">
                <a16:creationId xmlns:a16="http://schemas.microsoft.com/office/drawing/2014/main" id="{CC34FEBF-D064-A9FA-D2ED-14FCB1A643B8}"/>
              </a:ext>
            </a:extLst>
          </p:cNvPr>
          <p:cNvGrpSpPr>
            <a:grpSpLocks/>
          </p:cNvGrpSpPr>
          <p:nvPr/>
        </p:nvGrpSpPr>
        <p:grpSpPr bwMode="auto">
          <a:xfrm>
            <a:off x="7740650" y="4167188"/>
            <a:ext cx="506413" cy="620712"/>
            <a:chOff x="0" y="0"/>
            <a:chExt cx="319" cy="392"/>
          </a:xfrm>
        </p:grpSpPr>
        <p:sp>
          <p:nvSpPr>
            <p:cNvPr id="47149" name="Text Box 139">
              <a:extLst>
                <a:ext uri="{FF2B5EF4-FFF2-40B4-BE49-F238E27FC236}">
                  <a16:creationId xmlns:a16="http://schemas.microsoft.com/office/drawing/2014/main" id="{897507F7-A9C7-0AE8-CB16-CC1D455E15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3"/>
              <a:ext cx="319" cy="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400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47150" name="Text Box 140">
              <a:extLst>
                <a:ext uri="{FF2B5EF4-FFF2-40B4-BE49-F238E27FC236}">
                  <a16:creationId xmlns:a16="http://schemas.microsoft.com/office/drawing/2014/main" id="{EEB6B365-9586-4FED-D120-634DF51EFF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" y="0"/>
              <a:ext cx="17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7104" name="Group 141">
            <a:extLst>
              <a:ext uri="{FF2B5EF4-FFF2-40B4-BE49-F238E27FC236}">
                <a16:creationId xmlns:a16="http://schemas.microsoft.com/office/drawing/2014/main" id="{FDA974AF-73E8-F5FF-C6C8-E3E4576BCC68}"/>
              </a:ext>
            </a:extLst>
          </p:cNvPr>
          <p:cNvGrpSpPr>
            <a:grpSpLocks/>
          </p:cNvGrpSpPr>
          <p:nvPr/>
        </p:nvGrpSpPr>
        <p:grpSpPr bwMode="auto">
          <a:xfrm>
            <a:off x="5795963" y="2798763"/>
            <a:ext cx="506412" cy="620712"/>
            <a:chOff x="0" y="0"/>
            <a:chExt cx="319" cy="391"/>
          </a:xfrm>
        </p:grpSpPr>
        <p:sp>
          <p:nvSpPr>
            <p:cNvPr id="47147" name="Text Box 142">
              <a:extLst>
                <a:ext uri="{FF2B5EF4-FFF2-40B4-BE49-F238E27FC236}">
                  <a16:creationId xmlns:a16="http://schemas.microsoft.com/office/drawing/2014/main" id="{A042C7C6-D5BA-6985-EF0D-39D22BF0D3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3"/>
              <a:ext cx="31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i="1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400" b="1" baseline="-25000">
                  <a:solidFill>
                    <a:srgbClr val="008000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47148" name="Text Box 143">
              <a:extLst>
                <a:ext uri="{FF2B5EF4-FFF2-40B4-BE49-F238E27FC236}">
                  <a16:creationId xmlns:a16="http://schemas.microsoft.com/office/drawing/2014/main" id="{DCB25914-137B-84D5-89EC-02EE5AD2BB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" y="0"/>
              <a:ext cx="1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grpSp>
        <p:nvGrpSpPr>
          <p:cNvPr id="47105" name="Group 144">
            <a:extLst>
              <a:ext uri="{FF2B5EF4-FFF2-40B4-BE49-F238E27FC236}">
                <a16:creationId xmlns:a16="http://schemas.microsoft.com/office/drawing/2014/main" id="{FDF513EE-0A60-C975-5F23-83BA64670BED}"/>
              </a:ext>
            </a:extLst>
          </p:cNvPr>
          <p:cNvGrpSpPr>
            <a:grpSpLocks/>
          </p:cNvGrpSpPr>
          <p:nvPr/>
        </p:nvGrpSpPr>
        <p:grpSpPr bwMode="auto">
          <a:xfrm>
            <a:off x="5086350" y="4857750"/>
            <a:ext cx="506413" cy="620713"/>
            <a:chOff x="0" y="0"/>
            <a:chExt cx="319" cy="391"/>
          </a:xfrm>
        </p:grpSpPr>
        <p:sp>
          <p:nvSpPr>
            <p:cNvPr id="47145" name="Text Box 145">
              <a:extLst>
                <a:ext uri="{FF2B5EF4-FFF2-40B4-BE49-F238E27FC236}">
                  <a16:creationId xmlns:a16="http://schemas.microsoft.com/office/drawing/2014/main" id="{689DBB5F-1FC6-C12E-7991-3501505BE1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3"/>
              <a:ext cx="31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400" b="1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47146" name="Text Box 146">
              <a:extLst>
                <a:ext uri="{FF2B5EF4-FFF2-40B4-BE49-F238E27FC236}">
                  <a16:creationId xmlns:a16="http://schemas.microsoft.com/office/drawing/2014/main" id="{AB038603-9033-F235-3F8B-EB595D8214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" y="0"/>
              <a:ext cx="17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sp>
        <p:nvSpPr>
          <p:cNvPr id="47183" name="Line 147">
            <a:extLst>
              <a:ext uri="{FF2B5EF4-FFF2-40B4-BE49-F238E27FC236}">
                <a16:creationId xmlns:a16="http://schemas.microsoft.com/office/drawing/2014/main" id="{D6ED283A-0B69-CFF5-E77B-C2C868DE2324}"/>
              </a:ext>
            </a:extLst>
          </p:cNvPr>
          <p:cNvSpPr>
            <a:spLocks noChangeShapeType="1"/>
          </p:cNvSpPr>
          <p:nvPr/>
        </p:nvSpPr>
        <p:spPr bwMode="auto">
          <a:xfrm rot="7765240" flipH="1" flipV="1">
            <a:off x="7485063" y="3608387"/>
            <a:ext cx="1371600" cy="3175"/>
          </a:xfrm>
          <a:prstGeom prst="line">
            <a:avLst/>
          </a:prstGeom>
          <a:noFill/>
          <a:ln w="38100">
            <a:solidFill>
              <a:schemeClr val="accent2"/>
            </a:solidFill>
            <a:prstDash val="dash"/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84" name="Line 148">
            <a:extLst>
              <a:ext uri="{FF2B5EF4-FFF2-40B4-BE49-F238E27FC236}">
                <a16:creationId xmlns:a16="http://schemas.microsoft.com/office/drawing/2014/main" id="{F76B3EE4-413E-F52C-670B-669257878A42}"/>
              </a:ext>
            </a:extLst>
          </p:cNvPr>
          <p:cNvSpPr>
            <a:spLocks noChangeShapeType="1"/>
          </p:cNvSpPr>
          <p:nvPr/>
        </p:nvSpPr>
        <p:spPr bwMode="auto">
          <a:xfrm rot="193795" flipV="1">
            <a:off x="6443663" y="3068638"/>
            <a:ext cx="2057400" cy="1104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85" name="Line 149">
            <a:extLst>
              <a:ext uri="{FF2B5EF4-FFF2-40B4-BE49-F238E27FC236}">
                <a16:creationId xmlns:a16="http://schemas.microsoft.com/office/drawing/2014/main" id="{0176FA57-16B3-CBE1-48C3-1B99AB5F4999}"/>
              </a:ext>
            </a:extLst>
          </p:cNvPr>
          <p:cNvSpPr>
            <a:spLocks noChangeShapeType="1"/>
          </p:cNvSpPr>
          <p:nvPr/>
        </p:nvSpPr>
        <p:spPr bwMode="auto">
          <a:xfrm rot="14357162" flipH="1">
            <a:off x="5309394" y="5722144"/>
            <a:ext cx="1371600" cy="74612"/>
          </a:xfrm>
          <a:prstGeom prst="line">
            <a:avLst/>
          </a:prstGeom>
          <a:noFill/>
          <a:ln w="38100">
            <a:solidFill>
              <a:srgbClr val="008000"/>
            </a:solidFill>
            <a:prstDash val="dash"/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86" name="Line 150">
            <a:extLst>
              <a:ext uri="{FF2B5EF4-FFF2-40B4-BE49-F238E27FC236}">
                <a16:creationId xmlns:a16="http://schemas.microsoft.com/office/drawing/2014/main" id="{8F337F73-8674-EC5A-3C72-42F390A1006E}"/>
              </a:ext>
            </a:extLst>
          </p:cNvPr>
          <p:cNvSpPr>
            <a:spLocks noChangeShapeType="1"/>
          </p:cNvSpPr>
          <p:nvPr/>
        </p:nvSpPr>
        <p:spPr bwMode="auto">
          <a:xfrm>
            <a:off x="6381750" y="4162425"/>
            <a:ext cx="0" cy="22098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187" name="Line 151">
            <a:extLst>
              <a:ext uri="{FF2B5EF4-FFF2-40B4-BE49-F238E27FC236}">
                <a16:creationId xmlns:a16="http://schemas.microsoft.com/office/drawing/2014/main" id="{C5EF15CF-D5CC-4314-A828-A192C49B4E4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427538" y="2997200"/>
            <a:ext cx="1981200" cy="1143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47188" name="Object 84">
            <a:extLst>
              <a:ext uri="{FF2B5EF4-FFF2-40B4-BE49-F238E27FC236}">
                <a16:creationId xmlns:a16="http://schemas.microsoft.com/office/drawing/2014/main" id="{0928DD1A-3187-A8F4-DC4B-BEDFD62A6AB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16688" y="6116638"/>
          <a:ext cx="360362" cy="36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6" imgW="5791200" imgH="5791200" progId="">
                  <p:embed/>
                </p:oleObj>
              </mc:Choice>
              <mc:Fallback>
                <p:oleObj r:id="rId16" imgW="5791200" imgH="5791200" progId="">
                  <p:embed/>
                  <p:pic>
                    <p:nvPicPr>
                      <p:cNvPr id="0" name="Object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16688" y="6116638"/>
                        <a:ext cx="360362" cy="360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7189" name="Object 85">
            <a:extLst>
              <a:ext uri="{FF2B5EF4-FFF2-40B4-BE49-F238E27FC236}">
                <a16:creationId xmlns:a16="http://schemas.microsoft.com/office/drawing/2014/main" id="{E38246DE-0C9E-1849-262E-6179009AB8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24850" y="2609850"/>
          <a:ext cx="438150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8" imgW="5791200" imgH="5791200" progId="">
                  <p:embed/>
                </p:oleObj>
              </mc:Choice>
              <mc:Fallback>
                <p:oleObj r:id="rId18" imgW="5791200" imgH="5791200" progId="">
                  <p:embed/>
                  <p:pic>
                    <p:nvPicPr>
                      <p:cNvPr id="0" name="Object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24850" y="2609850"/>
                        <a:ext cx="438150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7" name="Group 154">
            <a:extLst>
              <a:ext uri="{FF2B5EF4-FFF2-40B4-BE49-F238E27FC236}">
                <a16:creationId xmlns:a16="http://schemas.microsoft.com/office/drawing/2014/main" id="{3AA13399-37B7-2F73-551E-0518058A274A}"/>
              </a:ext>
            </a:extLst>
          </p:cNvPr>
          <p:cNvGrpSpPr>
            <a:grpSpLocks/>
          </p:cNvGrpSpPr>
          <p:nvPr/>
        </p:nvGrpSpPr>
        <p:grpSpPr bwMode="auto">
          <a:xfrm>
            <a:off x="6661150" y="3806825"/>
            <a:ext cx="830263" cy="396875"/>
            <a:chOff x="0" y="0"/>
            <a:chExt cx="524" cy="250"/>
          </a:xfrm>
        </p:grpSpPr>
        <p:sp>
          <p:nvSpPr>
            <p:cNvPr id="47143" name="Arc 155">
              <a:extLst>
                <a:ext uri="{FF2B5EF4-FFF2-40B4-BE49-F238E27FC236}">
                  <a16:creationId xmlns:a16="http://schemas.microsoft.com/office/drawing/2014/main" id="{F41D5F73-F1F6-5BA8-9147-590CAF2C1BBF}"/>
                </a:ext>
              </a:extLst>
            </p:cNvPr>
            <p:cNvSpPr>
              <a:spLocks/>
            </p:cNvSpPr>
            <p:nvPr/>
          </p:nvSpPr>
          <p:spPr bwMode="auto">
            <a:xfrm rot="1054113">
              <a:off x="0" y="54"/>
              <a:ext cx="166" cy="192"/>
            </a:xfrm>
            <a:custGeom>
              <a:avLst/>
              <a:gdLst>
                <a:gd name="T0" fmla="*/ 0 w 20423"/>
                <a:gd name="T1" fmla="*/ 0 h 19283"/>
                <a:gd name="T2" fmla="*/ 0 w 20423"/>
                <a:gd name="T3" fmla="*/ 0 h 19283"/>
                <a:gd name="T4" fmla="*/ 0 w 20423"/>
                <a:gd name="T5" fmla="*/ 0 h 19283"/>
                <a:gd name="T6" fmla="*/ 0 w 20423"/>
                <a:gd name="T7" fmla="*/ 0 h 19283"/>
                <a:gd name="T8" fmla="*/ 0 w 20423"/>
                <a:gd name="T9" fmla="*/ 0 h 192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423"/>
                <a:gd name="T16" fmla="*/ 0 h 19283"/>
                <a:gd name="T17" fmla="*/ 20423 w 20423"/>
                <a:gd name="T18" fmla="*/ 19283 h 192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423" h="19283" fill="none" extrusionOk="0">
                  <a:moveTo>
                    <a:pt x="9732" y="0"/>
                  </a:moveTo>
                  <a:cubicBezTo>
                    <a:pt x="14755" y="2535"/>
                    <a:pt x="18590" y="6929"/>
                    <a:pt x="20422" y="12249"/>
                  </a:cubicBezTo>
                </a:path>
                <a:path w="20423" h="19283" stroke="0" extrusionOk="0">
                  <a:moveTo>
                    <a:pt x="9732" y="0"/>
                  </a:moveTo>
                  <a:cubicBezTo>
                    <a:pt x="14755" y="2535"/>
                    <a:pt x="18590" y="6929"/>
                    <a:pt x="20422" y="12249"/>
                  </a:cubicBezTo>
                  <a:lnTo>
                    <a:pt x="0" y="19283"/>
                  </a:lnTo>
                  <a:lnTo>
                    <a:pt x="9732" y="0"/>
                  </a:lnTo>
                  <a:close/>
                </a:path>
              </a:pathLst>
            </a:custGeom>
            <a:noFill/>
            <a:ln w="38100" cmpd="sng">
              <a:solidFill>
                <a:srgbClr val="FF6699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144" name="Text Box 156">
              <a:extLst>
                <a:ext uri="{FF2B5EF4-FFF2-40B4-BE49-F238E27FC236}">
                  <a16:creationId xmlns:a16="http://schemas.microsoft.com/office/drawing/2014/main" id="{0673E165-99F1-8B95-AE80-F40CCDDB6F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" y="0"/>
              <a:ext cx="329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30</a:t>
              </a:r>
              <a:r>
                <a:rPr lang="en-US" altLang="zh-CN" sz="2000" b="1" baseline="30000">
                  <a:latin typeface="Times New Roman" panose="02020603050405020304" pitchFamily="18" charset="0"/>
                </a:rPr>
                <a:t>o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7111" name="Group 157">
            <a:extLst>
              <a:ext uri="{FF2B5EF4-FFF2-40B4-BE49-F238E27FC236}">
                <a16:creationId xmlns:a16="http://schemas.microsoft.com/office/drawing/2014/main" id="{39F32635-183D-8919-7BC7-39DDC7F32515}"/>
              </a:ext>
            </a:extLst>
          </p:cNvPr>
          <p:cNvGrpSpPr>
            <a:grpSpLocks/>
          </p:cNvGrpSpPr>
          <p:nvPr/>
        </p:nvGrpSpPr>
        <p:grpSpPr bwMode="auto">
          <a:xfrm>
            <a:off x="5905500" y="4391025"/>
            <a:ext cx="520700" cy="623888"/>
            <a:chOff x="0" y="0"/>
            <a:chExt cx="328" cy="393"/>
          </a:xfrm>
        </p:grpSpPr>
        <p:grpSp>
          <p:nvGrpSpPr>
            <p:cNvPr id="47139" name="Group 158">
              <a:extLst>
                <a:ext uri="{FF2B5EF4-FFF2-40B4-BE49-F238E27FC236}">
                  <a16:creationId xmlns:a16="http://schemas.microsoft.com/office/drawing/2014/main" id="{D2BCF0CB-D25C-1E58-F14F-FAD4676072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43"/>
              <a:ext cx="328" cy="250"/>
              <a:chOff x="0" y="0"/>
              <a:chExt cx="328" cy="250"/>
            </a:xfrm>
          </p:grpSpPr>
          <p:sp>
            <p:nvSpPr>
              <p:cNvPr id="47141" name="Rectangle 159">
                <a:extLst>
                  <a:ext uri="{FF2B5EF4-FFF2-40B4-BE49-F238E27FC236}">
                    <a16:creationId xmlns:a16="http://schemas.microsoft.com/office/drawing/2014/main" id="{48826A6F-19C4-6653-F449-48F0D54F12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" y="49"/>
                <a:ext cx="192" cy="1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47142" name="Text Box 160">
                <a:extLst>
                  <a:ext uri="{FF2B5EF4-FFF2-40B4-BE49-F238E27FC236}">
                    <a16:creationId xmlns:a16="http://schemas.microsoft.com/office/drawing/2014/main" id="{F078C351-2FC4-F234-EACB-ABE2558C54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28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30</a:t>
                </a:r>
                <a:r>
                  <a:rPr lang="en-US" altLang="zh-CN" sz="2000" b="1" baseline="30000">
                    <a:latin typeface="Times New Roman" panose="02020603050405020304" pitchFamily="18" charset="0"/>
                  </a:rPr>
                  <a:t>o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47140" name="Line 161">
              <a:extLst>
                <a:ext uri="{FF2B5EF4-FFF2-40B4-BE49-F238E27FC236}">
                  <a16:creationId xmlns:a16="http://schemas.microsoft.com/office/drawing/2014/main" id="{EE70B1D3-0250-B41B-7C9A-5010E1B5FC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4" y="0"/>
              <a:ext cx="96" cy="48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113" name="Group 162">
            <a:extLst>
              <a:ext uri="{FF2B5EF4-FFF2-40B4-BE49-F238E27FC236}">
                <a16:creationId xmlns:a16="http://schemas.microsoft.com/office/drawing/2014/main" id="{54B2B9DD-1A85-63D2-29B9-D959DAD7125A}"/>
              </a:ext>
            </a:extLst>
          </p:cNvPr>
          <p:cNvGrpSpPr>
            <a:grpSpLocks/>
          </p:cNvGrpSpPr>
          <p:nvPr/>
        </p:nvGrpSpPr>
        <p:grpSpPr bwMode="auto">
          <a:xfrm>
            <a:off x="5708650" y="3554413"/>
            <a:ext cx="520700" cy="436562"/>
            <a:chOff x="0" y="0"/>
            <a:chExt cx="328" cy="275"/>
          </a:xfrm>
        </p:grpSpPr>
        <p:grpSp>
          <p:nvGrpSpPr>
            <p:cNvPr id="47135" name="Group 163">
              <a:extLst>
                <a:ext uri="{FF2B5EF4-FFF2-40B4-BE49-F238E27FC236}">
                  <a16:creationId xmlns:a16="http://schemas.microsoft.com/office/drawing/2014/main" id="{69A1436F-7B06-74B4-FAA6-691FC69FDB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328" cy="250"/>
              <a:chOff x="0" y="0"/>
              <a:chExt cx="328" cy="250"/>
            </a:xfrm>
          </p:grpSpPr>
          <p:sp>
            <p:nvSpPr>
              <p:cNvPr id="47137" name="Rectangle 164">
                <a:extLst>
                  <a:ext uri="{FF2B5EF4-FFF2-40B4-BE49-F238E27FC236}">
                    <a16:creationId xmlns:a16="http://schemas.microsoft.com/office/drawing/2014/main" id="{0B770A1D-0987-198C-1A55-D2DE548930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" y="49"/>
                <a:ext cx="192" cy="14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47138" name="Text Box 165">
                <a:extLst>
                  <a:ext uri="{FF2B5EF4-FFF2-40B4-BE49-F238E27FC236}">
                    <a16:creationId xmlns:a16="http://schemas.microsoft.com/office/drawing/2014/main" id="{55B1F18F-3895-CC06-08FA-3E4415ADD57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328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30</a:t>
                </a:r>
                <a:r>
                  <a:rPr lang="en-US" altLang="zh-CN" sz="2000" b="1" baseline="30000">
                    <a:latin typeface="Times New Roman" panose="02020603050405020304" pitchFamily="18" charset="0"/>
                  </a:rPr>
                  <a:t>o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47136" name="Line 166">
              <a:extLst>
                <a:ext uri="{FF2B5EF4-FFF2-40B4-BE49-F238E27FC236}">
                  <a16:creationId xmlns:a16="http://schemas.microsoft.com/office/drawing/2014/main" id="{C223766E-013D-93B0-1C58-3FD780F5C1B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114183">
              <a:off x="228" y="203"/>
              <a:ext cx="96" cy="48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7115" name="Group 169">
            <a:extLst>
              <a:ext uri="{FF2B5EF4-FFF2-40B4-BE49-F238E27FC236}">
                <a16:creationId xmlns:a16="http://schemas.microsoft.com/office/drawing/2014/main" id="{518E1F7B-4E8E-9D6F-0E79-69D6FC4C0E23}"/>
              </a:ext>
            </a:extLst>
          </p:cNvPr>
          <p:cNvGrpSpPr>
            <a:grpSpLocks/>
          </p:cNvGrpSpPr>
          <p:nvPr/>
        </p:nvGrpSpPr>
        <p:grpSpPr bwMode="auto">
          <a:xfrm>
            <a:off x="4168775" y="2997200"/>
            <a:ext cx="1558925" cy="487363"/>
            <a:chOff x="0" y="0"/>
            <a:chExt cx="1046" cy="363"/>
          </a:xfrm>
        </p:grpSpPr>
        <p:sp>
          <p:nvSpPr>
            <p:cNvPr id="47133" name="Line 170">
              <a:extLst>
                <a:ext uri="{FF2B5EF4-FFF2-40B4-BE49-F238E27FC236}">
                  <a16:creationId xmlns:a16="http://schemas.microsoft.com/office/drawing/2014/main" id="{5C93CF96-E917-2A9A-09F4-6A7C85F4FF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2" y="0"/>
              <a:ext cx="864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prstDash val="dash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47134" name="Object 103">
              <a:extLst>
                <a:ext uri="{FF2B5EF4-FFF2-40B4-BE49-F238E27FC236}">
                  <a16:creationId xmlns:a16="http://schemas.microsoft.com/office/drawing/2014/main" id="{D2D988C1-498E-4B02-E11D-A496DD65BCE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45"/>
            <a:ext cx="226" cy="3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0" imgW="5791200" imgH="5791200" progId="">
                    <p:embed/>
                  </p:oleObj>
                </mc:Choice>
                <mc:Fallback>
                  <p:oleObj r:id="rId20" imgW="5791200" imgH="5791200" progId="">
                    <p:embed/>
                    <p:pic>
                      <p:nvPicPr>
                        <p:cNvPr id="0" name="Object 10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45"/>
                          <a:ext cx="226" cy="3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47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47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47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4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47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4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47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 nodeType="clickPar">
                      <p:stCondLst>
                        <p:cond delay="indefinite"/>
                      </p:stCondLst>
                      <p:childTnLst>
                        <p:par>
                          <p:cTn id="10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4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7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9" grpId="0" autoUpdateAnimBg="0"/>
      <p:bldP spid="47170" grpId="0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ext Box 2">
            <a:extLst>
              <a:ext uri="{FF2B5EF4-FFF2-40B4-BE49-F238E27FC236}">
                <a16:creationId xmlns:a16="http://schemas.microsoft.com/office/drawing/2014/main" id="{E52FB296-398F-5D00-40B4-D83CB9BDCB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0" y="1471613"/>
            <a:ext cx="831850" cy="860425"/>
          </a:xfrm>
          <a:prstGeom prst="rect">
            <a:avLst/>
          </a:prstGeom>
          <a:noFill/>
          <a:ln w="38100">
            <a:solidFill>
              <a:srgbClr val="66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三相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负载</a:t>
            </a:r>
          </a:p>
        </p:txBody>
      </p:sp>
      <p:sp>
        <p:nvSpPr>
          <p:cNvPr id="48131" name="AutoShape 3">
            <a:extLst>
              <a:ext uri="{FF2B5EF4-FFF2-40B4-BE49-F238E27FC236}">
                <a16:creationId xmlns:a16="http://schemas.microsoft.com/office/drawing/2014/main" id="{8C200573-0F14-27D1-C40D-A782E3BFC4EC}"/>
              </a:ext>
            </a:extLst>
          </p:cNvPr>
          <p:cNvSpPr>
            <a:spLocks noChangeArrowheads="1"/>
          </p:cNvSpPr>
          <p:nvPr/>
        </p:nvSpPr>
        <p:spPr bwMode="auto">
          <a:xfrm rot="-636504">
            <a:off x="2281238" y="1536700"/>
            <a:ext cx="457200" cy="304800"/>
          </a:xfrm>
          <a:prstGeom prst="notchedRightArrow">
            <a:avLst>
              <a:gd name="adj1" fmla="val 50000"/>
              <a:gd name="adj2" fmla="val 37500"/>
            </a:avLst>
          </a:prstGeom>
          <a:gradFill rotWithShape="0">
            <a:gsLst>
              <a:gs pos="0">
                <a:srgbClr val="FFFFCC"/>
              </a:gs>
              <a:gs pos="100000">
                <a:srgbClr val="7FFF7F"/>
              </a:gs>
            </a:gsLst>
            <a:lin ang="5400000" scaled="1"/>
          </a:gradFill>
          <a:ln w="38100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48132" name="AutoShape 4">
            <a:extLst>
              <a:ext uri="{FF2B5EF4-FFF2-40B4-BE49-F238E27FC236}">
                <a16:creationId xmlns:a16="http://schemas.microsoft.com/office/drawing/2014/main" id="{68378615-3296-FA0F-7EB2-37E582C8252F}"/>
              </a:ext>
            </a:extLst>
          </p:cNvPr>
          <p:cNvSpPr>
            <a:spLocks noChangeArrowheads="1"/>
          </p:cNvSpPr>
          <p:nvPr/>
        </p:nvSpPr>
        <p:spPr bwMode="auto">
          <a:xfrm rot="636504" flipV="1">
            <a:off x="2281238" y="1993900"/>
            <a:ext cx="457200" cy="304800"/>
          </a:xfrm>
          <a:prstGeom prst="notchedRightArrow">
            <a:avLst>
              <a:gd name="adj1" fmla="val 50000"/>
              <a:gd name="adj2" fmla="val 37500"/>
            </a:avLst>
          </a:prstGeom>
          <a:gradFill rotWithShape="0">
            <a:gsLst>
              <a:gs pos="0">
                <a:srgbClr val="FFFFCC"/>
              </a:gs>
              <a:gs pos="100000">
                <a:srgbClr val="7FFF7F"/>
              </a:gs>
            </a:gsLst>
            <a:lin ang="5400000" scaled="1"/>
          </a:gradFill>
          <a:ln w="38100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48133" name="Text Box 5">
            <a:extLst>
              <a:ext uri="{FF2B5EF4-FFF2-40B4-BE49-F238E27FC236}">
                <a16:creationId xmlns:a16="http://schemas.microsoft.com/office/drawing/2014/main" id="{74C3E246-E50C-FC29-F55A-9EB9B88540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51138" y="1414463"/>
            <a:ext cx="4305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对称(三个相的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</a:rPr>
              <a:t>复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阻抗相等)</a:t>
            </a:r>
          </a:p>
        </p:txBody>
      </p:sp>
      <p:sp>
        <p:nvSpPr>
          <p:cNvPr id="48134" name="Text Box 6">
            <a:extLst>
              <a:ext uri="{FF2B5EF4-FFF2-40B4-BE49-F238E27FC236}">
                <a16:creationId xmlns:a16="http://schemas.microsoft.com/office/drawing/2014/main" id="{B530F18C-8AE1-ECD5-3033-D87FCDB34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5263" y="1905000"/>
            <a:ext cx="42783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不对称(由多个单相负载组成)</a:t>
            </a:r>
          </a:p>
        </p:txBody>
      </p:sp>
      <p:sp>
        <p:nvSpPr>
          <p:cNvPr id="48135" name="Text Box 7">
            <a:extLst>
              <a:ext uri="{FF2B5EF4-FFF2-40B4-BE49-F238E27FC236}">
                <a16:creationId xmlns:a16="http://schemas.microsoft.com/office/drawing/2014/main" id="{6686A246-FA81-A690-AAA7-CF971AEA5E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0825" y="914400"/>
            <a:ext cx="5835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由三相电源供电的负载称为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</a:rPr>
              <a:t>三相负载</a:t>
            </a:r>
          </a:p>
        </p:txBody>
      </p:sp>
      <p:sp>
        <p:nvSpPr>
          <p:cNvPr id="48136" name="Text Box 9">
            <a:extLst>
              <a:ext uri="{FF2B5EF4-FFF2-40B4-BE49-F238E27FC236}">
                <a16:creationId xmlns:a16="http://schemas.microsoft.com/office/drawing/2014/main" id="{F673FA66-1462-B92D-2C77-98999E45AC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85163" y="2055813"/>
            <a:ext cx="465137" cy="176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</a:rPr>
              <a:t>三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</a:rPr>
              <a:t>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</a:rPr>
              <a:t>四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</a:rPr>
              <a:t>线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</a:rPr>
              <a:t>制</a:t>
            </a:r>
          </a:p>
        </p:txBody>
      </p:sp>
      <p:sp>
        <p:nvSpPr>
          <p:cNvPr id="48137" name="Text Box 10">
            <a:extLst>
              <a:ext uri="{FF2B5EF4-FFF2-40B4-BE49-F238E27FC236}">
                <a16:creationId xmlns:a16="http://schemas.microsoft.com/office/drawing/2014/main" id="{3C46B3A6-BD15-A02A-F403-DDF387CCA9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5113" y="4365625"/>
            <a:ext cx="1006475" cy="708025"/>
          </a:xfrm>
          <a:prstGeom prst="rect">
            <a:avLst/>
          </a:prstGeom>
          <a:solidFill>
            <a:schemeClr val="bg1"/>
          </a:solidFill>
          <a:ln w="28575">
            <a:solidFill>
              <a:srgbClr val="FF6699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000" b="1">
                <a:solidFill>
                  <a:schemeClr val="accent2"/>
                </a:solidFill>
                <a:latin typeface="宋体" panose="02010600030101010101" pitchFamily="2" charset="-122"/>
              </a:rPr>
              <a:t>三角形联结</a:t>
            </a:r>
          </a:p>
        </p:txBody>
      </p:sp>
      <p:sp>
        <p:nvSpPr>
          <p:cNvPr id="48138" name="Text Box 11">
            <a:extLst>
              <a:ext uri="{FF2B5EF4-FFF2-40B4-BE49-F238E27FC236}">
                <a16:creationId xmlns:a16="http://schemas.microsoft.com/office/drawing/2014/main" id="{CC5E8A03-158F-115A-BE5C-213E574110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00" y="5878513"/>
            <a:ext cx="1655763" cy="436562"/>
          </a:xfrm>
          <a:prstGeom prst="rect">
            <a:avLst/>
          </a:prstGeom>
          <a:noFill/>
          <a:ln w="9525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星形联结</a:t>
            </a:r>
          </a:p>
        </p:txBody>
      </p:sp>
      <p:sp useBgFill="1">
        <p:nvSpPr>
          <p:cNvPr id="48139" name="Text Box 12">
            <a:extLst>
              <a:ext uri="{FF2B5EF4-FFF2-40B4-BE49-F238E27FC236}">
                <a16:creationId xmlns:a16="http://schemas.microsoft.com/office/drawing/2014/main" id="{AFA94BFA-75F8-E476-BDDC-3425D6BD7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7888" y="942975"/>
            <a:ext cx="7231062" cy="140652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三相负载采用何种连接方式由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</a:rPr>
              <a:t>负载的额定电压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决定。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chemeClr val="accent2"/>
              </a:solidFill>
              <a:latin typeface="宋体" panose="02010600030101010101" pitchFamily="2" charset="-122"/>
            </a:endParaRP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  <a:buFontTx/>
              <a:buNone/>
            </a:pPr>
            <a:endParaRPr lang="zh-CN" altLang="en-US" sz="24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48140" name="Text Box 14">
            <a:extLst>
              <a:ext uri="{FF2B5EF4-FFF2-40B4-BE49-F238E27FC236}">
                <a16:creationId xmlns:a16="http://schemas.microsoft.com/office/drawing/2014/main" id="{FDFE2EA6-A65B-F599-55C7-CBACD22F2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88" y="1879600"/>
            <a:ext cx="72310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当负载额定电压等于电源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</a:rPr>
              <a:t>线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电压时采用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</a:rPr>
              <a:t>三角形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联结；</a:t>
            </a:r>
          </a:p>
        </p:txBody>
      </p:sp>
      <p:sp>
        <p:nvSpPr>
          <p:cNvPr id="48141" name="Text Box 15">
            <a:extLst>
              <a:ext uri="{FF2B5EF4-FFF2-40B4-BE49-F238E27FC236}">
                <a16:creationId xmlns:a16="http://schemas.microsoft.com/office/drawing/2014/main" id="{77014EFC-8521-A2D6-ACA5-C080892986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6300" y="1446213"/>
            <a:ext cx="6924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当负载额定电压等于电源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</a:rPr>
              <a:t>相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电压时采用</a:t>
            </a:r>
            <a:r>
              <a:rPr lang="zh-CN" altLang="en-US" sz="2400" b="1">
                <a:solidFill>
                  <a:srgbClr val="FF3300"/>
                </a:solidFill>
                <a:latin typeface="宋体" panose="02010600030101010101" pitchFamily="2" charset="-122"/>
              </a:rPr>
              <a:t>星形</a:t>
            </a:r>
            <a:r>
              <a:rPr lang="zh-CN" altLang="en-US" sz="2400" b="1">
                <a:solidFill>
                  <a:schemeClr val="accent2"/>
                </a:solidFill>
                <a:latin typeface="宋体" panose="02010600030101010101" pitchFamily="2" charset="-122"/>
              </a:rPr>
              <a:t>联结。</a:t>
            </a:r>
          </a:p>
        </p:txBody>
      </p:sp>
      <p:grpSp>
        <p:nvGrpSpPr>
          <p:cNvPr id="2" name="Group 16">
            <a:extLst>
              <a:ext uri="{FF2B5EF4-FFF2-40B4-BE49-F238E27FC236}">
                <a16:creationId xmlns:a16="http://schemas.microsoft.com/office/drawing/2014/main" id="{8BA44D2F-14D4-748C-0547-7B4E56296952}"/>
              </a:ext>
            </a:extLst>
          </p:cNvPr>
          <p:cNvGrpSpPr>
            <a:grpSpLocks/>
          </p:cNvGrpSpPr>
          <p:nvPr/>
        </p:nvGrpSpPr>
        <p:grpSpPr bwMode="auto">
          <a:xfrm>
            <a:off x="395288" y="2138363"/>
            <a:ext cx="7605712" cy="1736725"/>
            <a:chOff x="-3" y="39"/>
            <a:chExt cx="4791" cy="1094"/>
          </a:xfrm>
        </p:grpSpPr>
        <p:sp>
          <p:nvSpPr>
            <p:cNvPr id="48204" name="Text Box 17">
              <a:extLst>
                <a:ext uri="{FF2B5EF4-FFF2-40B4-BE49-F238E27FC236}">
                  <a16:creationId xmlns:a16="http://schemas.microsoft.com/office/drawing/2014/main" id="{6BAD6F0C-0CF2-9363-05E3-CF79A7C736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" y="864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48205" name="Line 18">
              <a:extLst>
                <a:ext uri="{FF2B5EF4-FFF2-40B4-BE49-F238E27FC236}">
                  <a16:creationId xmlns:a16="http://schemas.microsoft.com/office/drawing/2014/main" id="{5AB7928A-9FF9-BE10-5AC4-E19624301E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" y="276"/>
              <a:ext cx="4272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206" name="Oval 19">
              <a:extLst>
                <a:ext uri="{FF2B5EF4-FFF2-40B4-BE49-F238E27FC236}">
                  <a16:creationId xmlns:a16="http://schemas.microsoft.com/office/drawing/2014/main" id="{CB4A1FE0-2720-42E0-CB68-C78B4F59FB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" y="237"/>
              <a:ext cx="70" cy="7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207" name="Oval 20">
              <a:extLst>
                <a:ext uri="{FF2B5EF4-FFF2-40B4-BE49-F238E27FC236}">
                  <a16:creationId xmlns:a16="http://schemas.microsoft.com/office/drawing/2014/main" id="{E1B024AA-44E5-DFAC-79C5-03B2A37A32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" y="237"/>
              <a:ext cx="70" cy="7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0066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208" name="Oval 21">
              <a:extLst>
                <a:ext uri="{FF2B5EF4-FFF2-40B4-BE49-F238E27FC236}">
                  <a16:creationId xmlns:a16="http://schemas.microsoft.com/office/drawing/2014/main" id="{1E20B5F2-A868-8E0F-45EF-ADB469525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" y="420"/>
              <a:ext cx="70" cy="7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6699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209" name="Oval 22">
              <a:extLst>
                <a:ext uri="{FF2B5EF4-FFF2-40B4-BE49-F238E27FC236}">
                  <a16:creationId xmlns:a16="http://schemas.microsoft.com/office/drawing/2014/main" id="{01A49CBC-4DF2-0D01-F92A-A1B122A938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" y="420"/>
              <a:ext cx="70" cy="7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6699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210" name="Oval 23">
              <a:extLst>
                <a:ext uri="{FF2B5EF4-FFF2-40B4-BE49-F238E27FC236}">
                  <a16:creationId xmlns:a16="http://schemas.microsoft.com/office/drawing/2014/main" id="{B156D8FD-F01E-BA91-9831-2F5DA7CF3F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" y="612"/>
              <a:ext cx="70" cy="7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6699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211" name="Oval 24">
              <a:extLst>
                <a:ext uri="{FF2B5EF4-FFF2-40B4-BE49-F238E27FC236}">
                  <a16:creationId xmlns:a16="http://schemas.microsoft.com/office/drawing/2014/main" id="{A4A31C4A-C44B-95E9-B0A8-FD53818B5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9" y="612"/>
              <a:ext cx="70" cy="7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FF6699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212" name="Text Box 25">
              <a:extLst>
                <a:ext uri="{FF2B5EF4-FFF2-40B4-BE49-F238E27FC236}">
                  <a16:creationId xmlns:a16="http://schemas.microsoft.com/office/drawing/2014/main" id="{72C0D1BF-C36A-C9D8-B3BB-57639024F3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" y="39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48213" name="Text Box 26">
              <a:extLst>
                <a:ext uri="{FF2B5EF4-FFF2-40B4-BE49-F238E27FC236}">
                  <a16:creationId xmlns:a16="http://schemas.microsoft.com/office/drawing/2014/main" id="{1C87CEEE-72BE-AC2D-589E-87C88E0255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88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48214" name="Text Box 27">
              <a:extLst>
                <a:ext uri="{FF2B5EF4-FFF2-40B4-BE49-F238E27FC236}">
                  <a16:creationId xmlns:a16="http://schemas.microsoft.com/office/drawing/2014/main" id="{3D1DC945-A115-09EC-083A-01B85149C5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537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48215" name="Line 28">
              <a:extLst>
                <a:ext uri="{FF2B5EF4-FFF2-40B4-BE49-F238E27FC236}">
                  <a16:creationId xmlns:a16="http://schemas.microsoft.com/office/drawing/2014/main" id="{545CA679-8FF6-FDF5-7114-67C7BB3424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" y="468"/>
              <a:ext cx="4272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216" name="Line 29">
              <a:extLst>
                <a:ext uri="{FF2B5EF4-FFF2-40B4-BE49-F238E27FC236}">
                  <a16:creationId xmlns:a16="http://schemas.microsoft.com/office/drawing/2014/main" id="{44651DB2-CB91-3FEF-ADEF-45F606AA1A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6" y="660"/>
              <a:ext cx="4272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217" name="Line 30">
              <a:extLst>
                <a:ext uri="{FF2B5EF4-FFF2-40B4-BE49-F238E27FC236}">
                  <a16:creationId xmlns:a16="http://schemas.microsoft.com/office/drawing/2014/main" id="{87F9C585-D514-0831-6F09-11AE965DB0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" y="972"/>
              <a:ext cx="4344" cy="1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218" name="Oval 31">
              <a:extLst>
                <a:ext uri="{FF2B5EF4-FFF2-40B4-BE49-F238E27FC236}">
                  <a16:creationId xmlns:a16="http://schemas.microsoft.com/office/drawing/2014/main" id="{7C7A281A-1FF0-5FAD-0EE3-F19E36ECA2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18" y="948"/>
              <a:ext cx="70" cy="7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219" name="Oval 32">
              <a:extLst>
                <a:ext uri="{FF2B5EF4-FFF2-40B4-BE49-F238E27FC236}">
                  <a16:creationId xmlns:a16="http://schemas.microsoft.com/office/drawing/2014/main" id="{F81775AD-487D-5C41-6CB6-270BB8201A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5" y="939"/>
              <a:ext cx="70" cy="7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33">
            <a:extLst>
              <a:ext uri="{FF2B5EF4-FFF2-40B4-BE49-F238E27FC236}">
                <a16:creationId xmlns:a16="http://schemas.microsoft.com/office/drawing/2014/main" id="{F73AF452-667F-DEA0-AAEE-49217C45DD60}"/>
              </a:ext>
            </a:extLst>
          </p:cNvPr>
          <p:cNvGrpSpPr>
            <a:grpSpLocks/>
          </p:cNvGrpSpPr>
          <p:nvPr/>
        </p:nvGrpSpPr>
        <p:grpSpPr bwMode="auto">
          <a:xfrm>
            <a:off x="4594225" y="3124200"/>
            <a:ext cx="996950" cy="2495550"/>
            <a:chOff x="0" y="0"/>
            <a:chExt cx="628" cy="1572"/>
          </a:xfrm>
        </p:grpSpPr>
        <p:sp>
          <p:nvSpPr>
            <p:cNvPr id="48192" name="Line 34">
              <a:extLst>
                <a:ext uri="{FF2B5EF4-FFF2-40B4-BE49-F238E27FC236}">
                  <a16:creationId xmlns:a16="http://schemas.microsoft.com/office/drawing/2014/main" id="{E8CDFA79-C51C-E18C-44CD-7800FFDD0A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64" y="0"/>
              <a:ext cx="0" cy="1008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93" name="Line 35">
              <a:extLst>
                <a:ext uri="{FF2B5EF4-FFF2-40B4-BE49-F238E27FC236}">
                  <a16:creationId xmlns:a16="http://schemas.microsoft.com/office/drawing/2014/main" id="{DFD584D3-BE91-CC92-E48C-7B2B6AF231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" y="312"/>
              <a:ext cx="0" cy="672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94" name="Rectangle 36">
              <a:extLst>
                <a:ext uri="{FF2B5EF4-FFF2-40B4-BE49-F238E27FC236}">
                  <a16:creationId xmlns:a16="http://schemas.microsoft.com/office/drawing/2014/main" id="{C2467BF9-7C0C-7250-8121-ED1AC084D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" y="480"/>
              <a:ext cx="124" cy="276"/>
            </a:xfrm>
            <a:prstGeom prst="rect">
              <a:avLst/>
            </a:prstGeom>
            <a:noFill/>
            <a:ln w="38100">
              <a:solidFill>
                <a:srgbClr val="00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195" name="Rectangle 37">
              <a:extLst>
                <a:ext uri="{FF2B5EF4-FFF2-40B4-BE49-F238E27FC236}">
                  <a16:creationId xmlns:a16="http://schemas.microsoft.com/office/drawing/2014/main" id="{9AF71A84-1B2A-1DFA-FF07-FF1EDE780A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480"/>
              <a:ext cx="124" cy="276"/>
            </a:xfrm>
            <a:prstGeom prst="rect">
              <a:avLst/>
            </a:prstGeom>
            <a:noFill/>
            <a:ln w="38100">
              <a:solidFill>
                <a:srgbClr val="00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196" name="Line 38">
              <a:extLst>
                <a:ext uri="{FF2B5EF4-FFF2-40B4-BE49-F238E27FC236}">
                  <a16:creationId xmlns:a16="http://schemas.microsoft.com/office/drawing/2014/main" id="{DF49597B-4DF4-6F76-3989-23E6F2F670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" y="1524"/>
              <a:ext cx="480" cy="0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97" name="Line 39">
              <a:extLst>
                <a:ext uri="{FF2B5EF4-FFF2-40B4-BE49-F238E27FC236}">
                  <a16:creationId xmlns:a16="http://schemas.microsoft.com/office/drawing/2014/main" id="{7CDACB3C-D3D0-2971-D4E0-2604FF6E1C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0" y="960"/>
              <a:ext cx="108" cy="240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98" name="Rectangle 40">
              <a:extLst>
                <a:ext uri="{FF2B5EF4-FFF2-40B4-BE49-F238E27FC236}">
                  <a16:creationId xmlns:a16="http://schemas.microsoft.com/office/drawing/2014/main" id="{FF3B5EF2-11AE-6CE5-8CE3-BA77602B93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476"/>
              <a:ext cx="240" cy="96"/>
            </a:xfrm>
            <a:prstGeom prst="rect">
              <a:avLst/>
            </a:prstGeom>
            <a:solidFill>
              <a:srgbClr val="7FFF7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199" name="Line 41">
              <a:extLst>
                <a:ext uri="{FF2B5EF4-FFF2-40B4-BE49-F238E27FC236}">
                  <a16:creationId xmlns:a16="http://schemas.microsoft.com/office/drawing/2014/main" id="{1029E25F-DE32-E485-A044-5C10A5DF2C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" y="1200"/>
              <a:ext cx="0" cy="336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200" name="Line 42">
              <a:extLst>
                <a:ext uri="{FF2B5EF4-FFF2-40B4-BE49-F238E27FC236}">
                  <a16:creationId xmlns:a16="http://schemas.microsoft.com/office/drawing/2014/main" id="{488B8323-74D7-A5D1-3E04-966BB5033A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8" y="1200"/>
              <a:ext cx="0" cy="336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201" name="Line 43">
              <a:extLst>
                <a:ext uri="{FF2B5EF4-FFF2-40B4-BE49-F238E27FC236}">
                  <a16:creationId xmlns:a16="http://schemas.microsoft.com/office/drawing/2014/main" id="{4712E6AF-8F2E-5927-7C53-46191E5D9F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" y="1104"/>
              <a:ext cx="480" cy="0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202" name="Text Box 44">
              <a:extLst>
                <a:ext uri="{FF2B5EF4-FFF2-40B4-BE49-F238E27FC236}">
                  <a16:creationId xmlns:a16="http://schemas.microsoft.com/office/drawing/2014/main" id="{BA69957D-7154-6417-2A98-46F79E3B97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" y="1206"/>
              <a:ext cx="28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Z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3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48203" name="Line 45">
              <a:extLst>
                <a:ext uri="{FF2B5EF4-FFF2-40B4-BE49-F238E27FC236}">
                  <a16:creationId xmlns:a16="http://schemas.microsoft.com/office/drawing/2014/main" id="{167788EF-9054-80FB-85BA-504424A2FB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72"/>
              <a:ext cx="108" cy="240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4" name="Group 46">
            <a:extLst>
              <a:ext uri="{FF2B5EF4-FFF2-40B4-BE49-F238E27FC236}">
                <a16:creationId xmlns:a16="http://schemas.microsoft.com/office/drawing/2014/main" id="{0875CA67-CBF1-AC48-9112-6188DBC69E5E}"/>
              </a:ext>
            </a:extLst>
          </p:cNvPr>
          <p:cNvGrpSpPr>
            <a:grpSpLocks/>
          </p:cNvGrpSpPr>
          <p:nvPr/>
        </p:nvGrpSpPr>
        <p:grpSpPr bwMode="auto">
          <a:xfrm>
            <a:off x="2994025" y="2819400"/>
            <a:ext cx="996950" cy="2800350"/>
            <a:chOff x="0" y="0"/>
            <a:chExt cx="628" cy="1764"/>
          </a:xfrm>
        </p:grpSpPr>
        <p:sp>
          <p:nvSpPr>
            <p:cNvPr id="48180" name="Line 47">
              <a:extLst>
                <a:ext uri="{FF2B5EF4-FFF2-40B4-BE49-F238E27FC236}">
                  <a16:creationId xmlns:a16="http://schemas.microsoft.com/office/drawing/2014/main" id="{796E2A6F-F8D7-89D8-236D-46FCB2C3EDA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4" y="0"/>
              <a:ext cx="0" cy="1152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81" name="Line 48">
              <a:extLst>
                <a:ext uri="{FF2B5EF4-FFF2-40B4-BE49-F238E27FC236}">
                  <a16:creationId xmlns:a16="http://schemas.microsoft.com/office/drawing/2014/main" id="{2DA2245D-98E4-E7EF-8804-6AC7455883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4" y="504"/>
              <a:ext cx="0" cy="672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82" name="Rectangle 49">
              <a:extLst>
                <a:ext uri="{FF2B5EF4-FFF2-40B4-BE49-F238E27FC236}">
                  <a16:creationId xmlns:a16="http://schemas.microsoft.com/office/drawing/2014/main" id="{557A5248-581C-348C-BE8D-2FD8870587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" y="672"/>
              <a:ext cx="124" cy="276"/>
            </a:xfrm>
            <a:prstGeom prst="rect">
              <a:avLst/>
            </a:prstGeom>
            <a:noFill/>
            <a:ln w="38100">
              <a:solidFill>
                <a:srgbClr val="00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183" name="Rectangle 50">
              <a:extLst>
                <a:ext uri="{FF2B5EF4-FFF2-40B4-BE49-F238E27FC236}">
                  <a16:creationId xmlns:a16="http://schemas.microsoft.com/office/drawing/2014/main" id="{79F12EE1-0C4E-4E49-82F3-C4F5AB8C95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" y="672"/>
              <a:ext cx="124" cy="276"/>
            </a:xfrm>
            <a:prstGeom prst="rect">
              <a:avLst/>
            </a:prstGeom>
            <a:noFill/>
            <a:ln w="38100">
              <a:solidFill>
                <a:srgbClr val="00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184" name="Line 51">
              <a:extLst>
                <a:ext uri="{FF2B5EF4-FFF2-40B4-BE49-F238E27FC236}">
                  <a16:creationId xmlns:a16="http://schemas.microsoft.com/office/drawing/2014/main" id="{8B725232-BDB3-F281-C212-557D5DA038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" y="1716"/>
              <a:ext cx="480" cy="0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85" name="Line 52">
              <a:extLst>
                <a:ext uri="{FF2B5EF4-FFF2-40B4-BE49-F238E27FC236}">
                  <a16:creationId xmlns:a16="http://schemas.microsoft.com/office/drawing/2014/main" id="{F8C041BC-3EAD-670F-FC8F-031D690F3F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" y="1152"/>
              <a:ext cx="108" cy="240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86" name="Rectangle 53">
              <a:extLst>
                <a:ext uri="{FF2B5EF4-FFF2-40B4-BE49-F238E27FC236}">
                  <a16:creationId xmlns:a16="http://schemas.microsoft.com/office/drawing/2014/main" id="{694FC235-11C4-F48A-9769-562FEBA2E7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668"/>
              <a:ext cx="240" cy="96"/>
            </a:xfrm>
            <a:prstGeom prst="rect">
              <a:avLst/>
            </a:prstGeom>
            <a:solidFill>
              <a:srgbClr val="7FFF7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187" name="Line 54">
              <a:extLst>
                <a:ext uri="{FF2B5EF4-FFF2-40B4-BE49-F238E27FC236}">
                  <a16:creationId xmlns:a16="http://schemas.microsoft.com/office/drawing/2014/main" id="{19DE9514-8C51-D8F1-1AF1-888CC4A974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" y="1392"/>
              <a:ext cx="0" cy="336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88" name="Line 55">
              <a:extLst>
                <a:ext uri="{FF2B5EF4-FFF2-40B4-BE49-F238E27FC236}">
                  <a16:creationId xmlns:a16="http://schemas.microsoft.com/office/drawing/2014/main" id="{B53E8089-F48C-FD73-91ED-BCA175E6DA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8" y="1392"/>
              <a:ext cx="0" cy="336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89" name="Line 56">
              <a:extLst>
                <a:ext uri="{FF2B5EF4-FFF2-40B4-BE49-F238E27FC236}">
                  <a16:creationId xmlns:a16="http://schemas.microsoft.com/office/drawing/2014/main" id="{35F3B6B9-E510-C2E4-4F75-775B731D0F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" y="1296"/>
              <a:ext cx="480" cy="0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90" name="Text Box 57">
              <a:extLst>
                <a:ext uri="{FF2B5EF4-FFF2-40B4-BE49-F238E27FC236}">
                  <a16:creationId xmlns:a16="http://schemas.microsoft.com/office/drawing/2014/main" id="{3C497056-ECA6-061C-8DB4-490FFAE151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" y="1398"/>
              <a:ext cx="28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Z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2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48191" name="Line 58">
              <a:extLst>
                <a:ext uri="{FF2B5EF4-FFF2-40B4-BE49-F238E27FC236}">
                  <a16:creationId xmlns:a16="http://schemas.microsoft.com/office/drawing/2014/main" id="{C2E2605D-3D28-E2D9-8F5B-16FD1A6C3A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164"/>
              <a:ext cx="108" cy="240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5" name="Group 59">
            <a:extLst>
              <a:ext uri="{FF2B5EF4-FFF2-40B4-BE49-F238E27FC236}">
                <a16:creationId xmlns:a16="http://schemas.microsoft.com/office/drawing/2014/main" id="{7830046D-DD9C-E311-F4C0-BE14AABAAF0C}"/>
              </a:ext>
            </a:extLst>
          </p:cNvPr>
          <p:cNvGrpSpPr>
            <a:grpSpLocks/>
          </p:cNvGrpSpPr>
          <p:nvPr/>
        </p:nvGrpSpPr>
        <p:grpSpPr bwMode="auto">
          <a:xfrm>
            <a:off x="1393825" y="2514600"/>
            <a:ext cx="1035050" cy="3105150"/>
            <a:chOff x="0" y="0"/>
            <a:chExt cx="652" cy="1956"/>
          </a:xfrm>
        </p:grpSpPr>
        <p:sp>
          <p:nvSpPr>
            <p:cNvPr id="48168" name="Line 60">
              <a:extLst>
                <a:ext uri="{FF2B5EF4-FFF2-40B4-BE49-F238E27FC236}">
                  <a16:creationId xmlns:a16="http://schemas.microsoft.com/office/drawing/2014/main" id="{9DCB5043-D13B-B6CB-4ABF-699CCF4F24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8" y="0"/>
              <a:ext cx="0" cy="1344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69" name="Rectangle 61">
              <a:extLst>
                <a:ext uri="{FF2B5EF4-FFF2-40B4-BE49-F238E27FC236}">
                  <a16:creationId xmlns:a16="http://schemas.microsoft.com/office/drawing/2014/main" id="{252ACD4C-5028-64F0-7A69-D9701DDE3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" y="864"/>
              <a:ext cx="124" cy="276"/>
            </a:xfrm>
            <a:prstGeom prst="rect">
              <a:avLst/>
            </a:prstGeom>
            <a:noFill/>
            <a:ln w="38100">
              <a:solidFill>
                <a:srgbClr val="00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170" name="Line 62">
              <a:extLst>
                <a:ext uri="{FF2B5EF4-FFF2-40B4-BE49-F238E27FC236}">
                  <a16:creationId xmlns:a16="http://schemas.microsoft.com/office/drawing/2014/main" id="{3FD0CE6B-4648-8824-78A3-D0D3DCA66D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" y="696"/>
              <a:ext cx="0" cy="672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71" name="Rectangle 63">
              <a:extLst>
                <a:ext uri="{FF2B5EF4-FFF2-40B4-BE49-F238E27FC236}">
                  <a16:creationId xmlns:a16="http://schemas.microsoft.com/office/drawing/2014/main" id="{7778FB84-ABC4-4E22-F04D-BE6E4B6CE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" y="864"/>
              <a:ext cx="124" cy="276"/>
            </a:xfrm>
            <a:prstGeom prst="rect">
              <a:avLst/>
            </a:prstGeom>
            <a:noFill/>
            <a:ln w="38100">
              <a:solidFill>
                <a:srgbClr val="0099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172" name="Line 64">
              <a:extLst>
                <a:ext uri="{FF2B5EF4-FFF2-40B4-BE49-F238E27FC236}">
                  <a16:creationId xmlns:a16="http://schemas.microsoft.com/office/drawing/2014/main" id="{02D2A3E1-06B7-949D-366C-F75C13C74B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" y="1908"/>
              <a:ext cx="480" cy="0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73" name="Line 65">
              <a:extLst>
                <a:ext uri="{FF2B5EF4-FFF2-40B4-BE49-F238E27FC236}">
                  <a16:creationId xmlns:a16="http://schemas.microsoft.com/office/drawing/2014/main" id="{B964C21C-E020-D356-BC20-FEE9DFA744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" y="1344"/>
              <a:ext cx="108" cy="240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74" name="Rectangle 66">
              <a:extLst>
                <a:ext uri="{FF2B5EF4-FFF2-40B4-BE49-F238E27FC236}">
                  <a16:creationId xmlns:a16="http://schemas.microsoft.com/office/drawing/2014/main" id="{E9590B8E-286E-AE0D-7730-09C5EFE73A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" y="1860"/>
              <a:ext cx="240" cy="96"/>
            </a:xfrm>
            <a:prstGeom prst="rect">
              <a:avLst/>
            </a:prstGeom>
            <a:solidFill>
              <a:srgbClr val="7FFF7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8175" name="Line 67">
              <a:extLst>
                <a:ext uri="{FF2B5EF4-FFF2-40B4-BE49-F238E27FC236}">
                  <a16:creationId xmlns:a16="http://schemas.microsoft.com/office/drawing/2014/main" id="{DCF7887C-4F5D-11B7-38AA-7656DDEB5D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" y="1584"/>
              <a:ext cx="0" cy="336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76" name="Line 68">
              <a:extLst>
                <a:ext uri="{FF2B5EF4-FFF2-40B4-BE49-F238E27FC236}">
                  <a16:creationId xmlns:a16="http://schemas.microsoft.com/office/drawing/2014/main" id="{A6AF0904-9C07-B95D-A2AA-94A8C3F52A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8" y="1584"/>
              <a:ext cx="0" cy="336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77" name="Line 69">
              <a:extLst>
                <a:ext uri="{FF2B5EF4-FFF2-40B4-BE49-F238E27FC236}">
                  <a16:creationId xmlns:a16="http://schemas.microsoft.com/office/drawing/2014/main" id="{3F6B181E-829C-6053-1ABA-7639DCA1008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" y="1488"/>
              <a:ext cx="480" cy="0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178" name="Text Box 70">
              <a:extLst>
                <a:ext uri="{FF2B5EF4-FFF2-40B4-BE49-F238E27FC236}">
                  <a16:creationId xmlns:a16="http://schemas.microsoft.com/office/drawing/2014/main" id="{39DD6759-935A-F447-502F-C67CB3168B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9" y="1590"/>
              <a:ext cx="28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Z</a:t>
              </a:r>
              <a:r>
                <a:rPr lang="en-US" altLang="zh-CN" sz="2200" b="1" baseline="-25000">
                  <a:latin typeface="宋体" panose="02010600030101010101" pitchFamily="2" charset="-122"/>
                </a:rPr>
                <a:t>1</a:t>
              </a:r>
              <a:endParaRPr lang="en-US" altLang="zh-CN" sz="2200" b="1">
                <a:latin typeface="宋体" panose="02010600030101010101" pitchFamily="2" charset="-122"/>
              </a:endParaRPr>
            </a:p>
          </p:txBody>
        </p:sp>
        <p:sp>
          <p:nvSpPr>
            <p:cNvPr id="48179" name="Line 71">
              <a:extLst>
                <a:ext uri="{FF2B5EF4-FFF2-40B4-BE49-F238E27FC236}">
                  <a16:creationId xmlns:a16="http://schemas.microsoft.com/office/drawing/2014/main" id="{0DA7402A-124B-DF42-7888-9784B5F822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362"/>
              <a:ext cx="108" cy="240"/>
            </a:xfrm>
            <a:prstGeom prst="line">
              <a:avLst/>
            </a:prstGeom>
            <a:noFill/>
            <a:ln w="38100">
              <a:solidFill>
                <a:srgbClr val="6666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8146" name="Line 132">
            <a:extLst>
              <a:ext uri="{FF2B5EF4-FFF2-40B4-BE49-F238E27FC236}">
                <a16:creationId xmlns:a16="http://schemas.microsoft.com/office/drawing/2014/main" id="{F1E36F4A-F796-7BE0-CC74-AFBA783D5072}"/>
              </a:ext>
            </a:extLst>
          </p:cNvPr>
          <p:cNvSpPr>
            <a:spLocks noChangeShapeType="1"/>
          </p:cNvSpPr>
          <p:nvPr/>
        </p:nvSpPr>
        <p:spPr bwMode="auto">
          <a:xfrm>
            <a:off x="7413625" y="6021388"/>
            <a:ext cx="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" name="Group 137">
            <a:extLst>
              <a:ext uri="{FF2B5EF4-FFF2-40B4-BE49-F238E27FC236}">
                <a16:creationId xmlns:a16="http://schemas.microsoft.com/office/drawing/2014/main" id="{896583EE-889B-8D1F-B6B6-549FED4CE6AB}"/>
              </a:ext>
            </a:extLst>
          </p:cNvPr>
          <p:cNvGrpSpPr>
            <a:grpSpLocks/>
          </p:cNvGrpSpPr>
          <p:nvPr/>
        </p:nvGrpSpPr>
        <p:grpSpPr bwMode="auto">
          <a:xfrm>
            <a:off x="6189663" y="2492375"/>
            <a:ext cx="2162175" cy="3813175"/>
            <a:chOff x="0" y="0"/>
            <a:chExt cx="1362" cy="2402"/>
          </a:xfrm>
        </p:grpSpPr>
        <p:grpSp>
          <p:nvGrpSpPr>
            <p:cNvPr id="48149" name="Group 136">
              <a:extLst>
                <a:ext uri="{FF2B5EF4-FFF2-40B4-BE49-F238E27FC236}">
                  <a16:creationId xmlns:a16="http://schemas.microsoft.com/office/drawing/2014/main" id="{F616D61E-DDE8-049A-12DC-B0BA19BAB9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0"/>
              <a:ext cx="1362" cy="2402"/>
              <a:chOff x="0" y="0"/>
              <a:chExt cx="1362" cy="2402"/>
            </a:xfrm>
          </p:grpSpPr>
          <p:sp>
            <p:nvSpPr>
              <p:cNvPr id="48153" name="Oval 73">
                <a:extLst>
                  <a:ext uri="{FF2B5EF4-FFF2-40B4-BE49-F238E27FC236}">
                    <a16:creationId xmlns:a16="http://schemas.microsoft.com/office/drawing/2014/main" id="{65529ECC-3196-C111-4012-50D5AB01A36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" y="1743"/>
                <a:ext cx="672" cy="659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48154" name="Line 113">
                <a:extLst>
                  <a:ext uri="{FF2B5EF4-FFF2-40B4-BE49-F238E27FC236}">
                    <a16:creationId xmlns:a16="http://schemas.microsoft.com/office/drawing/2014/main" id="{4E4AF1FF-3A39-0C92-D09B-4F08173E1C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66" y="182"/>
                <a:ext cx="0" cy="1137"/>
              </a:xfrm>
              <a:prstGeom prst="line">
                <a:avLst/>
              </a:prstGeom>
              <a:noFill/>
              <a:ln w="38100">
                <a:solidFill>
                  <a:srgbClr val="66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155" name="Rectangle 114">
                <a:extLst>
                  <a:ext uri="{FF2B5EF4-FFF2-40B4-BE49-F238E27FC236}">
                    <a16:creationId xmlns:a16="http://schemas.microsoft.com/office/drawing/2014/main" id="{0D633212-33F3-6316-02A6-99451DC9AB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6" y="848"/>
                <a:ext cx="124" cy="271"/>
              </a:xfrm>
              <a:prstGeom prst="rect">
                <a:avLst/>
              </a:prstGeom>
              <a:noFill/>
              <a:ln w="38100">
                <a:solidFill>
                  <a:srgbClr val="0099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48156" name="Line 115">
                <a:extLst>
                  <a:ext uri="{FF2B5EF4-FFF2-40B4-BE49-F238E27FC236}">
                    <a16:creationId xmlns:a16="http://schemas.microsoft.com/office/drawing/2014/main" id="{52BFC865-333A-7EB2-C2C1-72F2ABDEF1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40" y="1295"/>
                <a:ext cx="108" cy="236"/>
              </a:xfrm>
              <a:prstGeom prst="line">
                <a:avLst/>
              </a:prstGeom>
              <a:noFill/>
              <a:ln w="38100">
                <a:solidFill>
                  <a:srgbClr val="66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8157" name="Line 116">
                <a:extLst>
                  <a:ext uri="{FF2B5EF4-FFF2-40B4-BE49-F238E27FC236}">
                    <a16:creationId xmlns:a16="http://schemas.microsoft.com/office/drawing/2014/main" id="{56C223F3-880A-9DE6-4F17-942449AA20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8" y="1507"/>
                <a:ext cx="0" cy="330"/>
              </a:xfrm>
              <a:prstGeom prst="line">
                <a:avLst/>
              </a:prstGeom>
              <a:noFill/>
              <a:ln w="38100">
                <a:solidFill>
                  <a:srgbClr val="66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8158" name="未知">
                <a:extLst>
                  <a:ext uri="{FF2B5EF4-FFF2-40B4-BE49-F238E27FC236}">
                    <a16:creationId xmlns:a16="http://schemas.microsoft.com/office/drawing/2014/main" id="{B367179B-2AD1-7C04-2288-23F48FE9F6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4" y="1513"/>
                <a:ext cx="144" cy="659"/>
              </a:xfrm>
              <a:custGeom>
                <a:avLst/>
                <a:gdLst>
                  <a:gd name="T0" fmla="*/ 0 w 144"/>
                  <a:gd name="T1" fmla="*/ 464 h 672"/>
                  <a:gd name="T2" fmla="*/ 144 w 144"/>
                  <a:gd name="T3" fmla="*/ 464 h 672"/>
                  <a:gd name="T4" fmla="*/ 144 w 144"/>
                  <a:gd name="T5" fmla="*/ 0 h 672"/>
                  <a:gd name="T6" fmla="*/ 0 60000 65536"/>
                  <a:gd name="T7" fmla="*/ 0 60000 65536"/>
                  <a:gd name="T8" fmla="*/ 0 60000 65536"/>
                  <a:gd name="T9" fmla="*/ 0 w 144"/>
                  <a:gd name="T10" fmla="*/ 0 h 672"/>
                  <a:gd name="T11" fmla="*/ 144 w 144"/>
                  <a:gd name="T12" fmla="*/ 672 h 67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4" h="672">
                    <a:moveTo>
                      <a:pt x="0" y="672"/>
                    </a:moveTo>
                    <a:lnTo>
                      <a:pt x="144" y="672"/>
                    </a:lnTo>
                    <a:lnTo>
                      <a:pt x="144" y="0"/>
                    </a:lnTo>
                  </a:path>
                </a:pathLst>
              </a:custGeom>
              <a:noFill/>
              <a:ln w="38100" cap="flat" cmpd="sng">
                <a:solidFill>
                  <a:srgbClr val="6666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8159" name="未知">
                <a:extLst>
                  <a:ext uri="{FF2B5EF4-FFF2-40B4-BE49-F238E27FC236}">
                    <a16:creationId xmlns:a16="http://schemas.microsoft.com/office/drawing/2014/main" id="{C3B0BBA1-41F4-7C39-87E8-0E37D74B9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" y="1519"/>
                <a:ext cx="192" cy="659"/>
              </a:xfrm>
              <a:custGeom>
                <a:avLst/>
                <a:gdLst>
                  <a:gd name="T0" fmla="*/ 192 w 192"/>
                  <a:gd name="T1" fmla="*/ 464 h 672"/>
                  <a:gd name="T2" fmla="*/ 0 w 192"/>
                  <a:gd name="T3" fmla="*/ 464 h 672"/>
                  <a:gd name="T4" fmla="*/ 0 w 192"/>
                  <a:gd name="T5" fmla="*/ 0 h 672"/>
                  <a:gd name="T6" fmla="*/ 0 60000 65536"/>
                  <a:gd name="T7" fmla="*/ 0 60000 65536"/>
                  <a:gd name="T8" fmla="*/ 0 60000 65536"/>
                  <a:gd name="T9" fmla="*/ 0 w 192"/>
                  <a:gd name="T10" fmla="*/ 0 h 672"/>
                  <a:gd name="T11" fmla="*/ 192 w 192"/>
                  <a:gd name="T12" fmla="*/ 672 h 67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2" h="672">
                    <a:moveTo>
                      <a:pt x="192" y="672"/>
                    </a:moveTo>
                    <a:lnTo>
                      <a:pt x="0" y="672"/>
                    </a:lnTo>
                    <a:lnTo>
                      <a:pt x="0" y="0"/>
                    </a:lnTo>
                  </a:path>
                </a:pathLst>
              </a:custGeom>
              <a:noFill/>
              <a:ln w="38100" cap="flat" cmpd="sng">
                <a:solidFill>
                  <a:srgbClr val="6666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8160" name="Line 119">
                <a:extLst>
                  <a:ext uri="{FF2B5EF4-FFF2-40B4-BE49-F238E27FC236}">
                    <a16:creationId xmlns:a16="http://schemas.microsoft.com/office/drawing/2014/main" id="{1A4AF7B7-4CF5-CE19-CAED-7B3024C8D4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" y="0"/>
                <a:ext cx="0" cy="1319"/>
              </a:xfrm>
              <a:prstGeom prst="line">
                <a:avLst/>
              </a:prstGeom>
              <a:noFill/>
              <a:ln w="38100">
                <a:solidFill>
                  <a:srgbClr val="66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8161" name="Line 120">
                <a:extLst>
                  <a:ext uri="{FF2B5EF4-FFF2-40B4-BE49-F238E27FC236}">
                    <a16:creationId xmlns:a16="http://schemas.microsoft.com/office/drawing/2014/main" id="{39C777B2-2DA7-0292-1CAB-580940E950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6" y="409"/>
                <a:ext cx="0" cy="933"/>
              </a:xfrm>
              <a:prstGeom prst="line">
                <a:avLst/>
              </a:prstGeom>
              <a:noFill/>
              <a:ln w="38100">
                <a:solidFill>
                  <a:srgbClr val="66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8162" name="Line 121">
                <a:extLst>
                  <a:ext uri="{FF2B5EF4-FFF2-40B4-BE49-F238E27FC236}">
                    <a16:creationId xmlns:a16="http://schemas.microsoft.com/office/drawing/2014/main" id="{86ACEF32-8064-CEAB-9584-DFC928E03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2" y="1413"/>
                <a:ext cx="816" cy="0"/>
              </a:xfrm>
              <a:prstGeom prst="line">
                <a:avLst/>
              </a:prstGeom>
              <a:noFill/>
              <a:ln w="38100">
                <a:solidFill>
                  <a:srgbClr val="6666FF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8163" name="Text Box 122">
                <a:extLst>
                  <a:ext uri="{FF2B5EF4-FFF2-40B4-BE49-F238E27FC236}">
                    <a16:creationId xmlns:a16="http://schemas.microsoft.com/office/drawing/2014/main" id="{50A33AD8-A8DF-92C7-BDAD-A46BF8C23D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22" y="1802"/>
                <a:ext cx="340" cy="4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latin typeface="Times New Roman" panose="02020603050405020304" pitchFamily="18" charset="0"/>
                  </a:rPr>
                  <a:t>M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latin typeface="Times New Roman" panose="02020603050405020304" pitchFamily="18" charset="0"/>
                  </a:rPr>
                  <a:t>3 ~</a:t>
                </a:r>
              </a:p>
            </p:txBody>
          </p:sp>
          <p:sp>
            <p:nvSpPr>
              <p:cNvPr id="48164" name="Rectangle 123">
                <a:extLst>
                  <a:ext uri="{FF2B5EF4-FFF2-40B4-BE49-F238E27FC236}">
                    <a16:creationId xmlns:a16="http://schemas.microsoft.com/office/drawing/2014/main" id="{FAB6A66E-45A0-7ED9-56B2-8F62DC8D0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4" y="848"/>
                <a:ext cx="124" cy="271"/>
              </a:xfrm>
              <a:prstGeom prst="rect">
                <a:avLst/>
              </a:prstGeom>
              <a:noFill/>
              <a:ln w="38100">
                <a:solidFill>
                  <a:srgbClr val="0099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48165" name="Rectangle 124">
                <a:extLst>
                  <a:ext uri="{FF2B5EF4-FFF2-40B4-BE49-F238E27FC236}">
                    <a16:creationId xmlns:a16="http://schemas.microsoft.com/office/drawing/2014/main" id="{DA2EB137-0E2F-7718-3CD1-E0559DED8A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" y="848"/>
                <a:ext cx="124" cy="271"/>
              </a:xfrm>
              <a:prstGeom prst="rect">
                <a:avLst/>
              </a:prstGeom>
              <a:noFill/>
              <a:ln w="38100">
                <a:solidFill>
                  <a:srgbClr val="0099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48166" name="Line 125">
                <a:extLst>
                  <a:ext uri="{FF2B5EF4-FFF2-40B4-BE49-F238E27FC236}">
                    <a16:creationId xmlns:a16="http://schemas.microsoft.com/office/drawing/2014/main" id="{A9F718C0-3D09-2C60-9911-C35599A4F2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22" y="1283"/>
                <a:ext cx="108" cy="236"/>
              </a:xfrm>
              <a:prstGeom prst="line">
                <a:avLst/>
              </a:prstGeom>
              <a:noFill/>
              <a:ln w="38100">
                <a:solidFill>
                  <a:srgbClr val="66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48167" name="Line 126">
                <a:extLst>
                  <a:ext uri="{FF2B5EF4-FFF2-40B4-BE49-F238E27FC236}">
                    <a16:creationId xmlns:a16="http://schemas.microsoft.com/office/drawing/2014/main" id="{CC51AEF1-CCFC-7537-5218-C5BDEBE8E68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283"/>
                <a:ext cx="108" cy="236"/>
              </a:xfrm>
              <a:prstGeom prst="line">
                <a:avLst/>
              </a:prstGeom>
              <a:noFill/>
              <a:ln w="38100">
                <a:solidFill>
                  <a:srgbClr val="6666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aphicFrame>
          <p:nvGraphicFramePr>
            <p:cNvPr id="48150" name="Object 130">
              <a:extLst>
                <a:ext uri="{FF2B5EF4-FFF2-40B4-BE49-F238E27FC236}">
                  <a16:creationId xmlns:a16="http://schemas.microsoft.com/office/drawing/2014/main" id="{CF35E3E4-BD0C-8E6D-743D-7057FC8CC95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73" y="1808"/>
            <a:ext cx="544" cy="4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993991" imgH="866861" progId="Visio.Drawing.11">
                    <p:embed/>
                  </p:oleObj>
                </mc:Choice>
                <mc:Fallback>
                  <p:oleObj r:id="rId2" imgW="993991" imgH="866861" progId="Visio.Drawing.11">
                    <p:embed/>
                    <p:pic>
                      <p:nvPicPr>
                        <p:cNvPr id="0" name="Object 13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3" y="1808"/>
                          <a:ext cx="544" cy="48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8151" name="Line 131">
              <a:extLst>
                <a:ext uri="{FF2B5EF4-FFF2-40B4-BE49-F238E27FC236}">
                  <a16:creationId xmlns:a16="http://schemas.microsoft.com/office/drawing/2014/main" id="{7BBDC345-3F6A-BB0D-9861-572340B4B3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7" y="2177"/>
              <a:ext cx="45" cy="0"/>
            </a:xfrm>
            <a:prstGeom prst="line">
              <a:avLst/>
            </a:prstGeom>
            <a:noFill/>
            <a:ln w="254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152" name="Line 133">
              <a:extLst>
                <a:ext uri="{FF2B5EF4-FFF2-40B4-BE49-F238E27FC236}">
                  <a16:creationId xmlns:a16="http://schemas.microsoft.com/office/drawing/2014/main" id="{9087F1DD-08D9-8311-2AC4-BC3F48F775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56" y="2175"/>
              <a:ext cx="46" cy="0"/>
            </a:xfrm>
            <a:prstGeom prst="line">
              <a:avLst/>
            </a:prstGeom>
            <a:noFill/>
            <a:ln w="254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8148" name="Rectangle 138">
            <a:extLst>
              <a:ext uri="{FF2B5EF4-FFF2-40B4-BE49-F238E27FC236}">
                <a16:creationId xmlns:a16="http://schemas.microsoft.com/office/drawing/2014/main" id="{C5B77D33-AD3A-4A14-93B8-50DBA2E5B1C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234950"/>
            <a:ext cx="6538913" cy="457200"/>
          </a:xfrm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2.8.2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三相电路中负载的连接方法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3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3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0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300"/>
                                        <p:tgtEl>
                                          <p:spTgt spid="48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0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75"/>
                                        <p:tgtEl>
                                          <p:spTgt spid="48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725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75"/>
                                        <p:tgtEl>
                                          <p:spTgt spid="48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450"/>
                            </p:stCondLst>
                            <p:childTnLst>
                              <p:par>
                                <p:cTn id="8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75"/>
                                        <p:tgtEl>
                                          <p:spTgt spid="48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animBg="1" autoUpdateAnimBg="0"/>
      <p:bldP spid="48131" grpId="0" animBg="1" autoUpdateAnimBg="0"/>
      <p:bldP spid="48132" grpId="0" animBg="1" autoUpdateAnimBg="0"/>
      <p:bldP spid="48133" grpId="0" autoUpdateAnimBg="0"/>
      <p:bldP spid="48134" grpId="0" autoUpdateAnimBg="0"/>
      <p:bldP spid="48135" grpId="0" autoUpdateAnimBg="0"/>
      <p:bldP spid="48136" grpId="0" autoUpdateAnimBg="0"/>
      <p:bldP spid="48137" grpId="0" animBg="1" autoUpdateAnimBg="0"/>
      <p:bldP spid="48138" grpId="0" animBg="1" autoUpdateAnimBg="0"/>
      <p:bldP spid="48139" grpId="0" animBg="1" autoUpdateAnimBg="0"/>
      <p:bldP spid="48140" grpId="0" autoUpdateAnimBg="0"/>
      <p:bldP spid="48141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9154" name="Object 274">
            <a:extLst>
              <a:ext uri="{FF2B5EF4-FFF2-40B4-BE49-F238E27FC236}">
                <a16:creationId xmlns:a16="http://schemas.microsoft.com/office/drawing/2014/main" id="{7567D19B-98C4-3112-8F78-5E3B523CA2A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9750" y="1431925"/>
          <a:ext cx="1965325" cy="1835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619360" imgH="2450520" progId="Visio.Drawing.11">
                  <p:embed/>
                </p:oleObj>
              </mc:Choice>
              <mc:Fallback>
                <p:oleObj r:id="rId2" imgW="2619360" imgH="2450520" progId="Visio.Drawing.11">
                  <p:embed/>
                  <p:pic>
                    <p:nvPicPr>
                      <p:cNvPr id="0" name="Object 27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431925"/>
                        <a:ext cx="1965325" cy="1835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155" name="Text Box 2">
            <a:extLst>
              <a:ext uri="{FF2B5EF4-FFF2-40B4-BE49-F238E27FC236}">
                <a16:creationId xmlns:a16="http://schemas.microsoft.com/office/drawing/2014/main" id="{0AB520E8-0EF9-7CD5-CF6A-728A91A2C7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1800" y="5194300"/>
            <a:ext cx="472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8000"/>
                </a:solidFill>
                <a:latin typeface="Times New Roman" panose="02020603050405020304" pitchFamily="18" charset="0"/>
              </a:rPr>
              <a:t>每相负载中的电流 </a:t>
            </a:r>
            <a:r>
              <a:rPr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>
                <a:solidFill>
                  <a:srgbClr val="008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008000"/>
                </a:solidFill>
                <a:latin typeface="Times New Roman" panose="02020603050405020304" pitchFamily="18" charset="0"/>
              </a:rPr>
              <a:t>称为</a:t>
            </a: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相电流</a:t>
            </a:r>
            <a:endParaRPr lang="zh-CN" altLang="en-US" sz="24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56" name="Line 4">
            <a:extLst>
              <a:ext uri="{FF2B5EF4-FFF2-40B4-BE49-F238E27FC236}">
                <a16:creationId xmlns:a16="http://schemas.microsoft.com/office/drawing/2014/main" id="{7996B01F-1124-5659-01C7-62B91A58255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524000" y="2551113"/>
            <a:ext cx="34290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57" name="Text Box 5">
            <a:extLst>
              <a:ext uri="{FF2B5EF4-FFF2-40B4-BE49-F238E27FC236}">
                <a16:creationId xmlns:a16="http://schemas.microsoft.com/office/drawing/2014/main" id="{D09BF4C5-E5E4-7440-1A19-8C0839D7BD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263" y="131763"/>
            <a:ext cx="6248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2.8.2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三相电路中负载的连接方法</a:t>
            </a:r>
          </a:p>
        </p:txBody>
      </p:sp>
      <p:sp>
        <p:nvSpPr>
          <p:cNvPr id="49158" name="Text Box 6">
            <a:extLst>
              <a:ext uri="{FF2B5EF4-FFF2-40B4-BE49-F238E27FC236}">
                <a16:creationId xmlns:a16="http://schemas.microsoft.com/office/drawing/2014/main" id="{B7A2AA5E-4839-D509-6661-397BB7DF89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668338"/>
            <a:ext cx="2362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星形联结</a:t>
            </a:r>
          </a:p>
        </p:txBody>
      </p:sp>
      <p:grpSp>
        <p:nvGrpSpPr>
          <p:cNvPr id="49159" name="Group 7">
            <a:extLst>
              <a:ext uri="{FF2B5EF4-FFF2-40B4-BE49-F238E27FC236}">
                <a16:creationId xmlns:a16="http://schemas.microsoft.com/office/drawing/2014/main" id="{195316EF-F0D6-A890-9DEE-483262F5AA78}"/>
              </a:ext>
            </a:extLst>
          </p:cNvPr>
          <p:cNvGrpSpPr>
            <a:grpSpLocks/>
          </p:cNvGrpSpPr>
          <p:nvPr/>
        </p:nvGrpSpPr>
        <p:grpSpPr bwMode="auto">
          <a:xfrm>
            <a:off x="1995488" y="1384300"/>
            <a:ext cx="546100" cy="1189038"/>
            <a:chOff x="0" y="0"/>
            <a:chExt cx="344" cy="749"/>
          </a:xfrm>
        </p:grpSpPr>
        <p:sp>
          <p:nvSpPr>
            <p:cNvPr id="49222" name="Text Box 8">
              <a:extLst>
                <a:ext uri="{FF2B5EF4-FFF2-40B4-BE49-F238E27FC236}">
                  <a16:creationId xmlns:a16="http://schemas.microsoft.com/office/drawing/2014/main" id="{27955391-2AE7-7560-6D65-67203464F0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" y="480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49223" name="Text Box 9">
              <a:extLst>
                <a:ext uri="{FF2B5EF4-FFF2-40B4-BE49-F238E27FC236}">
                  <a16:creationId xmlns:a16="http://schemas.microsoft.com/office/drawing/2014/main" id="{29C661A0-A5C3-F607-2712-E33A62D9B0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" y="0"/>
              <a:ext cx="21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49224" name="Text Box 10">
              <a:extLst>
                <a:ext uri="{FF2B5EF4-FFF2-40B4-BE49-F238E27FC236}">
                  <a16:creationId xmlns:a16="http://schemas.microsoft.com/office/drawing/2014/main" id="{96F5B27A-72EE-2A8E-80F0-B395773E6E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8"/>
              <a:ext cx="3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49160" name="Text Box 32">
            <a:extLst>
              <a:ext uri="{FF2B5EF4-FFF2-40B4-BE49-F238E27FC236}">
                <a16:creationId xmlns:a16="http://schemas.microsoft.com/office/drawing/2014/main" id="{8285980E-9CB5-6390-9F75-E64FF51F6B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8863" y="2244725"/>
            <a:ext cx="385762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49161" name="未知">
            <a:extLst>
              <a:ext uri="{FF2B5EF4-FFF2-40B4-BE49-F238E27FC236}">
                <a16:creationId xmlns:a16="http://schemas.microsoft.com/office/drawing/2014/main" id="{CD618DC5-2B3B-A28E-0562-ED9E35FFDC58}"/>
              </a:ext>
            </a:extLst>
          </p:cNvPr>
          <p:cNvSpPr>
            <a:spLocks/>
          </p:cNvSpPr>
          <p:nvPr/>
        </p:nvSpPr>
        <p:spPr bwMode="auto">
          <a:xfrm>
            <a:off x="2433638" y="3198813"/>
            <a:ext cx="1447800" cy="381000"/>
          </a:xfrm>
          <a:custGeom>
            <a:avLst/>
            <a:gdLst>
              <a:gd name="T0" fmla="*/ 0 w 912"/>
              <a:gd name="T1" fmla="*/ 0 h 240"/>
              <a:gd name="T2" fmla="*/ 0 w 912"/>
              <a:gd name="T3" fmla="*/ 2147483647 h 240"/>
              <a:gd name="T4" fmla="*/ 2147483647 w 912"/>
              <a:gd name="T5" fmla="*/ 2147483647 h 240"/>
              <a:gd name="T6" fmla="*/ 0 60000 65536"/>
              <a:gd name="T7" fmla="*/ 0 60000 65536"/>
              <a:gd name="T8" fmla="*/ 0 60000 65536"/>
              <a:gd name="T9" fmla="*/ 0 w 912"/>
              <a:gd name="T10" fmla="*/ 0 h 240"/>
              <a:gd name="T11" fmla="*/ 912 w 912"/>
              <a:gd name="T12" fmla="*/ 240 h 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240">
                <a:moveTo>
                  <a:pt x="0" y="0"/>
                </a:moveTo>
                <a:lnTo>
                  <a:pt x="0" y="240"/>
                </a:lnTo>
                <a:lnTo>
                  <a:pt x="912" y="240"/>
                </a:lnTo>
              </a:path>
            </a:pathLst>
          </a:custGeom>
          <a:noFill/>
          <a:ln w="38100" cap="flat" cmpd="sng">
            <a:solidFill>
              <a:schemeClr val="tx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2" name="未知">
            <a:extLst>
              <a:ext uri="{FF2B5EF4-FFF2-40B4-BE49-F238E27FC236}">
                <a16:creationId xmlns:a16="http://schemas.microsoft.com/office/drawing/2014/main" id="{236FD124-D78B-550E-FA8D-A2640271C8BC}"/>
              </a:ext>
            </a:extLst>
          </p:cNvPr>
          <p:cNvSpPr>
            <a:spLocks/>
          </p:cNvSpPr>
          <p:nvPr/>
        </p:nvSpPr>
        <p:spPr bwMode="auto">
          <a:xfrm>
            <a:off x="566738" y="3179763"/>
            <a:ext cx="3352800" cy="952500"/>
          </a:xfrm>
          <a:custGeom>
            <a:avLst/>
            <a:gdLst>
              <a:gd name="T0" fmla="*/ 0 w 2112"/>
              <a:gd name="T1" fmla="*/ 0 h 528"/>
              <a:gd name="T2" fmla="*/ 0 w 2112"/>
              <a:gd name="T3" fmla="*/ 2147483647 h 528"/>
              <a:gd name="T4" fmla="*/ 2147483647 w 2112"/>
              <a:gd name="T5" fmla="*/ 2147483647 h 528"/>
              <a:gd name="T6" fmla="*/ 0 60000 65536"/>
              <a:gd name="T7" fmla="*/ 0 60000 65536"/>
              <a:gd name="T8" fmla="*/ 0 60000 65536"/>
              <a:gd name="T9" fmla="*/ 0 w 2112"/>
              <a:gd name="T10" fmla="*/ 0 h 528"/>
              <a:gd name="T11" fmla="*/ 2112 w 2112"/>
              <a:gd name="T12" fmla="*/ 528 h 5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12" h="528">
                <a:moveTo>
                  <a:pt x="0" y="0"/>
                </a:moveTo>
                <a:lnTo>
                  <a:pt x="0" y="528"/>
                </a:lnTo>
                <a:lnTo>
                  <a:pt x="2112" y="528"/>
                </a:lnTo>
              </a:path>
            </a:pathLst>
          </a:custGeom>
          <a:noFill/>
          <a:ln w="38100" cap="flat" cmpd="sng">
            <a:solidFill>
              <a:schemeClr val="tx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9163" name="Group 35">
            <a:extLst>
              <a:ext uri="{FF2B5EF4-FFF2-40B4-BE49-F238E27FC236}">
                <a16:creationId xmlns:a16="http://schemas.microsoft.com/office/drawing/2014/main" id="{98FC2C6C-D118-BF49-5D2B-93E76AD20CC5}"/>
              </a:ext>
            </a:extLst>
          </p:cNvPr>
          <p:cNvGrpSpPr>
            <a:grpSpLocks/>
          </p:cNvGrpSpPr>
          <p:nvPr/>
        </p:nvGrpSpPr>
        <p:grpSpPr bwMode="auto">
          <a:xfrm>
            <a:off x="2376488" y="2489200"/>
            <a:ext cx="488950" cy="1131888"/>
            <a:chOff x="0" y="0"/>
            <a:chExt cx="308" cy="713"/>
          </a:xfrm>
        </p:grpSpPr>
        <p:sp>
          <p:nvSpPr>
            <p:cNvPr id="49219" name="Text Box 36">
              <a:extLst>
                <a:ext uri="{FF2B5EF4-FFF2-40B4-BE49-F238E27FC236}">
                  <a16:creationId xmlns:a16="http://schemas.microsoft.com/office/drawing/2014/main" id="{97E68A3F-B680-C77E-9540-28955D3E19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68"/>
              <a:ext cx="30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49220" name="Text Box 37">
              <a:extLst>
                <a:ext uri="{FF2B5EF4-FFF2-40B4-BE49-F238E27FC236}">
                  <a16:creationId xmlns:a16="http://schemas.microsoft.com/office/drawing/2014/main" id="{AEC6480B-3D13-9913-4588-B3A4D18696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" y="0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49221" name="Text Box 38">
              <a:extLst>
                <a:ext uri="{FF2B5EF4-FFF2-40B4-BE49-F238E27FC236}">
                  <a16:creationId xmlns:a16="http://schemas.microsoft.com/office/drawing/2014/main" id="{56262230-504E-37C5-5564-C47B275591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" y="444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sp>
        <p:nvSpPr>
          <p:cNvPr id="49164" name="Text Box 39">
            <a:extLst>
              <a:ext uri="{FF2B5EF4-FFF2-40B4-BE49-F238E27FC236}">
                <a16:creationId xmlns:a16="http://schemas.microsoft.com/office/drawing/2014/main" id="{5071A886-1E33-F2F9-75A4-9AAB9522B8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9388" y="3136900"/>
            <a:ext cx="6096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200" b="1" i="1">
                <a:solidFill>
                  <a:srgbClr val="008000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200" b="1" baseline="-25000">
                <a:solidFill>
                  <a:srgbClr val="008000"/>
                </a:solidFill>
                <a:latin typeface="Times New Roman" panose="02020603050405020304" pitchFamily="18" charset="0"/>
              </a:rPr>
              <a:t>3</a:t>
            </a:r>
          </a:p>
        </p:txBody>
      </p:sp>
      <p:sp>
        <p:nvSpPr>
          <p:cNvPr id="49165" name="Text Box 40">
            <a:extLst>
              <a:ext uri="{FF2B5EF4-FFF2-40B4-BE49-F238E27FC236}">
                <a16:creationId xmlns:a16="http://schemas.microsoft.com/office/drawing/2014/main" id="{70869A63-B210-3878-D29F-78ECE2D77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5113" y="2508250"/>
            <a:ext cx="39370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008000"/>
                </a:solidFill>
                <a:latin typeface="Times New Roman" panose="02020603050405020304" pitchFamily="18" charset="0"/>
              </a:rPr>
              <a:t>–</a:t>
            </a:r>
            <a:r>
              <a:rPr lang="en-US" altLang="zh-CN" sz="2200" i="1">
                <a:solidFill>
                  <a:srgbClr val="008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 </a:t>
            </a:r>
          </a:p>
        </p:txBody>
      </p:sp>
      <p:sp>
        <p:nvSpPr>
          <p:cNvPr id="49166" name="Text Box 41">
            <a:extLst>
              <a:ext uri="{FF2B5EF4-FFF2-40B4-BE49-F238E27FC236}">
                <a16:creationId xmlns:a16="http://schemas.microsoft.com/office/drawing/2014/main" id="{2EE4C6BE-2D67-DB30-507F-E800C339A1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5425" y="3675063"/>
            <a:ext cx="3429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008000"/>
                </a:solidFill>
                <a:latin typeface="Times New Roman" panose="02020603050405020304" pitchFamily="18" charset="0"/>
              </a:rPr>
              <a:t>+</a:t>
            </a:r>
          </a:p>
        </p:txBody>
      </p:sp>
      <p:grpSp>
        <p:nvGrpSpPr>
          <p:cNvPr id="49167" name="Group 42">
            <a:extLst>
              <a:ext uri="{FF2B5EF4-FFF2-40B4-BE49-F238E27FC236}">
                <a16:creationId xmlns:a16="http://schemas.microsoft.com/office/drawing/2014/main" id="{ED591BC1-A043-F342-BD88-B01A851A8838}"/>
              </a:ext>
            </a:extLst>
          </p:cNvPr>
          <p:cNvGrpSpPr>
            <a:grpSpLocks/>
          </p:cNvGrpSpPr>
          <p:nvPr/>
        </p:nvGrpSpPr>
        <p:grpSpPr bwMode="auto">
          <a:xfrm>
            <a:off x="3476625" y="850900"/>
            <a:ext cx="482600" cy="481013"/>
            <a:chOff x="0" y="0"/>
            <a:chExt cx="304" cy="303"/>
          </a:xfrm>
        </p:grpSpPr>
        <p:sp>
          <p:nvSpPr>
            <p:cNvPr id="49217" name="Line 43">
              <a:extLst>
                <a:ext uri="{FF2B5EF4-FFF2-40B4-BE49-F238E27FC236}">
                  <a16:creationId xmlns:a16="http://schemas.microsoft.com/office/drawing/2014/main" id="{F2A8564D-86D8-348D-C366-0EE3EDA74F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" y="303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218" name="Text Box 44">
              <a:extLst>
                <a:ext uri="{FF2B5EF4-FFF2-40B4-BE49-F238E27FC236}">
                  <a16:creationId xmlns:a16="http://schemas.microsoft.com/office/drawing/2014/main" id="{FEB7D759-E992-1326-2CC1-715A59048B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49168" name="未知">
            <a:extLst>
              <a:ext uri="{FF2B5EF4-FFF2-40B4-BE49-F238E27FC236}">
                <a16:creationId xmlns:a16="http://schemas.microsoft.com/office/drawing/2014/main" id="{084484E9-7D1A-33E9-B283-23A38B6829A8}"/>
              </a:ext>
            </a:extLst>
          </p:cNvPr>
          <p:cNvSpPr>
            <a:spLocks/>
          </p:cNvSpPr>
          <p:nvPr/>
        </p:nvSpPr>
        <p:spPr bwMode="auto">
          <a:xfrm>
            <a:off x="1485900" y="1427163"/>
            <a:ext cx="3505200" cy="1143000"/>
          </a:xfrm>
          <a:custGeom>
            <a:avLst/>
            <a:gdLst>
              <a:gd name="T0" fmla="*/ 0 w 2208"/>
              <a:gd name="T1" fmla="*/ 0 h 720"/>
              <a:gd name="T2" fmla="*/ 2147483647 w 2208"/>
              <a:gd name="T3" fmla="*/ 0 h 720"/>
              <a:gd name="T4" fmla="*/ 2147483647 w 2208"/>
              <a:gd name="T5" fmla="*/ 2147483647 h 720"/>
              <a:gd name="T6" fmla="*/ 0 60000 65536"/>
              <a:gd name="T7" fmla="*/ 0 60000 65536"/>
              <a:gd name="T8" fmla="*/ 0 60000 65536"/>
              <a:gd name="T9" fmla="*/ 0 w 2208"/>
              <a:gd name="T10" fmla="*/ 0 h 720"/>
              <a:gd name="T11" fmla="*/ 2208 w 2208"/>
              <a:gd name="T12" fmla="*/ 720 h 7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08" h="720">
                <a:moveTo>
                  <a:pt x="0" y="0"/>
                </a:moveTo>
                <a:lnTo>
                  <a:pt x="2208" y="0"/>
                </a:lnTo>
                <a:lnTo>
                  <a:pt x="2208" y="72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69" name="Rectangle 46">
            <a:extLst>
              <a:ext uri="{FF2B5EF4-FFF2-40B4-BE49-F238E27FC236}">
                <a16:creationId xmlns:a16="http://schemas.microsoft.com/office/drawing/2014/main" id="{3254CC12-ECF2-A541-379E-DE6BD1B8F883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762500" y="1922463"/>
            <a:ext cx="457200" cy="152400"/>
          </a:xfrm>
          <a:prstGeom prst="rect">
            <a:avLst/>
          </a:prstGeom>
          <a:solidFill>
            <a:schemeClr val="bg1"/>
          </a:solidFill>
          <a:ln w="381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49170" name="未知">
            <a:extLst>
              <a:ext uri="{FF2B5EF4-FFF2-40B4-BE49-F238E27FC236}">
                <a16:creationId xmlns:a16="http://schemas.microsoft.com/office/drawing/2014/main" id="{52693216-3E6C-D463-7C99-CBAE0546D531}"/>
              </a:ext>
            </a:extLst>
          </p:cNvPr>
          <p:cNvSpPr>
            <a:spLocks/>
          </p:cNvSpPr>
          <p:nvPr/>
        </p:nvSpPr>
        <p:spPr bwMode="auto">
          <a:xfrm>
            <a:off x="3295650" y="2570163"/>
            <a:ext cx="1676400" cy="1562100"/>
          </a:xfrm>
          <a:custGeom>
            <a:avLst/>
            <a:gdLst>
              <a:gd name="T0" fmla="*/ 2147483647 w 1056"/>
              <a:gd name="T1" fmla="*/ 0 h 1152"/>
              <a:gd name="T2" fmla="*/ 2147483647 w 1056"/>
              <a:gd name="T3" fmla="*/ 2147483647 h 1152"/>
              <a:gd name="T4" fmla="*/ 2147483647 w 1056"/>
              <a:gd name="T5" fmla="*/ 2147483647 h 1152"/>
              <a:gd name="T6" fmla="*/ 0 w 1056"/>
              <a:gd name="T7" fmla="*/ 2147483647 h 1152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1152"/>
              <a:gd name="T14" fmla="*/ 1056 w 1056"/>
              <a:gd name="T15" fmla="*/ 1152 h 1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1152">
                <a:moveTo>
                  <a:pt x="1056" y="0"/>
                </a:moveTo>
                <a:lnTo>
                  <a:pt x="528" y="528"/>
                </a:lnTo>
                <a:lnTo>
                  <a:pt x="528" y="1152"/>
                </a:lnTo>
                <a:lnTo>
                  <a:pt x="0" y="1152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71" name="Rectangle 48">
            <a:extLst>
              <a:ext uri="{FF2B5EF4-FFF2-40B4-BE49-F238E27FC236}">
                <a16:creationId xmlns:a16="http://schemas.microsoft.com/office/drawing/2014/main" id="{BFAEB279-7FE7-FC51-568C-55885BAA7267}"/>
              </a:ext>
            </a:extLst>
          </p:cNvPr>
          <p:cNvSpPr>
            <a:spLocks noChangeArrowheads="1"/>
          </p:cNvSpPr>
          <p:nvPr/>
        </p:nvSpPr>
        <p:spPr bwMode="auto">
          <a:xfrm rot="19007658" flipH="1">
            <a:off x="4343400" y="2894013"/>
            <a:ext cx="457200" cy="152400"/>
          </a:xfrm>
          <a:prstGeom prst="rect">
            <a:avLst/>
          </a:prstGeom>
          <a:solidFill>
            <a:schemeClr val="bg1"/>
          </a:solidFill>
          <a:ln w="381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49172" name="未知">
            <a:extLst>
              <a:ext uri="{FF2B5EF4-FFF2-40B4-BE49-F238E27FC236}">
                <a16:creationId xmlns:a16="http://schemas.microsoft.com/office/drawing/2014/main" id="{315D5BC0-1477-865B-3EDF-4C22A5948799}"/>
              </a:ext>
            </a:extLst>
          </p:cNvPr>
          <p:cNvSpPr>
            <a:spLocks/>
          </p:cNvSpPr>
          <p:nvPr/>
        </p:nvSpPr>
        <p:spPr bwMode="auto">
          <a:xfrm>
            <a:off x="3752850" y="2513013"/>
            <a:ext cx="1981200" cy="1066800"/>
          </a:xfrm>
          <a:custGeom>
            <a:avLst/>
            <a:gdLst>
              <a:gd name="T0" fmla="*/ 2147483647 w 1248"/>
              <a:gd name="T1" fmla="*/ 0 h 672"/>
              <a:gd name="T2" fmla="*/ 2147483647 w 1248"/>
              <a:gd name="T3" fmla="*/ 2147483647 h 672"/>
              <a:gd name="T4" fmla="*/ 2147483647 w 1248"/>
              <a:gd name="T5" fmla="*/ 2147483647 h 672"/>
              <a:gd name="T6" fmla="*/ 0 w 1248"/>
              <a:gd name="T7" fmla="*/ 2147483647 h 672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672"/>
              <a:gd name="T14" fmla="*/ 1248 w 1248"/>
              <a:gd name="T15" fmla="*/ 672 h 6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672">
                <a:moveTo>
                  <a:pt x="768" y="0"/>
                </a:moveTo>
                <a:lnTo>
                  <a:pt x="1248" y="480"/>
                </a:lnTo>
                <a:lnTo>
                  <a:pt x="1248" y="672"/>
                </a:lnTo>
                <a:lnTo>
                  <a:pt x="0" y="672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173" name="Rectangle 50">
            <a:extLst>
              <a:ext uri="{FF2B5EF4-FFF2-40B4-BE49-F238E27FC236}">
                <a16:creationId xmlns:a16="http://schemas.microsoft.com/office/drawing/2014/main" id="{05A37F75-62CD-BF40-8CDD-BB83AB78B0AD}"/>
              </a:ext>
            </a:extLst>
          </p:cNvPr>
          <p:cNvSpPr>
            <a:spLocks noChangeArrowheads="1"/>
          </p:cNvSpPr>
          <p:nvPr/>
        </p:nvSpPr>
        <p:spPr bwMode="auto">
          <a:xfrm rot="2592342">
            <a:off x="5219700" y="2894013"/>
            <a:ext cx="457200" cy="152400"/>
          </a:xfrm>
          <a:prstGeom prst="rect">
            <a:avLst/>
          </a:prstGeom>
          <a:solidFill>
            <a:schemeClr val="bg1"/>
          </a:solidFill>
          <a:ln w="381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49174" name="Oval 51">
            <a:extLst>
              <a:ext uri="{FF2B5EF4-FFF2-40B4-BE49-F238E27FC236}">
                <a16:creationId xmlns:a16="http://schemas.microsoft.com/office/drawing/2014/main" id="{E7A76CE3-DF2A-9E53-2742-3226E19E689B}"/>
              </a:ext>
            </a:extLst>
          </p:cNvPr>
          <p:cNvSpPr>
            <a:spLocks noChangeArrowheads="1"/>
          </p:cNvSpPr>
          <p:nvPr/>
        </p:nvSpPr>
        <p:spPr bwMode="auto">
          <a:xfrm rot="-3119044">
            <a:off x="4953000" y="2493963"/>
            <a:ext cx="111125" cy="111125"/>
          </a:xfrm>
          <a:prstGeom prst="ellipse">
            <a:avLst/>
          </a:prstGeom>
          <a:solidFill>
            <a:srgbClr val="7FFF7F"/>
          </a:solid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49175" name="Oval 52">
            <a:extLst>
              <a:ext uri="{FF2B5EF4-FFF2-40B4-BE49-F238E27FC236}">
                <a16:creationId xmlns:a16="http://schemas.microsoft.com/office/drawing/2014/main" id="{9DA8DF18-8A76-B727-57FA-193BF1758852}"/>
              </a:ext>
            </a:extLst>
          </p:cNvPr>
          <p:cNvSpPr>
            <a:spLocks noChangeArrowheads="1"/>
          </p:cNvSpPr>
          <p:nvPr/>
        </p:nvSpPr>
        <p:spPr bwMode="auto">
          <a:xfrm rot="-3119044">
            <a:off x="1462088" y="2513013"/>
            <a:ext cx="111125" cy="111125"/>
          </a:xfrm>
          <a:prstGeom prst="ellipse">
            <a:avLst/>
          </a:prstGeom>
          <a:solidFill>
            <a:srgbClr val="7FFF7F"/>
          </a:solid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49176" name="Text Box 53">
            <a:extLst>
              <a:ext uri="{FF2B5EF4-FFF2-40B4-BE49-F238E27FC236}">
                <a16:creationId xmlns:a16="http://schemas.microsoft.com/office/drawing/2014/main" id="{270BC7D1-A6B8-0FCE-DE2A-934326ED1D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81588" y="2301875"/>
            <a:ext cx="455612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008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b="1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  <a:endParaRPr lang="en-US" altLang="zh-CN" sz="2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49177" name="Object 33">
            <a:extLst>
              <a:ext uri="{FF2B5EF4-FFF2-40B4-BE49-F238E27FC236}">
                <a16:creationId xmlns:a16="http://schemas.microsoft.com/office/drawing/2014/main" id="{C1206348-E824-D034-1BCC-74754F7CB0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76825" y="1858963"/>
          <a:ext cx="503238" cy="504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5791200" imgH="6096000" progId="">
                  <p:embed/>
                </p:oleObj>
              </mc:Choice>
              <mc:Fallback>
                <p:oleObj r:id="rId4" imgW="5791200" imgH="6096000" progId="">
                  <p:embed/>
                  <p:pic>
                    <p:nvPicPr>
                      <p:cNvPr id="0" name="Object 3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1858963"/>
                        <a:ext cx="503238" cy="504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78" name="Object 34">
            <a:extLst>
              <a:ext uri="{FF2B5EF4-FFF2-40B4-BE49-F238E27FC236}">
                <a16:creationId xmlns:a16="http://schemas.microsoft.com/office/drawing/2014/main" id="{5C9D676A-3B91-1CDF-2751-7B0E11AAF5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37188" y="2508250"/>
          <a:ext cx="520700" cy="520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6096000" imgH="6096000" progId="">
                  <p:embed/>
                </p:oleObj>
              </mc:Choice>
              <mc:Fallback>
                <p:oleObj r:id="rId6" imgW="6096000" imgH="6096000" progId="">
                  <p:embed/>
                  <p:pic>
                    <p:nvPicPr>
                      <p:cNvPr id="0" name="Object 3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37188" y="2508250"/>
                        <a:ext cx="520700" cy="520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179" name="Object 35">
            <a:extLst>
              <a:ext uri="{FF2B5EF4-FFF2-40B4-BE49-F238E27FC236}">
                <a16:creationId xmlns:a16="http://schemas.microsoft.com/office/drawing/2014/main" id="{39B5D843-B2F2-7D90-8533-8C05C1D8B6D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645025" y="2914650"/>
          <a:ext cx="522288" cy="550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5791200" imgH="6096000" progId="">
                  <p:embed/>
                </p:oleObj>
              </mc:Choice>
              <mc:Fallback>
                <p:oleObj r:id="rId8" imgW="5791200" imgH="6096000" progId="">
                  <p:embed/>
                  <p:pic>
                    <p:nvPicPr>
                      <p:cNvPr id="0" name="Object 3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5025" y="2914650"/>
                        <a:ext cx="522288" cy="5508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9180" name="Group 60">
            <a:extLst>
              <a:ext uri="{FF2B5EF4-FFF2-40B4-BE49-F238E27FC236}">
                <a16:creationId xmlns:a16="http://schemas.microsoft.com/office/drawing/2014/main" id="{5D8F07F0-9BB1-42AC-F6CC-B671AAFB4F8B}"/>
              </a:ext>
            </a:extLst>
          </p:cNvPr>
          <p:cNvGrpSpPr>
            <a:grpSpLocks/>
          </p:cNvGrpSpPr>
          <p:nvPr/>
        </p:nvGrpSpPr>
        <p:grpSpPr bwMode="auto">
          <a:xfrm>
            <a:off x="3514725" y="2984500"/>
            <a:ext cx="482600" cy="481013"/>
            <a:chOff x="0" y="0"/>
            <a:chExt cx="304" cy="303"/>
          </a:xfrm>
        </p:grpSpPr>
        <p:sp>
          <p:nvSpPr>
            <p:cNvPr id="49215" name="Line 61">
              <a:extLst>
                <a:ext uri="{FF2B5EF4-FFF2-40B4-BE49-F238E27FC236}">
                  <a16:creationId xmlns:a16="http://schemas.microsoft.com/office/drawing/2014/main" id="{0C044EE3-1303-01AA-E9B5-E258EC6874D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" y="303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216" name="Text Box 62">
              <a:extLst>
                <a:ext uri="{FF2B5EF4-FFF2-40B4-BE49-F238E27FC236}">
                  <a16:creationId xmlns:a16="http://schemas.microsoft.com/office/drawing/2014/main" id="{73F98A89-218B-31B2-E423-D4EF3F0276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9181" name="Group 63">
            <a:extLst>
              <a:ext uri="{FF2B5EF4-FFF2-40B4-BE49-F238E27FC236}">
                <a16:creationId xmlns:a16="http://schemas.microsoft.com/office/drawing/2014/main" id="{D33FC6B6-4CFD-FFD8-5B06-9612E99D2BCC}"/>
              </a:ext>
            </a:extLst>
          </p:cNvPr>
          <p:cNvGrpSpPr>
            <a:grpSpLocks/>
          </p:cNvGrpSpPr>
          <p:nvPr/>
        </p:nvGrpSpPr>
        <p:grpSpPr bwMode="auto">
          <a:xfrm>
            <a:off x="3533775" y="3575050"/>
            <a:ext cx="482600" cy="481013"/>
            <a:chOff x="0" y="0"/>
            <a:chExt cx="304" cy="303"/>
          </a:xfrm>
        </p:grpSpPr>
        <p:sp>
          <p:nvSpPr>
            <p:cNvPr id="49213" name="Line 64">
              <a:extLst>
                <a:ext uri="{FF2B5EF4-FFF2-40B4-BE49-F238E27FC236}">
                  <a16:creationId xmlns:a16="http://schemas.microsoft.com/office/drawing/2014/main" id="{C57E819D-6A74-3875-9781-2419DBCA6E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" y="303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214" name="Text Box 65">
              <a:extLst>
                <a:ext uri="{FF2B5EF4-FFF2-40B4-BE49-F238E27FC236}">
                  <a16:creationId xmlns:a16="http://schemas.microsoft.com/office/drawing/2014/main" id="{031F99A4-D4A2-F15A-160F-2205E351C1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9182" name="Group 66">
            <a:extLst>
              <a:ext uri="{FF2B5EF4-FFF2-40B4-BE49-F238E27FC236}">
                <a16:creationId xmlns:a16="http://schemas.microsoft.com/office/drawing/2014/main" id="{5A34B6DF-AA84-24EF-825C-DB0203FC1BF3}"/>
              </a:ext>
            </a:extLst>
          </p:cNvPr>
          <p:cNvGrpSpPr>
            <a:grpSpLocks/>
          </p:cNvGrpSpPr>
          <p:nvPr/>
        </p:nvGrpSpPr>
        <p:grpSpPr bwMode="auto">
          <a:xfrm>
            <a:off x="3482975" y="1917700"/>
            <a:ext cx="485775" cy="500063"/>
            <a:chOff x="0" y="0"/>
            <a:chExt cx="306" cy="315"/>
          </a:xfrm>
        </p:grpSpPr>
        <p:sp>
          <p:nvSpPr>
            <p:cNvPr id="49211" name="Line 67">
              <a:extLst>
                <a:ext uri="{FF2B5EF4-FFF2-40B4-BE49-F238E27FC236}">
                  <a16:creationId xmlns:a16="http://schemas.microsoft.com/office/drawing/2014/main" id="{C230D443-2F6F-F529-BED4-8CBD8A7194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0" y="315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212" name="Text Box 68">
              <a:extLst>
                <a:ext uri="{FF2B5EF4-FFF2-40B4-BE49-F238E27FC236}">
                  <a16:creationId xmlns:a16="http://schemas.microsoft.com/office/drawing/2014/main" id="{90187445-0480-DD2B-9EAB-A231E4C6D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" y="0"/>
              <a:ext cx="25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N</a:t>
              </a:r>
              <a:endPara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49197" name="Text Box 69">
            <a:extLst>
              <a:ext uri="{FF2B5EF4-FFF2-40B4-BE49-F238E27FC236}">
                <a16:creationId xmlns:a16="http://schemas.microsoft.com/office/drawing/2014/main" id="{52CEE114-1105-FA57-E141-E2F58B87E7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025" y="4724400"/>
            <a:ext cx="5086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电路及电压和电流的参考方向如图示</a:t>
            </a:r>
          </a:p>
        </p:txBody>
      </p:sp>
      <p:sp>
        <p:nvSpPr>
          <p:cNvPr id="49198" name="Text Box 70">
            <a:extLst>
              <a:ext uri="{FF2B5EF4-FFF2-40B4-BE49-F238E27FC236}">
                <a16:creationId xmlns:a16="http://schemas.microsoft.com/office/drawing/2014/main" id="{0A3DC77D-E87C-3B44-0773-44356D43CB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1963" y="5638800"/>
            <a:ext cx="4795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8000"/>
                </a:solidFill>
                <a:latin typeface="Times New Roman" panose="02020603050405020304" pitchFamily="18" charset="0"/>
              </a:rPr>
              <a:t>每根相线中的电流 </a:t>
            </a:r>
            <a:r>
              <a:rPr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i="1" baseline="-25000">
                <a:solidFill>
                  <a:srgbClr val="FF33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400" b="1" i="1">
                <a:solidFill>
                  <a:srgbClr val="008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008000"/>
                </a:solidFill>
                <a:latin typeface="Times New Roman" panose="02020603050405020304" pitchFamily="18" charset="0"/>
              </a:rPr>
              <a:t>称为</a:t>
            </a: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线电流</a:t>
            </a:r>
            <a:endParaRPr lang="zh-CN" altLang="en-US" sz="24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9199" name="Text Box 71">
            <a:extLst>
              <a:ext uri="{FF2B5EF4-FFF2-40B4-BE49-F238E27FC236}">
                <a16:creationId xmlns:a16="http://schemas.microsoft.com/office/drawing/2014/main" id="{36197C5B-F5B7-1D67-C01D-3E133D3484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3413" y="4495800"/>
            <a:ext cx="29416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负载为星形联结时，</a:t>
            </a:r>
          </a:p>
        </p:txBody>
      </p:sp>
      <p:sp>
        <p:nvSpPr>
          <p:cNvPr id="49200" name="Text Box 77">
            <a:extLst>
              <a:ext uri="{FF2B5EF4-FFF2-40B4-BE49-F238E27FC236}">
                <a16:creationId xmlns:a16="http://schemas.microsoft.com/office/drawing/2014/main" id="{1DBF96C5-A3B2-057E-5E7A-AE7A53EE0F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94350" y="5105400"/>
            <a:ext cx="3168650" cy="485775"/>
          </a:xfrm>
          <a:prstGeom prst="rect">
            <a:avLst/>
          </a:prstGeom>
          <a:noFill/>
          <a:ln w="28575">
            <a:solidFill>
              <a:srgbClr val="99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负载线、相电流相等</a:t>
            </a:r>
          </a:p>
        </p:txBody>
      </p:sp>
      <p:sp>
        <p:nvSpPr>
          <p:cNvPr id="49201" name="Text Box 78">
            <a:extLst>
              <a:ext uri="{FF2B5EF4-FFF2-40B4-BE49-F238E27FC236}">
                <a16:creationId xmlns:a16="http://schemas.microsoft.com/office/drawing/2014/main" id="{4F1BABCF-7B1F-AE8F-D9E3-496E84EB77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7400" y="5638800"/>
            <a:ext cx="2243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即　　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i="1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l</a:t>
            </a:r>
          </a:p>
        </p:txBody>
      </p:sp>
      <p:graphicFrame>
        <p:nvGraphicFramePr>
          <p:cNvPr id="49188" name="Object 53">
            <a:extLst>
              <a:ext uri="{FF2B5EF4-FFF2-40B4-BE49-F238E27FC236}">
                <a16:creationId xmlns:a16="http://schemas.microsoft.com/office/drawing/2014/main" id="{0B3C6BD7-2072-4559-C26F-173762E0713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03900" y="919163"/>
          <a:ext cx="2641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2640454" imgH="380835" progId="Equation.3">
                  <p:embed/>
                </p:oleObj>
              </mc:Choice>
              <mc:Fallback>
                <p:oleObj r:id="rId10" imgW="2640454" imgH="380835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03900" y="919163"/>
                        <a:ext cx="2641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206" name="Text Box 282">
            <a:extLst>
              <a:ext uri="{FF2B5EF4-FFF2-40B4-BE49-F238E27FC236}">
                <a16:creationId xmlns:a16="http://schemas.microsoft.com/office/drawing/2014/main" id="{CA502BD0-ECDE-C814-6DE7-D946C8C64E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4375" y="1512888"/>
            <a:ext cx="793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则有</a:t>
            </a:r>
          </a:p>
        </p:txBody>
      </p:sp>
      <p:graphicFrame>
        <p:nvGraphicFramePr>
          <p:cNvPr id="49207" name="Object 55">
            <a:extLst>
              <a:ext uri="{FF2B5EF4-FFF2-40B4-BE49-F238E27FC236}">
                <a16:creationId xmlns:a16="http://schemas.microsoft.com/office/drawing/2014/main" id="{F3DA3846-23ED-EDAC-8BC4-603C9F60677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56400" y="1604963"/>
          <a:ext cx="14986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1390770" imgH="276315" progId="Equation.3">
                  <p:embed/>
                </p:oleObj>
              </mc:Choice>
              <mc:Fallback>
                <p:oleObj r:id="rId12" imgW="1390770" imgH="276315" progId="Equation.3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56400" y="1604963"/>
                        <a:ext cx="14986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208" name="Object 56">
            <a:extLst>
              <a:ext uri="{FF2B5EF4-FFF2-40B4-BE49-F238E27FC236}">
                <a16:creationId xmlns:a16="http://schemas.microsoft.com/office/drawing/2014/main" id="{0373AA02-6B2F-2B5D-74E9-218EBA632C0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94450" y="2151063"/>
          <a:ext cx="19558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1847880" imgH="276315" progId="Equation.3">
                  <p:embed/>
                </p:oleObj>
              </mc:Choice>
              <mc:Fallback>
                <p:oleObj r:id="rId14" imgW="1847880" imgH="276315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94450" y="2151063"/>
                        <a:ext cx="19558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9209" name="Object 57">
            <a:extLst>
              <a:ext uri="{FF2B5EF4-FFF2-40B4-BE49-F238E27FC236}">
                <a16:creationId xmlns:a16="http://schemas.microsoft.com/office/drawing/2014/main" id="{F6BD7892-E031-8B1C-1FBA-6B4E5F1FCE4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00800" y="2671763"/>
          <a:ext cx="18161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6" imgW="1714500" imgH="285750" progId="Equation.3">
                  <p:embed/>
                </p:oleObj>
              </mc:Choice>
              <mc:Fallback>
                <p:oleObj r:id="rId16" imgW="1714500" imgH="28575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00800" y="2671763"/>
                        <a:ext cx="18161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9210" name="Text Box 288">
            <a:extLst>
              <a:ext uri="{FF2B5EF4-FFF2-40B4-BE49-F238E27FC236}">
                <a16:creationId xmlns:a16="http://schemas.microsoft.com/office/drawing/2014/main" id="{F7FC7C41-100E-58E6-609C-8563B1C7FB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0925" y="3141663"/>
            <a:ext cx="2784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每相负载中的电流</a:t>
            </a:r>
          </a:p>
        </p:txBody>
      </p:sp>
      <p:grpSp>
        <p:nvGrpSpPr>
          <p:cNvPr id="18" name="Group 376">
            <a:extLst>
              <a:ext uri="{FF2B5EF4-FFF2-40B4-BE49-F238E27FC236}">
                <a16:creationId xmlns:a16="http://schemas.microsoft.com/office/drawing/2014/main" id="{C06892DE-F06F-1306-FDE9-3C59D7D38CEA}"/>
              </a:ext>
            </a:extLst>
          </p:cNvPr>
          <p:cNvGrpSpPr>
            <a:grpSpLocks/>
          </p:cNvGrpSpPr>
          <p:nvPr/>
        </p:nvGrpSpPr>
        <p:grpSpPr bwMode="auto">
          <a:xfrm>
            <a:off x="4876800" y="3670300"/>
            <a:ext cx="4051300" cy="838200"/>
            <a:chOff x="0" y="0"/>
            <a:chExt cx="2552" cy="528"/>
          </a:xfrm>
        </p:grpSpPr>
        <p:graphicFrame>
          <p:nvGraphicFramePr>
            <p:cNvPr id="2" name="Object 60">
              <a:extLst>
                <a:ext uri="{FF2B5EF4-FFF2-40B4-BE49-F238E27FC236}">
                  <a16:creationId xmlns:a16="http://schemas.microsoft.com/office/drawing/2014/main" id="{594175AD-5D9E-60F5-BA94-BB3C0D10BB8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0"/>
            <a:ext cx="1832" cy="5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8" imgW="2800440" imgH="733515" progId="Equation.3">
                    <p:embed/>
                  </p:oleObj>
                </mc:Choice>
                <mc:Fallback>
                  <p:oleObj r:id="rId18" imgW="2800440" imgH="733515" progId="Equation.3">
                    <p:embed/>
                    <p:pic>
                      <p:nvPicPr>
                        <p:cNvPr id="0" name="Object 6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1832" cy="5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" name="Text Box 378">
              <a:extLst>
                <a:ext uri="{FF2B5EF4-FFF2-40B4-BE49-F238E27FC236}">
                  <a16:creationId xmlns:a16="http://schemas.microsoft.com/office/drawing/2014/main" id="{F78F34D5-8241-AB36-601E-A42B5E3379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57" y="80"/>
              <a:ext cx="59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400" b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 </a:t>
              </a:r>
              <a:r>
                <a:rPr lang="en-US" altLang="zh-CN" sz="2400" b="1" i="1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</a:t>
              </a:r>
              <a:r>
                <a:rPr lang="en-US" altLang="zh-CN" sz="2400" b="1" baseline="-25000">
                  <a:solidFill>
                    <a:srgbClr val="FF33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1</a:t>
              </a:r>
              <a:endParaRPr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4" name="Freeform 379">
              <a:extLst>
                <a:ext uri="{FF2B5EF4-FFF2-40B4-BE49-F238E27FC236}">
                  <a16:creationId xmlns:a16="http://schemas.microsoft.com/office/drawing/2014/main" id="{F8773A90-62AA-A0BC-0BC8-091FAAB6D83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0" y="168"/>
              <a:ext cx="172" cy="199"/>
            </a:xfrm>
            <a:custGeom>
              <a:avLst/>
              <a:gdLst>
                <a:gd name="T0" fmla="*/ 172 w 172"/>
                <a:gd name="T1" fmla="*/ 0 h 199"/>
                <a:gd name="T2" fmla="*/ 0 w 172"/>
                <a:gd name="T3" fmla="*/ 199 h 199"/>
                <a:gd name="T4" fmla="*/ 0 60000 65536"/>
                <a:gd name="T5" fmla="*/ 0 60000 65536"/>
                <a:gd name="T6" fmla="*/ 0 w 172"/>
                <a:gd name="T7" fmla="*/ 0 h 199"/>
                <a:gd name="T8" fmla="*/ 172 w 172"/>
                <a:gd name="T9" fmla="*/ 199 h 19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72" h="199">
                  <a:moveTo>
                    <a:pt x="172" y="0"/>
                  </a:moveTo>
                  <a:lnTo>
                    <a:pt x="0" y="199"/>
                  </a:lnTo>
                </a:path>
              </a:pathLst>
            </a:custGeom>
            <a:noFill/>
            <a:ln w="19050" cmpd="sng">
              <a:solidFill>
                <a:srgbClr val="FF33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Freeform 380">
              <a:extLst>
                <a:ext uri="{FF2B5EF4-FFF2-40B4-BE49-F238E27FC236}">
                  <a16:creationId xmlns:a16="http://schemas.microsoft.com/office/drawing/2014/main" id="{75716FD6-4BDB-95FC-F404-029AC1663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0" y="367"/>
              <a:ext cx="552" cy="1"/>
            </a:xfrm>
            <a:custGeom>
              <a:avLst/>
              <a:gdLst>
                <a:gd name="T0" fmla="*/ 0 w 552"/>
                <a:gd name="T1" fmla="*/ 0 h 1"/>
                <a:gd name="T2" fmla="*/ 552 w 552"/>
                <a:gd name="T3" fmla="*/ 1 h 1"/>
                <a:gd name="T4" fmla="*/ 0 60000 65536"/>
                <a:gd name="T5" fmla="*/ 0 60000 65536"/>
                <a:gd name="T6" fmla="*/ 0 w 552"/>
                <a:gd name="T7" fmla="*/ 0 h 1"/>
                <a:gd name="T8" fmla="*/ 552 w 55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52" h="1">
                  <a:moveTo>
                    <a:pt x="0" y="0"/>
                  </a:moveTo>
                  <a:lnTo>
                    <a:pt x="552" y="1"/>
                  </a:lnTo>
                </a:path>
              </a:pathLst>
            </a:custGeom>
            <a:noFill/>
            <a:ln w="19050" cmpd="sng">
              <a:solidFill>
                <a:srgbClr val="FF33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9" name="Group 381">
            <a:extLst>
              <a:ext uri="{FF2B5EF4-FFF2-40B4-BE49-F238E27FC236}">
                <a16:creationId xmlns:a16="http://schemas.microsoft.com/office/drawing/2014/main" id="{082F73D6-F6D7-845D-DAD1-D3007D5C2BC1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4508500"/>
            <a:ext cx="8763000" cy="1828800"/>
            <a:chOff x="0" y="0"/>
            <a:chExt cx="5520" cy="1152"/>
          </a:xfrm>
        </p:grpSpPr>
        <p:sp useBgFill="1">
          <p:nvSpPr>
            <p:cNvPr id="6" name="Rectangle 382">
              <a:extLst>
                <a:ext uri="{FF2B5EF4-FFF2-40B4-BE49-F238E27FC236}">
                  <a16:creationId xmlns:a16="http://schemas.microsoft.com/office/drawing/2014/main" id="{F02B4886-C815-C8A7-2555-898314C54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5520" cy="1152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grpSp>
          <p:nvGrpSpPr>
            <p:cNvPr id="49202" name="Group 383">
              <a:extLst>
                <a:ext uri="{FF2B5EF4-FFF2-40B4-BE49-F238E27FC236}">
                  <a16:creationId xmlns:a16="http://schemas.microsoft.com/office/drawing/2014/main" id="{498CEFCA-DEB3-E766-2603-2A21F9AAF9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32" y="8"/>
              <a:ext cx="3420" cy="528"/>
              <a:chOff x="0" y="0"/>
              <a:chExt cx="3420" cy="528"/>
            </a:xfrm>
          </p:grpSpPr>
          <p:sp>
            <p:nvSpPr>
              <p:cNvPr id="49203" name="Text Box 384">
                <a:extLst>
                  <a:ext uri="{FF2B5EF4-FFF2-40B4-BE49-F238E27FC236}">
                    <a16:creationId xmlns:a16="http://schemas.microsoft.com/office/drawing/2014/main" id="{7978458A-AD7C-D1AD-D859-6377B453C71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97" y="88"/>
                <a:ext cx="1123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spcBef>
                    <a:spcPct val="50000"/>
                  </a:spcBef>
                  <a:buFontTx/>
                  <a:buNone/>
                </a:pPr>
                <a:r>
                  <a:rPr lang="en-US" altLang="zh-CN" sz="2400" b="1">
                    <a:solidFill>
                      <a:srgbClr val="9933FF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</a:t>
                </a:r>
                <a:r>
                  <a:rPr lang="en-US" altLang="zh-CN" sz="2400" b="1">
                    <a:solidFill>
                      <a:srgbClr val="9933FF"/>
                    </a:solidFill>
                    <a:latin typeface="Times New Roman" panose="02020603050405020304" pitchFamily="18" charset="0"/>
                  </a:rPr>
                  <a:t>120</a:t>
                </a:r>
                <a:r>
                  <a:rPr lang="en-US" altLang="zh-CN" sz="2400" b="1">
                    <a:solidFill>
                      <a:srgbClr val="9933FF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  </a:t>
                </a:r>
                <a:r>
                  <a:rPr lang="en-US" altLang="zh-CN" sz="2400" b="1" i="1">
                    <a:solidFill>
                      <a:srgbClr val="9933FF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</a:t>
                </a:r>
                <a:r>
                  <a:rPr lang="en-US" altLang="zh-CN" sz="2400" b="1" baseline="-25000">
                    <a:solidFill>
                      <a:srgbClr val="9933FF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2</a:t>
                </a:r>
                <a:endParaRPr lang="en-US" altLang="zh-CN" sz="2400" b="1" i="1">
                  <a:solidFill>
                    <a:srgbClr val="9933FF"/>
                  </a:solidFill>
                  <a:latin typeface="Times New Roman" panose="02020603050405020304" pitchFamily="18" charset="0"/>
                  <a:sym typeface="Symbol" panose="05050102010706020507" pitchFamily="18" charset="2"/>
                </a:endParaRPr>
              </a:p>
            </p:txBody>
          </p:sp>
          <p:sp>
            <p:nvSpPr>
              <p:cNvPr id="49204" name="Freeform 385">
                <a:extLst>
                  <a:ext uri="{FF2B5EF4-FFF2-40B4-BE49-F238E27FC236}">
                    <a16:creationId xmlns:a16="http://schemas.microsoft.com/office/drawing/2014/main" id="{F312FFBA-10CC-D962-AD39-81C0B08638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2" y="152"/>
                <a:ext cx="172" cy="199"/>
              </a:xfrm>
              <a:custGeom>
                <a:avLst/>
                <a:gdLst>
                  <a:gd name="T0" fmla="*/ 172 w 172"/>
                  <a:gd name="T1" fmla="*/ 0 h 199"/>
                  <a:gd name="T2" fmla="*/ 0 w 172"/>
                  <a:gd name="T3" fmla="*/ 199 h 199"/>
                  <a:gd name="T4" fmla="*/ 0 60000 65536"/>
                  <a:gd name="T5" fmla="*/ 0 60000 65536"/>
                  <a:gd name="T6" fmla="*/ 0 w 172"/>
                  <a:gd name="T7" fmla="*/ 0 h 199"/>
                  <a:gd name="T8" fmla="*/ 172 w 172"/>
                  <a:gd name="T9" fmla="*/ 199 h 199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2" h="199">
                    <a:moveTo>
                      <a:pt x="172" y="0"/>
                    </a:moveTo>
                    <a:lnTo>
                      <a:pt x="0" y="199"/>
                    </a:lnTo>
                  </a:path>
                </a:pathLst>
              </a:custGeom>
              <a:noFill/>
              <a:ln w="19050" cmpd="sng">
                <a:solidFill>
                  <a:srgbClr val="9933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205" name="Freeform 386">
                <a:extLst>
                  <a:ext uri="{FF2B5EF4-FFF2-40B4-BE49-F238E27FC236}">
                    <a16:creationId xmlns:a16="http://schemas.microsoft.com/office/drawing/2014/main" id="{0BE72CEB-D820-D9D7-A5F6-9C51DE075E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72" y="351"/>
                <a:ext cx="1112" cy="1"/>
              </a:xfrm>
              <a:custGeom>
                <a:avLst/>
                <a:gdLst>
                  <a:gd name="T0" fmla="*/ 0 w 1112"/>
                  <a:gd name="T1" fmla="*/ 0 h 1"/>
                  <a:gd name="T2" fmla="*/ 1112 w 1112"/>
                  <a:gd name="T3" fmla="*/ 1 h 1"/>
                  <a:gd name="T4" fmla="*/ 0 60000 65536"/>
                  <a:gd name="T5" fmla="*/ 0 60000 65536"/>
                  <a:gd name="T6" fmla="*/ 0 w 1112"/>
                  <a:gd name="T7" fmla="*/ 0 h 1"/>
                  <a:gd name="T8" fmla="*/ 1112 w 1112"/>
                  <a:gd name="T9" fmla="*/ 1 h 1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12" h="1">
                    <a:moveTo>
                      <a:pt x="0" y="0"/>
                    </a:moveTo>
                    <a:lnTo>
                      <a:pt x="1112" y="1"/>
                    </a:lnTo>
                  </a:path>
                </a:pathLst>
              </a:custGeom>
              <a:noFill/>
              <a:ln w="19050" cmpd="sng">
                <a:solidFill>
                  <a:srgbClr val="9933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aphicFrame>
            <p:nvGraphicFramePr>
              <p:cNvPr id="7" name="Object 70">
                <a:extLst>
                  <a:ext uri="{FF2B5EF4-FFF2-40B4-BE49-F238E27FC236}">
                    <a16:creationId xmlns:a16="http://schemas.microsoft.com/office/drawing/2014/main" id="{C731F325-5F61-3F6D-E5B1-7A0B79821652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0" y="0"/>
              <a:ext cx="2128" cy="52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20" imgW="3276720" imgH="733515" progId="Equation.3">
                      <p:embed/>
                    </p:oleObj>
                  </mc:Choice>
                  <mc:Fallback>
                    <p:oleObj r:id="rId20" imgW="3276720" imgH="733515" progId="Equation.3">
                      <p:embed/>
                      <p:pic>
                        <p:nvPicPr>
                          <p:cNvPr id="0" name="Object 7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2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0" y="0"/>
                            <a:ext cx="2128" cy="52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1" name="Group 388">
            <a:extLst>
              <a:ext uri="{FF2B5EF4-FFF2-40B4-BE49-F238E27FC236}">
                <a16:creationId xmlns:a16="http://schemas.microsoft.com/office/drawing/2014/main" id="{D3C2AB29-8116-1EF3-D648-362F0BC77909}"/>
              </a:ext>
            </a:extLst>
          </p:cNvPr>
          <p:cNvGrpSpPr>
            <a:grpSpLocks/>
          </p:cNvGrpSpPr>
          <p:nvPr/>
        </p:nvGrpSpPr>
        <p:grpSpPr bwMode="auto">
          <a:xfrm>
            <a:off x="1868488" y="5602288"/>
            <a:ext cx="5080000" cy="850900"/>
            <a:chOff x="0" y="0"/>
            <a:chExt cx="3200" cy="536"/>
          </a:xfrm>
        </p:grpSpPr>
        <p:sp>
          <p:nvSpPr>
            <p:cNvPr id="8" name="Text Box 389">
              <a:extLst>
                <a:ext uri="{FF2B5EF4-FFF2-40B4-BE49-F238E27FC236}">
                  <a16:creationId xmlns:a16="http://schemas.microsoft.com/office/drawing/2014/main" id="{B06102DE-C63F-4DEB-3121-7359E33266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77" y="92"/>
              <a:ext cx="11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400" b="1">
                  <a:solidFill>
                    <a:srgbClr val="006600"/>
                  </a:solidFill>
                  <a:latin typeface="Times New Roman" panose="02020603050405020304" pitchFamily="18" charset="0"/>
                </a:rPr>
                <a:t>120</a:t>
              </a:r>
              <a:r>
                <a:rPr lang="en-US" altLang="zh-CN" sz="2400" b="1">
                  <a:solidFill>
                    <a:srgbClr val="0066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  </a:t>
              </a:r>
              <a:r>
                <a:rPr lang="en-US" altLang="zh-CN" sz="2400" b="1" i="1">
                  <a:solidFill>
                    <a:srgbClr val="0066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</a:t>
              </a:r>
              <a:r>
                <a:rPr lang="en-US" altLang="zh-CN" sz="2400" b="1" baseline="-25000">
                  <a:solidFill>
                    <a:srgbClr val="0066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3</a:t>
              </a:r>
              <a:endParaRPr lang="en-US" altLang="zh-CN" sz="2400" b="1" i="1">
                <a:solidFill>
                  <a:srgbClr val="006600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  <p:sp>
          <p:nvSpPr>
            <p:cNvPr id="9" name="Freeform 390">
              <a:extLst>
                <a:ext uri="{FF2B5EF4-FFF2-40B4-BE49-F238E27FC236}">
                  <a16:creationId xmlns:a16="http://schemas.microsoft.com/office/drawing/2014/main" id="{91C72045-428E-22B0-D819-7D5295A28F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" y="156"/>
              <a:ext cx="172" cy="199"/>
            </a:xfrm>
            <a:custGeom>
              <a:avLst/>
              <a:gdLst>
                <a:gd name="T0" fmla="*/ 172 w 172"/>
                <a:gd name="T1" fmla="*/ 0 h 199"/>
                <a:gd name="T2" fmla="*/ 0 w 172"/>
                <a:gd name="T3" fmla="*/ 199 h 199"/>
                <a:gd name="T4" fmla="*/ 0 60000 65536"/>
                <a:gd name="T5" fmla="*/ 0 60000 65536"/>
                <a:gd name="T6" fmla="*/ 0 w 172"/>
                <a:gd name="T7" fmla="*/ 0 h 199"/>
                <a:gd name="T8" fmla="*/ 172 w 172"/>
                <a:gd name="T9" fmla="*/ 199 h 19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72" h="199">
                  <a:moveTo>
                    <a:pt x="172" y="0"/>
                  </a:moveTo>
                  <a:lnTo>
                    <a:pt x="0" y="199"/>
                  </a:lnTo>
                </a:path>
              </a:pathLst>
            </a:custGeom>
            <a:noFill/>
            <a:ln w="19050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Freeform 391">
              <a:extLst>
                <a:ext uri="{FF2B5EF4-FFF2-40B4-BE49-F238E27FC236}">
                  <a16:creationId xmlns:a16="http://schemas.microsoft.com/office/drawing/2014/main" id="{C899B890-BAFF-BE4B-6FFD-A6433ADC8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2" y="355"/>
              <a:ext cx="1112" cy="1"/>
            </a:xfrm>
            <a:custGeom>
              <a:avLst/>
              <a:gdLst>
                <a:gd name="T0" fmla="*/ 0 w 1112"/>
                <a:gd name="T1" fmla="*/ 0 h 1"/>
                <a:gd name="T2" fmla="*/ 1112 w 1112"/>
                <a:gd name="T3" fmla="*/ 1 h 1"/>
                <a:gd name="T4" fmla="*/ 0 60000 65536"/>
                <a:gd name="T5" fmla="*/ 0 60000 65536"/>
                <a:gd name="T6" fmla="*/ 0 w 1112"/>
                <a:gd name="T7" fmla="*/ 0 h 1"/>
                <a:gd name="T8" fmla="*/ 1112 w 1112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112" h="1">
                  <a:moveTo>
                    <a:pt x="0" y="0"/>
                  </a:moveTo>
                  <a:lnTo>
                    <a:pt x="1112" y="1"/>
                  </a:lnTo>
                </a:path>
              </a:pathLst>
            </a:custGeom>
            <a:noFill/>
            <a:ln w="19050" cmpd="sng">
              <a:solidFill>
                <a:srgbClr val="00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aphicFrame>
          <p:nvGraphicFramePr>
            <p:cNvPr id="11" name="Object 75">
              <a:extLst>
                <a:ext uri="{FF2B5EF4-FFF2-40B4-BE49-F238E27FC236}">
                  <a16:creationId xmlns:a16="http://schemas.microsoft.com/office/drawing/2014/main" id="{D36429A1-B150-2EBB-8FC7-F0A893E6118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0"/>
            <a:ext cx="1952" cy="53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2" imgW="2990790" imgH="742950" progId="Equation.3">
                    <p:embed/>
                  </p:oleObj>
                </mc:Choice>
                <mc:Fallback>
                  <p:oleObj r:id="rId22" imgW="2990790" imgH="742950" progId="Equation.3">
                    <p:embed/>
                    <p:pic>
                      <p:nvPicPr>
                        <p:cNvPr id="0" name="Object 7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0"/>
                          <a:ext cx="1952" cy="53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9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9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9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9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9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9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9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autoUpdateAnimBg="0"/>
      <p:bldP spid="49197" grpId="0" autoUpdateAnimBg="0"/>
      <p:bldP spid="49198" grpId="0" autoUpdateAnimBg="0"/>
      <p:bldP spid="49199" grpId="0" autoUpdateAnimBg="0"/>
      <p:bldP spid="49200" grpId="0" animBg="1" autoUpdateAnimBg="0"/>
      <p:bldP spid="49201" grpId="0" autoUpdateAnimBg="0"/>
      <p:bldP spid="49206" grpId="0" autoUpdateAnimBg="0"/>
      <p:bldP spid="49210" grpId="0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Group 67">
            <a:extLst>
              <a:ext uri="{FF2B5EF4-FFF2-40B4-BE49-F238E27FC236}">
                <a16:creationId xmlns:a16="http://schemas.microsoft.com/office/drawing/2014/main" id="{DFD0E45E-14A0-1C33-102A-D6EEF61D5A20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242888"/>
            <a:ext cx="7977187" cy="4176712"/>
            <a:chOff x="-45" y="-231"/>
            <a:chExt cx="5025" cy="2631"/>
          </a:xfrm>
        </p:grpSpPr>
        <p:graphicFrame>
          <p:nvGraphicFramePr>
            <p:cNvPr id="50189" name="Object 2">
              <a:extLst>
                <a:ext uri="{FF2B5EF4-FFF2-40B4-BE49-F238E27FC236}">
                  <a16:creationId xmlns:a16="http://schemas.microsoft.com/office/drawing/2014/main" id="{C5E91032-49CE-7BB0-7AF7-59A78433F82B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699"/>
            <a:ext cx="1226" cy="1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1634760" imgH="1525680" progId="Visio.Drawing.11">
                    <p:embed/>
                  </p:oleObj>
                </mc:Choice>
                <mc:Fallback>
                  <p:oleObj r:id="rId2" imgW="1634760" imgH="1525680" progId="Visio.Drawing.11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699"/>
                          <a:ext cx="1226" cy="11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0190" name="Line 4">
              <a:extLst>
                <a:ext uri="{FF2B5EF4-FFF2-40B4-BE49-F238E27FC236}">
                  <a16:creationId xmlns:a16="http://schemas.microsoft.com/office/drawing/2014/main" id="{7AE94FEA-6AAD-A208-D552-248F16C846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0" y="1404"/>
              <a:ext cx="21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191" name="Text Box 5">
              <a:extLst>
                <a:ext uri="{FF2B5EF4-FFF2-40B4-BE49-F238E27FC236}">
                  <a16:creationId xmlns:a16="http://schemas.microsoft.com/office/drawing/2014/main" id="{24D8D3A1-571E-D94F-0179-2305628BD8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5" y="-231"/>
              <a:ext cx="3936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600" b="1">
                  <a:solidFill>
                    <a:srgbClr val="7030A0"/>
                  </a:solidFill>
                  <a:latin typeface="Times New Roman" panose="02020603050405020304" pitchFamily="18" charset="0"/>
                </a:rPr>
                <a:t>2.8.2　</a:t>
              </a:r>
              <a:r>
                <a:rPr lang="zh-CN" altLang="en-US" sz="2600" b="1">
                  <a:solidFill>
                    <a:srgbClr val="7030A0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三相电路中负载的连接方法</a:t>
              </a:r>
            </a:p>
          </p:txBody>
        </p:sp>
        <p:sp>
          <p:nvSpPr>
            <p:cNvPr id="50192" name="Text Box 6">
              <a:extLst>
                <a:ext uri="{FF2B5EF4-FFF2-40B4-BE49-F238E27FC236}">
                  <a16:creationId xmlns:a16="http://schemas.microsoft.com/office/drawing/2014/main" id="{98138C49-EB09-C43B-6958-A5FCC2C720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7" y="127"/>
              <a:ext cx="14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400" b="1">
                  <a:solidFill>
                    <a:srgbClr val="C00000"/>
                  </a:solidFill>
                  <a:latin typeface="Times New Roman" panose="02020603050405020304" pitchFamily="18" charset="0"/>
                </a:rPr>
                <a:t>(1) </a:t>
              </a:r>
              <a:r>
                <a:rPr lang="zh-CN" altLang="en-US" sz="2400" b="1">
                  <a:solidFill>
                    <a:srgbClr val="C00000"/>
                  </a:solidFill>
                  <a:latin typeface="Times New Roman" panose="02020603050405020304" pitchFamily="18" charset="0"/>
                </a:rPr>
                <a:t>星形联结</a:t>
              </a:r>
            </a:p>
          </p:txBody>
        </p:sp>
        <p:grpSp>
          <p:nvGrpSpPr>
            <p:cNvPr id="50193" name="Group 7">
              <a:extLst>
                <a:ext uri="{FF2B5EF4-FFF2-40B4-BE49-F238E27FC236}">
                  <a16:creationId xmlns:a16="http://schemas.microsoft.com/office/drawing/2014/main" id="{C572E3AD-BDB0-74A1-2C38-EEF006FF7F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7" y="669"/>
              <a:ext cx="344" cy="749"/>
              <a:chOff x="0" y="0"/>
              <a:chExt cx="344" cy="749"/>
            </a:xfrm>
          </p:grpSpPr>
          <p:sp>
            <p:nvSpPr>
              <p:cNvPr id="2" name="Text Box 8">
                <a:extLst>
                  <a:ext uri="{FF2B5EF4-FFF2-40B4-BE49-F238E27FC236}">
                    <a16:creationId xmlns:a16="http://schemas.microsoft.com/office/drawing/2014/main" id="{12AC110C-8D10-39FE-E724-D797E74DCC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7" y="480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FF0066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" name="Text Box 9">
                <a:extLst>
                  <a:ext uri="{FF2B5EF4-FFF2-40B4-BE49-F238E27FC236}">
                    <a16:creationId xmlns:a16="http://schemas.microsoft.com/office/drawing/2014/main" id="{E69B3E9E-6315-B991-9777-A9A034EE158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" y="0"/>
                <a:ext cx="210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4" name="Text Box 10">
                <a:extLst>
                  <a:ext uri="{FF2B5EF4-FFF2-40B4-BE49-F238E27FC236}">
                    <a16:creationId xmlns:a16="http://schemas.microsoft.com/office/drawing/2014/main" id="{29FCB13A-B272-FAC2-8859-2FF29E80012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28"/>
                <a:ext cx="344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</p:grpSp>
        <p:sp>
          <p:nvSpPr>
            <p:cNvPr id="50194" name="Text Box 11">
              <a:extLst>
                <a:ext uri="{FF2B5EF4-FFF2-40B4-BE49-F238E27FC236}">
                  <a16:creationId xmlns:a16="http://schemas.microsoft.com/office/drawing/2014/main" id="{05A37B86-4D0A-5B8D-ECDE-B8EBA88C07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7" y="1211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50195" name="未知">
              <a:extLst>
                <a:ext uri="{FF2B5EF4-FFF2-40B4-BE49-F238E27FC236}">
                  <a16:creationId xmlns:a16="http://schemas.microsoft.com/office/drawing/2014/main" id="{DA23C9F1-FB6D-6F73-1383-C724B26FA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3" y="1812"/>
              <a:ext cx="912" cy="240"/>
            </a:xfrm>
            <a:custGeom>
              <a:avLst/>
              <a:gdLst>
                <a:gd name="T0" fmla="*/ 0 w 912"/>
                <a:gd name="T1" fmla="*/ 0 h 240"/>
                <a:gd name="T2" fmla="*/ 0 w 912"/>
                <a:gd name="T3" fmla="*/ 240 h 240"/>
                <a:gd name="T4" fmla="*/ 912 w 912"/>
                <a:gd name="T5" fmla="*/ 240 h 240"/>
                <a:gd name="T6" fmla="*/ 0 60000 65536"/>
                <a:gd name="T7" fmla="*/ 0 60000 65536"/>
                <a:gd name="T8" fmla="*/ 0 60000 65536"/>
                <a:gd name="T9" fmla="*/ 0 w 912"/>
                <a:gd name="T10" fmla="*/ 0 h 240"/>
                <a:gd name="T11" fmla="*/ 912 w 912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12" h="240">
                  <a:moveTo>
                    <a:pt x="0" y="0"/>
                  </a:moveTo>
                  <a:lnTo>
                    <a:pt x="0" y="240"/>
                  </a:lnTo>
                  <a:lnTo>
                    <a:pt x="912" y="240"/>
                  </a:lnTo>
                </a:path>
              </a:pathLst>
            </a:custGeom>
            <a:noFill/>
            <a:ln w="38100" cap="flat" cmpd="sng">
              <a:solidFill>
                <a:schemeClr val="tx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196" name="未知">
              <a:extLst>
                <a:ext uri="{FF2B5EF4-FFF2-40B4-BE49-F238E27FC236}">
                  <a16:creationId xmlns:a16="http://schemas.microsoft.com/office/drawing/2014/main" id="{C8ADA7E3-9B66-3287-61AB-23E105DA1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" y="1800"/>
              <a:ext cx="2112" cy="600"/>
            </a:xfrm>
            <a:custGeom>
              <a:avLst/>
              <a:gdLst>
                <a:gd name="T0" fmla="*/ 0 w 2112"/>
                <a:gd name="T1" fmla="*/ 0 h 528"/>
                <a:gd name="T2" fmla="*/ 0 w 2112"/>
                <a:gd name="T3" fmla="*/ 5989 h 528"/>
                <a:gd name="T4" fmla="*/ 2112 w 2112"/>
                <a:gd name="T5" fmla="*/ 5989 h 528"/>
                <a:gd name="T6" fmla="*/ 0 60000 65536"/>
                <a:gd name="T7" fmla="*/ 0 60000 65536"/>
                <a:gd name="T8" fmla="*/ 0 60000 65536"/>
                <a:gd name="T9" fmla="*/ 0 w 2112"/>
                <a:gd name="T10" fmla="*/ 0 h 528"/>
                <a:gd name="T11" fmla="*/ 2112 w 2112"/>
                <a:gd name="T12" fmla="*/ 528 h 5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2" h="528">
                  <a:moveTo>
                    <a:pt x="0" y="0"/>
                  </a:moveTo>
                  <a:lnTo>
                    <a:pt x="0" y="528"/>
                  </a:lnTo>
                  <a:lnTo>
                    <a:pt x="2112" y="528"/>
                  </a:lnTo>
                </a:path>
              </a:pathLst>
            </a:custGeom>
            <a:noFill/>
            <a:ln w="38100" cap="flat" cmpd="sng">
              <a:solidFill>
                <a:schemeClr val="tx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0197" name="Group 14">
              <a:extLst>
                <a:ext uri="{FF2B5EF4-FFF2-40B4-BE49-F238E27FC236}">
                  <a16:creationId xmlns:a16="http://schemas.microsoft.com/office/drawing/2014/main" id="{FD9FCB76-40DF-6CA1-15B5-DA5DA6B467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57" y="1365"/>
              <a:ext cx="308" cy="713"/>
              <a:chOff x="0" y="0"/>
              <a:chExt cx="308" cy="713"/>
            </a:xfrm>
          </p:grpSpPr>
          <p:sp>
            <p:nvSpPr>
              <p:cNvPr id="5" name="Text Box 15">
                <a:extLst>
                  <a:ext uri="{FF2B5EF4-FFF2-40B4-BE49-F238E27FC236}">
                    <a16:creationId xmlns:a16="http://schemas.microsoft.com/office/drawing/2014/main" id="{8D28E626-0FE4-A00D-A479-EC09F1CCD8B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68"/>
                <a:ext cx="30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6" name="Text Box 16">
                <a:extLst>
                  <a:ext uri="{FF2B5EF4-FFF2-40B4-BE49-F238E27FC236}">
                    <a16:creationId xmlns:a16="http://schemas.microsoft.com/office/drawing/2014/main" id="{98875143-7E13-C5C6-6EFB-4C895737869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" y="0"/>
                <a:ext cx="248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2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7" name="Text Box 17">
                <a:extLst>
                  <a:ext uri="{FF2B5EF4-FFF2-40B4-BE49-F238E27FC236}">
                    <a16:creationId xmlns:a16="http://schemas.microsoft.com/office/drawing/2014/main" id="{6B069272-6543-FC3B-D2E4-666C2D8765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" y="444"/>
                <a:ext cx="21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</p:grpSp>
        <p:sp>
          <p:nvSpPr>
            <p:cNvPr id="50198" name="Text Box 18">
              <a:extLst>
                <a:ext uri="{FF2B5EF4-FFF2-40B4-BE49-F238E27FC236}">
                  <a16:creationId xmlns:a16="http://schemas.microsoft.com/office/drawing/2014/main" id="{1A85FA8A-6C3A-6A04-9DE5-D80AC9D2C1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3" y="1773"/>
              <a:ext cx="38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008000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50199" name="Text Box 19">
              <a:extLst>
                <a:ext uri="{FF2B5EF4-FFF2-40B4-BE49-F238E27FC236}">
                  <a16:creationId xmlns:a16="http://schemas.microsoft.com/office/drawing/2014/main" id="{A5D0A307-F5EA-6A5E-D025-B7F94D0BDB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7" y="1377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0200" name="Text Box 20">
              <a:extLst>
                <a:ext uri="{FF2B5EF4-FFF2-40B4-BE49-F238E27FC236}">
                  <a16:creationId xmlns:a16="http://schemas.microsoft.com/office/drawing/2014/main" id="{DE565F85-C0FF-D39C-B7B2-ABF52AA005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2" y="2112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grpSp>
          <p:nvGrpSpPr>
            <p:cNvPr id="50201" name="Group 21">
              <a:extLst>
                <a:ext uri="{FF2B5EF4-FFF2-40B4-BE49-F238E27FC236}">
                  <a16:creationId xmlns:a16="http://schemas.microsoft.com/office/drawing/2014/main" id="{C3F9ACFE-001B-5EB6-D01E-30332EE920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50" y="333"/>
              <a:ext cx="304" cy="303"/>
              <a:chOff x="0" y="0"/>
              <a:chExt cx="304" cy="303"/>
            </a:xfrm>
          </p:grpSpPr>
          <p:sp>
            <p:nvSpPr>
              <p:cNvPr id="50229" name="Line 22">
                <a:extLst>
                  <a:ext uri="{FF2B5EF4-FFF2-40B4-BE49-F238E27FC236}">
                    <a16:creationId xmlns:a16="http://schemas.microsoft.com/office/drawing/2014/main" id="{AC1626EA-3548-448F-7CB7-B2F65BE304A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" y="303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" name="Text Box 23">
                <a:extLst>
                  <a:ext uri="{FF2B5EF4-FFF2-40B4-BE49-F238E27FC236}">
                    <a16:creationId xmlns:a16="http://schemas.microsoft.com/office/drawing/2014/main" id="{DAEDF293-904B-7E89-35F5-9876DE7F6A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5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2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sz="2200" b="1" i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0202" name="未知">
              <a:extLst>
                <a:ext uri="{FF2B5EF4-FFF2-40B4-BE49-F238E27FC236}">
                  <a16:creationId xmlns:a16="http://schemas.microsoft.com/office/drawing/2014/main" id="{E9011684-BFAC-4BA2-3CB4-AEA8A044E708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" y="696"/>
              <a:ext cx="2208" cy="720"/>
            </a:xfrm>
            <a:custGeom>
              <a:avLst/>
              <a:gdLst>
                <a:gd name="T0" fmla="*/ 0 w 2208"/>
                <a:gd name="T1" fmla="*/ 0 h 720"/>
                <a:gd name="T2" fmla="*/ 2208 w 2208"/>
                <a:gd name="T3" fmla="*/ 0 h 720"/>
                <a:gd name="T4" fmla="*/ 2208 w 2208"/>
                <a:gd name="T5" fmla="*/ 720 h 720"/>
                <a:gd name="T6" fmla="*/ 0 60000 65536"/>
                <a:gd name="T7" fmla="*/ 0 60000 65536"/>
                <a:gd name="T8" fmla="*/ 0 60000 65536"/>
                <a:gd name="T9" fmla="*/ 0 w 2208"/>
                <a:gd name="T10" fmla="*/ 0 h 720"/>
                <a:gd name="T11" fmla="*/ 2208 w 2208"/>
                <a:gd name="T12" fmla="*/ 720 h 7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08" h="720">
                  <a:moveTo>
                    <a:pt x="0" y="0"/>
                  </a:moveTo>
                  <a:lnTo>
                    <a:pt x="2208" y="0"/>
                  </a:lnTo>
                  <a:lnTo>
                    <a:pt x="2208" y="72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203" name="Rectangle 25">
              <a:extLst>
                <a:ext uri="{FF2B5EF4-FFF2-40B4-BE49-F238E27FC236}">
                  <a16:creationId xmlns:a16="http://schemas.microsoft.com/office/drawing/2014/main" id="{E441E023-47DD-C136-3189-DC407498E6E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2660" y="1008"/>
              <a:ext cx="288" cy="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0204" name="未知">
              <a:extLst>
                <a:ext uri="{FF2B5EF4-FFF2-40B4-BE49-F238E27FC236}">
                  <a16:creationId xmlns:a16="http://schemas.microsoft.com/office/drawing/2014/main" id="{3AC25585-B590-F5C0-315A-F4CF8BE832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736" y="1416"/>
              <a:ext cx="1056" cy="984"/>
            </a:xfrm>
            <a:custGeom>
              <a:avLst/>
              <a:gdLst>
                <a:gd name="T0" fmla="*/ 1056 w 1056"/>
                <a:gd name="T1" fmla="*/ 0 h 1152"/>
                <a:gd name="T2" fmla="*/ 528 w 1056"/>
                <a:gd name="T3" fmla="*/ 26 h 1152"/>
                <a:gd name="T4" fmla="*/ 528 w 1056"/>
                <a:gd name="T5" fmla="*/ 57 h 1152"/>
                <a:gd name="T6" fmla="*/ 0 w 1056"/>
                <a:gd name="T7" fmla="*/ 57 h 1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56"/>
                <a:gd name="T13" fmla="*/ 0 h 1152"/>
                <a:gd name="T14" fmla="*/ 1056 w 1056"/>
                <a:gd name="T15" fmla="*/ 1152 h 1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56" h="1152">
                  <a:moveTo>
                    <a:pt x="1056" y="0"/>
                  </a:moveTo>
                  <a:lnTo>
                    <a:pt x="528" y="528"/>
                  </a:lnTo>
                  <a:lnTo>
                    <a:pt x="528" y="1152"/>
                  </a:lnTo>
                  <a:lnTo>
                    <a:pt x="0" y="115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205" name="Rectangle 27">
              <a:extLst>
                <a:ext uri="{FF2B5EF4-FFF2-40B4-BE49-F238E27FC236}">
                  <a16:creationId xmlns:a16="http://schemas.microsoft.com/office/drawing/2014/main" id="{6A6FCAAC-A8D9-58DD-77EA-FF2746E2BF2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007658" flipH="1">
              <a:off x="2396" y="1620"/>
              <a:ext cx="288" cy="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0206" name="未知">
              <a:extLst>
                <a:ext uri="{FF2B5EF4-FFF2-40B4-BE49-F238E27FC236}">
                  <a16:creationId xmlns:a16="http://schemas.microsoft.com/office/drawing/2014/main" id="{6B43C4A6-8B34-9912-693A-888212DB1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24" y="1380"/>
              <a:ext cx="1248" cy="672"/>
            </a:xfrm>
            <a:custGeom>
              <a:avLst/>
              <a:gdLst>
                <a:gd name="T0" fmla="*/ 768 w 1248"/>
                <a:gd name="T1" fmla="*/ 0 h 672"/>
                <a:gd name="T2" fmla="*/ 1248 w 1248"/>
                <a:gd name="T3" fmla="*/ 480 h 672"/>
                <a:gd name="T4" fmla="*/ 1248 w 1248"/>
                <a:gd name="T5" fmla="*/ 672 h 672"/>
                <a:gd name="T6" fmla="*/ 0 w 1248"/>
                <a:gd name="T7" fmla="*/ 672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672"/>
                <a:gd name="T14" fmla="*/ 1248 w 1248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672">
                  <a:moveTo>
                    <a:pt x="768" y="0"/>
                  </a:moveTo>
                  <a:lnTo>
                    <a:pt x="1248" y="480"/>
                  </a:lnTo>
                  <a:lnTo>
                    <a:pt x="1248" y="672"/>
                  </a:lnTo>
                  <a:lnTo>
                    <a:pt x="0" y="67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207" name="Rectangle 29">
              <a:extLst>
                <a:ext uri="{FF2B5EF4-FFF2-40B4-BE49-F238E27FC236}">
                  <a16:creationId xmlns:a16="http://schemas.microsoft.com/office/drawing/2014/main" id="{D7625995-F126-A9F2-8F03-A97D755ED5A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592342">
              <a:off x="2948" y="1620"/>
              <a:ext cx="288" cy="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0208" name="Oval 30">
              <a:extLst>
                <a:ext uri="{FF2B5EF4-FFF2-40B4-BE49-F238E27FC236}">
                  <a16:creationId xmlns:a16="http://schemas.microsoft.com/office/drawing/2014/main" id="{3D7684B1-98A2-BD5E-65B1-FABC100E59B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2780" y="1368"/>
              <a:ext cx="70" cy="70"/>
            </a:xfrm>
            <a:prstGeom prst="ellipse">
              <a:avLst/>
            </a:prstGeom>
            <a:solidFill>
              <a:srgbClr val="7FFF7F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0209" name="Oval 31">
              <a:extLst>
                <a:ext uri="{FF2B5EF4-FFF2-40B4-BE49-F238E27FC236}">
                  <a16:creationId xmlns:a16="http://schemas.microsoft.com/office/drawing/2014/main" id="{99A8C895-F9A7-A339-27C7-9292EFBD395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581" y="1380"/>
              <a:ext cx="70" cy="70"/>
            </a:xfrm>
            <a:prstGeom prst="ellipse">
              <a:avLst/>
            </a:prstGeom>
            <a:solidFill>
              <a:srgbClr val="7FFF7F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0210" name="Text Box 32">
              <a:extLst>
                <a:ext uri="{FF2B5EF4-FFF2-40B4-BE49-F238E27FC236}">
                  <a16:creationId xmlns:a16="http://schemas.microsoft.com/office/drawing/2014/main" id="{C28D997F-305A-5A45-6250-8AF5C348D5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61" y="1247"/>
              <a:ext cx="287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endParaRPr lang="en-US" altLang="zh-CN" sz="2200" b="1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50211" name="Object 33">
              <a:extLst>
                <a:ext uri="{FF2B5EF4-FFF2-40B4-BE49-F238E27FC236}">
                  <a16:creationId xmlns:a16="http://schemas.microsoft.com/office/drawing/2014/main" id="{6F1EBF06-45C4-CE0A-7FCC-9ECECC5D424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858" y="968"/>
            <a:ext cx="317" cy="3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5791200" imgH="6096000" progId="">
                    <p:embed/>
                  </p:oleObj>
                </mc:Choice>
                <mc:Fallback>
                  <p:oleObj r:id="rId4" imgW="5791200" imgH="6096000" progId="">
                    <p:embed/>
                    <p:pic>
                      <p:nvPicPr>
                        <p:cNvPr id="0" name="Object 3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58" y="968"/>
                          <a:ext cx="317" cy="3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212" name="Object 34">
              <a:extLst>
                <a:ext uri="{FF2B5EF4-FFF2-40B4-BE49-F238E27FC236}">
                  <a16:creationId xmlns:a16="http://schemas.microsoft.com/office/drawing/2014/main" id="{21559EBB-C2F0-D5EA-6228-E570A43C848A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3085" y="1377"/>
            <a:ext cx="328" cy="32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6" imgW="6096000" imgH="6096000" progId="">
                    <p:embed/>
                  </p:oleObj>
                </mc:Choice>
                <mc:Fallback>
                  <p:oleObj r:id="rId6" imgW="6096000" imgH="6096000" progId="">
                    <p:embed/>
                    <p:pic>
                      <p:nvPicPr>
                        <p:cNvPr id="0" name="Object 3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085" y="1377"/>
                          <a:ext cx="328" cy="32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213" name="Object 35">
              <a:extLst>
                <a:ext uri="{FF2B5EF4-FFF2-40B4-BE49-F238E27FC236}">
                  <a16:creationId xmlns:a16="http://schemas.microsoft.com/office/drawing/2014/main" id="{6971E9B0-8392-EBD3-C531-A0FBF2DA0E0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586" y="1633"/>
            <a:ext cx="329" cy="3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8" imgW="5791200" imgH="6096000" progId="">
                    <p:embed/>
                  </p:oleObj>
                </mc:Choice>
                <mc:Fallback>
                  <p:oleObj r:id="rId8" imgW="5791200" imgH="6096000" progId="">
                    <p:embed/>
                    <p:pic>
                      <p:nvPicPr>
                        <p:cNvPr id="0" name="Object 3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586" y="1633"/>
                          <a:ext cx="329" cy="3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0214" name="Group 36">
              <a:extLst>
                <a:ext uri="{FF2B5EF4-FFF2-40B4-BE49-F238E27FC236}">
                  <a16:creationId xmlns:a16="http://schemas.microsoft.com/office/drawing/2014/main" id="{F20083CA-B2B8-A049-20B5-B2947499634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74" y="1677"/>
              <a:ext cx="304" cy="303"/>
              <a:chOff x="0" y="0"/>
              <a:chExt cx="304" cy="303"/>
            </a:xfrm>
          </p:grpSpPr>
          <p:sp>
            <p:nvSpPr>
              <p:cNvPr id="50227" name="Line 37">
                <a:extLst>
                  <a:ext uri="{FF2B5EF4-FFF2-40B4-BE49-F238E27FC236}">
                    <a16:creationId xmlns:a16="http://schemas.microsoft.com/office/drawing/2014/main" id="{C03D3450-B70E-1E00-BDF0-95326FF98C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" y="303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228" name="Text Box 38">
                <a:extLst>
                  <a:ext uri="{FF2B5EF4-FFF2-40B4-BE49-F238E27FC236}">
                    <a16:creationId xmlns:a16="http://schemas.microsoft.com/office/drawing/2014/main" id="{8CA02DA2-261E-97D0-354B-BA023114DF0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5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2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2200" b="1" i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0215" name="Group 39">
              <a:extLst>
                <a:ext uri="{FF2B5EF4-FFF2-40B4-BE49-F238E27FC236}">
                  <a16:creationId xmlns:a16="http://schemas.microsoft.com/office/drawing/2014/main" id="{F37C61E9-11B4-5E7D-EE04-977AEABB7B6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86" y="2049"/>
              <a:ext cx="304" cy="303"/>
              <a:chOff x="0" y="0"/>
              <a:chExt cx="304" cy="303"/>
            </a:xfrm>
          </p:grpSpPr>
          <p:sp>
            <p:nvSpPr>
              <p:cNvPr id="50225" name="Line 40">
                <a:extLst>
                  <a:ext uri="{FF2B5EF4-FFF2-40B4-BE49-F238E27FC236}">
                    <a16:creationId xmlns:a16="http://schemas.microsoft.com/office/drawing/2014/main" id="{C04F3DE5-5815-CD12-FBBD-A1EBD4F955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" y="303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226" name="Text Box 41">
                <a:extLst>
                  <a:ext uri="{FF2B5EF4-FFF2-40B4-BE49-F238E27FC236}">
                    <a16:creationId xmlns:a16="http://schemas.microsoft.com/office/drawing/2014/main" id="{C2769F88-BFF8-1CC9-E0AC-A1D80C3B8E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5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2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sz="2200" b="1" i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0216" name="Group 42">
              <a:extLst>
                <a:ext uri="{FF2B5EF4-FFF2-40B4-BE49-F238E27FC236}">
                  <a16:creationId xmlns:a16="http://schemas.microsoft.com/office/drawing/2014/main" id="{CA13BCFC-6486-94D4-1BD4-2FACD4D626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54" y="1005"/>
              <a:ext cx="306" cy="315"/>
              <a:chOff x="0" y="0"/>
              <a:chExt cx="306" cy="315"/>
            </a:xfrm>
          </p:grpSpPr>
          <p:sp>
            <p:nvSpPr>
              <p:cNvPr id="50223" name="Line 43">
                <a:extLst>
                  <a:ext uri="{FF2B5EF4-FFF2-40B4-BE49-F238E27FC236}">
                    <a16:creationId xmlns:a16="http://schemas.microsoft.com/office/drawing/2014/main" id="{738BD496-65F3-968C-92E4-1D3CFA2044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315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224" name="Text Box 44">
                <a:extLst>
                  <a:ext uri="{FF2B5EF4-FFF2-40B4-BE49-F238E27FC236}">
                    <a16:creationId xmlns:a16="http://schemas.microsoft.com/office/drawing/2014/main" id="{71F770F2-1945-C4BF-2848-4684B92E0C6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" y="0"/>
                <a:ext cx="252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2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N</a:t>
                </a:r>
                <a:endPara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0217" name="Group 64">
              <a:extLst>
                <a:ext uri="{FF2B5EF4-FFF2-40B4-BE49-F238E27FC236}">
                  <a16:creationId xmlns:a16="http://schemas.microsoft.com/office/drawing/2014/main" id="{6F8BDEE7-359D-0F74-90DE-281D706768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10" y="376"/>
              <a:ext cx="1670" cy="1226"/>
              <a:chOff x="0" y="0"/>
              <a:chExt cx="1670" cy="1226"/>
            </a:xfrm>
          </p:grpSpPr>
          <p:graphicFrame>
            <p:nvGraphicFramePr>
              <p:cNvPr id="50218" name="Object 46">
                <a:extLst>
                  <a:ext uri="{FF2B5EF4-FFF2-40B4-BE49-F238E27FC236}">
                    <a16:creationId xmlns:a16="http://schemas.microsoft.com/office/drawing/2014/main" id="{FCE208A4-20FF-2482-66B9-7FD3D1E094BD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" y="0"/>
              <a:ext cx="1664" cy="2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0" imgW="2640454" imgH="380835" progId="Equation.3">
                      <p:embed/>
                    </p:oleObj>
                  </mc:Choice>
                  <mc:Fallback>
                    <p:oleObj r:id="rId10" imgW="2640454" imgH="380835" progId="Equation.3">
                      <p:embed/>
                      <p:pic>
                        <p:nvPicPr>
                          <p:cNvPr id="0" name="Object 46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1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" y="0"/>
                            <a:ext cx="1664" cy="24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50219" name="Text Box 54">
                <a:extLst>
                  <a:ext uri="{FF2B5EF4-FFF2-40B4-BE49-F238E27FC236}">
                    <a16:creationId xmlns:a16="http://schemas.microsoft.com/office/drawing/2014/main" id="{A9A13813-CA6A-8596-63B0-719607924B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48"/>
                <a:ext cx="50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4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则有</a:t>
                </a:r>
              </a:p>
            </p:txBody>
          </p:sp>
          <p:graphicFrame>
            <p:nvGraphicFramePr>
              <p:cNvPr id="50220" name="Object 48">
                <a:extLst>
                  <a:ext uri="{FF2B5EF4-FFF2-40B4-BE49-F238E27FC236}">
                    <a16:creationId xmlns:a16="http://schemas.microsoft.com/office/drawing/2014/main" id="{934B005B-EC37-F3E2-0161-35CED5357DA6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614" y="306"/>
              <a:ext cx="928" cy="2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2" imgW="1371600" imgH="276315" progId="Equation.3">
                      <p:embed/>
                    </p:oleObj>
                  </mc:Choice>
                  <mc:Fallback>
                    <p:oleObj r:id="rId12" imgW="1371600" imgH="276315" progId="Equation.3">
                      <p:embed/>
                      <p:pic>
                        <p:nvPicPr>
                          <p:cNvPr id="0" name="Object 48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3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614" y="306"/>
                            <a:ext cx="928" cy="24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0221" name="Object 49">
                <a:extLst>
                  <a:ext uri="{FF2B5EF4-FFF2-40B4-BE49-F238E27FC236}">
                    <a16:creationId xmlns:a16="http://schemas.microsoft.com/office/drawing/2014/main" id="{094D99E9-0886-DF04-6C8C-04BB0475B38C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82" y="650"/>
              <a:ext cx="1224" cy="24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4" imgW="1838430" imgH="276315" progId="Equation.3">
                      <p:embed/>
                    </p:oleObj>
                  </mc:Choice>
                  <mc:Fallback>
                    <p:oleObj r:id="rId14" imgW="1838430" imgH="276315" progId="Equation.3">
                      <p:embed/>
                      <p:pic>
                        <p:nvPicPr>
                          <p:cNvPr id="0" name="Object 4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82" y="650"/>
                            <a:ext cx="1224" cy="24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0222" name="Object 50">
                <a:extLst>
                  <a:ext uri="{FF2B5EF4-FFF2-40B4-BE49-F238E27FC236}">
                    <a16:creationId xmlns:a16="http://schemas.microsoft.com/office/drawing/2014/main" id="{94994A53-A1B6-6EB8-3A25-DAD3E121B0E3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390" y="978"/>
              <a:ext cx="1128" cy="248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16" imgW="1685880" imgH="285750" progId="Equation.3">
                      <p:embed/>
                    </p:oleObj>
                  </mc:Choice>
                  <mc:Fallback>
                    <p:oleObj r:id="rId16" imgW="1685880" imgH="285750" progId="Equation.3">
                      <p:embed/>
                      <p:pic>
                        <p:nvPicPr>
                          <p:cNvPr id="0" name="Object 5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1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390" y="978"/>
                            <a:ext cx="1128" cy="248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ffectLst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9525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  <a:ext uri="{AF507438-7753-43E0-B8FC-AC1667EBCBE1}">
                              <a14:hiddenEffects xmlns:a14="http://schemas.microsoft.com/office/drawing/2010/main">
                                <a:effectLst>
                                  <a:outerShdw dist="35921" dir="2700000" algn="ctr" rotWithShape="0">
                                    <a:srgbClr val="808080"/>
                                  </a:outerShdw>
                                </a:effectLst>
                              </a14:hiddenEffects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>
        <p:nvSpPr>
          <p:cNvPr id="50230" name="Text Box 71">
            <a:extLst>
              <a:ext uri="{FF2B5EF4-FFF2-40B4-BE49-F238E27FC236}">
                <a16:creationId xmlns:a16="http://schemas.microsoft.com/office/drawing/2014/main" id="{1920D8F4-736E-071A-CB23-C04166AB1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500" y="3140075"/>
            <a:ext cx="310832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　　每相负载中的电流的有效值为</a:t>
            </a:r>
          </a:p>
        </p:txBody>
      </p:sp>
      <p:graphicFrame>
        <p:nvGraphicFramePr>
          <p:cNvPr id="50231" name="Object 55">
            <a:extLst>
              <a:ext uri="{FF2B5EF4-FFF2-40B4-BE49-F238E27FC236}">
                <a16:creationId xmlns:a16="http://schemas.microsoft.com/office/drawing/2014/main" id="{DA135A2D-FA0D-1364-F8F4-A2AEC85957A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29200" y="3968750"/>
          <a:ext cx="10287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8" imgW="923940" imgH="695235" progId="Equation.3">
                  <p:embed/>
                </p:oleObj>
              </mc:Choice>
              <mc:Fallback>
                <p:oleObj r:id="rId18" imgW="923940" imgH="695235" progId="Equation.3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3968750"/>
                        <a:ext cx="10287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232" name="Object 56">
            <a:extLst>
              <a:ext uri="{FF2B5EF4-FFF2-40B4-BE49-F238E27FC236}">
                <a16:creationId xmlns:a16="http://schemas.microsoft.com/office/drawing/2014/main" id="{B1379A13-1D20-7BF1-0B43-B700477D01F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81750" y="3968750"/>
          <a:ext cx="10668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0" imgW="962010" imgH="695235" progId="Equation.3">
                  <p:embed/>
                </p:oleObj>
              </mc:Choice>
              <mc:Fallback>
                <p:oleObj r:id="rId20" imgW="962010" imgH="695235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81750" y="3968750"/>
                        <a:ext cx="10668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233" name="Object 57">
            <a:extLst>
              <a:ext uri="{FF2B5EF4-FFF2-40B4-BE49-F238E27FC236}">
                <a16:creationId xmlns:a16="http://schemas.microsoft.com/office/drawing/2014/main" id="{FCC0A91F-A425-A95F-E8C0-09E5071787A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867650" y="3962400"/>
          <a:ext cx="1066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2" imgW="962010" imgH="704940" progId="Equation.3">
                  <p:embed/>
                </p:oleObj>
              </mc:Choice>
              <mc:Fallback>
                <p:oleObj r:id="rId22" imgW="962010" imgH="70494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67650" y="3962400"/>
                        <a:ext cx="1066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234" name="Text Box 79">
            <a:extLst>
              <a:ext uri="{FF2B5EF4-FFF2-40B4-BE49-F238E27FC236}">
                <a16:creationId xmlns:a16="http://schemas.microsoft.com/office/drawing/2014/main" id="{51004093-413B-3351-F530-C65D9C17D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724400"/>
            <a:ext cx="5334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 各相负载的电压与电流的相位差为</a:t>
            </a:r>
          </a:p>
        </p:txBody>
      </p:sp>
      <p:graphicFrame>
        <p:nvGraphicFramePr>
          <p:cNvPr id="50235" name="Object 59">
            <a:extLst>
              <a:ext uri="{FF2B5EF4-FFF2-40B4-BE49-F238E27FC236}">
                <a16:creationId xmlns:a16="http://schemas.microsoft.com/office/drawing/2014/main" id="{1B9BFB0C-DD32-97CB-730F-0C1214D6BA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4400" y="5156200"/>
          <a:ext cx="19050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4" imgW="1800360" imgH="685800" progId="Equation.3">
                  <p:embed/>
                </p:oleObj>
              </mc:Choice>
              <mc:Fallback>
                <p:oleObj r:id="rId24" imgW="1800360" imgH="685800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5156200"/>
                        <a:ext cx="19050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236" name="Object 60">
            <a:extLst>
              <a:ext uri="{FF2B5EF4-FFF2-40B4-BE49-F238E27FC236}">
                <a16:creationId xmlns:a16="http://schemas.microsoft.com/office/drawing/2014/main" id="{2D77750C-414F-405E-531A-5A3648F875A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87750" y="5156200"/>
          <a:ext cx="19431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6" imgW="1838430" imgH="685800" progId="Equation.3">
                  <p:embed/>
                </p:oleObj>
              </mc:Choice>
              <mc:Fallback>
                <p:oleObj r:id="rId26" imgW="1838430" imgH="685800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87750" y="5156200"/>
                        <a:ext cx="19431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0237" name="Object 61">
            <a:extLst>
              <a:ext uri="{FF2B5EF4-FFF2-40B4-BE49-F238E27FC236}">
                <a16:creationId xmlns:a16="http://schemas.microsoft.com/office/drawing/2014/main" id="{3B53CFE0-52F6-A69C-29C3-744E2AF3DB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305550" y="5149850"/>
          <a:ext cx="19431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8" imgW="1838430" imgH="695235" progId="Equation.3">
                  <p:embed/>
                </p:oleObj>
              </mc:Choice>
              <mc:Fallback>
                <p:oleObj r:id="rId28" imgW="1838430" imgH="695235" progId="Equation.3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05550" y="5149850"/>
                        <a:ext cx="19431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238" name="Text Box 87">
            <a:extLst>
              <a:ext uri="{FF2B5EF4-FFF2-40B4-BE49-F238E27FC236}">
                <a16:creationId xmlns:a16="http://schemas.microsoft.com/office/drawing/2014/main" id="{0F3F6F47-EB6F-BCA4-8DE0-79AA16FB97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6900" y="5943600"/>
            <a:ext cx="3886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中性线中的电流为</a:t>
            </a:r>
          </a:p>
        </p:txBody>
      </p:sp>
      <p:graphicFrame>
        <p:nvGraphicFramePr>
          <p:cNvPr id="50239" name="Object 63">
            <a:extLst>
              <a:ext uri="{FF2B5EF4-FFF2-40B4-BE49-F238E27FC236}">
                <a16:creationId xmlns:a16="http://schemas.microsoft.com/office/drawing/2014/main" id="{9D6666F9-5192-DE4E-2CA5-1B57851DAF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62350" y="6019800"/>
          <a:ext cx="2019300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0" imgW="1914570" imgH="285750" progId="Equation.3">
                  <p:embed/>
                </p:oleObj>
              </mc:Choice>
              <mc:Fallback>
                <p:oleObj r:id="rId30" imgW="1914570" imgH="285750" progId="Equation.3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62350" y="6019800"/>
                        <a:ext cx="2019300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0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0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0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0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0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0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50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30" grpId="0" autoUpdateAnimBg="0"/>
      <p:bldP spid="50234" grpId="0" autoUpdateAnimBg="0"/>
      <p:bldP spid="50238" grpId="0" autoUpdateAnimBg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 Box 3">
            <a:extLst>
              <a:ext uri="{FF2B5EF4-FFF2-40B4-BE49-F238E27FC236}">
                <a16:creationId xmlns:a16="http://schemas.microsoft.com/office/drawing/2014/main" id="{169B008A-92E9-36E9-D178-33595A64C4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188913"/>
            <a:ext cx="23574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星形联结</a:t>
            </a:r>
          </a:p>
        </p:txBody>
      </p:sp>
      <p:grpSp>
        <p:nvGrpSpPr>
          <p:cNvPr id="51203" name="Group 92">
            <a:extLst>
              <a:ext uri="{FF2B5EF4-FFF2-40B4-BE49-F238E27FC236}">
                <a16:creationId xmlns:a16="http://schemas.microsoft.com/office/drawing/2014/main" id="{001D8B05-3B2E-9804-40C6-8A48C2DF499B}"/>
              </a:ext>
            </a:extLst>
          </p:cNvPr>
          <p:cNvGrpSpPr>
            <a:grpSpLocks/>
          </p:cNvGrpSpPr>
          <p:nvPr/>
        </p:nvGrpSpPr>
        <p:grpSpPr bwMode="auto">
          <a:xfrm>
            <a:off x="568325" y="588963"/>
            <a:ext cx="3113088" cy="3590925"/>
            <a:chOff x="8" y="8"/>
            <a:chExt cx="2121" cy="2357"/>
          </a:xfrm>
        </p:grpSpPr>
        <p:sp>
          <p:nvSpPr>
            <p:cNvPr id="51246" name="Line 2">
              <a:extLst>
                <a:ext uri="{FF2B5EF4-FFF2-40B4-BE49-F238E27FC236}">
                  <a16:creationId xmlns:a16="http://schemas.microsoft.com/office/drawing/2014/main" id="{46F58884-CEF5-5DF7-0C08-1840CC63E9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" y="1092"/>
              <a:ext cx="110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247" name="Group 4">
              <a:extLst>
                <a:ext uri="{FF2B5EF4-FFF2-40B4-BE49-F238E27FC236}">
                  <a16:creationId xmlns:a16="http://schemas.microsoft.com/office/drawing/2014/main" id="{CC16FEE4-88F6-8C79-14CE-9DFFFF4B37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6" y="377"/>
              <a:ext cx="344" cy="732"/>
              <a:chOff x="0" y="8"/>
              <a:chExt cx="344" cy="732"/>
            </a:xfrm>
          </p:grpSpPr>
          <p:sp>
            <p:nvSpPr>
              <p:cNvPr id="2" name="Text Box 5">
                <a:extLst>
                  <a:ext uri="{FF2B5EF4-FFF2-40B4-BE49-F238E27FC236}">
                    <a16:creationId xmlns:a16="http://schemas.microsoft.com/office/drawing/2014/main" id="{38C46BCA-FD0D-DE06-44B6-304F059C2C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3" y="488"/>
                <a:ext cx="23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000" i="1">
                    <a:solidFill>
                      <a:srgbClr val="FF0066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3" name="Text Box 6">
                <a:extLst>
                  <a:ext uri="{FF2B5EF4-FFF2-40B4-BE49-F238E27FC236}">
                    <a16:creationId xmlns:a16="http://schemas.microsoft.com/office/drawing/2014/main" id="{7DE23EC6-EF86-9F55-6BB1-85E846B473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" y="8"/>
                <a:ext cx="210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4" name="Text Box 7">
                <a:extLst>
                  <a:ext uri="{FF2B5EF4-FFF2-40B4-BE49-F238E27FC236}">
                    <a16:creationId xmlns:a16="http://schemas.microsoft.com/office/drawing/2014/main" id="{A2AF541B-82C2-95F8-2056-426D35C8A7C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36"/>
                <a:ext cx="344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b="1" baseline="-2500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</p:grpSp>
        <p:grpSp>
          <p:nvGrpSpPr>
            <p:cNvPr id="51248" name="Group 8">
              <a:extLst>
                <a:ext uri="{FF2B5EF4-FFF2-40B4-BE49-F238E27FC236}">
                  <a16:creationId xmlns:a16="http://schemas.microsoft.com/office/drawing/2014/main" id="{A91FA3C8-4D99-4B61-4E54-CCBC633BFB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2" y="1049"/>
              <a:ext cx="308" cy="696"/>
              <a:chOff x="0" y="8"/>
              <a:chExt cx="308" cy="696"/>
            </a:xfrm>
          </p:grpSpPr>
          <p:sp>
            <p:nvSpPr>
              <p:cNvPr id="5" name="Text Box 9">
                <a:extLst>
                  <a:ext uri="{FF2B5EF4-FFF2-40B4-BE49-F238E27FC236}">
                    <a16:creationId xmlns:a16="http://schemas.microsoft.com/office/drawing/2014/main" id="{DD4039C0-35F1-9FDD-95C5-37FC49168E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76"/>
                <a:ext cx="308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6" name="Text Box 10">
                <a:extLst>
                  <a:ext uri="{FF2B5EF4-FFF2-40B4-BE49-F238E27FC236}">
                    <a16:creationId xmlns:a16="http://schemas.microsoft.com/office/drawing/2014/main" id="{535CA3B5-313C-6F94-C784-90B783E084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9" y="8"/>
                <a:ext cx="237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0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7" name="Text Box 11">
                <a:extLst>
                  <a:ext uri="{FF2B5EF4-FFF2-40B4-BE49-F238E27FC236}">
                    <a16:creationId xmlns:a16="http://schemas.microsoft.com/office/drawing/2014/main" id="{63192EC8-70C4-AFAE-2DF3-F403A29180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" y="452"/>
                <a:ext cx="208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</p:grpSp>
        <p:sp>
          <p:nvSpPr>
            <p:cNvPr id="51249" name="Text Box 12">
              <a:extLst>
                <a:ext uri="{FF2B5EF4-FFF2-40B4-BE49-F238E27FC236}">
                  <a16:creationId xmlns:a16="http://schemas.microsoft.com/office/drawing/2014/main" id="{D70192C8-C724-D619-F70C-3B55C6E4B1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" y="1721"/>
              <a:ext cx="38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zh-CN" sz="2000" b="1" i="1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000" b="1" baseline="-25000">
                  <a:solidFill>
                    <a:srgbClr val="008000"/>
                  </a:solidFill>
                  <a:latin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51250" name="Text Box 13">
              <a:extLst>
                <a:ext uri="{FF2B5EF4-FFF2-40B4-BE49-F238E27FC236}">
                  <a16:creationId xmlns:a16="http://schemas.microsoft.com/office/drawing/2014/main" id="{B3499EC1-6B33-1138-5D0F-6EC39F96C7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7" y="1049"/>
              <a:ext cx="23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000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8" name="Text Box 14">
              <a:extLst>
                <a:ext uri="{FF2B5EF4-FFF2-40B4-BE49-F238E27FC236}">
                  <a16:creationId xmlns:a16="http://schemas.microsoft.com/office/drawing/2014/main" id="{F517170B-A130-EEAF-4930-9B7D2EC6EC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" y="1961"/>
              <a:ext cx="20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9" name="未知">
              <a:extLst>
                <a:ext uri="{FF2B5EF4-FFF2-40B4-BE49-F238E27FC236}">
                  <a16:creationId xmlns:a16="http://schemas.microsoft.com/office/drawing/2014/main" id="{FA167819-1F1B-094F-8FBC-B8C36AC9B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" y="384"/>
              <a:ext cx="1128" cy="720"/>
            </a:xfrm>
            <a:custGeom>
              <a:avLst/>
              <a:gdLst>
                <a:gd name="T0" fmla="*/ 0 w 2208"/>
                <a:gd name="T1" fmla="*/ 0 h 720"/>
                <a:gd name="T2" fmla="*/ 1 w 2208"/>
                <a:gd name="T3" fmla="*/ 0 h 720"/>
                <a:gd name="T4" fmla="*/ 1 w 2208"/>
                <a:gd name="T5" fmla="*/ 720 h 720"/>
                <a:gd name="T6" fmla="*/ 0 60000 65536"/>
                <a:gd name="T7" fmla="*/ 0 60000 65536"/>
                <a:gd name="T8" fmla="*/ 0 60000 65536"/>
                <a:gd name="T9" fmla="*/ 0 w 2208"/>
                <a:gd name="T10" fmla="*/ 0 h 720"/>
                <a:gd name="T11" fmla="*/ 2208 w 2208"/>
                <a:gd name="T12" fmla="*/ 720 h 7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08" h="720">
                  <a:moveTo>
                    <a:pt x="0" y="0"/>
                  </a:moveTo>
                  <a:lnTo>
                    <a:pt x="2208" y="0"/>
                  </a:lnTo>
                  <a:lnTo>
                    <a:pt x="2208" y="72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53" name="Rectangle 19">
              <a:extLst>
                <a:ext uri="{FF2B5EF4-FFF2-40B4-BE49-F238E27FC236}">
                  <a16:creationId xmlns:a16="http://schemas.microsoft.com/office/drawing/2014/main" id="{0157C0B6-4470-CD8E-1E8A-4C0257A4151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258" y="696"/>
              <a:ext cx="288" cy="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1254" name="未知">
              <a:extLst>
                <a:ext uri="{FF2B5EF4-FFF2-40B4-BE49-F238E27FC236}">
                  <a16:creationId xmlns:a16="http://schemas.microsoft.com/office/drawing/2014/main" id="{A39ED6E9-1DE2-D701-FDCA-54FAE44D408B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" y="1104"/>
              <a:ext cx="1056" cy="1152"/>
            </a:xfrm>
            <a:custGeom>
              <a:avLst/>
              <a:gdLst>
                <a:gd name="T0" fmla="*/ 1056 w 1056"/>
                <a:gd name="T1" fmla="*/ 0 h 1152"/>
                <a:gd name="T2" fmla="*/ 528 w 1056"/>
                <a:gd name="T3" fmla="*/ 528 h 1152"/>
                <a:gd name="T4" fmla="*/ 528 w 1056"/>
                <a:gd name="T5" fmla="*/ 1152 h 1152"/>
                <a:gd name="T6" fmla="*/ 0 w 1056"/>
                <a:gd name="T7" fmla="*/ 1152 h 1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56"/>
                <a:gd name="T13" fmla="*/ 0 h 1152"/>
                <a:gd name="T14" fmla="*/ 1056 w 1056"/>
                <a:gd name="T15" fmla="*/ 1152 h 1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56" h="1152">
                  <a:moveTo>
                    <a:pt x="1056" y="0"/>
                  </a:moveTo>
                  <a:lnTo>
                    <a:pt x="528" y="528"/>
                  </a:lnTo>
                  <a:lnTo>
                    <a:pt x="528" y="1152"/>
                  </a:lnTo>
                  <a:lnTo>
                    <a:pt x="0" y="115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55" name="Rectangle 21">
              <a:extLst>
                <a:ext uri="{FF2B5EF4-FFF2-40B4-BE49-F238E27FC236}">
                  <a16:creationId xmlns:a16="http://schemas.microsoft.com/office/drawing/2014/main" id="{82A03C7E-EE29-6F9C-1A6B-72C7B7AF66C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9007658" flipH="1">
              <a:off x="994" y="1308"/>
              <a:ext cx="288" cy="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1256" name="未知">
              <a:extLst>
                <a:ext uri="{FF2B5EF4-FFF2-40B4-BE49-F238E27FC236}">
                  <a16:creationId xmlns:a16="http://schemas.microsoft.com/office/drawing/2014/main" id="{6AC131A7-0687-1E3B-A446-FF7722B13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" y="1068"/>
              <a:ext cx="1248" cy="672"/>
            </a:xfrm>
            <a:custGeom>
              <a:avLst/>
              <a:gdLst>
                <a:gd name="T0" fmla="*/ 768 w 1248"/>
                <a:gd name="T1" fmla="*/ 0 h 672"/>
                <a:gd name="T2" fmla="*/ 1248 w 1248"/>
                <a:gd name="T3" fmla="*/ 480 h 672"/>
                <a:gd name="T4" fmla="*/ 1248 w 1248"/>
                <a:gd name="T5" fmla="*/ 672 h 672"/>
                <a:gd name="T6" fmla="*/ 0 w 1248"/>
                <a:gd name="T7" fmla="*/ 672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672"/>
                <a:gd name="T14" fmla="*/ 1248 w 1248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672">
                  <a:moveTo>
                    <a:pt x="768" y="0"/>
                  </a:moveTo>
                  <a:lnTo>
                    <a:pt x="1248" y="480"/>
                  </a:lnTo>
                  <a:lnTo>
                    <a:pt x="1248" y="672"/>
                  </a:lnTo>
                  <a:lnTo>
                    <a:pt x="0" y="67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57" name="Rectangle 23">
              <a:extLst>
                <a:ext uri="{FF2B5EF4-FFF2-40B4-BE49-F238E27FC236}">
                  <a16:creationId xmlns:a16="http://schemas.microsoft.com/office/drawing/2014/main" id="{DEEE0598-02AB-5773-F56C-77E692C5D34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2592342">
              <a:off x="1546" y="1308"/>
              <a:ext cx="288" cy="9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1258" name="Oval 24">
              <a:extLst>
                <a:ext uri="{FF2B5EF4-FFF2-40B4-BE49-F238E27FC236}">
                  <a16:creationId xmlns:a16="http://schemas.microsoft.com/office/drawing/2014/main" id="{6A013A42-1A9D-E4C0-F7E4-EC5B1FFF606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1378" y="1056"/>
              <a:ext cx="70" cy="70"/>
            </a:xfrm>
            <a:prstGeom prst="ellipse">
              <a:avLst/>
            </a:prstGeom>
            <a:solidFill>
              <a:srgbClr val="7FFF7F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1259" name="Text Box 25">
              <a:extLst>
                <a:ext uri="{FF2B5EF4-FFF2-40B4-BE49-F238E27FC236}">
                  <a16:creationId xmlns:a16="http://schemas.microsoft.com/office/drawing/2014/main" id="{73A61615-E442-5E6C-3E79-A5FAD0E9AD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6" y="943"/>
              <a:ext cx="27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endParaRPr lang="en-US" altLang="zh-CN" sz="2000" b="1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graphicFrame>
          <p:nvGraphicFramePr>
            <p:cNvPr id="51260" name="Object 27">
              <a:extLst>
                <a:ext uri="{FF2B5EF4-FFF2-40B4-BE49-F238E27FC236}">
                  <a16:creationId xmlns:a16="http://schemas.microsoft.com/office/drawing/2014/main" id="{522C52CA-BDAD-DE42-45C3-D2991C563E62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477" y="618"/>
            <a:ext cx="259" cy="2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5791200" imgH="6096000" progId="">
                    <p:embed/>
                  </p:oleObj>
                </mc:Choice>
                <mc:Fallback>
                  <p:oleObj r:id="rId2" imgW="5791200" imgH="6096000" progId="">
                    <p:embed/>
                    <p:pic>
                      <p:nvPicPr>
                        <p:cNvPr id="0" name="Object 2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77" y="618"/>
                          <a:ext cx="259" cy="27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61" name="Object 28">
              <a:extLst>
                <a:ext uri="{FF2B5EF4-FFF2-40B4-BE49-F238E27FC236}">
                  <a16:creationId xmlns:a16="http://schemas.microsoft.com/office/drawing/2014/main" id="{E60036C5-0B82-8DF4-90DB-36401CBE4F8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795" y="1174"/>
            <a:ext cx="334" cy="4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6096000" imgH="10363200" progId="">
                    <p:embed/>
                  </p:oleObj>
                </mc:Choice>
                <mc:Fallback>
                  <p:oleObj r:id="rId4" imgW="6096000" imgH="10363200" progId="">
                    <p:embed/>
                    <p:pic>
                      <p:nvPicPr>
                        <p:cNvPr id="0" name="Object 2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795" y="1174"/>
                          <a:ext cx="334" cy="43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262" name="Object 29">
              <a:extLst>
                <a:ext uri="{FF2B5EF4-FFF2-40B4-BE49-F238E27FC236}">
                  <a16:creationId xmlns:a16="http://schemas.microsoft.com/office/drawing/2014/main" id="{E4789D47-B19B-CE30-1538-723FAE72DAF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214" y="1328"/>
            <a:ext cx="265" cy="28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6" imgW="5791200" imgH="6096000" progId="">
                    <p:embed/>
                  </p:oleObj>
                </mc:Choice>
                <mc:Fallback>
                  <p:oleObj r:id="rId6" imgW="5791200" imgH="6096000" progId="">
                    <p:embed/>
                    <p:pic>
                      <p:nvPicPr>
                        <p:cNvPr id="0" name="Object 2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14" y="1328"/>
                          <a:ext cx="265" cy="28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51263" name="Group 29">
              <a:extLst>
                <a:ext uri="{FF2B5EF4-FFF2-40B4-BE49-F238E27FC236}">
                  <a16:creationId xmlns:a16="http://schemas.microsoft.com/office/drawing/2014/main" id="{551E6CBC-7C81-6000-C740-93887CD92B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3" y="1373"/>
              <a:ext cx="299" cy="295"/>
              <a:chOff x="5" y="8"/>
              <a:chExt cx="299" cy="295"/>
            </a:xfrm>
          </p:grpSpPr>
          <p:sp>
            <p:nvSpPr>
              <p:cNvPr id="51282" name="Line 30">
                <a:extLst>
                  <a:ext uri="{FF2B5EF4-FFF2-40B4-BE49-F238E27FC236}">
                    <a16:creationId xmlns:a16="http://schemas.microsoft.com/office/drawing/2014/main" id="{64C9C6A4-C46C-2487-4230-F435FBA855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" y="303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" name="Text Box 31">
                <a:extLst>
                  <a:ext uri="{FF2B5EF4-FFF2-40B4-BE49-F238E27FC236}">
                    <a16:creationId xmlns:a16="http://schemas.microsoft.com/office/drawing/2014/main" id="{60296E11-E1EF-7E9D-0030-86E003B4A5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" y="8"/>
                <a:ext cx="214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2000" b="1" i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1264" name="Group 32">
              <a:extLst>
                <a:ext uri="{FF2B5EF4-FFF2-40B4-BE49-F238E27FC236}">
                  <a16:creationId xmlns:a16="http://schemas.microsoft.com/office/drawing/2014/main" id="{CE125C47-CE80-3128-0D86-72568FABB3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9" y="1901"/>
              <a:ext cx="299" cy="295"/>
              <a:chOff x="5" y="8"/>
              <a:chExt cx="299" cy="295"/>
            </a:xfrm>
          </p:grpSpPr>
          <p:sp>
            <p:nvSpPr>
              <p:cNvPr id="51280" name="Line 33">
                <a:extLst>
                  <a:ext uri="{FF2B5EF4-FFF2-40B4-BE49-F238E27FC236}">
                    <a16:creationId xmlns:a16="http://schemas.microsoft.com/office/drawing/2014/main" id="{64EADC79-CA16-E76E-9195-447AC838842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" y="303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281" name="Text Box 34">
                <a:extLst>
                  <a:ext uri="{FF2B5EF4-FFF2-40B4-BE49-F238E27FC236}">
                    <a16:creationId xmlns:a16="http://schemas.microsoft.com/office/drawing/2014/main" id="{3AC2EE77-3331-C902-4098-8DF22FEA851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" y="8"/>
                <a:ext cx="214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sz="2000" b="1" i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1265" name="Group 35">
              <a:extLst>
                <a:ext uri="{FF2B5EF4-FFF2-40B4-BE49-F238E27FC236}">
                  <a16:creationId xmlns:a16="http://schemas.microsoft.com/office/drawing/2014/main" id="{F95AF62F-5474-2C2D-E0D4-E186A06C38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2" y="701"/>
              <a:ext cx="300" cy="307"/>
              <a:chOff x="0" y="8"/>
              <a:chExt cx="300" cy="307"/>
            </a:xfrm>
          </p:grpSpPr>
          <p:sp>
            <p:nvSpPr>
              <p:cNvPr id="51278" name="Line 36">
                <a:extLst>
                  <a:ext uri="{FF2B5EF4-FFF2-40B4-BE49-F238E27FC236}">
                    <a16:creationId xmlns:a16="http://schemas.microsoft.com/office/drawing/2014/main" id="{53151522-8E2E-1494-62B5-F553AC0070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315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279" name="Text Box 37">
                <a:extLst>
                  <a:ext uri="{FF2B5EF4-FFF2-40B4-BE49-F238E27FC236}">
                    <a16:creationId xmlns:a16="http://schemas.microsoft.com/office/drawing/2014/main" id="{4B499EF4-7B3E-E37E-815C-018646543A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" y="8"/>
                <a:ext cx="239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N</a:t>
                </a:r>
                <a:endParaRPr lang="en-US" altLang="zh-CN" sz="2000" b="1" i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1266" name="Line 40">
              <a:extLst>
                <a:ext uri="{FF2B5EF4-FFF2-40B4-BE49-F238E27FC236}">
                  <a16:creationId xmlns:a16="http://schemas.microsoft.com/office/drawing/2014/main" id="{EF082B63-4729-D329-8EB7-1731082766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6" y="1740"/>
              <a:ext cx="38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67" name="Oval 41">
              <a:extLst>
                <a:ext uri="{FF2B5EF4-FFF2-40B4-BE49-F238E27FC236}">
                  <a16:creationId xmlns:a16="http://schemas.microsoft.com/office/drawing/2014/main" id="{806DF9A5-1E80-6B64-2FF3-D7F460750C7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262" y="348"/>
              <a:ext cx="70" cy="70"/>
            </a:xfrm>
            <a:prstGeom prst="ellipse">
              <a:avLst/>
            </a:prstGeom>
            <a:solidFill>
              <a:srgbClr val="7FFF7F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1268" name="Oval 42">
              <a:extLst>
                <a:ext uri="{FF2B5EF4-FFF2-40B4-BE49-F238E27FC236}">
                  <a16:creationId xmlns:a16="http://schemas.microsoft.com/office/drawing/2014/main" id="{F7D6670E-1F2E-95D9-9DAF-2712A32E6D1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262" y="1056"/>
              <a:ext cx="70" cy="70"/>
            </a:xfrm>
            <a:prstGeom prst="ellipse">
              <a:avLst/>
            </a:prstGeom>
            <a:solidFill>
              <a:srgbClr val="7FFF7F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1269" name="Oval 43">
              <a:extLst>
                <a:ext uri="{FF2B5EF4-FFF2-40B4-BE49-F238E27FC236}">
                  <a16:creationId xmlns:a16="http://schemas.microsoft.com/office/drawing/2014/main" id="{AD3B23DE-2CD4-C630-4179-780EDC0E930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274" y="1692"/>
              <a:ext cx="70" cy="70"/>
            </a:xfrm>
            <a:prstGeom prst="ellipse">
              <a:avLst/>
            </a:prstGeom>
            <a:solidFill>
              <a:srgbClr val="7FFF7F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1270" name="Oval 44">
              <a:extLst>
                <a:ext uri="{FF2B5EF4-FFF2-40B4-BE49-F238E27FC236}">
                  <a16:creationId xmlns:a16="http://schemas.microsoft.com/office/drawing/2014/main" id="{4482A585-7DF4-44B2-5AC3-4DA44F6C8BE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276" y="2210"/>
              <a:ext cx="70" cy="70"/>
            </a:xfrm>
            <a:prstGeom prst="ellipse">
              <a:avLst/>
            </a:prstGeom>
            <a:solidFill>
              <a:srgbClr val="7FFF7F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1271" name="Text Box 45">
              <a:extLst>
                <a:ext uri="{FF2B5EF4-FFF2-40B4-BE49-F238E27FC236}">
                  <a16:creationId xmlns:a16="http://schemas.microsoft.com/office/drawing/2014/main" id="{C367E053-EC57-A816-1AEB-7D105AA3D9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" y="263"/>
              <a:ext cx="2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51272" name="Text Box 46">
              <a:extLst>
                <a:ext uri="{FF2B5EF4-FFF2-40B4-BE49-F238E27FC236}">
                  <a16:creationId xmlns:a16="http://schemas.microsoft.com/office/drawing/2014/main" id="{6FC853D7-DA22-97C8-268B-9FAFF24CDB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" y="1607"/>
              <a:ext cx="2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51273" name="Text Box 47">
              <a:extLst>
                <a:ext uri="{FF2B5EF4-FFF2-40B4-BE49-F238E27FC236}">
                  <a16:creationId xmlns:a16="http://schemas.microsoft.com/office/drawing/2014/main" id="{4D3689B9-0519-1DE6-0C07-5B7208A44D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" y="2113"/>
              <a:ext cx="2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51274" name="Text Box 48">
              <a:extLst>
                <a:ext uri="{FF2B5EF4-FFF2-40B4-BE49-F238E27FC236}">
                  <a16:creationId xmlns:a16="http://schemas.microsoft.com/office/drawing/2014/main" id="{7FC8E86F-8FB5-7EB6-66CB-ECE3F1A193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" y="973"/>
              <a:ext cx="23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N</a:t>
              </a:r>
            </a:p>
          </p:txBody>
        </p:sp>
        <p:grpSp>
          <p:nvGrpSpPr>
            <p:cNvPr id="51275" name="Group 15">
              <a:extLst>
                <a:ext uri="{FF2B5EF4-FFF2-40B4-BE49-F238E27FC236}">
                  <a16:creationId xmlns:a16="http://schemas.microsoft.com/office/drawing/2014/main" id="{9285BA07-4659-761D-AB38-AE4CCE5841E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3" y="8"/>
              <a:ext cx="299" cy="295"/>
              <a:chOff x="5" y="8"/>
              <a:chExt cx="299" cy="295"/>
            </a:xfrm>
          </p:grpSpPr>
          <p:sp>
            <p:nvSpPr>
              <p:cNvPr id="51276" name="Line 16">
                <a:extLst>
                  <a:ext uri="{FF2B5EF4-FFF2-40B4-BE49-F238E27FC236}">
                    <a16:creationId xmlns:a16="http://schemas.microsoft.com/office/drawing/2014/main" id="{0A35B411-FF17-77CC-9A19-E80BF6B3DE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" y="303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277" name="Text Box 17">
                <a:extLst>
                  <a:ext uri="{FF2B5EF4-FFF2-40B4-BE49-F238E27FC236}">
                    <a16:creationId xmlns:a16="http://schemas.microsoft.com/office/drawing/2014/main" id="{EC18FDD4-40E7-217C-A95B-32BDE74F3C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" y="8"/>
                <a:ext cx="214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1</a:t>
                </a:r>
                <a:endParaRPr lang="en-US" altLang="zh-CN" sz="2000" b="1" i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51251" name="Text Box 38">
            <a:extLst>
              <a:ext uri="{FF2B5EF4-FFF2-40B4-BE49-F238E27FC236}">
                <a16:creationId xmlns:a16="http://schemas.microsoft.com/office/drawing/2014/main" id="{071EAE79-7AB4-07D7-2D85-BA99B8003D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06925" y="295275"/>
            <a:ext cx="4003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图中</a:t>
            </a:r>
            <a:r>
              <a:rPr lang="en-US" altLang="zh-CN" sz="2400" b="1">
                <a:latin typeface="Times New Roman" panose="02020603050405020304" pitchFamily="18" charset="0"/>
              </a:rPr>
              <a:t>，</a:t>
            </a:r>
            <a:r>
              <a:rPr lang="zh-CN" altLang="en-US" sz="2400" b="1">
                <a:latin typeface="Times New Roman" panose="02020603050405020304" pitchFamily="18" charset="0"/>
              </a:rPr>
              <a:t>负载不对称相量图</a:t>
            </a:r>
          </a:p>
        </p:txBody>
      </p:sp>
      <p:sp>
        <p:nvSpPr>
          <p:cNvPr id="51252" name="Text Box 39">
            <a:extLst>
              <a:ext uri="{FF2B5EF4-FFF2-40B4-BE49-F238E27FC236}">
                <a16:creationId xmlns:a16="http://schemas.microsoft.com/office/drawing/2014/main" id="{966AE816-3F22-A151-EBFB-1DCC4A7DD3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8" y="4638675"/>
            <a:ext cx="33242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 图中，若负载对称，即</a:t>
            </a:r>
          </a:p>
        </p:txBody>
      </p:sp>
      <p:grpSp>
        <p:nvGrpSpPr>
          <p:cNvPr id="51206" name="组合 18">
            <a:extLst>
              <a:ext uri="{FF2B5EF4-FFF2-40B4-BE49-F238E27FC236}">
                <a16:creationId xmlns:a16="http://schemas.microsoft.com/office/drawing/2014/main" id="{41880079-AB33-9FF2-A021-A4CFC0314028}"/>
              </a:ext>
            </a:extLst>
          </p:cNvPr>
          <p:cNvGrpSpPr>
            <a:grpSpLocks/>
          </p:cNvGrpSpPr>
          <p:nvPr/>
        </p:nvGrpSpPr>
        <p:grpSpPr bwMode="auto">
          <a:xfrm>
            <a:off x="4341813" y="638175"/>
            <a:ext cx="3902075" cy="2862263"/>
            <a:chOff x="4152900" y="523875"/>
            <a:chExt cx="4081463" cy="2900363"/>
          </a:xfrm>
        </p:grpSpPr>
        <p:sp>
          <p:nvSpPr>
            <p:cNvPr id="51216" name="Line 49">
              <a:extLst>
                <a:ext uri="{FF2B5EF4-FFF2-40B4-BE49-F238E27FC236}">
                  <a16:creationId xmlns:a16="http://schemas.microsoft.com/office/drawing/2014/main" id="{1E8CBB67-96EA-70C8-DE00-5B9355E9FC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95975" y="2124075"/>
              <a:ext cx="1371600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17" name="Line 50">
              <a:extLst>
                <a:ext uri="{FF2B5EF4-FFF2-40B4-BE49-F238E27FC236}">
                  <a16:creationId xmlns:a16="http://schemas.microsoft.com/office/drawing/2014/main" id="{D27AA820-65B0-7ED5-78F7-099DAA80539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7242838">
              <a:off x="4820444" y="1513681"/>
              <a:ext cx="1371600" cy="1588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18" name="Line 51">
              <a:extLst>
                <a:ext uri="{FF2B5EF4-FFF2-40B4-BE49-F238E27FC236}">
                  <a16:creationId xmlns:a16="http://schemas.microsoft.com/office/drawing/2014/main" id="{3753D7F2-6D9A-EBAA-6534-230CEA68093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7413853">
              <a:off x="4839494" y="2656681"/>
              <a:ext cx="1371600" cy="1588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219" name="Group 52">
              <a:extLst>
                <a:ext uri="{FF2B5EF4-FFF2-40B4-BE49-F238E27FC236}">
                  <a16:creationId xmlns:a16="http://schemas.microsoft.com/office/drawing/2014/main" id="{0A9581B1-5BE9-E1D7-A0D0-3F096745FD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239000" y="1825625"/>
              <a:ext cx="476250" cy="569913"/>
              <a:chOff x="0" y="0"/>
              <a:chExt cx="300" cy="359"/>
            </a:xfrm>
          </p:grpSpPr>
          <p:sp>
            <p:nvSpPr>
              <p:cNvPr id="51244" name="Text Box 53">
                <a:extLst>
                  <a:ext uri="{FF2B5EF4-FFF2-40B4-BE49-F238E27FC236}">
                    <a16:creationId xmlns:a16="http://schemas.microsoft.com/office/drawing/2014/main" id="{73EEA595-4A7A-D9D5-23AC-6D38D83637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4"/>
                <a:ext cx="300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b="1" baseline="-2500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51245" name="Text Box 54">
                <a:extLst>
                  <a:ext uri="{FF2B5EF4-FFF2-40B4-BE49-F238E27FC236}">
                    <a16:creationId xmlns:a16="http://schemas.microsoft.com/office/drawing/2014/main" id="{19B599B4-7204-255C-C2CB-195DA74425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" y="0"/>
                <a:ext cx="169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1800" b="1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1220" name="Group 55">
              <a:extLst>
                <a:ext uri="{FF2B5EF4-FFF2-40B4-BE49-F238E27FC236}">
                  <a16:creationId xmlns:a16="http://schemas.microsoft.com/office/drawing/2014/main" id="{34E7294F-9F39-7BDB-A857-F2865E6A7E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95900" y="523875"/>
              <a:ext cx="476250" cy="569913"/>
              <a:chOff x="0" y="0"/>
              <a:chExt cx="300" cy="359"/>
            </a:xfrm>
          </p:grpSpPr>
          <p:sp>
            <p:nvSpPr>
              <p:cNvPr id="51242" name="Text Box 56">
                <a:extLst>
                  <a:ext uri="{FF2B5EF4-FFF2-40B4-BE49-F238E27FC236}">
                    <a16:creationId xmlns:a16="http://schemas.microsoft.com/office/drawing/2014/main" id="{012C4CBE-51C9-8CF2-BE16-6B458AE671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4"/>
                <a:ext cx="300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b="1" baseline="-25000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51243" name="Text Box 57">
                <a:extLst>
                  <a:ext uri="{FF2B5EF4-FFF2-40B4-BE49-F238E27FC236}">
                    <a16:creationId xmlns:a16="http://schemas.microsoft.com/office/drawing/2014/main" id="{EDC22537-8FA6-AEC3-12DB-CD8854BAA9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" y="0"/>
                <a:ext cx="169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1800" b="1">
                  <a:solidFill>
                    <a:srgbClr val="008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1221" name="Group 58">
              <a:extLst>
                <a:ext uri="{FF2B5EF4-FFF2-40B4-BE49-F238E27FC236}">
                  <a16:creationId xmlns:a16="http://schemas.microsoft.com/office/drawing/2014/main" id="{9AA67610-7EB2-BFE7-1D7A-B33C5ACDE1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10100" y="2854325"/>
              <a:ext cx="476250" cy="569913"/>
              <a:chOff x="0" y="0"/>
              <a:chExt cx="300" cy="359"/>
            </a:xfrm>
          </p:grpSpPr>
          <p:sp>
            <p:nvSpPr>
              <p:cNvPr id="51240" name="Text Box 59">
                <a:extLst>
                  <a:ext uri="{FF2B5EF4-FFF2-40B4-BE49-F238E27FC236}">
                    <a16:creationId xmlns:a16="http://schemas.microsoft.com/office/drawing/2014/main" id="{A26D65D5-64D4-FDD2-D5F8-B0E0EED5546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4"/>
                <a:ext cx="300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b="1" baseline="-2500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51241" name="Text Box 60">
                <a:extLst>
                  <a:ext uri="{FF2B5EF4-FFF2-40B4-BE49-F238E27FC236}">
                    <a16:creationId xmlns:a16="http://schemas.microsoft.com/office/drawing/2014/main" id="{A9F43FBD-60DC-2219-8CCA-7D0CCEF0BB4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" y="0"/>
                <a:ext cx="169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1800" b="1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1222" name="Line 61">
              <a:extLst>
                <a:ext uri="{FF2B5EF4-FFF2-40B4-BE49-F238E27FC236}">
                  <a16:creationId xmlns:a16="http://schemas.microsoft.com/office/drawing/2014/main" id="{7670D700-223E-EFE9-1D6A-B3291EC7AD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400" y="2124075"/>
              <a:ext cx="1981200" cy="60960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23" name="Line 62">
              <a:extLst>
                <a:ext uri="{FF2B5EF4-FFF2-40B4-BE49-F238E27FC236}">
                  <a16:creationId xmlns:a16="http://schemas.microsoft.com/office/drawing/2014/main" id="{79DCCC96-EFD6-6EA1-949F-612E4D4D7C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5734050" y="1209675"/>
              <a:ext cx="152400" cy="91440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24" name="Line 63">
              <a:extLst>
                <a:ext uri="{FF2B5EF4-FFF2-40B4-BE49-F238E27FC236}">
                  <a16:creationId xmlns:a16="http://schemas.microsoft.com/office/drawing/2014/main" id="{7D09DD80-996E-6165-EFB2-62027D2986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324600" y="2733675"/>
              <a:ext cx="1504950" cy="53340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25" name="Line 64">
              <a:extLst>
                <a:ext uri="{FF2B5EF4-FFF2-40B4-BE49-F238E27FC236}">
                  <a16:creationId xmlns:a16="http://schemas.microsoft.com/office/drawing/2014/main" id="{9A3BC8BB-56D8-93C3-E549-4402AE31FA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172200" y="2352675"/>
              <a:ext cx="152400" cy="91440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prstDash val="dash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26" name="Line 65">
              <a:extLst>
                <a:ext uri="{FF2B5EF4-FFF2-40B4-BE49-F238E27FC236}">
                  <a16:creationId xmlns:a16="http://schemas.microsoft.com/office/drawing/2014/main" id="{B9B23F22-3B94-CC74-9F72-209C0D07C9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343400" y="2143125"/>
              <a:ext cx="1504950" cy="53340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227" name="Line 66">
              <a:extLst>
                <a:ext uri="{FF2B5EF4-FFF2-40B4-BE49-F238E27FC236}">
                  <a16:creationId xmlns:a16="http://schemas.microsoft.com/office/drawing/2014/main" id="{2EDABC01-6769-5293-4D2C-C1414D81AA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867400" y="2124075"/>
              <a:ext cx="381000" cy="304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1228" name="Group 67">
              <a:extLst>
                <a:ext uri="{FF2B5EF4-FFF2-40B4-BE49-F238E27FC236}">
                  <a16:creationId xmlns:a16="http://schemas.microsoft.com/office/drawing/2014/main" id="{67FCFC59-6170-460B-C534-B5D7DBABE24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848600" y="2381250"/>
              <a:ext cx="385763" cy="569913"/>
              <a:chOff x="0" y="0"/>
              <a:chExt cx="243" cy="359"/>
            </a:xfrm>
          </p:grpSpPr>
          <p:sp>
            <p:nvSpPr>
              <p:cNvPr id="51238" name="Text Box 68">
                <a:extLst>
                  <a:ext uri="{FF2B5EF4-FFF2-40B4-BE49-F238E27FC236}">
                    <a16:creationId xmlns:a16="http://schemas.microsoft.com/office/drawing/2014/main" id="{927DF787-4453-CED9-ECAD-BE05A4E440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4"/>
                <a:ext cx="243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51239" name="Text Box 69">
                <a:extLst>
                  <a:ext uri="{FF2B5EF4-FFF2-40B4-BE49-F238E27FC236}">
                    <a16:creationId xmlns:a16="http://schemas.microsoft.com/office/drawing/2014/main" id="{C949560C-F4CC-2449-4FEA-B4E088BC98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" y="0"/>
                <a:ext cx="169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1600" b="1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1229" name="Group 70">
              <a:extLst>
                <a:ext uri="{FF2B5EF4-FFF2-40B4-BE49-F238E27FC236}">
                  <a16:creationId xmlns:a16="http://schemas.microsoft.com/office/drawing/2014/main" id="{49B61ADF-562B-7ED9-ACE6-64DA7D4543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52900" y="1943100"/>
              <a:ext cx="385763" cy="569913"/>
              <a:chOff x="0" y="0"/>
              <a:chExt cx="243" cy="359"/>
            </a:xfrm>
          </p:grpSpPr>
          <p:sp>
            <p:nvSpPr>
              <p:cNvPr id="51236" name="Text Box 71">
                <a:extLst>
                  <a:ext uri="{FF2B5EF4-FFF2-40B4-BE49-F238E27FC236}">
                    <a16:creationId xmlns:a16="http://schemas.microsoft.com/office/drawing/2014/main" id="{487D5974-D57A-8CB1-BBD8-EF66393F98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4"/>
                <a:ext cx="243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51237" name="Text Box 72">
                <a:extLst>
                  <a:ext uri="{FF2B5EF4-FFF2-40B4-BE49-F238E27FC236}">
                    <a16:creationId xmlns:a16="http://schemas.microsoft.com/office/drawing/2014/main" id="{13D5B7C1-044E-A903-8373-F1E304BAA5A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" y="0"/>
                <a:ext cx="169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  <p:grpSp>
          <p:nvGrpSpPr>
            <p:cNvPr id="51230" name="Group 73">
              <a:extLst>
                <a:ext uri="{FF2B5EF4-FFF2-40B4-BE49-F238E27FC236}">
                  <a16:creationId xmlns:a16="http://schemas.microsoft.com/office/drawing/2014/main" id="{19AFE91B-A3E8-135A-0DC9-886223ED13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91200" y="857250"/>
              <a:ext cx="385763" cy="569913"/>
              <a:chOff x="0" y="0"/>
              <a:chExt cx="243" cy="359"/>
            </a:xfrm>
          </p:grpSpPr>
          <p:sp>
            <p:nvSpPr>
              <p:cNvPr id="51234" name="Text Box 74">
                <a:extLst>
                  <a:ext uri="{FF2B5EF4-FFF2-40B4-BE49-F238E27FC236}">
                    <a16:creationId xmlns:a16="http://schemas.microsoft.com/office/drawing/2014/main" id="{A9285403-F2D8-98F6-56C8-1B206A2A2BE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4"/>
                <a:ext cx="243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51235" name="Text Box 75">
                <a:extLst>
                  <a:ext uri="{FF2B5EF4-FFF2-40B4-BE49-F238E27FC236}">
                    <a16:creationId xmlns:a16="http://schemas.microsoft.com/office/drawing/2014/main" id="{D437A29C-31F9-279F-9655-E16D032ED4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" y="0"/>
                <a:ext cx="169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  <p:grpSp>
          <p:nvGrpSpPr>
            <p:cNvPr id="51231" name="Group 76">
              <a:extLst>
                <a:ext uri="{FF2B5EF4-FFF2-40B4-BE49-F238E27FC236}">
                  <a16:creationId xmlns:a16="http://schemas.microsoft.com/office/drawing/2014/main" id="{7B716DEE-F71B-8F40-4667-7E73F8E20AA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99138" y="2244725"/>
              <a:ext cx="425450" cy="569913"/>
              <a:chOff x="0" y="0"/>
              <a:chExt cx="268" cy="359"/>
            </a:xfrm>
          </p:grpSpPr>
          <p:sp>
            <p:nvSpPr>
              <p:cNvPr id="51232" name="Text Box 77">
                <a:extLst>
                  <a:ext uri="{FF2B5EF4-FFF2-40B4-BE49-F238E27FC236}">
                    <a16:creationId xmlns:a16="http://schemas.microsoft.com/office/drawing/2014/main" id="{1E94C2E4-BBDE-61F9-5ED1-C812D24A8E0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4"/>
                <a:ext cx="268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N</a:t>
                </a:r>
                <a:endParaRPr lang="en-US" altLang="zh-CN" sz="2000" b="1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233" name="Text Box 78">
                <a:extLst>
                  <a:ext uri="{FF2B5EF4-FFF2-40B4-BE49-F238E27FC236}">
                    <a16:creationId xmlns:a16="http://schemas.microsoft.com/office/drawing/2014/main" id="{F5D1407F-5BB6-0F2A-BF8A-E90DA35FC7C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" y="0"/>
                <a:ext cx="169" cy="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600" b="1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•</a:t>
                </a:r>
              </a:p>
            </p:txBody>
          </p:sp>
        </p:grpSp>
      </p:grpSp>
      <p:graphicFrame>
        <p:nvGraphicFramePr>
          <p:cNvPr id="51283" name="Object 83">
            <a:extLst>
              <a:ext uri="{FF2B5EF4-FFF2-40B4-BE49-F238E27FC236}">
                <a16:creationId xmlns:a16="http://schemas.microsoft.com/office/drawing/2014/main" id="{02EA6FF3-60C8-DA18-54B8-4646DCD5182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06450" y="5094288"/>
          <a:ext cx="2447925" cy="498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130300" imgH="228600" progId="">
                  <p:embed/>
                </p:oleObj>
              </mc:Choice>
              <mc:Fallback>
                <p:oleObj r:id="rId8" imgW="1130300" imgH="228600" progId="">
                  <p:embed/>
                  <p:pic>
                    <p:nvPicPr>
                      <p:cNvPr id="0" name="Object 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6450" y="5094288"/>
                        <a:ext cx="2447925" cy="498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4" name="Object 84">
            <a:extLst>
              <a:ext uri="{FF2B5EF4-FFF2-40B4-BE49-F238E27FC236}">
                <a16:creationId xmlns:a16="http://schemas.microsoft.com/office/drawing/2014/main" id="{7A69C85D-C26E-3C07-7C60-801B9569C5F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42988" y="5621338"/>
          <a:ext cx="2665412" cy="449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2615065" imgH="444307" progId="">
                  <p:embed/>
                </p:oleObj>
              </mc:Choice>
              <mc:Fallback>
                <p:oleObj r:id="rId10" imgW="2615065" imgH="444307" progId="">
                  <p:embed/>
                  <p:pic>
                    <p:nvPicPr>
                      <p:cNvPr id="0" name="Object 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2988" y="5621338"/>
                        <a:ext cx="2665412" cy="4492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5" name="Object 85">
            <a:extLst>
              <a:ext uri="{FF2B5EF4-FFF2-40B4-BE49-F238E27FC236}">
                <a16:creationId xmlns:a16="http://schemas.microsoft.com/office/drawing/2014/main" id="{BA70C5E1-949E-4423-9D4F-43C88CAF492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16013" y="6086475"/>
          <a:ext cx="2447925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2070100" imgH="381000" progId="">
                  <p:embed/>
                </p:oleObj>
              </mc:Choice>
              <mc:Fallback>
                <p:oleObj r:id="rId12" imgW="2070100" imgH="381000" progId="">
                  <p:embed/>
                  <p:pic>
                    <p:nvPicPr>
                      <p:cNvPr id="0" name="Object 8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6086475"/>
                        <a:ext cx="2447925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86" name="Object 86">
            <a:extLst>
              <a:ext uri="{FF2B5EF4-FFF2-40B4-BE49-F238E27FC236}">
                <a16:creationId xmlns:a16="http://schemas.microsoft.com/office/drawing/2014/main" id="{3873862A-7F08-A6B9-6A38-5E09423EAB6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9338" y="4641850"/>
          <a:ext cx="3529012" cy="719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3568700" imgH="736600" progId="">
                  <p:embed/>
                </p:oleObj>
              </mc:Choice>
              <mc:Fallback>
                <p:oleObj r:id="rId14" imgW="3568700" imgH="736600" progId="">
                  <p:embed/>
                  <p:pic>
                    <p:nvPicPr>
                      <p:cNvPr id="0" name="Object 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4641850"/>
                        <a:ext cx="3529012" cy="719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87" name="Text Box 84">
            <a:extLst>
              <a:ext uri="{FF2B5EF4-FFF2-40B4-BE49-F238E27FC236}">
                <a16:creationId xmlns:a16="http://schemas.microsoft.com/office/drawing/2014/main" id="{C2075657-9572-FD59-C255-1A322A4F75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013" y="5589588"/>
            <a:ext cx="49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或</a:t>
            </a:r>
          </a:p>
        </p:txBody>
      </p:sp>
      <p:sp>
        <p:nvSpPr>
          <p:cNvPr id="51288" name="Text Box 85">
            <a:extLst>
              <a:ext uri="{FF2B5EF4-FFF2-40B4-BE49-F238E27FC236}">
                <a16:creationId xmlns:a16="http://schemas.microsoft.com/office/drawing/2014/main" id="{4C057ABD-F78F-1B8A-8FDF-7E5A22086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35375" y="3500438"/>
            <a:ext cx="52085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由于电压对称，负载电流也对称，即</a:t>
            </a:r>
          </a:p>
        </p:txBody>
      </p:sp>
      <p:sp>
        <p:nvSpPr>
          <p:cNvPr id="51289" name="Text Box 86">
            <a:extLst>
              <a:ext uri="{FF2B5EF4-FFF2-40B4-BE49-F238E27FC236}">
                <a16:creationId xmlns:a16="http://schemas.microsoft.com/office/drawing/2014/main" id="{00747562-0C4A-24A8-A924-E2CB8933B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65550" y="5324475"/>
            <a:ext cx="46545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因此，中性线电流为零，即</a:t>
            </a:r>
          </a:p>
        </p:txBody>
      </p:sp>
      <p:graphicFrame>
        <p:nvGraphicFramePr>
          <p:cNvPr id="51290" name="Object 90">
            <a:extLst>
              <a:ext uri="{FF2B5EF4-FFF2-40B4-BE49-F238E27FC236}">
                <a16:creationId xmlns:a16="http://schemas.microsoft.com/office/drawing/2014/main" id="{865202A0-9550-1CD3-4AA9-B3C7C0FA7CA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95863" y="5816600"/>
          <a:ext cx="2735262" cy="420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6" imgW="2501900" imgH="419100" progId="">
                  <p:embed/>
                </p:oleObj>
              </mc:Choice>
              <mc:Fallback>
                <p:oleObj r:id="rId16" imgW="2501900" imgH="419100" progId="">
                  <p:embed/>
                  <p:pic>
                    <p:nvPicPr>
                      <p:cNvPr id="0" name="Object 9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5863" y="5816600"/>
                        <a:ext cx="2735262" cy="420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1291" name="Object 91">
            <a:extLst>
              <a:ext uri="{FF2B5EF4-FFF2-40B4-BE49-F238E27FC236}">
                <a16:creationId xmlns:a16="http://schemas.microsoft.com/office/drawing/2014/main" id="{4E3A9687-389E-4E8E-91A7-F47EE860000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86325" y="3898900"/>
          <a:ext cx="2781300" cy="876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8" imgW="2781300" imgH="876300" progId="">
                  <p:embed/>
                </p:oleObj>
              </mc:Choice>
              <mc:Fallback>
                <p:oleObj r:id="rId18" imgW="2781300" imgH="876300" progId="">
                  <p:embed/>
                  <p:pic>
                    <p:nvPicPr>
                      <p:cNvPr id="0" name="Object 9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86325" y="3898900"/>
                        <a:ext cx="2781300" cy="876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1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5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1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1" grpId="0" autoUpdateAnimBg="0"/>
      <p:bldP spid="51252" grpId="0" autoUpdateAnimBg="0"/>
      <p:bldP spid="51287" grpId="0" autoUpdateAnimBg="0"/>
      <p:bldP spid="51288" grpId="0" autoUpdateAnimBg="0"/>
      <p:bldP spid="51289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2226" name="Object 102">
            <a:extLst>
              <a:ext uri="{FF2B5EF4-FFF2-40B4-BE49-F238E27FC236}">
                <a16:creationId xmlns:a16="http://schemas.microsoft.com/office/drawing/2014/main" id="{64B8DF58-78A3-0C5B-3698-2A85BEE570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36550" y="1876425"/>
          <a:ext cx="195421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619360" imgH="2450520" progId="Visio.Drawing.11">
                  <p:embed/>
                </p:oleObj>
              </mc:Choice>
              <mc:Fallback>
                <p:oleObj r:id="rId2" imgW="2619360" imgH="2450520" progId="Visio.Drawing.11">
                  <p:embed/>
                  <p:pic>
                    <p:nvPicPr>
                      <p:cNvPr id="0" name="Object 10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1876425"/>
                        <a:ext cx="1954213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2227" name="Line 2">
            <a:extLst>
              <a:ext uri="{FF2B5EF4-FFF2-40B4-BE49-F238E27FC236}">
                <a16:creationId xmlns:a16="http://schemas.microsoft.com/office/drawing/2014/main" id="{6ED960D7-4EF1-1FEE-12FE-A01289996ED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322388" y="2990850"/>
            <a:ext cx="3429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28" name="Text Box 3">
            <a:extLst>
              <a:ext uri="{FF2B5EF4-FFF2-40B4-BE49-F238E27FC236}">
                <a16:creationId xmlns:a16="http://schemas.microsoft.com/office/drawing/2014/main" id="{839CBEDB-B620-9775-032A-AFE4F9128A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9725" y="260350"/>
            <a:ext cx="62484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</a:rPr>
              <a:t>2.8.2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三相电路中负载的连接方法</a:t>
            </a:r>
          </a:p>
        </p:txBody>
      </p:sp>
      <p:sp>
        <p:nvSpPr>
          <p:cNvPr id="52229" name="Text Box 4">
            <a:extLst>
              <a:ext uri="{FF2B5EF4-FFF2-40B4-BE49-F238E27FC236}">
                <a16:creationId xmlns:a16="http://schemas.microsoft.com/office/drawing/2014/main" id="{253F0B90-CADC-EE8C-AA95-B4DB26414A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836613"/>
            <a:ext cx="2286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(1)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星形联结</a:t>
            </a:r>
          </a:p>
        </p:txBody>
      </p:sp>
      <p:grpSp>
        <p:nvGrpSpPr>
          <p:cNvPr id="52230" name="Group 5">
            <a:extLst>
              <a:ext uri="{FF2B5EF4-FFF2-40B4-BE49-F238E27FC236}">
                <a16:creationId xmlns:a16="http://schemas.microsoft.com/office/drawing/2014/main" id="{38A616D2-3BF5-AC39-244D-BF18E28E7CED}"/>
              </a:ext>
            </a:extLst>
          </p:cNvPr>
          <p:cNvGrpSpPr>
            <a:grpSpLocks/>
          </p:cNvGrpSpPr>
          <p:nvPr/>
        </p:nvGrpSpPr>
        <p:grpSpPr bwMode="auto">
          <a:xfrm>
            <a:off x="1793875" y="1824038"/>
            <a:ext cx="546100" cy="1189037"/>
            <a:chOff x="0" y="0"/>
            <a:chExt cx="344" cy="749"/>
          </a:xfrm>
        </p:grpSpPr>
        <p:sp>
          <p:nvSpPr>
            <p:cNvPr id="52299" name="Text Box 6">
              <a:extLst>
                <a:ext uri="{FF2B5EF4-FFF2-40B4-BE49-F238E27FC236}">
                  <a16:creationId xmlns:a16="http://schemas.microsoft.com/office/drawing/2014/main" id="{F2621AF4-CC8F-038B-003B-C478007CB7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" y="480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2300" name="Text Box 7">
              <a:extLst>
                <a:ext uri="{FF2B5EF4-FFF2-40B4-BE49-F238E27FC236}">
                  <a16:creationId xmlns:a16="http://schemas.microsoft.com/office/drawing/2014/main" id="{65C944EA-CB70-5C66-94D4-135FB7C185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" y="0"/>
              <a:ext cx="21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2301" name="Text Box 8">
              <a:extLst>
                <a:ext uri="{FF2B5EF4-FFF2-40B4-BE49-F238E27FC236}">
                  <a16:creationId xmlns:a16="http://schemas.microsoft.com/office/drawing/2014/main" id="{17C56E7B-42E0-6308-4C91-FE644B07EB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28"/>
              <a:ext cx="3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52231" name="Text Box 30">
            <a:extLst>
              <a:ext uri="{FF2B5EF4-FFF2-40B4-BE49-F238E27FC236}">
                <a16:creationId xmlns:a16="http://schemas.microsoft.com/office/drawing/2014/main" id="{198F54DB-2839-AD1C-3AEC-6EF246C72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7250" y="2684463"/>
            <a:ext cx="385763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latin typeface="Times New Roman" panose="02020603050405020304" pitchFamily="18" charset="0"/>
              </a:rPr>
              <a:t>N</a:t>
            </a:r>
          </a:p>
        </p:txBody>
      </p:sp>
      <p:sp>
        <p:nvSpPr>
          <p:cNvPr id="52232" name="未知">
            <a:extLst>
              <a:ext uri="{FF2B5EF4-FFF2-40B4-BE49-F238E27FC236}">
                <a16:creationId xmlns:a16="http://schemas.microsoft.com/office/drawing/2014/main" id="{64CE139B-78D9-A885-BA48-282F99E60668}"/>
              </a:ext>
            </a:extLst>
          </p:cNvPr>
          <p:cNvSpPr>
            <a:spLocks/>
          </p:cNvSpPr>
          <p:nvPr/>
        </p:nvSpPr>
        <p:spPr bwMode="auto">
          <a:xfrm>
            <a:off x="2232025" y="3638550"/>
            <a:ext cx="1447800" cy="381000"/>
          </a:xfrm>
          <a:custGeom>
            <a:avLst/>
            <a:gdLst>
              <a:gd name="T0" fmla="*/ 0 w 912"/>
              <a:gd name="T1" fmla="*/ 0 h 240"/>
              <a:gd name="T2" fmla="*/ 0 w 912"/>
              <a:gd name="T3" fmla="*/ 2147483647 h 240"/>
              <a:gd name="T4" fmla="*/ 2147483647 w 912"/>
              <a:gd name="T5" fmla="*/ 2147483647 h 240"/>
              <a:gd name="T6" fmla="*/ 0 60000 65536"/>
              <a:gd name="T7" fmla="*/ 0 60000 65536"/>
              <a:gd name="T8" fmla="*/ 0 60000 65536"/>
              <a:gd name="T9" fmla="*/ 0 w 912"/>
              <a:gd name="T10" fmla="*/ 0 h 240"/>
              <a:gd name="T11" fmla="*/ 912 w 912"/>
              <a:gd name="T12" fmla="*/ 240 h 24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912" h="240">
                <a:moveTo>
                  <a:pt x="0" y="0"/>
                </a:moveTo>
                <a:lnTo>
                  <a:pt x="0" y="240"/>
                </a:lnTo>
                <a:lnTo>
                  <a:pt x="912" y="240"/>
                </a:lnTo>
              </a:path>
            </a:pathLst>
          </a:custGeom>
          <a:noFill/>
          <a:ln w="38100" cap="flat" cmpd="sng">
            <a:solidFill>
              <a:schemeClr val="tx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33" name="未知">
            <a:extLst>
              <a:ext uri="{FF2B5EF4-FFF2-40B4-BE49-F238E27FC236}">
                <a16:creationId xmlns:a16="http://schemas.microsoft.com/office/drawing/2014/main" id="{3E2D503F-6F52-E731-4C3B-A8D425461C8E}"/>
              </a:ext>
            </a:extLst>
          </p:cNvPr>
          <p:cNvSpPr>
            <a:spLocks/>
          </p:cNvSpPr>
          <p:nvPr/>
        </p:nvSpPr>
        <p:spPr bwMode="auto">
          <a:xfrm>
            <a:off x="365125" y="3619500"/>
            <a:ext cx="3352800" cy="1219200"/>
          </a:xfrm>
          <a:custGeom>
            <a:avLst/>
            <a:gdLst>
              <a:gd name="T0" fmla="*/ 0 w 2112"/>
              <a:gd name="T1" fmla="*/ 0 h 528"/>
              <a:gd name="T2" fmla="*/ 0 w 2112"/>
              <a:gd name="T3" fmla="*/ 2147483647 h 528"/>
              <a:gd name="T4" fmla="*/ 2147483647 w 2112"/>
              <a:gd name="T5" fmla="*/ 2147483647 h 528"/>
              <a:gd name="T6" fmla="*/ 0 60000 65536"/>
              <a:gd name="T7" fmla="*/ 0 60000 65536"/>
              <a:gd name="T8" fmla="*/ 0 60000 65536"/>
              <a:gd name="T9" fmla="*/ 0 w 2112"/>
              <a:gd name="T10" fmla="*/ 0 h 528"/>
              <a:gd name="T11" fmla="*/ 2112 w 2112"/>
              <a:gd name="T12" fmla="*/ 528 h 52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12" h="528">
                <a:moveTo>
                  <a:pt x="0" y="0"/>
                </a:moveTo>
                <a:lnTo>
                  <a:pt x="0" y="528"/>
                </a:lnTo>
                <a:lnTo>
                  <a:pt x="2112" y="528"/>
                </a:lnTo>
              </a:path>
            </a:pathLst>
          </a:custGeom>
          <a:noFill/>
          <a:ln w="38100" cap="flat" cmpd="sng">
            <a:solidFill>
              <a:schemeClr val="tx2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2234" name="Group 33">
            <a:extLst>
              <a:ext uri="{FF2B5EF4-FFF2-40B4-BE49-F238E27FC236}">
                <a16:creationId xmlns:a16="http://schemas.microsoft.com/office/drawing/2014/main" id="{04F92AA9-4445-9AA3-73B1-BFE94C127844}"/>
              </a:ext>
            </a:extLst>
          </p:cNvPr>
          <p:cNvGrpSpPr>
            <a:grpSpLocks/>
          </p:cNvGrpSpPr>
          <p:nvPr/>
        </p:nvGrpSpPr>
        <p:grpSpPr bwMode="auto">
          <a:xfrm>
            <a:off x="2174875" y="2928938"/>
            <a:ext cx="488950" cy="1131887"/>
            <a:chOff x="0" y="0"/>
            <a:chExt cx="308" cy="713"/>
          </a:xfrm>
        </p:grpSpPr>
        <p:sp>
          <p:nvSpPr>
            <p:cNvPr id="52296" name="Text Box 34">
              <a:extLst>
                <a:ext uri="{FF2B5EF4-FFF2-40B4-BE49-F238E27FC236}">
                  <a16:creationId xmlns:a16="http://schemas.microsoft.com/office/drawing/2014/main" id="{4C0B18A9-4C84-C43C-7F28-A9FBF6D308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68"/>
              <a:ext cx="30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2" name="Text Box 35">
              <a:extLst>
                <a:ext uri="{FF2B5EF4-FFF2-40B4-BE49-F238E27FC236}">
                  <a16:creationId xmlns:a16="http://schemas.microsoft.com/office/drawing/2014/main" id="{1F82634A-F08B-6A35-C331-C5D8CA29C0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" y="0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3" name="Text Box 36">
              <a:extLst>
                <a:ext uri="{FF2B5EF4-FFF2-40B4-BE49-F238E27FC236}">
                  <a16:creationId xmlns:a16="http://schemas.microsoft.com/office/drawing/2014/main" id="{DA5C03DA-6FCF-0826-C1E1-AF35C11611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" y="444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grpSp>
        <p:nvGrpSpPr>
          <p:cNvPr id="52235" name="Group 37">
            <a:extLst>
              <a:ext uri="{FF2B5EF4-FFF2-40B4-BE49-F238E27FC236}">
                <a16:creationId xmlns:a16="http://schemas.microsoft.com/office/drawing/2014/main" id="{7F5CCC63-7B52-A064-E694-A06B589CB30F}"/>
              </a:ext>
            </a:extLst>
          </p:cNvPr>
          <p:cNvGrpSpPr>
            <a:grpSpLocks/>
          </p:cNvGrpSpPr>
          <p:nvPr/>
        </p:nvGrpSpPr>
        <p:grpSpPr bwMode="auto">
          <a:xfrm>
            <a:off x="2517775" y="2947988"/>
            <a:ext cx="609600" cy="1912937"/>
            <a:chOff x="0" y="0"/>
            <a:chExt cx="384" cy="1205"/>
          </a:xfrm>
        </p:grpSpPr>
        <p:sp>
          <p:nvSpPr>
            <p:cNvPr id="52293" name="Text Box 38">
              <a:extLst>
                <a:ext uri="{FF2B5EF4-FFF2-40B4-BE49-F238E27FC236}">
                  <a16:creationId xmlns:a16="http://schemas.microsoft.com/office/drawing/2014/main" id="{B03FBC7E-6CA0-465B-3C41-F7D9EF5CCD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396"/>
              <a:ext cx="38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008000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52294" name="Text Box 39">
              <a:extLst>
                <a:ext uri="{FF2B5EF4-FFF2-40B4-BE49-F238E27FC236}">
                  <a16:creationId xmlns:a16="http://schemas.microsoft.com/office/drawing/2014/main" id="{9259B847-28D4-FBED-B16F-A6C9DCA601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" y="0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2295" name="Text Box 40">
              <a:extLst>
                <a:ext uri="{FF2B5EF4-FFF2-40B4-BE49-F238E27FC236}">
                  <a16:creationId xmlns:a16="http://schemas.microsoft.com/office/drawing/2014/main" id="{3E37FF25-00BC-4478-3849-A6549AE7EF5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" y="936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</p:grpSp>
      <p:grpSp>
        <p:nvGrpSpPr>
          <p:cNvPr id="52236" name="Group 41">
            <a:extLst>
              <a:ext uri="{FF2B5EF4-FFF2-40B4-BE49-F238E27FC236}">
                <a16:creationId xmlns:a16="http://schemas.microsoft.com/office/drawing/2014/main" id="{94A15401-F1D2-BE00-1742-5724D649FD5E}"/>
              </a:ext>
            </a:extLst>
          </p:cNvPr>
          <p:cNvGrpSpPr>
            <a:grpSpLocks/>
          </p:cNvGrpSpPr>
          <p:nvPr/>
        </p:nvGrpSpPr>
        <p:grpSpPr bwMode="auto">
          <a:xfrm>
            <a:off x="3275013" y="1233488"/>
            <a:ext cx="482600" cy="481012"/>
            <a:chOff x="0" y="0"/>
            <a:chExt cx="304" cy="303"/>
          </a:xfrm>
        </p:grpSpPr>
        <p:sp>
          <p:nvSpPr>
            <p:cNvPr id="52291" name="Line 42">
              <a:extLst>
                <a:ext uri="{FF2B5EF4-FFF2-40B4-BE49-F238E27FC236}">
                  <a16:creationId xmlns:a16="http://schemas.microsoft.com/office/drawing/2014/main" id="{CB39119F-54DC-107A-35BC-7EA79AEF1C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" y="303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92" name="Text Box 43">
              <a:extLst>
                <a:ext uri="{FF2B5EF4-FFF2-40B4-BE49-F238E27FC236}">
                  <a16:creationId xmlns:a16="http://schemas.microsoft.com/office/drawing/2014/main" id="{5C7AF079-CAB4-0D1F-745E-70758BBB23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2237" name="未知">
            <a:extLst>
              <a:ext uri="{FF2B5EF4-FFF2-40B4-BE49-F238E27FC236}">
                <a16:creationId xmlns:a16="http://schemas.microsoft.com/office/drawing/2014/main" id="{811B24C3-FEB3-7BF4-6650-B6B05607DA96}"/>
              </a:ext>
            </a:extLst>
          </p:cNvPr>
          <p:cNvSpPr>
            <a:spLocks/>
          </p:cNvSpPr>
          <p:nvPr/>
        </p:nvSpPr>
        <p:spPr bwMode="auto">
          <a:xfrm>
            <a:off x="1284288" y="1866900"/>
            <a:ext cx="3505200" cy="1143000"/>
          </a:xfrm>
          <a:custGeom>
            <a:avLst/>
            <a:gdLst>
              <a:gd name="T0" fmla="*/ 0 w 2208"/>
              <a:gd name="T1" fmla="*/ 0 h 720"/>
              <a:gd name="T2" fmla="*/ 2147483647 w 2208"/>
              <a:gd name="T3" fmla="*/ 0 h 720"/>
              <a:gd name="T4" fmla="*/ 2147483647 w 2208"/>
              <a:gd name="T5" fmla="*/ 2147483647 h 720"/>
              <a:gd name="T6" fmla="*/ 0 60000 65536"/>
              <a:gd name="T7" fmla="*/ 0 60000 65536"/>
              <a:gd name="T8" fmla="*/ 0 60000 65536"/>
              <a:gd name="T9" fmla="*/ 0 w 2208"/>
              <a:gd name="T10" fmla="*/ 0 h 720"/>
              <a:gd name="T11" fmla="*/ 2208 w 2208"/>
              <a:gd name="T12" fmla="*/ 720 h 72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208" h="720">
                <a:moveTo>
                  <a:pt x="0" y="0"/>
                </a:moveTo>
                <a:lnTo>
                  <a:pt x="2208" y="0"/>
                </a:lnTo>
                <a:lnTo>
                  <a:pt x="2208" y="720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38" name="Rectangle 45">
            <a:extLst>
              <a:ext uri="{FF2B5EF4-FFF2-40B4-BE49-F238E27FC236}">
                <a16:creationId xmlns:a16="http://schemas.microsoft.com/office/drawing/2014/main" id="{92CA9C95-4EE2-658C-6C19-7B1F7398640F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560888" y="2362200"/>
            <a:ext cx="457200" cy="152400"/>
          </a:xfrm>
          <a:prstGeom prst="rect">
            <a:avLst/>
          </a:prstGeom>
          <a:solidFill>
            <a:schemeClr val="bg1"/>
          </a:solidFill>
          <a:ln w="381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52239" name="未知">
            <a:extLst>
              <a:ext uri="{FF2B5EF4-FFF2-40B4-BE49-F238E27FC236}">
                <a16:creationId xmlns:a16="http://schemas.microsoft.com/office/drawing/2014/main" id="{0CD1FB18-9C46-19A2-A5A2-938DDD5917B1}"/>
              </a:ext>
            </a:extLst>
          </p:cNvPr>
          <p:cNvSpPr>
            <a:spLocks/>
          </p:cNvSpPr>
          <p:nvPr/>
        </p:nvSpPr>
        <p:spPr bwMode="auto">
          <a:xfrm>
            <a:off x="3094038" y="3009900"/>
            <a:ext cx="1676400" cy="1828800"/>
          </a:xfrm>
          <a:custGeom>
            <a:avLst/>
            <a:gdLst>
              <a:gd name="T0" fmla="*/ 2147483647 w 1056"/>
              <a:gd name="T1" fmla="*/ 0 h 1152"/>
              <a:gd name="T2" fmla="*/ 2147483647 w 1056"/>
              <a:gd name="T3" fmla="*/ 2147483647 h 1152"/>
              <a:gd name="T4" fmla="*/ 2147483647 w 1056"/>
              <a:gd name="T5" fmla="*/ 2147483647 h 1152"/>
              <a:gd name="T6" fmla="*/ 0 w 1056"/>
              <a:gd name="T7" fmla="*/ 2147483647 h 1152"/>
              <a:gd name="T8" fmla="*/ 0 60000 65536"/>
              <a:gd name="T9" fmla="*/ 0 60000 65536"/>
              <a:gd name="T10" fmla="*/ 0 60000 65536"/>
              <a:gd name="T11" fmla="*/ 0 60000 65536"/>
              <a:gd name="T12" fmla="*/ 0 w 1056"/>
              <a:gd name="T13" fmla="*/ 0 h 1152"/>
              <a:gd name="T14" fmla="*/ 1056 w 1056"/>
              <a:gd name="T15" fmla="*/ 1152 h 1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56" h="1152">
                <a:moveTo>
                  <a:pt x="1056" y="0"/>
                </a:moveTo>
                <a:lnTo>
                  <a:pt x="528" y="528"/>
                </a:lnTo>
                <a:lnTo>
                  <a:pt x="528" y="1152"/>
                </a:lnTo>
                <a:lnTo>
                  <a:pt x="0" y="1152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40" name="Rectangle 47">
            <a:extLst>
              <a:ext uri="{FF2B5EF4-FFF2-40B4-BE49-F238E27FC236}">
                <a16:creationId xmlns:a16="http://schemas.microsoft.com/office/drawing/2014/main" id="{D15F66E4-46DC-8330-1A45-692E13D117D8}"/>
              </a:ext>
            </a:extLst>
          </p:cNvPr>
          <p:cNvSpPr>
            <a:spLocks noChangeArrowheads="1"/>
          </p:cNvSpPr>
          <p:nvPr/>
        </p:nvSpPr>
        <p:spPr bwMode="auto">
          <a:xfrm rot="19007658" flipH="1">
            <a:off x="4141788" y="3333750"/>
            <a:ext cx="457200" cy="152400"/>
          </a:xfrm>
          <a:prstGeom prst="rect">
            <a:avLst/>
          </a:prstGeom>
          <a:solidFill>
            <a:schemeClr val="bg1"/>
          </a:solidFill>
          <a:ln w="381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52241" name="未知">
            <a:extLst>
              <a:ext uri="{FF2B5EF4-FFF2-40B4-BE49-F238E27FC236}">
                <a16:creationId xmlns:a16="http://schemas.microsoft.com/office/drawing/2014/main" id="{452D0B94-5DA7-9160-24FC-D73169103AE2}"/>
              </a:ext>
            </a:extLst>
          </p:cNvPr>
          <p:cNvSpPr>
            <a:spLocks/>
          </p:cNvSpPr>
          <p:nvPr/>
        </p:nvSpPr>
        <p:spPr bwMode="auto">
          <a:xfrm>
            <a:off x="3551238" y="2952750"/>
            <a:ext cx="1981200" cy="1066800"/>
          </a:xfrm>
          <a:custGeom>
            <a:avLst/>
            <a:gdLst>
              <a:gd name="T0" fmla="*/ 2147483647 w 1248"/>
              <a:gd name="T1" fmla="*/ 0 h 672"/>
              <a:gd name="T2" fmla="*/ 2147483647 w 1248"/>
              <a:gd name="T3" fmla="*/ 2147483647 h 672"/>
              <a:gd name="T4" fmla="*/ 2147483647 w 1248"/>
              <a:gd name="T5" fmla="*/ 2147483647 h 672"/>
              <a:gd name="T6" fmla="*/ 0 w 1248"/>
              <a:gd name="T7" fmla="*/ 2147483647 h 672"/>
              <a:gd name="T8" fmla="*/ 0 60000 65536"/>
              <a:gd name="T9" fmla="*/ 0 60000 65536"/>
              <a:gd name="T10" fmla="*/ 0 60000 65536"/>
              <a:gd name="T11" fmla="*/ 0 60000 65536"/>
              <a:gd name="T12" fmla="*/ 0 w 1248"/>
              <a:gd name="T13" fmla="*/ 0 h 672"/>
              <a:gd name="T14" fmla="*/ 1248 w 1248"/>
              <a:gd name="T15" fmla="*/ 672 h 67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48" h="672">
                <a:moveTo>
                  <a:pt x="768" y="0"/>
                </a:moveTo>
                <a:lnTo>
                  <a:pt x="1248" y="480"/>
                </a:lnTo>
                <a:lnTo>
                  <a:pt x="1248" y="672"/>
                </a:lnTo>
                <a:lnTo>
                  <a:pt x="0" y="672"/>
                </a:lnTo>
              </a:path>
            </a:pathLst>
          </a:custGeom>
          <a:noFill/>
          <a:ln w="38100" cap="flat" cmpd="sng">
            <a:solidFill>
              <a:schemeClr val="tx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42" name="Rectangle 49">
            <a:extLst>
              <a:ext uri="{FF2B5EF4-FFF2-40B4-BE49-F238E27FC236}">
                <a16:creationId xmlns:a16="http://schemas.microsoft.com/office/drawing/2014/main" id="{E4B0412A-31A4-9508-9C42-0C7A256A36D3}"/>
              </a:ext>
            </a:extLst>
          </p:cNvPr>
          <p:cNvSpPr>
            <a:spLocks noChangeArrowheads="1"/>
          </p:cNvSpPr>
          <p:nvPr/>
        </p:nvSpPr>
        <p:spPr bwMode="auto">
          <a:xfrm rot="2592342">
            <a:off x="5018088" y="3333750"/>
            <a:ext cx="457200" cy="152400"/>
          </a:xfrm>
          <a:prstGeom prst="rect">
            <a:avLst/>
          </a:prstGeom>
          <a:solidFill>
            <a:schemeClr val="bg1"/>
          </a:solidFill>
          <a:ln w="38100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52243" name="Oval 50">
            <a:extLst>
              <a:ext uri="{FF2B5EF4-FFF2-40B4-BE49-F238E27FC236}">
                <a16:creationId xmlns:a16="http://schemas.microsoft.com/office/drawing/2014/main" id="{5F882AB3-5CC2-E1B8-990D-A40480E69793}"/>
              </a:ext>
            </a:extLst>
          </p:cNvPr>
          <p:cNvSpPr>
            <a:spLocks noChangeArrowheads="1"/>
          </p:cNvSpPr>
          <p:nvPr/>
        </p:nvSpPr>
        <p:spPr bwMode="auto">
          <a:xfrm rot="-3119044">
            <a:off x="4751388" y="2933700"/>
            <a:ext cx="111125" cy="111125"/>
          </a:xfrm>
          <a:prstGeom prst="ellipse">
            <a:avLst/>
          </a:prstGeom>
          <a:solidFill>
            <a:srgbClr val="7FFF7F"/>
          </a:solid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52244" name="Oval 51">
            <a:extLst>
              <a:ext uri="{FF2B5EF4-FFF2-40B4-BE49-F238E27FC236}">
                <a16:creationId xmlns:a16="http://schemas.microsoft.com/office/drawing/2014/main" id="{444360FE-C97A-CB97-E65D-DA6B6151DE14}"/>
              </a:ext>
            </a:extLst>
          </p:cNvPr>
          <p:cNvSpPr>
            <a:spLocks noChangeArrowheads="1"/>
          </p:cNvSpPr>
          <p:nvPr/>
        </p:nvSpPr>
        <p:spPr bwMode="auto">
          <a:xfrm rot="-3119044">
            <a:off x="1260475" y="2952750"/>
            <a:ext cx="111125" cy="111125"/>
          </a:xfrm>
          <a:prstGeom prst="ellipse">
            <a:avLst/>
          </a:prstGeom>
          <a:solidFill>
            <a:srgbClr val="7FFF7F"/>
          </a:solidFill>
          <a:ln w="38100">
            <a:solidFill>
              <a:srgbClr val="008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52245" name="Text Box 52">
            <a:extLst>
              <a:ext uri="{FF2B5EF4-FFF2-40B4-BE49-F238E27FC236}">
                <a16:creationId xmlns:a16="http://schemas.microsoft.com/office/drawing/2014/main" id="{4E57C2CB-AFE5-7FA6-9BCD-309BA65B7D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79975" y="2741613"/>
            <a:ext cx="455613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solidFill>
                  <a:srgbClr val="008000"/>
                </a:solidFill>
                <a:latin typeface="Times New Roman" panose="02020603050405020304" pitchFamily="18" charset="0"/>
              </a:rPr>
              <a:t>N</a:t>
            </a:r>
            <a:r>
              <a:rPr lang="en-US" altLang="zh-CN" sz="2200" b="1">
                <a:solidFill>
                  <a:srgbClr val="00800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</a:t>
            </a:r>
            <a:endParaRPr lang="en-US" altLang="zh-CN" sz="2200" b="1">
              <a:solidFill>
                <a:srgbClr val="008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52246" name="Group 53">
            <a:extLst>
              <a:ext uri="{FF2B5EF4-FFF2-40B4-BE49-F238E27FC236}">
                <a16:creationId xmlns:a16="http://schemas.microsoft.com/office/drawing/2014/main" id="{1B00E2C2-5486-70E3-5E96-170E6C0E55DF}"/>
              </a:ext>
            </a:extLst>
          </p:cNvPr>
          <p:cNvGrpSpPr>
            <a:grpSpLocks/>
          </p:cNvGrpSpPr>
          <p:nvPr/>
        </p:nvGrpSpPr>
        <p:grpSpPr bwMode="auto">
          <a:xfrm>
            <a:off x="3313113" y="3424238"/>
            <a:ext cx="482600" cy="481012"/>
            <a:chOff x="0" y="0"/>
            <a:chExt cx="304" cy="303"/>
          </a:xfrm>
        </p:grpSpPr>
        <p:sp>
          <p:nvSpPr>
            <p:cNvPr id="4" name="Line 54">
              <a:extLst>
                <a:ext uri="{FF2B5EF4-FFF2-40B4-BE49-F238E27FC236}">
                  <a16:creationId xmlns:a16="http://schemas.microsoft.com/office/drawing/2014/main" id="{292B5C78-A872-625A-1DED-8454362BBCA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" y="303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Text Box 55">
              <a:extLst>
                <a:ext uri="{FF2B5EF4-FFF2-40B4-BE49-F238E27FC236}">
                  <a16:creationId xmlns:a16="http://schemas.microsoft.com/office/drawing/2014/main" id="{572FA182-7015-62BB-49F6-01FFD18BDE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47" name="Group 56">
            <a:extLst>
              <a:ext uri="{FF2B5EF4-FFF2-40B4-BE49-F238E27FC236}">
                <a16:creationId xmlns:a16="http://schemas.microsoft.com/office/drawing/2014/main" id="{93A6CFF5-FF00-EE20-2071-4409ACDD6BB3}"/>
              </a:ext>
            </a:extLst>
          </p:cNvPr>
          <p:cNvGrpSpPr>
            <a:grpSpLocks/>
          </p:cNvGrpSpPr>
          <p:nvPr/>
        </p:nvGrpSpPr>
        <p:grpSpPr bwMode="auto">
          <a:xfrm>
            <a:off x="3332163" y="4262438"/>
            <a:ext cx="482600" cy="481012"/>
            <a:chOff x="0" y="0"/>
            <a:chExt cx="304" cy="303"/>
          </a:xfrm>
        </p:grpSpPr>
        <p:sp>
          <p:nvSpPr>
            <p:cNvPr id="52287" name="Line 57">
              <a:extLst>
                <a:ext uri="{FF2B5EF4-FFF2-40B4-BE49-F238E27FC236}">
                  <a16:creationId xmlns:a16="http://schemas.microsoft.com/office/drawing/2014/main" id="{7106F779-9741-88C9-2D8D-248169C8F8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" y="303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88" name="Text Box 58">
              <a:extLst>
                <a:ext uri="{FF2B5EF4-FFF2-40B4-BE49-F238E27FC236}">
                  <a16:creationId xmlns:a16="http://schemas.microsoft.com/office/drawing/2014/main" id="{BE68C551-29A7-AE8B-87AD-665BBF6401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248" name="Group 59">
            <a:extLst>
              <a:ext uri="{FF2B5EF4-FFF2-40B4-BE49-F238E27FC236}">
                <a16:creationId xmlns:a16="http://schemas.microsoft.com/office/drawing/2014/main" id="{E68E2A5E-7AFB-7D74-5AEA-9C32EA03A616}"/>
              </a:ext>
            </a:extLst>
          </p:cNvPr>
          <p:cNvGrpSpPr>
            <a:grpSpLocks/>
          </p:cNvGrpSpPr>
          <p:nvPr/>
        </p:nvGrpSpPr>
        <p:grpSpPr bwMode="auto">
          <a:xfrm>
            <a:off x="3281363" y="2357438"/>
            <a:ext cx="485775" cy="500062"/>
            <a:chOff x="0" y="0"/>
            <a:chExt cx="306" cy="315"/>
          </a:xfrm>
        </p:grpSpPr>
        <p:sp>
          <p:nvSpPr>
            <p:cNvPr id="6" name="Line 60">
              <a:extLst>
                <a:ext uri="{FF2B5EF4-FFF2-40B4-BE49-F238E27FC236}">
                  <a16:creationId xmlns:a16="http://schemas.microsoft.com/office/drawing/2014/main" id="{D55417FB-4810-CF5C-701F-0BA53467BF7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0" y="315"/>
              <a:ext cx="276" cy="0"/>
            </a:xfrm>
            <a:prstGeom prst="line">
              <a:avLst/>
            </a:prstGeom>
            <a:noFill/>
            <a:ln w="254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86" name="Text Box 61">
              <a:extLst>
                <a:ext uri="{FF2B5EF4-FFF2-40B4-BE49-F238E27FC236}">
                  <a16:creationId xmlns:a16="http://schemas.microsoft.com/office/drawing/2014/main" id="{79A80864-2E43-4B1B-6977-ABFD477544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" y="0"/>
              <a:ext cx="252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N</a:t>
              </a:r>
              <a:endPara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52266" name="Text Box 62">
            <a:extLst>
              <a:ext uri="{FF2B5EF4-FFF2-40B4-BE49-F238E27FC236}">
                <a16:creationId xmlns:a16="http://schemas.microsoft.com/office/drawing/2014/main" id="{43A4826E-326C-F754-38FF-6D6A4E14C4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00" y="5137150"/>
            <a:ext cx="3886200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　　负载对称时，中性线电流为零，所以可以去掉中性线，成为三相三线制电路。</a:t>
            </a:r>
          </a:p>
        </p:txBody>
      </p:sp>
      <p:sp>
        <p:nvSpPr>
          <p:cNvPr id="52250" name="Text Box 63">
            <a:extLst>
              <a:ext uri="{FF2B5EF4-FFF2-40B4-BE49-F238E27FC236}">
                <a16:creationId xmlns:a16="http://schemas.microsoft.com/office/drawing/2014/main" id="{D63655DA-FB7B-0CA7-0456-634BA23E5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6738" y="3367088"/>
            <a:ext cx="3556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200" b="1" i="1">
                <a:latin typeface="Times New Roman" panose="02020603050405020304" pitchFamily="18" charset="0"/>
              </a:rPr>
              <a:t>Z</a:t>
            </a:r>
            <a:endParaRPr lang="en-US" altLang="zh-CN" sz="2200" b="1">
              <a:latin typeface="Times New Roman" panose="02020603050405020304" pitchFamily="18" charset="0"/>
            </a:endParaRPr>
          </a:p>
        </p:txBody>
      </p:sp>
      <p:sp>
        <p:nvSpPr>
          <p:cNvPr id="52251" name="Text Box 64">
            <a:extLst>
              <a:ext uri="{FF2B5EF4-FFF2-40B4-BE49-F238E27FC236}">
                <a16:creationId xmlns:a16="http://schemas.microsoft.com/office/drawing/2014/main" id="{B68D4C89-88FD-6719-7547-20655273CB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1138" y="2986088"/>
            <a:ext cx="3556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200" b="1" i="1">
                <a:latin typeface="Times New Roman" panose="02020603050405020304" pitchFamily="18" charset="0"/>
              </a:rPr>
              <a:t>Z</a:t>
            </a:r>
            <a:endParaRPr lang="en-US" altLang="zh-CN" sz="2200" b="1">
              <a:latin typeface="Times New Roman" panose="02020603050405020304" pitchFamily="18" charset="0"/>
            </a:endParaRPr>
          </a:p>
        </p:txBody>
      </p:sp>
      <p:sp>
        <p:nvSpPr>
          <p:cNvPr id="52252" name="Text Box 65">
            <a:extLst>
              <a:ext uri="{FF2B5EF4-FFF2-40B4-BE49-F238E27FC236}">
                <a16:creationId xmlns:a16="http://schemas.microsoft.com/office/drawing/2014/main" id="{6AA2FB46-2298-1CE8-3E53-D717AE166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33938" y="2224088"/>
            <a:ext cx="35560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200" b="1" i="1">
                <a:latin typeface="Times New Roman" panose="02020603050405020304" pitchFamily="18" charset="0"/>
              </a:rPr>
              <a:t>Z</a:t>
            </a:r>
            <a:endParaRPr lang="en-US" altLang="zh-CN" sz="2200" b="1">
              <a:latin typeface="Times New Roman" panose="02020603050405020304" pitchFamily="18" charset="0"/>
            </a:endParaRPr>
          </a:p>
        </p:txBody>
      </p:sp>
      <p:sp>
        <p:nvSpPr>
          <p:cNvPr id="52270" name="Text Box 66">
            <a:extLst>
              <a:ext uri="{FF2B5EF4-FFF2-40B4-BE49-F238E27FC236}">
                <a16:creationId xmlns:a16="http://schemas.microsoft.com/office/drawing/2014/main" id="{32BCBEA3-7D49-3A0F-AB59-907E0AF30A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7163" y="1295400"/>
            <a:ext cx="3554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对称负载电压电流相量图</a:t>
            </a:r>
          </a:p>
        </p:txBody>
      </p:sp>
      <p:sp>
        <p:nvSpPr>
          <p:cNvPr id="52271" name="Line 67">
            <a:extLst>
              <a:ext uri="{FF2B5EF4-FFF2-40B4-BE49-F238E27FC236}">
                <a16:creationId xmlns:a16="http://schemas.microsoft.com/office/drawing/2014/main" id="{9264EB11-5032-CF1D-A353-6490780407AF}"/>
              </a:ext>
            </a:extLst>
          </p:cNvPr>
          <p:cNvSpPr>
            <a:spLocks noChangeShapeType="1"/>
          </p:cNvSpPr>
          <p:nvPr/>
        </p:nvSpPr>
        <p:spPr bwMode="auto">
          <a:xfrm>
            <a:off x="1574800" y="6308725"/>
            <a:ext cx="2133600" cy="0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" name="Group 68">
            <a:extLst>
              <a:ext uri="{FF2B5EF4-FFF2-40B4-BE49-F238E27FC236}">
                <a16:creationId xmlns:a16="http://schemas.microsoft.com/office/drawing/2014/main" id="{6476BEA6-5EC3-ACD8-D6FD-D41F2E53BA48}"/>
              </a:ext>
            </a:extLst>
          </p:cNvPr>
          <p:cNvGrpSpPr>
            <a:grpSpLocks/>
          </p:cNvGrpSpPr>
          <p:nvPr/>
        </p:nvGrpSpPr>
        <p:grpSpPr bwMode="auto">
          <a:xfrm>
            <a:off x="5686425" y="1944688"/>
            <a:ext cx="3109913" cy="2946400"/>
            <a:chOff x="0" y="0"/>
            <a:chExt cx="1959" cy="1856"/>
          </a:xfrm>
        </p:grpSpPr>
        <p:sp>
          <p:nvSpPr>
            <p:cNvPr id="52273" name="Line 69">
              <a:extLst>
                <a:ext uri="{FF2B5EF4-FFF2-40B4-BE49-F238E27FC236}">
                  <a16:creationId xmlns:a16="http://schemas.microsoft.com/office/drawing/2014/main" id="{C2E5054A-4980-B36E-E230-290E6C7193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" y="1023"/>
              <a:ext cx="864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74" name="Line 70">
              <a:extLst>
                <a:ext uri="{FF2B5EF4-FFF2-40B4-BE49-F238E27FC236}">
                  <a16:creationId xmlns:a16="http://schemas.microsoft.com/office/drawing/2014/main" id="{9F4603C2-54AB-E6AB-A215-AAC683B52D7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7242838">
              <a:off x="121" y="626"/>
              <a:ext cx="864" cy="1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275" name="Line 71">
              <a:extLst>
                <a:ext uri="{FF2B5EF4-FFF2-40B4-BE49-F238E27FC236}">
                  <a16:creationId xmlns:a16="http://schemas.microsoft.com/office/drawing/2014/main" id="{696C9915-DE66-696C-6DDC-1C28350FF04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7413853">
              <a:off x="133" y="1346"/>
              <a:ext cx="864" cy="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2276" name="Group 72">
              <a:extLst>
                <a:ext uri="{FF2B5EF4-FFF2-40B4-BE49-F238E27FC236}">
                  <a16:creationId xmlns:a16="http://schemas.microsoft.com/office/drawing/2014/main" id="{476F8F8A-AEA8-7EB1-3281-31B655847A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56" y="835"/>
              <a:ext cx="303" cy="373"/>
              <a:chOff x="0" y="0"/>
              <a:chExt cx="303" cy="373"/>
            </a:xfrm>
          </p:grpSpPr>
          <p:sp>
            <p:nvSpPr>
              <p:cNvPr id="52283" name="Text Box 73">
                <a:extLst>
                  <a:ext uri="{FF2B5EF4-FFF2-40B4-BE49-F238E27FC236}">
                    <a16:creationId xmlns:a16="http://schemas.microsoft.com/office/drawing/2014/main" id="{1F1BAB02-6A54-96A5-6F05-C4AE63975E6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4"/>
                <a:ext cx="30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  <p:sp>
            <p:nvSpPr>
              <p:cNvPr id="52284" name="Text Box 74">
                <a:extLst>
                  <a:ext uri="{FF2B5EF4-FFF2-40B4-BE49-F238E27FC236}">
                    <a16:creationId xmlns:a16="http://schemas.microsoft.com/office/drawing/2014/main" id="{CBDBFB5B-1D98-1A1D-73F5-A4E7DC7CC22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" y="0"/>
                <a:ext cx="16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2277" name="Group 75">
              <a:extLst>
                <a:ext uri="{FF2B5EF4-FFF2-40B4-BE49-F238E27FC236}">
                  <a16:creationId xmlns:a16="http://schemas.microsoft.com/office/drawing/2014/main" id="{4A9C971B-880F-04AE-3ADC-0C24A25071B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32" y="0"/>
              <a:ext cx="303" cy="373"/>
              <a:chOff x="0" y="0"/>
              <a:chExt cx="303" cy="373"/>
            </a:xfrm>
          </p:grpSpPr>
          <p:sp>
            <p:nvSpPr>
              <p:cNvPr id="52281" name="Text Box 76">
                <a:extLst>
                  <a:ext uri="{FF2B5EF4-FFF2-40B4-BE49-F238E27FC236}">
                    <a16:creationId xmlns:a16="http://schemas.microsoft.com/office/drawing/2014/main" id="{A1A4102B-2114-A8AF-A741-1EFC232C5E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4"/>
                <a:ext cx="30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3</a:t>
                </a:r>
              </a:p>
            </p:txBody>
          </p:sp>
          <p:sp>
            <p:nvSpPr>
              <p:cNvPr id="52282" name="Text Box 77">
                <a:extLst>
                  <a:ext uri="{FF2B5EF4-FFF2-40B4-BE49-F238E27FC236}">
                    <a16:creationId xmlns:a16="http://schemas.microsoft.com/office/drawing/2014/main" id="{DB04A55B-23D0-72CA-597C-00D527A99A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" y="0"/>
                <a:ext cx="16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2278" name="Group 78">
              <a:extLst>
                <a:ext uri="{FF2B5EF4-FFF2-40B4-BE49-F238E27FC236}">
                  <a16:creationId xmlns:a16="http://schemas.microsoft.com/office/drawing/2014/main" id="{FB7A8B29-2DD2-7B1A-96A6-EBFA06F5FA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1483"/>
              <a:ext cx="303" cy="373"/>
              <a:chOff x="0" y="0"/>
              <a:chExt cx="303" cy="373"/>
            </a:xfrm>
          </p:grpSpPr>
          <p:sp>
            <p:nvSpPr>
              <p:cNvPr id="52279" name="Text Box 79">
                <a:extLst>
                  <a:ext uri="{FF2B5EF4-FFF2-40B4-BE49-F238E27FC236}">
                    <a16:creationId xmlns:a16="http://schemas.microsoft.com/office/drawing/2014/main" id="{3C406BE9-C4B0-6678-5613-056CAC508A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4"/>
                <a:ext cx="30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52280" name="Text Box 80">
                <a:extLst>
                  <a:ext uri="{FF2B5EF4-FFF2-40B4-BE49-F238E27FC236}">
                    <a16:creationId xmlns:a16="http://schemas.microsoft.com/office/drawing/2014/main" id="{5AC8BE34-867A-822D-B197-4CD101C81E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" y="0"/>
                <a:ext cx="16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solidFill>
                      <a:schemeClr val="accent2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2000" b="1">
                  <a:solidFill>
                    <a:schemeClr val="accent2"/>
                  </a:solidFill>
                  <a:latin typeface="Times New Roman" panose="02020603050405020304" pitchFamily="18" charset="0"/>
                </a:endParaRPr>
              </a:p>
            </p:txBody>
          </p:sp>
        </p:grpSp>
      </p:grpSp>
      <p:sp>
        <p:nvSpPr>
          <p:cNvPr id="52285" name="Line 81">
            <a:extLst>
              <a:ext uri="{FF2B5EF4-FFF2-40B4-BE49-F238E27FC236}">
                <a16:creationId xmlns:a16="http://schemas.microsoft.com/office/drawing/2014/main" id="{87F6D266-51E8-1345-1869-8B46C28C805A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810375" y="2654300"/>
            <a:ext cx="152400" cy="914400"/>
          </a:xfrm>
          <a:prstGeom prst="line">
            <a:avLst/>
          </a:prstGeom>
          <a:noFill/>
          <a:ln w="38100">
            <a:solidFill>
              <a:srgbClr val="008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" name="Group 82">
            <a:extLst>
              <a:ext uri="{FF2B5EF4-FFF2-40B4-BE49-F238E27FC236}">
                <a16:creationId xmlns:a16="http://schemas.microsoft.com/office/drawing/2014/main" id="{9B98D2D2-C041-B83C-9889-8C17B3BA85D0}"/>
              </a:ext>
            </a:extLst>
          </p:cNvPr>
          <p:cNvGrpSpPr>
            <a:grpSpLocks/>
          </p:cNvGrpSpPr>
          <p:nvPr/>
        </p:nvGrpSpPr>
        <p:grpSpPr bwMode="auto">
          <a:xfrm>
            <a:off x="6867525" y="2301875"/>
            <a:ext cx="387350" cy="592138"/>
            <a:chOff x="0" y="0"/>
            <a:chExt cx="244" cy="373"/>
          </a:xfrm>
        </p:grpSpPr>
        <p:sp>
          <p:nvSpPr>
            <p:cNvPr id="7" name="Text Box 83">
              <a:extLst>
                <a:ext uri="{FF2B5EF4-FFF2-40B4-BE49-F238E27FC236}">
                  <a16:creationId xmlns:a16="http://schemas.microsoft.com/office/drawing/2014/main" id="{137723B9-4881-98D9-AB30-28DFA6341D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4"/>
              <a:ext cx="2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008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008000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52272" name="Text Box 84">
              <a:extLst>
                <a:ext uri="{FF2B5EF4-FFF2-40B4-BE49-F238E27FC236}">
                  <a16:creationId xmlns:a16="http://schemas.microsoft.com/office/drawing/2014/main" id="{92795DDD-4BDC-244B-53F7-9834A6EEA9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0"/>
              <a:ext cx="16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sp>
        <p:nvSpPr>
          <p:cNvPr id="52289" name="Line 85">
            <a:extLst>
              <a:ext uri="{FF2B5EF4-FFF2-40B4-BE49-F238E27FC236}">
                <a16:creationId xmlns:a16="http://schemas.microsoft.com/office/drawing/2014/main" id="{85DA5420-0D23-AB7E-2C02-D30799467817}"/>
              </a:ext>
            </a:extLst>
          </p:cNvPr>
          <p:cNvSpPr>
            <a:spLocks noChangeShapeType="1"/>
          </p:cNvSpPr>
          <p:nvPr/>
        </p:nvSpPr>
        <p:spPr bwMode="auto">
          <a:xfrm rot="7246345" flipH="1" flipV="1">
            <a:off x="7342188" y="3314700"/>
            <a:ext cx="152400" cy="91440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290" name="Line 86">
            <a:extLst>
              <a:ext uri="{FF2B5EF4-FFF2-40B4-BE49-F238E27FC236}">
                <a16:creationId xmlns:a16="http://schemas.microsoft.com/office/drawing/2014/main" id="{79906418-BC96-0272-197C-33F86D425E82}"/>
              </a:ext>
            </a:extLst>
          </p:cNvPr>
          <p:cNvSpPr>
            <a:spLocks noChangeShapeType="1"/>
          </p:cNvSpPr>
          <p:nvPr/>
        </p:nvSpPr>
        <p:spPr bwMode="auto">
          <a:xfrm rot="-6732629" flipH="1" flipV="1">
            <a:off x="6427788" y="3352800"/>
            <a:ext cx="152400" cy="914400"/>
          </a:xfrm>
          <a:prstGeom prst="line">
            <a:avLst/>
          </a:prstGeom>
          <a:noFill/>
          <a:ln w="38100">
            <a:solidFill>
              <a:srgbClr val="6600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" name="Group 87">
            <a:extLst>
              <a:ext uri="{FF2B5EF4-FFF2-40B4-BE49-F238E27FC236}">
                <a16:creationId xmlns:a16="http://schemas.microsoft.com/office/drawing/2014/main" id="{93057E4B-AF9F-9811-05A6-C52D3DB6398F}"/>
              </a:ext>
            </a:extLst>
          </p:cNvPr>
          <p:cNvGrpSpPr>
            <a:grpSpLocks/>
          </p:cNvGrpSpPr>
          <p:nvPr/>
        </p:nvGrpSpPr>
        <p:grpSpPr bwMode="auto">
          <a:xfrm>
            <a:off x="7646988" y="3917950"/>
            <a:ext cx="387350" cy="592138"/>
            <a:chOff x="0" y="0"/>
            <a:chExt cx="244" cy="373"/>
          </a:xfrm>
        </p:grpSpPr>
        <p:sp>
          <p:nvSpPr>
            <p:cNvPr id="52269" name="Text Box 88">
              <a:extLst>
                <a:ext uri="{FF2B5EF4-FFF2-40B4-BE49-F238E27FC236}">
                  <a16:creationId xmlns:a16="http://schemas.microsoft.com/office/drawing/2014/main" id="{B5686A1B-3F7F-2E13-62EA-A175762119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4"/>
              <a:ext cx="2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8" name="Text Box 89">
              <a:extLst>
                <a:ext uri="{FF2B5EF4-FFF2-40B4-BE49-F238E27FC236}">
                  <a16:creationId xmlns:a16="http://schemas.microsoft.com/office/drawing/2014/main" id="{281DBF97-D3FD-8FF7-03CE-1135AE60F6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" y="0"/>
              <a:ext cx="16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•</a:t>
              </a:r>
              <a:endParaRPr lang="en-US" altLang="zh-CN" sz="1800" b="1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3" name="Group 90">
            <a:extLst>
              <a:ext uri="{FF2B5EF4-FFF2-40B4-BE49-F238E27FC236}">
                <a16:creationId xmlns:a16="http://schemas.microsoft.com/office/drawing/2014/main" id="{B0A7F1EB-6EF9-C16C-F3E9-3A372BF7970B}"/>
              </a:ext>
            </a:extLst>
          </p:cNvPr>
          <p:cNvGrpSpPr>
            <a:grpSpLocks/>
          </p:cNvGrpSpPr>
          <p:nvPr/>
        </p:nvGrpSpPr>
        <p:grpSpPr bwMode="auto">
          <a:xfrm>
            <a:off x="5761038" y="3384550"/>
            <a:ext cx="387350" cy="592138"/>
            <a:chOff x="0" y="0"/>
            <a:chExt cx="244" cy="373"/>
          </a:xfrm>
        </p:grpSpPr>
        <p:sp>
          <p:nvSpPr>
            <p:cNvPr id="52267" name="Text Box 91">
              <a:extLst>
                <a:ext uri="{FF2B5EF4-FFF2-40B4-BE49-F238E27FC236}">
                  <a16:creationId xmlns:a16="http://schemas.microsoft.com/office/drawing/2014/main" id="{27C76E26-5A58-F603-089C-569E8D637B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04"/>
              <a:ext cx="2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52268" name="Text Box 92">
              <a:extLst>
                <a:ext uri="{FF2B5EF4-FFF2-40B4-BE49-F238E27FC236}">
                  <a16:creationId xmlns:a16="http://schemas.microsoft.com/office/drawing/2014/main" id="{D502FFFF-10ED-520E-9406-F86DEEB0FB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0"/>
              <a:ext cx="16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•</a:t>
              </a:r>
            </a:p>
          </p:txBody>
        </p:sp>
      </p:grpSp>
      <p:sp>
        <p:nvSpPr>
          <p:cNvPr id="52297" name="Text Box 93">
            <a:extLst>
              <a:ext uri="{FF2B5EF4-FFF2-40B4-BE49-F238E27FC236}">
                <a16:creationId xmlns:a16="http://schemas.microsoft.com/office/drawing/2014/main" id="{97D51D5C-8C9D-F46A-0011-66510756BE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94588" y="3448050"/>
            <a:ext cx="352425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</a:p>
        </p:txBody>
      </p:sp>
      <p:sp>
        <p:nvSpPr>
          <p:cNvPr id="52298" name="未知">
            <a:extLst>
              <a:ext uri="{FF2B5EF4-FFF2-40B4-BE49-F238E27FC236}">
                <a16:creationId xmlns:a16="http://schemas.microsoft.com/office/drawing/2014/main" id="{969E29C0-4874-3311-C650-A2A4412D1F25}"/>
              </a:ext>
            </a:extLst>
          </p:cNvPr>
          <p:cNvSpPr>
            <a:spLocks/>
          </p:cNvSpPr>
          <p:nvPr/>
        </p:nvSpPr>
        <p:spPr bwMode="auto">
          <a:xfrm>
            <a:off x="7418388" y="3600450"/>
            <a:ext cx="76200" cy="152400"/>
          </a:xfrm>
          <a:custGeom>
            <a:avLst/>
            <a:gdLst>
              <a:gd name="T0" fmla="*/ 2147483647 w 48"/>
              <a:gd name="T1" fmla="*/ 0 h 96"/>
              <a:gd name="T2" fmla="*/ 2147483647 w 48"/>
              <a:gd name="T3" fmla="*/ 2147483647 h 96"/>
              <a:gd name="T4" fmla="*/ 0 w 48"/>
              <a:gd name="T5" fmla="*/ 2147483647 h 96"/>
              <a:gd name="T6" fmla="*/ 0 60000 65536"/>
              <a:gd name="T7" fmla="*/ 0 60000 65536"/>
              <a:gd name="T8" fmla="*/ 0 60000 65536"/>
              <a:gd name="T9" fmla="*/ 0 w 48"/>
              <a:gd name="T10" fmla="*/ 0 h 96"/>
              <a:gd name="T11" fmla="*/ 48 w 48"/>
              <a:gd name="T12" fmla="*/ 96 h 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8" h="96">
                <a:moveTo>
                  <a:pt x="48" y="0"/>
                </a:moveTo>
                <a:lnTo>
                  <a:pt x="36" y="60"/>
                </a:lnTo>
                <a:lnTo>
                  <a:pt x="0" y="96"/>
                </a:lnTo>
              </a:path>
            </a:pathLst>
          </a:custGeom>
          <a:noFill/>
          <a:ln w="38100" cap="flat" cmpd="sng">
            <a:solidFill>
              <a:srgbClr val="FF669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4" name="Group 95">
            <a:extLst>
              <a:ext uri="{FF2B5EF4-FFF2-40B4-BE49-F238E27FC236}">
                <a16:creationId xmlns:a16="http://schemas.microsoft.com/office/drawing/2014/main" id="{65604973-E645-59AB-91DB-8C3AF1A4F807}"/>
              </a:ext>
            </a:extLst>
          </p:cNvPr>
          <p:cNvGrpSpPr>
            <a:grpSpLocks/>
          </p:cNvGrpSpPr>
          <p:nvPr/>
        </p:nvGrpSpPr>
        <p:grpSpPr bwMode="auto">
          <a:xfrm>
            <a:off x="1341438" y="2362200"/>
            <a:ext cx="3429000" cy="685800"/>
            <a:chOff x="0" y="0"/>
            <a:chExt cx="2160" cy="432"/>
          </a:xfrm>
        </p:grpSpPr>
        <p:sp>
          <p:nvSpPr>
            <p:cNvPr id="52265" name="Line 96">
              <a:extLst>
                <a:ext uri="{FF2B5EF4-FFF2-40B4-BE49-F238E27FC236}">
                  <a16:creationId xmlns:a16="http://schemas.microsoft.com/office/drawing/2014/main" id="{8448A39D-84AA-5F51-7691-B30A98E28F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390"/>
              <a:ext cx="216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9" name="Rectangle 97">
              <a:extLst>
                <a:ext uri="{FF2B5EF4-FFF2-40B4-BE49-F238E27FC236}">
                  <a16:creationId xmlns:a16="http://schemas.microsoft.com/office/drawing/2014/main" id="{1A23928E-E6EA-963D-CD9D-4CD90E3D06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2" y="0"/>
              <a:ext cx="480" cy="432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52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2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5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5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2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66" grpId="0" autoUpdateAnimBg="0"/>
      <p:bldP spid="52270" grpId="0" autoUpdateAnimBg="0"/>
      <p:bldP spid="52297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1">
            <a:extLst>
              <a:ext uri="{FF2B5EF4-FFF2-40B4-BE49-F238E27FC236}">
                <a16:creationId xmlns:a16="http://schemas.microsoft.com/office/drawing/2014/main" id="{72D7EC1C-B515-4336-A27D-AEE0957D5BC5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36538" y="260350"/>
            <a:ext cx="3327400" cy="425450"/>
          </a:xfrm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2.1.1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频率与周期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50C4258B-528D-6D02-2C4B-AE1C2A609119}"/>
              </a:ext>
            </a:extLst>
          </p:cNvPr>
          <p:cNvGrpSpPr>
            <a:grpSpLocks/>
          </p:cNvGrpSpPr>
          <p:nvPr/>
        </p:nvGrpSpPr>
        <p:grpSpPr bwMode="auto">
          <a:xfrm>
            <a:off x="6137275" y="2738438"/>
            <a:ext cx="2057400" cy="860425"/>
            <a:chOff x="0" y="0"/>
            <a:chExt cx="1685" cy="542"/>
          </a:xfrm>
        </p:grpSpPr>
        <p:sp>
          <p:nvSpPr>
            <p:cNvPr id="7199" name="Line 4">
              <a:extLst>
                <a:ext uri="{FF2B5EF4-FFF2-40B4-BE49-F238E27FC236}">
                  <a16:creationId xmlns:a16="http://schemas.microsoft.com/office/drawing/2014/main" id="{E777D243-AE63-AAC9-00F7-A4F42E7751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0"/>
              <a:ext cx="0" cy="301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0" name="Line 5">
              <a:extLst>
                <a:ext uri="{FF2B5EF4-FFF2-40B4-BE49-F238E27FC236}">
                  <a16:creationId xmlns:a16="http://schemas.microsoft.com/office/drawing/2014/main" id="{1305FDFA-9CE2-C639-4692-8C99221AFAA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32" y="12"/>
              <a:ext cx="0" cy="30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1" name="Line 6">
              <a:extLst>
                <a:ext uri="{FF2B5EF4-FFF2-40B4-BE49-F238E27FC236}">
                  <a16:creationId xmlns:a16="http://schemas.microsoft.com/office/drawing/2014/main" id="{6EB8908D-5438-D730-81BD-9F86114302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" y="276"/>
              <a:ext cx="168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02" name="Text Box 7">
              <a:extLst>
                <a:ext uri="{FF2B5EF4-FFF2-40B4-BE49-F238E27FC236}">
                  <a16:creationId xmlns:a16="http://schemas.microsoft.com/office/drawing/2014/main" id="{0032F092-4E9F-CACA-2B61-EC6960F9A3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6" y="273"/>
              <a:ext cx="29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T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</p:grpSp>
      <p:sp>
        <p:nvSpPr>
          <p:cNvPr id="7176" name="Text Box 9">
            <a:extLst>
              <a:ext uri="{FF2B5EF4-FFF2-40B4-BE49-F238E27FC236}">
                <a16:creationId xmlns:a16="http://schemas.microsoft.com/office/drawing/2014/main" id="{49B7B39F-84CE-DB6F-2152-135A327E3D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438" y="1047750"/>
            <a:ext cx="56546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周期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T</a:t>
            </a:r>
            <a:r>
              <a:rPr lang="zh-CN" altLang="en-US" sz="2400" b="1">
                <a:latin typeface="Times New Roman" panose="02020603050405020304" pitchFamily="18" charset="0"/>
              </a:rPr>
              <a:t>：正弦量变化一周所需要的时间；</a:t>
            </a:r>
          </a:p>
        </p:txBody>
      </p:sp>
      <p:sp>
        <p:nvSpPr>
          <p:cNvPr id="7177" name="Text Box 10">
            <a:extLst>
              <a:ext uri="{FF2B5EF4-FFF2-40B4-BE49-F238E27FC236}">
                <a16:creationId xmlns:a16="http://schemas.microsoft.com/office/drawing/2014/main" id="{0F9060CD-90FA-98B0-AEA9-8CF7A4CC8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388" y="3048000"/>
            <a:ext cx="16208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角频率</a:t>
            </a:r>
            <a:r>
              <a:rPr lang="zh-CN" altLang="en-US" sz="2400" b="1" i="1">
                <a:solidFill>
                  <a:srgbClr val="6600FF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</a:t>
            </a:r>
            <a:r>
              <a:rPr lang="zh-CN" altLang="en-US" sz="2400" b="1">
                <a:latin typeface="宋体" panose="02010600030101010101" pitchFamily="2" charset="-122"/>
              </a:rPr>
              <a:t> </a:t>
            </a:r>
            <a:r>
              <a:rPr lang="en-US" altLang="zh-CN" sz="2400" b="1">
                <a:latin typeface="宋体" panose="02010600030101010101" pitchFamily="2" charset="-122"/>
              </a:rPr>
              <a:t>:</a:t>
            </a:r>
            <a:endParaRPr lang="en-US" altLang="zh-CN" sz="2400" b="1" i="1">
              <a:latin typeface="宋体" panose="02010600030101010101" pitchFamily="2" charset="-122"/>
            </a:endParaRPr>
          </a:p>
        </p:txBody>
      </p:sp>
      <p:grpSp>
        <p:nvGrpSpPr>
          <p:cNvPr id="3" name="Group 11">
            <a:extLst>
              <a:ext uri="{FF2B5EF4-FFF2-40B4-BE49-F238E27FC236}">
                <a16:creationId xmlns:a16="http://schemas.microsoft.com/office/drawing/2014/main" id="{164D3DA8-C016-E244-1D42-CA0C8A42678B}"/>
              </a:ext>
            </a:extLst>
          </p:cNvPr>
          <p:cNvGrpSpPr>
            <a:grpSpLocks/>
          </p:cNvGrpSpPr>
          <p:nvPr/>
        </p:nvGrpSpPr>
        <p:grpSpPr bwMode="auto">
          <a:xfrm>
            <a:off x="7058025" y="2397125"/>
            <a:ext cx="1760538" cy="463550"/>
            <a:chOff x="0" y="0"/>
            <a:chExt cx="1109" cy="292"/>
          </a:xfrm>
        </p:grpSpPr>
        <p:sp>
          <p:nvSpPr>
            <p:cNvPr id="4" name="Text Box 12">
              <a:extLst>
                <a:ext uri="{FF2B5EF4-FFF2-40B4-BE49-F238E27FC236}">
                  <a16:creationId xmlns:a16="http://schemas.microsoft.com/office/drawing/2014/main" id="{FA9D86C2-D32B-F870-DA5C-6690BE12D9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3" y="0"/>
              <a:ext cx="28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</a:t>
              </a:r>
              <a:r>
                <a:rPr lang="en-US" altLang="zh-CN" sz="2200" b="1" i="1">
                  <a:solidFill>
                    <a:srgbClr val="FF00FF"/>
                  </a:solidFill>
                  <a:latin typeface="Times New Roman" panose="02020603050405020304" pitchFamily="18" charset="0"/>
                </a:rPr>
                <a:t>t</a:t>
              </a:r>
              <a:endParaRPr lang="en-US" altLang="zh-CN" sz="2200" b="1">
                <a:solidFill>
                  <a:srgbClr val="FF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" name="Text Box 13">
              <a:extLst>
                <a:ext uri="{FF2B5EF4-FFF2-40B4-BE49-F238E27FC236}">
                  <a16:creationId xmlns:a16="http://schemas.microsoft.com/office/drawing/2014/main" id="{996CB233-432B-606B-B3FC-394C492127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4" y="8"/>
              <a:ext cx="30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FF"/>
                  </a:solidFill>
                  <a:latin typeface="Times New Roman" panose="02020603050405020304" pitchFamily="18" charset="0"/>
                </a:rPr>
                <a:t>2</a:t>
              </a:r>
              <a:r>
                <a:rPr lang="en-US" altLang="zh-CN" sz="2200" b="1">
                  <a:solidFill>
                    <a:srgbClr val="FF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</a:t>
              </a:r>
            </a:p>
          </p:txBody>
        </p:sp>
        <p:sp>
          <p:nvSpPr>
            <p:cNvPr id="7198" name="Text Box 14">
              <a:extLst>
                <a:ext uri="{FF2B5EF4-FFF2-40B4-BE49-F238E27FC236}">
                  <a16:creationId xmlns:a16="http://schemas.microsoft.com/office/drawing/2014/main" id="{8F505935-A80E-D252-19DA-406C166C2F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3"/>
              <a:ext cx="21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solidFill>
                    <a:srgbClr val="FF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</a:t>
              </a:r>
            </a:p>
          </p:txBody>
        </p:sp>
      </p:grpSp>
      <p:sp>
        <p:nvSpPr>
          <p:cNvPr id="7182" name="Text Box 15">
            <a:extLst>
              <a:ext uri="{FF2B5EF4-FFF2-40B4-BE49-F238E27FC236}">
                <a16:creationId xmlns:a16="http://schemas.microsoft.com/office/drawing/2014/main" id="{DAD6F251-74CF-6AB1-6216-71A960F59B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3973513"/>
            <a:ext cx="8610600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   ［例］我国和大多数国家的电力标准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频率是 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50 Hz</a:t>
            </a: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，试求其</a:t>
            </a:r>
          </a:p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周期和角频率。</a:t>
            </a:r>
          </a:p>
        </p:txBody>
      </p:sp>
      <p:sp>
        <p:nvSpPr>
          <p:cNvPr id="7183" name="Text Box 16">
            <a:extLst>
              <a:ext uri="{FF2B5EF4-FFF2-40B4-BE49-F238E27FC236}">
                <a16:creationId xmlns:a16="http://schemas.microsoft.com/office/drawing/2014/main" id="{38F6AB8E-F131-4B4E-541D-615127B386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0" y="5138738"/>
            <a:ext cx="11033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［解］</a:t>
            </a:r>
          </a:p>
        </p:txBody>
      </p:sp>
      <p:sp>
        <p:nvSpPr>
          <p:cNvPr id="6" name="Text Box 18">
            <a:extLst>
              <a:ext uri="{FF2B5EF4-FFF2-40B4-BE49-F238E27FC236}">
                <a16:creationId xmlns:a16="http://schemas.microsoft.com/office/drawing/2014/main" id="{60B15C8D-7B00-54A7-1F3D-09539D7128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7700" y="1797050"/>
            <a:ext cx="4508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m</a:t>
            </a:r>
            <a:endParaRPr lang="en-US" altLang="zh-CN" sz="22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7185" name="Object 17">
            <a:extLst>
              <a:ext uri="{FF2B5EF4-FFF2-40B4-BE49-F238E27FC236}">
                <a16:creationId xmlns:a16="http://schemas.microsoft.com/office/drawing/2014/main" id="{04DB8AB7-1DD7-8825-14CB-ECE33E589E4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47800" y="2133600"/>
          <a:ext cx="1192213" cy="72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085152" imgH="970253" progId="Equation.3">
                  <p:embed/>
                </p:oleObj>
              </mc:Choice>
              <mc:Fallback>
                <p:oleObj r:id="rId2" imgW="1085152" imgH="970253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2133600"/>
                        <a:ext cx="1192213" cy="72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9" name="Line 21">
            <a:extLst>
              <a:ext uri="{FF2B5EF4-FFF2-40B4-BE49-F238E27FC236}">
                <a16:creationId xmlns:a16="http://schemas.microsoft.com/office/drawing/2014/main" id="{26ECD287-C129-00E8-D249-53C6F38AB6B0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1075" y="2819400"/>
            <a:ext cx="28956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0" name="Line 22">
            <a:extLst>
              <a:ext uri="{FF2B5EF4-FFF2-40B4-BE49-F238E27FC236}">
                <a16:creationId xmlns:a16="http://schemas.microsoft.com/office/drawing/2014/main" id="{B583FF36-AAC7-CF65-24BF-2410C46C95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134100" y="1676400"/>
            <a:ext cx="0" cy="21336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81" name="Text Box 23">
            <a:extLst>
              <a:ext uri="{FF2B5EF4-FFF2-40B4-BE49-F238E27FC236}">
                <a16:creationId xmlns:a16="http://schemas.microsoft.com/office/drawing/2014/main" id="{3DDE070F-9E8A-130A-D679-19A72EA728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66138" y="2814638"/>
            <a:ext cx="331787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latin typeface="Times New Roman" panose="02020603050405020304" pitchFamily="18" charset="0"/>
              </a:rPr>
              <a:t> </a:t>
            </a:r>
            <a:r>
              <a:rPr lang="en-US" altLang="zh-CN" sz="2200" b="1" i="1">
                <a:latin typeface="Times New Roman" panose="02020603050405020304" pitchFamily="18" charset="0"/>
              </a:rPr>
              <a:t>t</a:t>
            </a:r>
            <a:endParaRPr lang="en-US" altLang="zh-CN" sz="2200" b="1">
              <a:latin typeface="Times New Roman" panose="02020603050405020304" pitchFamily="18" charset="0"/>
            </a:endParaRPr>
          </a:p>
        </p:txBody>
      </p:sp>
      <p:sp>
        <p:nvSpPr>
          <p:cNvPr id="7" name="Text Box 24">
            <a:extLst>
              <a:ext uri="{FF2B5EF4-FFF2-40B4-BE49-F238E27FC236}">
                <a16:creationId xmlns:a16="http://schemas.microsoft.com/office/drawing/2014/main" id="{D7A2905B-1317-0212-6F6E-493D4887166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29325" y="1462088"/>
            <a:ext cx="401638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latin typeface="Times New Roman" panose="02020603050405020304" pitchFamily="18" charset="0"/>
              </a:rPr>
              <a:t>  </a:t>
            </a:r>
            <a:r>
              <a:rPr lang="en-US" altLang="zh-CN" sz="2200" b="1" i="1">
                <a:latin typeface="Times New Roman" panose="02020603050405020304" pitchFamily="18" charset="0"/>
              </a:rPr>
              <a:t>i</a:t>
            </a:r>
            <a:endParaRPr lang="en-US" altLang="zh-CN" sz="2200" b="1" i="1" baseline="-25000">
              <a:latin typeface="Times New Roman" panose="02020603050405020304" pitchFamily="18" charset="0"/>
            </a:endParaRPr>
          </a:p>
        </p:txBody>
      </p:sp>
      <p:sp>
        <p:nvSpPr>
          <p:cNvPr id="8" name="Text Box 25">
            <a:extLst>
              <a:ext uri="{FF2B5EF4-FFF2-40B4-BE49-F238E27FC236}">
                <a16:creationId xmlns:a16="http://schemas.microsoft.com/office/drawing/2014/main" id="{32911C20-9121-FB01-351F-FB668C49B5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4375" y="2760663"/>
            <a:ext cx="32385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200" b="1">
                <a:latin typeface="Times New Roman" panose="02020603050405020304" pitchFamily="18" charset="0"/>
              </a:rPr>
              <a:t>0</a:t>
            </a:r>
            <a:endParaRPr lang="en-US" altLang="zh-CN" sz="2200">
              <a:latin typeface="Times New Roman" panose="02020603050405020304" pitchFamily="18" charset="0"/>
            </a:endParaRPr>
          </a:p>
        </p:txBody>
      </p:sp>
      <p:sp>
        <p:nvSpPr>
          <p:cNvPr id="7184" name="未知">
            <a:extLst>
              <a:ext uri="{FF2B5EF4-FFF2-40B4-BE49-F238E27FC236}">
                <a16:creationId xmlns:a16="http://schemas.microsoft.com/office/drawing/2014/main" id="{46E80570-F8A8-8C52-9008-6212AE4BD19E}"/>
              </a:ext>
            </a:extLst>
          </p:cNvPr>
          <p:cNvSpPr>
            <a:spLocks/>
          </p:cNvSpPr>
          <p:nvPr/>
        </p:nvSpPr>
        <p:spPr bwMode="auto">
          <a:xfrm>
            <a:off x="6135688" y="1979613"/>
            <a:ext cx="2024062" cy="1712912"/>
          </a:xfrm>
          <a:custGeom>
            <a:avLst/>
            <a:gdLst>
              <a:gd name="T0" fmla="*/ 0 w 2152"/>
              <a:gd name="T1" fmla="*/ 2147483647 h 2024"/>
              <a:gd name="T2" fmla="*/ 2147483647 w 2152"/>
              <a:gd name="T3" fmla="*/ 2147483647 h 2024"/>
              <a:gd name="T4" fmla="*/ 2147483647 w 2152"/>
              <a:gd name="T5" fmla="*/ 2147483647 h 2024"/>
              <a:gd name="T6" fmla="*/ 2147483647 w 2152"/>
              <a:gd name="T7" fmla="*/ 2147483647 h 2024"/>
              <a:gd name="T8" fmla="*/ 0 60000 65536"/>
              <a:gd name="T9" fmla="*/ 0 60000 65536"/>
              <a:gd name="T10" fmla="*/ 0 60000 65536"/>
              <a:gd name="T11" fmla="*/ 0 60000 65536"/>
              <a:gd name="T12" fmla="*/ 0 w 2152"/>
              <a:gd name="T13" fmla="*/ 0 h 2024"/>
              <a:gd name="T14" fmla="*/ 2152 w 2152"/>
              <a:gd name="T15" fmla="*/ 2024 h 20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52" h="2024">
                <a:moveTo>
                  <a:pt x="0" y="977"/>
                </a:moveTo>
                <a:cubicBezTo>
                  <a:pt x="99" y="840"/>
                  <a:pt x="343" y="0"/>
                  <a:pt x="597" y="152"/>
                </a:cubicBezTo>
                <a:cubicBezTo>
                  <a:pt x="851" y="304"/>
                  <a:pt x="1265" y="1752"/>
                  <a:pt x="1524" y="1888"/>
                </a:cubicBezTo>
                <a:cubicBezTo>
                  <a:pt x="1783" y="2024"/>
                  <a:pt x="2021" y="1161"/>
                  <a:pt x="2152" y="970"/>
                </a:cubicBezTo>
              </a:path>
            </a:pathLst>
          </a:custGeom>
          <a:noFill/>
          <a:ln w="38100" cap="flat" cmpd="sng">
            <a:solidFill>
              <a:srgbClr val="FF3300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Text Box 27">
            <a:extLst>
              <a:ext uri="{FF2B5EF4-FFF2-40B4-BE49-F238E27FC236}">
                <a16:creationId xmlns:a16="http://schemas.microsoft.com/office/drawing/2014/main" id="{49168C65-9B47-AC23-42F9-88612EF870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27988" y="2781300"/>
            <a:ext cx="465137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 i="1">
                <a:latin typeface="Times New Roman" panose="02020603050405020304" pitchFamily="18" charset="0"/>
              </a:rPr>
              <a:t>Ｔ</a:t>
            </a:r>
          </a:p>
        </p:txBody>
      </p:sp>
      <p:sp>
        <p:nvSpPr>
          <p:cNvPr id="7186" name="Text Box 28">
            <a:extLst>
              <a:ext uri="{FF2B5EF4-FFF2-40B4-BE49-F238E27FC236}">
                <a16:creationId xmlns:a16="http://schemas.microsoft.com/office/drawing/2014/main" id="{BF7109C1-CBE4-1211-7593-504810B70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43750" y="2757488"/>
            <a:ext cx="573088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200" b="1" i="1">
                <a:latin typeface="Times New Roman" panose="02020603050405020304" pitchFamily="18" charset="0"/>
              </a:rPr>
              <a:t>T/</a:t>
            </a:r>
            <a:r>
              <a:rPr lang="en-US" altLang="zh-CN" sz="2200" b="1">
                <a:latin typeface="Times New Roman" panose="02020603050405020304" pitchFamily="18" charset="0"/>
              </a:rPr>
              <a:t>2</a:t>
            </a:r>
          </a:p>
        </p:txBody>
      </p:sp>
      <p:sp>
        <p:nvSpPr>
          <p:cNvPr id="7187" name="Oval 29">
            <a:extLst>
              <a:ext uri="{FF2B5EF4-FFF2-40B4-BE49-F238E27FC236}">
                <a16:creationId xmlns:a16="http://schemas.microsoft.com/office/drawing/2014/main" id="{C0046E0D-A3BE-AB5C-1B0D-0CE6C8804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69138" y="2776538"/>
            <a:ext cx="74612" cy="95250"/>
          </a:xfrm>
          <a:prstGeom prst="ellipse">
            <a:avLst/>
          </a:prstGeom>
          <a:solidFill>
            <a:srgbClr val="66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7188" name="Oval 30">
            <a:extLst>
              <a:ext uri="{FF2B5EF4-FFF2-40B4-BE49-F238E27FC236}">
                <a16:creationId xmlns:a16="http://schemas.microsoft.com/office/drawing/2014/main" id="{289A4058-AD47-548A-3715-A9527D267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1013" y="2776538"/>
            <a:ext cx="74612" cy="95250"/>
          </a:xfrm>
          <a:prstGeom prst="ellipse">
            <a:avLst/>
          </a:prstGeom>
          <a:solidFill>
            <a:srgbClr val="66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sp>
        <p:nvSpPr>
          <p:cNvPr id="7196" name="Text Box 31">
            <a:extLst>
              <a:ext uri="{FF2B5EF4-FFF2-40B4-BE49-F238E27FC236}">
                <a16:creationId xmlns:a16="http://schemas.microsoft.com/office/drawing/2014/main" id="{AAD4410A-794C-4FC6-53F6-5B9CFF066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438" y="1676400"/>
            <a:ext cx="50339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频率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f</a:t>
            </a:r>
            <a:r>
              <a:rPr lang="zh-CN" altLang="en-US" sz="2400" b="1">
                <a:latin typeface="Times New Roman" panose="02020603050405020304" pitchFamily="18" charset="0"/>
              </a:rPr>
              <a:t>：正弦量每秒内变化的次数；</a:t>
            </a:r>
          </a:p>
        </p:txBody>
      </p:sp>
      <p:graphicFrame>
        <p:nvGraphicFramePr>
          <p:cNvPr id="7197" name="Object 29">
            <a:extLst>
              <a:ext uri="{FF2B5EF4-FFF2-40B4-BE49-F238E27FC236}">
                <a16:creationId xmlns:a16="http://schemas.microsoft.com/office/drawing/2014/main" id="{793DE6D5-9956-C804-6D82-330903B2260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89200" y="2917825"/>
          <a:ext cx="1985963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943100" imgH="774700" progId="Equation.3">
                  <p:embed/>
                </p:oleObj>
              </mc:Choice>
              <mc:Fallback>
                <p:oleObj r:id="rId4" imgW="1943100" imgH="774700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9200" y="2917825"/>
                        <a:ext cx="1985963" cy="673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91" name="Line 33">
            <a:extLst>
              <a:ext uri="{FF2B5EF4-FFF2-40B4-BE49-F238E27FC236}">
                <a16:creationId xmlns:a16="http://schemas.microsoft.com/office/drawing/2014/main" id="{C22137B9-540A-A4B8-A7E7-F72CA4678DE9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4100" y="2057400"/>
            <a:ext cx="7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2" name="Line 34">
            <a:extLst>
              <a:ext uri="{FF2B5EF4-FFF2-40B4-BE49-F238E27FC236}">
                <a16:creationId xmlns:a16="http://schemas.microsoft.com/office/drawing/2014/main" id="{AACFE0C5-CDB2-5B45-E3C9-B5E575AB41C0}"/>
              </a:ext>
            </a:extLst>
          </p:cNvPr>
          <p:cNvSpPr>
            <a:spLocks noChangeShapeType="1"/>
          </p:cNvSpPr>
          <p:nvPr/>
        </p:nvSpPr>
        <p:spPr bwMode="auto">
          <a:xfrm>
            <a:off x="6134100" y="3581400"/>
            <a:ext cx="76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93" name="Text Box 35">
            <a:extLst>
              <a:ext uri="{FF2B5EF4-FFF2-40B4-BE49-F238E27FC236}">
                <a16:creationId xmlns:a16="http://schemas.microsoft.com/office/drawing/2014/main" id="{6F50D5E1-F31E-AB6F-8914-C8C01946FD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22913" y="3252788"/>
            <a:ext cx="590550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–I</a:t>
            </a:r>
            <a:r>
              <a:rPr lang="en-US" altLang="zh-CN" sz="22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m</a:t>
            </a:r>
            <a:endParaRPr lang="en-US" altLang="zh-CN" sz="22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graphicFrame>
        <p:nvGraphicFramePr>
          <p:cNvPr id="7204" name="Object 36">
            <a:extLst>
              <a:ext uri="{FF2B5EF4-FFF2-40B4-BE49-F238E27FC236}">
                <a16:creationId xmlns:a16="http://schemas.microsoft.com/office/drawing/2014/main" id="{F2650D98-C291-334F-FE1B-9A40BD45DB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851275" y="4960938"/>
          <a:ext cx="1874838" cy="844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885870" imgH="352335" progId="Equation.DSMT4">
                  <p:embed/>
                </p:oleObj>
              </mc:Choice>
              <mc:Fallback>
                <p:oleObj name="Equation" r:id="rId6" imgW="885870" imgH="352335" progId="Equation.DSMT4">
                  <p:embed/>
                  <p:pic>
                    <p:nvPicPr>
                      <p:cNvPr id="0" name="Object 3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1275" y="4960938"/>
                        <a:ext cx="1874838" cy="8445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205" name="Text Box 40">
            <a:extLst>
              <a:ext uri="{FF2B5EF4-FFF2-40B4-BE49-F238E27FC236}">
                <a16:creationId xmlns:a16="http://schemas.microsoft.com/office/drawing/2014/main" id="{3C05E602-4F16-3F1C-5618-3AE277513B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0463" y="5837238"/>
            <a:ext cx="65357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</a:t>
            </a:r>
            <a:r>
              <a:rPr lang="zh-CN" altLang="en-US" sz="2400" b="1" i="1"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latin typeface="Times New Roman" panose="02020603050405020304" pitchFamily="18" charset="0"/>
              </a:rPr>
              <a:t>= </a:t>
            </a:r>
            <a:r>
              <a:rPr lang="en-US" altLang="zh-CN" sz="2400" b="1"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</a:t>
            </a:r>
            <a:r>
              <a:rPr lang="en-US" altLang="zh-CN" sz="2400" b="1" i="1">
                <a:latin typeface="Times New Roman" panose="02020603050405020304" pitchFamily="18" charset="0"/>
              </a:rPr>
              <a:t>f </a:t>
            </a:r>
            <a:r>
              <a:rPr lang="en-US" altLang="zh-CN" sz="2400" b="1">
                <a:latin typeface="Times New Roman" panose="02020603050405020304" pitchFamily="18" charset="0"/>
              </a:rPr>
              <a:t>= 2 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 3.14  50 </a:t>
            </a:r>
            <a:r>
              <a:rPr lang="en-US" altLang="zh-CN" sz="2400" b="1">
                <a:latin typeface="Times New Roman" panose="02020603050405020304" pitchFamily="18" charset="0"/>
              </a:rPr>
              <a:t>rad/s </a:t>
            </a:r>
            <a:r>
              <a:rPr lang="en-US" altLang="zh-CN" sz="2400" b="1">
                <a:latin typeface="Times New Roman" panose="02020603050405020304" pitchFamily="18" charset="0"/>
                <a:sym typeface="Symbol" panose="05050102010706020507" pitchFamily="18" charset="2"/>
              </a:rPr>
              <a:t>= </a:t>
            </a:r>
            <a:r>
              <a:rPr lang="en-US" altLang="zh-CN" sz="2400" b="1">
                <a:latin typeface="Times New Roman" panose="02020603050405020304" pitchFamily="18" charset="0"/>
              </a:rPr>
              <a:t>314 rad/s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75"/>
                                        <p:tgtEl>
                                          <p:spTgt spid="7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6" grpId="0" autoUpdateAnimBg="0"/>
      <p:bldP spid="7177" grpId="0" autoUpdateAnimBg="0"/>
      <p:bldP spid="7182" grpId="0" autoUpdateAnimBg="0"/>
      <p:bldP spid="7183" grpId="0" autoUpdateAnimBg="0"/>
      <p:bldP spid="7196" grpId="0" autoUpdateAnimBg="0"/>
      <p:bldP spid="7205" grpId="0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ext Box 30">
            <a:extLst>
              <a:ext uri="{FF2B5EF4-FFF2-40B4-BE49-F238E27FC236}">
                <a16:creationId xmlns:a16="http://schemas.microsoft.com/office/drawing/2014/main" id="{04507E5B-99A8-891C-451F-4B4C435D94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188913"/>
            <a:ext cx="8793163" cy="113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just" eaLnBrk="1" hangingPunct="1">
              <a:lnSpc>
                <a:spcPct val="105000"/>
              </a:lnSpc>
              <a:spcBef>
                <a:spcPct val="0"/>
              </a:spcBef>
              <a:buFontTx/>
              <a:buNone/>
              <a:defRPr/>
            </a:pPr>
            <a:r>
              <a:rPr lang="zh-CN" altLang="en-US" sz="2200" b="1" dirty="0">
                <a:latin typeface="Times New Roman" pitchFamily="18" charset="0"/>
              </a:rPr>
              <a:t>　　</a:t>
            </a:r>
            <a:r>
              <a:rPr lang="zh-CN" altLang="en-US" sz="2200" b="1" dirty="0">
                <a:solidFill>
                  <a:srgbClr val="FF0066"/>
                </a:solidFill>
                <a:latin typeface="宋体" pitchFamily="2" charset="-122"/>
              </a:rPr>
              <a:t>[</a:t>
            </a:r>
            <a:r>
              <a:rPr lang="zh-CN" altLang="en-US" sz="2200" b="1" dirty="0">
                <a:solidFill>
                  <a:srgbClr val="FF0066"/>
                </a:solidFill>
                <a:latin typeface="Times New Roman" pitchFamily="18" charset="0"/>
              </a:rPr>
              <a:t>例 1</a:t>
            </a:r>
            <a:r>
              <a:rPr lang="zh-CN" altLang="en-US" sz="2200" b="1" dirty="0">
                <a:solidFill>
                  <a:srgbClr val="FF0066"/>
                </a:solidFill>
                <a:latin typeface="宋体" pitchFamily="2" charset="-122"/>
              </a:rPr>
              <a:t>]</a:t>
            </a:r>
            <a:r>
              <a:rPr lang="zh-CN" altLang="en-US" sz="2200" b="1" dirty="0">
                <a:solidFill>
                  <a:srgbClr val="000000"/>
                </a:solidFill>
                <a:latin typeface="Times New Roman" pitchFamily="18" charset="0"/>
              </a:rPr>
              <a:t>　图中电</a:t>
            </a:r>
            <a:r>
              <a:rPr lang="zh-CN" altLang="en-US" sz="2200" b="1" dirty="0">
                <a:solidFill>
                  <a:srgbClr val="000000"/>
                </a:solidFill>
                <a:latin typeface="+mn-ea"/>
                <a:ea typeface="+mn-ea"/>
              </a:rPr>
              <a:t>源</a:t>
            </a:r>
            <a:r>
              <a:rPr lang="zh-CN" altLang="en-US" sz="2200" b="1" dirty="0">
                <a:solidFill>
                  <a:srgbClr val="000000"/>
                </a:solidFill>
                <a:latin typeface="Times New Roman" pitchFamily="18" charset="0"/>
              </a:rPr>
              <a:t>电压对称，</a:t>
            </a:r>
            <a:r>
              <a:rPr lang="en-US" altLang="zh-CN" sz="2200" b="1" i="1" dirty="0">
                <a:solidFill>
                  <a:srgbClr val="000000"/>
                </a:solidFill>
                <a:latin typeface="Times New Roman" pitchFamily="18" charset="0"/>
              </a:rPr>
              <a:t>U</a:t>
            </a:r>
            <a:r>
              <a:rPr lang="en-US" altLang="zh-CN" sz="2200" b="1" baseline="-25000" dirty="0">
                <a:solidFill>
                  <a:srgbClr val="000000"/>
                </a:solidFill>
                <a:latin typeface="Times New Roman" pitchFamily="18" charset="0"/>
              </a:rPr>
              <a:t>p</a:t>
            </a: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</a:rPr>
              <a:t> = 220 V；</a:t>
            </a:r>
            <a:r>
              <a:rPr lang="zh-CN" altLang="en-US" sz="2200" b="1" dirty="0">
                <a:solidFill>
                  <a:srgbClr val="000000"/>
                </a:solidFill>
                <a:latin typeface="Times New Roman" pitchFamily="18" charset="0"/>
              </a:rPr>
              <a:t>负载为电灯组，在额定电压下其电阻分别为 </a:t>
            </a:r>
            <a:r>
              <a:rPr lang="en-US" altLang="zh-CN" sz="2200" b="1" i="1" dirty="0">
                <a:solidFill>
                  <a:srgbClr val="000000"/>
                </a:solidFill>
                <a:latin typeface="Times New Roman" pitchFamily="18" charset="0"/>
              </a:rPr>
              <a:t>R</a:t>
            </a:r>
            <a:r>
              <a:rPr lang="en-US" altLang="zh-CN" sz="2200" b="1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</a:rPr>
              <a:t> = 5 </a:t>
            </a: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Times New Roman" pitchFamily="18" charset="0"/>
              </a:rPr>
              <a:t>R</a:t>
            </a:r>
            <a:r>
              <a:rPr lang="en-US" altLang="zh-CN" sz="2200" b="1" baseline="-25000" dirty="0">
                <a:solidFill>
                  <a:srgbClr val="000000"/>
                </a:solidFill>
                <a:latin typeface="Times New Roman" pitchFamily="18" charset="0"/>
              </a:rPr>
              <a:t>2</a:t>
            </a: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</a:rPr>
              <a:t> = 10 </a:t>
            </a: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</a:rPr>
              <a:t>，</a:t>
            </a:r>
            <a:r>
              <a:rPr lang="en-US" altLang="zh-CN" sz="2200" b="1" i="1" dirty="0">
                <a:solidFill>
                  <a:srgbClr val="000000"/>
                </a:solidFill>
                <a:latin typeface="Times New Roman" pitchFamily="18" charset="0"/>
              </a:rPr>
              <a:t>R</a:t>
            </a:r>
            <a:r>
              <a:rPr lang="en-US" altLang="zh-CN" sz="2200" b="1" baseline="-25000" dirty="0">
                <a:solidFill>
                  <a:srgbClr val="000000"/>
                </a:solidFill>
                <a:latin typeface="Times New Roman" pitchFamily="18" charset="0"/>
              </a:rPr>
              <a:t>3</a:t>
            </a: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</a:rPr>
              <a:t> = 20 </a:t>
            </a: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  <a:sym typeface="Symbol" pitchFamily="18" charset="2"/>
              </a:rPr>
              <a:t></a:t>
            </a: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</a:rPr>
              <a:t>。</a:t>
            </a:r>
            <a:r>
              <a:rPr lang="zh-CN" altLang="en-US" sz="2200" b="1" dirty="0">
                <a:solidFill>
                  <a:srgbClr val="000000"/>
                </a:solidFill>
                <a:latin typeface="Times New Roman" pitchFamily="18" charset="0"/>
              </a:rPr>
              <a:t>电灯额定电压 </a:t>
            </a:r>
            <a:r>
              <a:rPr lang="en-US" altLang="zh-CN" sz="2200" b="1" i="1" dirty="0">
                <a:solidFill>
                  <a:srgbClr val="000000"/>
                </a:solidFill>
                <a:latin typeface="Times New Roman" pitchFamily="18" charset="0"/>
              </a:rPr>
              <a:t>U</a:t>
            </a:r>
            <a:r>
              <a:rPr lang="en-US" altLang="zh-CN" sz="2200" b="1" baseline="-25000" dirty="0">
                <a:solidFill>
                  <a:srgbClr val="000000"/>
                </a:solidFill>
                <a:latin typeface="Times New Roman" pitchFamily="18" charset="0"/>
              </a:rPr>
              <a:t>N</a:t>
            </a:r>
            <a:r>
              <a:rPr lang="en-US" altLang="zh-CN" sz="2200" b="1" dirty="0">
                <a:solidFill>
                  <a:srgbClr val="000000"/>
                </a:solidFill>
                <a:latin typeface="Times New Roman" pitchFamily="18" charset="0"/>
              </a:rPr>
              <a:t> = 220 V。</a:t>
            </a:r>
            <a:r>
              <a:rPr lang="zh-CN" altLang="en-US" sz="2200" b="1" dirty="0">
                <a:solidFill>
                  <a:srgbClr val="000000"/>
                </a:solidFill>
                <a:latin typeface="Times New Roman" pitchFamily="18" charset="0"/>
              </a:rPr>
              <a:t>求负载相电压、相电流及中性线电流。</a:t>
            </a:r>
            <a:r>
              <a:rPr lang="zh-CN" altLang="en-US" sz="2200" b="1" dirty="0">
                <a:latin typeface="Times New Roman" pitchFamily="18" charset="0"/>
              </a:rPr>
              <a:t> </a:t>
            </a:r>
          </a:p>
        </p:txBody>
      </p:sp>
      <p:grpSp>
        <p:nvGrpSpPr>
          <p:cNvPr id="53251" name="Group 147">
            <a:extLst>
              <a:ext uri="{FF2B5EF4-FFF2-40B4-BE49-F238E27FC236}">
                <a16:creationId xmlns:a16="http://schemas.microsoft.com/office/drawing/2014/main" id="{A5DB21E3-22EF-AF14-D760-E8B8EF2B4614}"/>
              </a:ext>
            </a:extLst>
          </p:cNvPr>
          <p:cNvGrpSpPr>
            <a:grpSpLocks/>
          </p:cNvGrpSpPr>
          <p:nvPr/>
        </p:nvGrpSpPr>
        <p:grpSpPr bwMode="auto">
          <a:xfrm>
            <a:off x="242888" y="1541463"/>
            <a:ext cx="5321300" cy="2746375"/>
            <a:chOff x="5" y="6"/>
            <a:chExt cx="3453" cy="1793"/>
          </a:xfrm>
        </p:grpSpPr>
        <p:sp>
          <p:nvSpPr>
            <p:cNvPr id="53323" name="Line 2">
              <a:extLst>
                <a:ext uri="{FF2B5EF4-FFF2-40B4-BE49-F238E27FC236}">
                  <a16:creationId xmlns:a16="http://schemas.microsoft.com/office/drawing/2014/main" id="{938287AA-3903-EF7A-F323-C22E5A3EE5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31" y="795"/>
              <a:ext cx="21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3324" name="Group 3">
              <a:extLst>
                <a:ext uri="{FF2B5EF4-FFF2-40B4-BE49-F238E27FC236}">
                  <a16:creationId xmlns:a16="http://schemas.microsoft.com/office/drawing/2014/main" id="{33FF51F4-5786-DED8-EDBD-48B167626A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28" y="66"/>
              <a:ext cx="344" cy="737"/>
              <a:chOff x="0" y="6"/>
              <a:chExt cx="344" cy="737"/>
            </a:xfrm>
          </p:grpSpPr>
          <p:sp>
            <p:nvSpPr>
              <p:cNvPr id="53362" name="Text Box 4">
                <a:extLst>
                  <a:ext uri="{FF2B5EF4-FFF2-40B4-BE49-F238E27FC236}">
                    <a16:creationId xmlns:a16="http://schemas.microsoft.com/office/drawing/2014/main" id="{A40BFC66-7CC1-4CFD-D5DA-7685DF92A5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" y="486"/>
                <a:ext cx="242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000" i="1">
                    <a:solidFill>
                      <a:srgbClr val="FF0066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53363" name="Text Box 5">
                <a:extLst>
                  <a:ext uri="{FF2B5EF4-FFF2-40B4-BE49-F238E27FC236}">
                    <a16:creationId xmlns:a16="http://schemas.microsoft.com/office/drawing/2014/main" id="{A36AFABF-4684-852A-7E38-B38FB7A7FB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2" y="6"/>
                <a:ext cx="210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  <p:sp>
            <p:nvSpPr>
              <p:cNvPr id="53364" name="Text Box 6">
                <a:extLst>
                  <a:ext uri="{FF2B5EF4-FFF2-40B4-BE49-F238E27FC236}">
                    <a16:creationId xmlns:a16="http://schemas.microsoft.com/office/drawing/2014/main" id="{B41201E8-7A4E-16C3-305C-C698E90E2B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34"/>
                <a:ext cx="344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b="1" baseline="-25000">
                    <a:solidFill>
                      <a:srgbClr val="FF0066"/>
                    </a:solidFill>
                    <a:latin typeface="Times New Roman" panose="02020603050405020304" pitchFamily="18" charset="0"/>
                  </a:rPr>
                  <a:t>1</a:t>
                </a:r>
              </a:p>
            </p:txBody>
          </p:sp>
        </p:grpSp>
        <p:sp>
          <p:nvSpPr>
            <p:cNvPr id="53325" name="Text Box 28">
              <a:extLst>
                <a:ext uri="{FF2B5EF4-FFF2-40B4-BE49-F238E27FC236}">
                  <a16:creationId xmlns:a16="http://schemas.microsoft.com/office/drawing/2014/main" id="{20CA814B-0ADB-4260-AB20-6FAD6064F2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" y="608"/>
              <a:ext cx="238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53326" name="未知">
              <a:extLst>
                <a:ext uri="{FF2B5EF4-FFF2-40B4-BE49-F238E27FC236}">
                  <a16:creationId xmlns:a16="http://schemas.microsoft.com/office/drawing/2014/main" id="{B65AFA64-192C-4850-44EB-7259809DBD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4" y="1203"/>
              <a:ext cx="912" cy="240"/>
            </a:xfrm>
            <a:custGeom>
              <a:avLst/>
              <a:gdLst>
                <a:gd name="T0" fmla="*/ 0 w 912"/>
                <a:gd name="T1" fmla="*/ 0 h 240"/>
                <a:gd name="T2" fmla="*/ 0 w 912"/>
                <a:gd name="T3" fmla="*/ 240 h 240"/>
                <a:gd name="T4" fmla="*/ 912 w 912"/>
                <a:gd name="T5" fmla="*/ 240 h 240"/>
                <a:gd name="T6" fmla="*/ 0 60000 65536"/>
                <a:gd name="T7" fmla="*/ 0 60000 65536"/>
                <a:gd name="T8" fmla="*/ 0 60000 65536"/>
                <a:gd name="T9" fmla="*/ 0 w 912"/>
                <a:gd name="T10" fmla="*/ 0 h 240"/>
                <a:gd name="T11" fmla="*/ 912 w 912"/>
                <a:gd name="T12" fmla="*/ 240 h 2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12" h="240">
                  <a:moveTo>
                    <a:pt x="0" y="0"/>
                  </a:moveTo>
                  <a:lnTo>
                    <a:pt x="0" y="240"/>
                  </a:lnTo>
                  <a:lnTo>
                    <a:pt x="912" y="240"/>
                  </a:lnTo>
                </a:path>
              </a:pathLst>
            </a:custGeom>
            <a:noFill/>
            <a:ln w="38100" cap="flat" cmpd="sng">
              <a:solidFill>
                <a:schemeClr val="tx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327" name="未知">
              <a:extLst>
                <a:ext uri="{FF2B5EF4-FFF2-40B4-BE49-F238E27FC236}">
                  <a16:creationId xmlns:a16="http://schemas.microsoft.com/office/drawing/2014/main" id="{AF90AE23-FC60-1D60-4F42-1608F112C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" y="1191"/>
              <a:ext cx="2112" cy="552"/>
            </a:xfrm>
            <a:custGeom>
              <a:avLst/>
              <a:gdLst>
                <a:gd name="T0" fmla="*/ 0 w 2112"/>
                <a:gd name="T1" fmla="*/ 0 h 528"/>
                <a:gd name="T2" fmla="*/ 0 w 2112"/>
                <a:gd name="T3" fmla="*/ 1228 h 528"/>
                <a:gd name="T4" fmla="*/ 2112 w 2112"/>
                <a:gd name="T5" fmla="*/ 1228 h 528"/>
                <a:gd name="T6" fmla="*/ 0 60000 65536"/>
                <a:gd name="T7" fmla="*/ 0 60000 65536"/>
                <a:gd name="T8" fmla="*/ 0 60000 65536"/>
                <a:gd name="T9" fmla="*/ 0 w 2112"/>
                <a:gd name="T10" fmla="*/ 0 h 528"/>
                <a:gd name="T11" fmla="*/ 2112 w 2112"/>
                <a:gd name="T12" fmla="*/ 528 h 52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12" h="528">
                  <a:moveTo>
                    <a:pt x="0" y="0"/>
                  </a:moveTo>
                  <a:lnTo>
                    <a:pt x="0" y="528"/>
                  </a:lnTo>
                  <a:lnTo>
                    <a:pt x="2112" y="528"/>
                  </a:lnTo>
                </a:path>
              </a:pathLst>
            </a:custGeom>
            <a:noFill/>
            <a:ln w="38100" cap="flat" cmpd="sng">
              <a:solidFill>
                <a:schemeClr val="tx2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3328" name="Group 31">
              <a:extLst>
                <a:ext uri="{FF2B5EF4-FFF2-40B4-BE49-F238E27FC236}">
                  <a16:creationId xmlns:a16="http://schemas.microsoft.com/office/drawing/2014/main" id="{2C05E29F-2D89-507C-BC59-E90DC7AF12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68" y="762"/>
              <a:ext cx="308" cy="701"/>
              <a:chOff x="0" y="6"/>
              <a:chExt cx="308" cy="701"/>
            </a:xfrm>
          </p:grpSpPr>
          <p:sp>
            <p:nvSpPr>
              <p:cNvPr id="53359" name="Text Box 32">
                <a:extLst>
                  <a:ext uri="{FF2B5EF4-FFF2-40B4-BE49-F238E27FC236}">
                    <a16:creationId xmlns:a16="http://schemas.microsoft.com/office/drawing/2014/main" id="{070EB927-C75B-9E71-42A2-3A4404E9A5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74"/>
                <a:ext cx="308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0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2</a:t>
                </a:r>
              </a:p>
            </p:txBody>
          </p:sp>
          <p:sp>
            <p:nvSpPr>
              <p:cNvPr id="53360" name="Text Box 33">
                <a:extLst>
                  <a:ext uri="{FF2B5EF4-FFF2-40B4-BE49-F238E27FC236}">
                    <a16:creationId xmlns:a16="http://schemas.microsoft.com/office/drawing/2014/main" id="{8E30FB7D-888B-259C-A63E-AEE96460889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7" y="6"/>
                <a:ext cx="242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–</a:t>
                </a:r>
                <a:r>
                  <a:rPr lang="en-US" altLang="zh-CN" sz="2000" i="1">
                    <a:solidFill>
                      <a:srgbClr val="6600FF"/>
                    </a:solidFill>
                    <a:latin typeface="Times New Roman" panose="02020603050405020304" pitchFamily="18" charset="0"/>
                    <a:ea typeface="隶书" panose="02010509060101010101" pitchFamily="49" charset="-122"/>
                  </a:rPr>
                  <a:t> </a:t>
                </a:r>
              </a:p>
            </p:txBody>
          </p:sp>
          <p:sp>
            <p:nvSpPr>
              <p:cNvPr id="53361" name="Text Box 34">
                <a:extLst>
                  <a:ext uri="{FF2B5EF4-FFF2-40B4-BE49-F238E27FC236}">
                    <a16:creationId xmlns:a16="http://schemas.microsoft.com/office/drawing/2014/main" id="{BE50F032-47DE-EA2E-BFDA-2A71FDFD52C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" y="450"/>
                <a:ext cx="213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+</a:t>
                </a:r>
              </a:p>
            </p:txBody>
          </p:sp>
        </p:grpSp>
        <p:sp>
          <p:nvSpPr>
            <p:cNvPr id="53329" name="Text Box 35">
              <a:extLst>
                <a:ext uri="{FF2B5EF4-FFF2-40B4-BE49-F238E27FC236}">
                  <a16:creationId xmlns:a16="http://schemas.microsoft.com/office/drawing/2014/main" id="{EC548D21-158A-96A6-8D44-F8110C8865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4" y="1158"/>
              <a:ext cx="384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solidFill>
                    <a:srgbClr val="008000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000" b="1" baseline="-25000">
                  <a:solidFill>
                    <a:srgbClr val="008000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53330" name="Text Box 36">
              <a:extLst>
                <a:ext uri="{FF2B5EF4-FFF2-40B4-BE49-F238E27FC236}">
                  <a16:creationId xmlns:a16="http://schemas.microsoft.com/office/drawing/2014/main" id="{EB4A2EBF-C45C-7C04-513E-AB6223F98E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1" y="774"/>
              <a:ext cx="242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000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3331" name="Text Box 37">
              <a:extLst>
                <a:ext uri="{FF2B5EF4-FFF2-40B4-BE49-F238E27FC236}">
                  <a16:creationId xmlns:a16="http://schemas.microsoft.com/office/drawing/2014/main" id="{B1643A66-20A6-2C7D-15BD-7216987BBD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6" y="1542"/>
              <a:ext cx="213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3332" name="Line 38">
              <a:extLst>
                <a:ext uri="{FF2B5EF4-FFF2-40B4-BE49-F238E27FC236}">
                  <a16:creationId xmlns:a16="http://schemas.microsoft.com/office/drawing/2014/main" id="{0CEB77A0-CA6B-6780-81EB-73371684B9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55" y="159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333" name="Text Box 39">
              <a:extLst>
                <a:ext uri="{FF2B5EF4-FFF2-40B4-BE49-F238E27FC236}">
                  <a16:creationId xmlns:a16="http://schemas.microsoft.com/office/drawing/2014/main" id="{6065AFE3-D853-BFCB-75B5-4A7615A5E8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0" y="138"/>
              <a:ext cx="219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0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000" b="1" i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3334" name="未知">
              <a:extLst>
                <a:ext uri="{FF2B5EF4-FFF2-40B4-BE49-F238E27FC236}">
                  <a16:creationId xmlns:a16="http://schemas.microsoft.com/office/drawing/2014/main" id="{F1076CC1-B091-05F6-977C-8EB22831C37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" y="87"/>
              <a:ext cx="2208" cy="720"/>
            </a:xfrm>
            <a:custGeom>
              <a:avLst/>
              <a:gdLst>
                <a:gd name="T0" fmla="*/ 0 w 2208"/>
                <a:gd name="T1" fmla="*/ 0 h 720"/>
                <a:gd name="T2" fmla="*/ 2208 w 2208"/>
                <a:gd name="T3" fmla="*/ 0 h 720"/>
                <a:gd name="T4" fmla="*/ 2208 w 2208"/>
                <a:gd name="T5" fmla="*/ 720 h 720"/>
                <a:gd name="T6" fmla="*/ 0 60000 65536"/>
                <a:gd name="T7" fmla="*/ 0 60000 65536"/>
                <a:gd name="T8" fmla="*/ 0 60000 65536"/>
                <a:gd name="T9" fmla="*/ 0 w 2208"/>
                <a:gd name="T10" fmla="*/ 0 h 720"/>
                <a:gd name="T11" fmla="*/ 2208 w 2208"/>
                <a:gd name="T12" fmla="*/ 720 h 7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08" h="720">
                  <a:moveTo>
                    <a:pt x="0" y="0"/>
                  </a:moveTo>
                  <a:lnTo>
                    <a:pt x="2208" y="0"/>
                  </a:lnTo>
                  <a:lnTo>
                    <a:pt x="2208" y="72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335" name="未知">
              <a:extLst>
                <a:ext uri="{FF2B5EF4-FFF2-40B4-BE49-F238E27FC236}">
                  <a16:creationId xmlns:a16="http://schemas.microsoft.com/office/drawing/2014/main" id="{B566B3AA-F8CA-7BBE-2E3D-719E92C22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7" y="807"/>
              <a:ext cx="1056" cy="936"/>
            </a:xfrm>
            <a:custGeom>
              <a:avLst/>
              <a:gdLst>
                <a:gd name="T0" fmla="*/ 1056 w 1056"/>
                <a:gd name="T1" fmla="*/ 0 h 1152"/>
                <a:gd name="T2" fmla="*/ 528 w 1056"/>
                <a:gd name="T3" fmla="*/ 11 h 1152"/>
                <a:gd name="T4" fmla="*/ 528 w 1056"/>
                <a:gd name="T5" fmla="*/ 22 h 1152"/>
                <a:gd name="T6" fmla="*/ 0 w 1056"/>
                <a:gd name="T7" fmla="*/ 22 h 1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56"/>
                <a:gd name="T13" fmla="*/ 0 h 1152"/>
                <a:gd name="T14" fmla="*/ 1056 w 1056"/>
                <a:gd name="T15" fmla="*/ 1152 h 1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56" h="1152">
                  <a:moveTo>
                    <a:pt x="1056" y="0"/>
                  </a:moveTo>
                  <a:lnTo>
                    <a:pt x="528" y="528"/>
                  </a:lnTo>
                  <a:lnTo>
                    <a:pt x="528" y="1152"/>
                  </a:lnTo>
                  <a:lnTo>
                    <a:pt x="0" y="115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336" name="未知">
              <a:extLst>
                <a:ext uri="{FF2B5EF4-FFF2-40B4-BE49-F238E27FC236}">
                  <a16:creationId xmlns:a16="http://schemas.microsoft.com/office/drawing/2014/main" id="{F4918CE9-2072-6AE7-D380-A227D236D3A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5" y="771"/>
              <a:ext cx="1248" cy="672"/>
            </a:xfrm>
            <a:custGeom>
              <a:avLst/>
              <a:gdLst>
                <a:gd name="T0" fmla="*/ 768 w 1248"/>
                <a:gd name="T1" fmla="*/ 0 h 672"/>
                <a:gd name="T2" fmla="*/ 1248 w 1248"/>
                <a:gd name="T3" fmla="*/ 480 h 672"/>
                <a:gd name="T4" fmla="*/ 1248 w 1248"/>
                <a:gd name="T5" fmla="*/ 672 h 672"/>
                <a:gd name="T6" fmla="*/ 0 w 1248"/>
                <a:gd name="T7" fmla="*/ 672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672"/>
                <a:gd name="T14" fmla="*/ 1248 w 1248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672">
                  <a:moveTo>
                    <a:pt x="768" y="0"/>
                  </a:moveTo>
                  <a:lnTo>
                    <a:pt x="1248" y="480"/>
                  </a:lnTo>
                  <a:lnTo>
                    <a:pt x="1248" y="672"/>
                  </a:lnTo>
                  <a:lnTo>
                    <a:pt x="0" y="67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337" name="Oval 43">
              <a:extLst>
                <a:ext uri="{FF2B5EF4-FFF2-40B4-BE49-F238E27FC236}">
                  <a16:creationId xmlns:a16="http://schemas.microsoft.com/office/drawing/2014/main" id="{EF177E27-E6B0-1119-2F6C-49933AA42D3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2791" y="759"/>
              <a:ext cx="70" cy="70"/>
            </a:xfrm>
            <a:prstGeom prst="ellipse">
              <a:avLst/>
            </a:prstGeom>
            <a:solidFill>
              <a:srgbClr val="7FFF7F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3338" name="Oval 44">
              <a:extLst>
                <a:ext uri="{FF2B5EF4-FFF2-40B4-BE49-F238E27FC236}">
                  <a16:creationId xmlns:a16="http://schemas.microsoft.com/office/drawing/2014/main" id="{F93DCD1B-B6D0-858F-FE1A-A92620EE3B6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592" y="771"/>
              <a:ext cx="70" cy="70"/>
            </a:xfrm>
            <a:prstGeom prst="ellipse">
              <a:avLst/>
            </a:prstGeom>
            <a:solidFill>
              <a:srgbClr val="7FFF7F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3339" name="Text Box 45">
              <a:extLst>
                <a:ext uri="{FF2B5EF4-FFF2-40B4-BE49-F238E27FC236}">
                  <a16:creationId xmlns:a16="http://schemas.microsoft.com/office/drawing/2014/main" id="{2B59BFA2-9067-9DA7-A8B4-1A909C16B7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6" y="644"/>
              <a:ext cx="280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endParaRPr lang="en-US" altLang="zh-CN" sz="2000" b="1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53340" name="Group 46">
              <a:extLst>
                <a:ext uri="{FF2B5EF4-FFF2-40B4-BE49-F238E27FC236}">
                  <a16:creationId xmlns:a16="http://schemas.microsoft.com/office/drawing/2014/main" id="{5CE76F07-E15C-86A2-F921-8AAEA9DE2C5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88" y="1074"/>
              <a:ext cx="301" cy="297"/>
              <a:chOff x="3" y="6"/>
              <a:chExt cx="301" cy="297"/>
            </a:xfrm>
          </p:grpSpPr>
          <p:sp>
            <p:nvSpPr>
              <p:cNvPr id="53357" name="Line 47">
                <a:extLst>
                  <a:ext uri="{FF2B5EF4-FFF2-40B4-BE49-F238E27FC236}">
                    <a16:creationId xmlns:a16="http://schemas.microsoft.com/office/drawing/2014/main" id="{379B94AE-09F2-0153-301D-C2947A2ADE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" y="303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358" name="Text Box 48">
                <a:extLst>
                  <a:ext uri="{FF2B5EF4-FFF2-40B4-BE49-F238E27FC236}">
                    <a16:creationId xmlns:a16="http://schemas.microsoft.com/office/drawing/2014/main" id="{AD76B879-4BDF-9ED3-957D-552E711943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" y="6"/>
                <a:ext cx="219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2000" b="1" i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3341" name="Group 49">
              <a:extLst>
                <a:ext uri="{FF2B5EF4-FFF2-40B4-BE49-F238E27FC236}">
                  <a16:creationId xmlns:a16="http://schemas.microsoft.com/office/drawing/2014/main" id="{0B729BBB-0EDE-E8F6-75E4-870342D8FC2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00" y="1422"/>
              <a:ext cx="301" cy="297"/>
              <a:chOff x="3" y="6"/>
              <a:chExt cx="301" cy="297"/>
            </a:xfrm>
          </p:grpSpPr>
          <p:sp>
            <p:nvSpPr>
              <p:cNvPr id="53355" name="Line 50">
                <a:extLst>
                  <a:ext uri="{FF2B5EF4-FFF2-40B4-BE49-F238E27FC236}">
                    <a16:creationId xmlns:a16="http://schemas.microsoft.com/office/drawing/2014/main" id="{FF6C1FE9-30CB-72EF-827C-96F17DEAAA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" y="303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356" name="Text Box 51">
                <a:extLst>
                  <a:ext uri="{FF2B5EF4-FFF2-40B4-BE49-F238E27FC236}">
                    <a16:creationId xmlns:a16="http://schemas.microsoft.com/office/drawing/2014/main" id="{6B1C4844-6076-FBCC-80B6-94D00094CB3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" y="6"/>
                <a:ext cx="219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sz="2000" b="1" i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3342" name="Group 52">
              <a:extLst>
                <a:ext uri="{FF2B5EF4-FFF2-40B4-BE49-F238E27FC236}">
                  <a16:creationId xmlns:a16="http://schemas.microsoft.com/office/drawing/2014/main" id="{C031D22B-7EAD-C937-3521-3FDF06A7CA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65" y="402"/>
              <a:ext cx="301" cy="309"/>
              <a:chOff x="0" y="6"/>
              <a:chExt cx="301" cy="309"/>
            </a:xfrm>
          </p:grpSpPr>
          <p:sp>
            <p:nvSpPr>
              <p:cNvPr id="53353" name="Line 53">
                <a:extLst>
                  <a:ext uri="{FF2B5EF4-FFF2-40B4-BE49-F238E27FC236}">
                    <a16:creationId xmlns:a16="http://schemas.microsoft.com/office/drawing/2014/main" id="{47B837C5-3168-FB14-F48E-21C62B60ED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0" y="315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354" name="Text Box 54">
                <a:extLst>
                  <a:ext uri="{FF2B5EF4-FFF2-40B4-BE49-F238E27FC236}">
                    <a16:creationId xmlns:a16="http://schemas.microsoft.com/office/drawing/2014/main" id="{B3F69B50-8690-FADE-EED3-C6ED11415B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8" y="6"/>
                <a:ext cx="243" cy="2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N</a:t>
                </a:r>
                <a:endParaRPr lang="en-US" altLang="zh-CN" sz="2000" b="1" i="1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3343" name="Text Box 56">
              <a:extLst>
                <a:ext uri="{FF2B5EF4-FFF2-40B4-BE49-F238E27FC236}">
                  <a16:creationId xmlns:a16="http://schemas.microsoft.com/office/drawing/2014/main" id="{63AB2698-E96D-D299-A22F-959B785B14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8" y="282"/>
              <a:ext cx="284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53344" name="Text Box 57">
              <a:extLst>
                <a:ext uri="{FF2B5EF4-FFF2-40B4-BE49-F238E27FC236}">
                  <a16:creationId xmlns:a16="http://schemas.microsoft.com/office/drawing/2014/main" id="{49ED447A-29FE-550C-69D5-25B81F30BD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74" y="762"/>
              <a:ext cx="284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53345" name="Text Box 58">
              <a:extLst>
                <a:ext uri="{FF2B5EF4-FFF2-40B4-BE49-F238E27FC236}">
                  <a16:creationId xmlns:a16="http://schemas.microsoft.com/office/drawing/2014/main" id="{987B9E59-DA4D-12A2-86B3-4B6D703A6C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6" y="810"/>
              <a:ext cx="284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53346" name="AutoShape 59">
              <a:extLst>
                <a:ext uri="{FF2B5EF4-FFF2-40B4-BE49-F238E27FC236}">
                  <a16:creationId xmlns:a16="http://schemas.microsoft.com/office/drawing/2014/main" id="{828928BC-2C9B-FBAC-5F64-9A0B50E19C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5" y="315"/>
              <a:ext cx="240" cy="240"/>
            </a:xfrm>
            <a:prstGeom prst="flowChartSummingJunction">
              <a:avLst/>
            </a:prstGeom>
            <a:solidFill>
              <a:srgbClr val="FFFFCC"/>
            </a:solidFill>
            <a:ln w="38100">
              <a:solidFill>
                <a:srgbClr val="9900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3347" name="AutoShape 60">
              <a:extLst>
                <a:ext uri="{FF2B5EF4-FFF2-40B4-BE49-F238E27FC236}">
                  <a16:creationId xmlns:a16="http://schemas.microsoft.com/office/drawing/2014/main" id="{5B63A605-F257-B5B0-789A-6EC271C113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7" y="903"/>
              <a:ext cx="240" cy="240"/>
            </a:xfrm>
            <a:prstGeom prst="flowChartSummingJunction">
              <a:avLst/>
            </a:prstGeom>
            <a:solidFill>
              <a:srgbClr val="FFFFCC"/>
            </a:solidFill>
            <a:ln w="38100">
              <a:solidFill>
                <a:srgbClr val="9900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3348" name="AutoShape 61">
              <a:extLst>
                <a:ext uri="{FF2B5EF4-FFF2-40B4-BE49-F238E27FC236}">
                  <a16:creationId xmlns:a16="http://schemas.microsoft.com/office/drawing/2014/main" id="{B70EF9B4-0DCB-29F1-3BC7-4C8E95B896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1" y="903"/>
              <a:ext cx="240" cy="240"/>
            </a:xfrm>
            <a:prstGeom prst="flowChartSummingJunction">
              <a:avLst/>
            </a:prstGeom>
            <a:solidFill>
              <a:srgbClr val="FFFFCC"/>
            </a:solidFill>
            <a:ln w="38100">
              <a:solidFill>
                <a:srgbClr val="9900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3349" name="Text Box 62">
              <a:extLst>
                <a:ext uri="{FF2B5EF4-FFF2-40B4-BE49-F238E27FC236}">
                  <a16:creationId xmlns:a16="http://schemas.microsoft.com/office/drawing/2014/main" id="{3976BE6A-EFAB-14CD-3588-490EB2A875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3" y="6"/>
              <a:ext cx="284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53350" name="Text Box 63">
              <a:extLst>
                <a:ext uri="{FF2B5EF4-FFF2-40B4-BE49-F238E27FC236}">
                  <a16:creationId xmlns:a16="http://schemas.microsoft.com/office/drawing/2014/main" id="{B3C57C6C-577C-FAD1-12E5-1A19D10E63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24" y="1146"/>
              <a:ext cx="284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53351" name="Text Box 64">
              <a:extLst>
                <a:ext uri="{FF2B5EF4-FFF2-40B4-BE49-F238E27FC236}">
                  <a16:creationId xmlns:a16="http://schemas.microsoft.com/office/drawing/2014/main" id="{63596D58-076B-B842-2D0B-DED23C29FB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" y="1158"/>
              <a:ext cx="284" cy="2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  <a:sym typeface="Arial" panose="020B0604020202020204" pitchFamily="34" charset="0"/>
                </a:rPr>
                <a:t>3</a:t>
              </a:r>
            </a:p>
          </p:txBody>
        </p:sp>
        <p:graphicFrame>
          <p:nvGraphicFramePr>
            <p:cNvPr id="53352" name="Object 145">
              <a:extLst>
                <a:ext uri="{FF2B5EF4-FFF2-40B4-BE49-F238E27FC236}">
                  <a16:creationId xmlns:a16="http://schemas.microsoft.com/office/drawing/2014/main" id="{3C9BBF4E-F818-8506-276C-BC1CE5460275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5" y="88"/>
            <a:ext cx="1226" cy="11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1634760" imgH="1525680" progId="Visio.Drawing.11">
                    <p:embed/>
                  </p:oleObj>
                </mc:Choice>
                <mc:Fallback>
                  <p:oleObj r:id="rId2" imgW="1634760" imgH="1525680" progId="Visio.Drawing.11">
                    <p:embed/>
                    <p:pic>
                      <p:nvPicPr>
                        <p:cNvPr id="0" name="Object 1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" y="88"/>
                          <a:ext cx="1226" cy="114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3297" name="Text Box 65">
            <a:extLst>
              <a:ext uri="{FF2B5EF4-FFF2-40B4-BE49-F238E27FC236}">
                <a16:creationId xmlns:a16="http://schemas.microsoft.com/office/drawing/2014/main" id="{DC00E9CD-53C7-2CCA-66D0-6A40C3611B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99138" y="1557338"/>
            <a:ext cx="3021012" cy="195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　　</a:t>
            </a:r>
            <a:r>
              <a:rPr lang="en-US" altLang="zh-CN" sz="2200" b="1">
                <a:solidFill>
                  <a:srgbClr val="6600FF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解</a:t>
            </a:r>
            <a:r>
              <a:rPr lang="en-US" altLang="zh-CN" sz="2200" b="1">
                <a:solidFill>
                  <a:srgbClr val="6600FF"/>
                </a:solidFill>
                <a:latin typeface="宋体" panose="02010600030101010101" pitchFamily="2" charset="-122"/>
              </a:rPr>
              <a:t>]　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负载不对称有中性线时</a:t>
            </a:r>
            <a:r>
              <a:rPr lang="en-US" altLang="zh-CN" sz="2200" b="1">
                <a:solidFill>
                  <a:srgbClr val="6600FF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其上电压若忽略不计</a:t>
            </a:r>
            <a:r>
              <a:rPr lang="en-US" altLang="zh-CN" sz="2200" b="1">
                <a:solidFill>
                  <a:srgbClr val="6600FF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，负载的相电压与电源的相电压相等。</a:t>
            </a:r>
          </a:p>
        </p:txBody>
      </p:sp>
      <p:grpSp>
        <p:nvGrpSpPr>
          <p:cNvPr id="9" name="Group 74">
            <a:extLst>
              <a:ext uri="{FF2B5EF4-FFF2-40B4-BE49-F238E27FC236}">
                <a16:creationId xmlns:a16="http://schemas.microsoft.com/office/drawing/2014/main" id="{7EC886D1-9218-2FBC-F1EE-EDD073625632}"/>
              </a:ext>
            </a:extLst>
          </p:cNvPr>
          <p:cNvGrpSpPr>
            <a:grpSpLocks/>
          </p:cNvGrpSpPr>
          <p:nvPr/>
        </p:nvGrpSpPr>
        <p:grpSpPr bwMode="auto">
          <a:xfrm>
            <a:off x="3735388" y="3619500"/>
            <a:ext cx="5613400" cy="1058863"/>
            <a:chOff x="0" y="0"/>
            <a:chExt cx="3536" cy="667"/>
          </a:xfrm>
        </p:grpSpPr>
        <p:sp>
          <p:nvSpPr>
            <p:cNvPr id="53304" name="Text Box 75">
              <a:extLst>
                <a:ext uri="{FF2B5EF4-FFF2-40B4-BE49-F238E27FC236}">
                  <a16:creationId xmlns:a16="http://schemas.microsoft.com/office/drawing/2014/main" id="{E4991577-6B61-2FA3-939A-95DB58789E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136"/>
              <a:ext cx="44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220</a:t>
              </a:r>
              <a:endParaRPr lang="en-US" altLang="zh-CN" sz="22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53305" name="Text Box 76">
              <a:extLst>
                <a:ext uri="{FF2B5EF4-FFF2-40B4-BE49-F238E27FC236}">
                  <a16:creationId xmlns:a16="http://schemas.microsoft.com/office/drawing/2014/main" id="{CA67703D-BCAB-2040-4642-56FE5DFA04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4" y="91"/>
              <a:ext cx="77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宋体" panose="02010600030101010101" pitchFamily="2" charset="-122"/>
                </a:rPr>
                <a:t>0</a:t>
              </a:r>
              <a:r>
                <a:rPr lang="en-US" altLang="zh-CN" sz="2200" b="1">
                  <a:latin typeface="宋体" panose="02010600030101010101" pitchFamily="2" charset="-122"/>
                  <a:sym typeface="Symbol" panose="05050102010706020507" pitchFamily="18" charset="2"/>
                </a:rPr>
                <a:t></a:t>
              </a:r>
              <a:endParaRPr lang="en-US" altLang="zh-CN" sz="2200" b="1">
                <a:latin typeface="宋体" panose="02010600030101010101" pitchFamily="2" charset="-122"/>
              </a:endParaRPr>
            </a:p>
          </p:txBody>
        </p:sp>
        <p:sp>
          <p:nvSpPr>
            <p:cNvPr id="53306" name="Line 77">
              <a:extLst>
                <a:ext uri="{FF2B5EF4-FFF2-40B4-BE49-F238E27FC236}">
                  <a16:creationId xmlns:a16="http://schemas.microsoft.com/office/drawing/2014/main" id="{C125864A-536C-A648-1FAF-57ECFD0B84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10" y="227"/>
              <a:ext cx="136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307" name="Line 78">
              <a:extLst>
                <a:ext uri="{FF2B5EF4-FFF2-40B4-BE49-F238E27FC236}">
                  <a16:creationId xmlns:a16="http://schemas.microsoft.com/office/drawing/2014/main" id="{0FD9019E-823D-48DD-4780-1E76E29D12E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0" y="363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308" name="Text Box 79">
              <a:extLst>
                <a:ext uri="{FF2B5EF4-FFF2-40B4-BE49-F238E27FC236}">
                  <a16:creationId xmlns:a16="http://schemas.microsoft.com/office/drawing/2014/main" id="{D084DBE8-F662-7E53-192B-3A99A2D1C1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72"/>
              <a:ext cx="102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1 </a:t>
              </a:r>
              <a:r>
                <a:rPr lang="en-US" altLang="zh-CN" sz="2200" b="1">
                  <a:latin typeface="Times New Roman" panose="02020603050405020304" pitchFamily="18" charset="0"/>
                </a:rPr>
                <a:t>= </a:t>
              </a:r>
            </a:p>
          </p:txBody>
        </p:sp>
        <p:sp>
          <p:nvSpPr>
            <p:cNvPr id="53309" name="Rectangle 80">
              <a:extLst>
                <a:ext uri="{FF2B5EF4-FFF2-40B4-BE49-F238E27FC236}">
                  <a16:creationId xmlns:a16="http://schemas.microsoft.com/office/drawing/2014/main" id="{8B54CC8E-EB9C-2713-452A-CC9008A502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" y="120"/>
              <a:ext cx="30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53310" name="Text Box 81">
              <a:extLst>
                <a:ext uri="{FF2B5EF4-FFF2-40B4-BE49-F238E27FC236}">
                  <a16:creationId xmlns:a16="http://schemas.microsoft.com/office/drawing/2014/main" id="{580F156D-99D8-724F-A2B7-9DB6910DAE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" y="0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·</a:t>
              </a:r>
            </a:p>
          </p:txBody>
        </p:sp>
        <p:sp>
          <p:nvSpPr>
            <p:cNvPr id="53311" name="Line 82">
              <a:extLst>
                <a:ext uri="{FF2B5EF4-FFF2-40B4-BE49-F238E27FC236}">
                  <a16:creationId xmlns:a16="http://schemas.microsoft.com/office/drawing/2014/main" id="{87BA6273-0474-EE40-9753-1E2138C939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0" y="408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312" name="Rectangle 83">
              <a:extLst>
                <a:ext uri="{FF2B5EF4-FFF2-40B4-BE49-F238E27FC236}">
                  <a16:creationId xmlns:a16="http://schemas.microsoft.com/office/drawing/2014/main" id="{92747504-9C75-6ACC-0C5F-330057267D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" y="363"/>
              <a:ext cx="29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53313" name="Text Box 84">
              <a:extLst>
                <a:ext uri="{FF2B5EF4-FFF2-40B4-BE49-F238E27FC236}">
                  <a16:creationId xmlns:a16="http://schemas.microsoft.com/office/drawing/2014/main" id="{F173B9E2-7B11-DD03-0892-F7D67A7801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2" y="272"/>
              <a:ext cx="27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53314" name="Line 85">
              <a:extLst>
                <a:ext uri="{FF2B5EF4-FFF2-40B4-BE49-F238E27FC236}">
                  <a16:creationId xmlns:a16="http://schemas.microsoft.com/office/drawing/2014/main" id="{2B7C729C-2B5A-A983-9293-4575E70D15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9" y="408"/>
              <a:ext cx="82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315" name="Text Box 86">
              <a:extLst>
                <a:ext uri="{FF2B5EF4-FFF2-40B4-BE49-F238E27FC236}">
                  <a16:creationId xmlns:a16="http://schemas.microsoft.com/office/drawing/2014/main" id="{325F8457-D5EF-1069-419B-EEF1CC8D2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0" y="267"/>
              <a:ext cx="62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A =</a:t>
              </a:r>
            </a:p>
          </p:txBody>
        </p:sp>
        <p:sp>
          <p:nvSpPr>
            <p:cNvPr id="53316" name="Text Box 87">
              <a:extLst>
                <a:ext uri="{FF2B5EF4-FFF2-40B4-BE49-F238E27FC236}">
                  <a16:creationId xmlns:a16="http://schemas.microsoft.com/office/drawing/2014/main" id="{9C606FC5-8C4E-251A-6A40-74D9E49331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" y="150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·</a:t>
              </a:r>
            </a:p>
          </p:txBody>
        </p:sp>
        <p:sp>
          <p:nvSpPr>
            <p:cNvPr id="53317" name="Rectangle 88">
              <a:extLst>
                <a:ext uri="{FF2B5EF4-FFF2-40B4-BE49-F238E27FC236}">
                  <a16:creationId xmlns:a16="http://schemas.microsoft.com/office/drawing/2014/main" id="{428808A0-C278-B54F-4D9A-B1DDBF2B5E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3" y="396"/>
              <a:ext cx="20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5</a:t>
              </a:r>
              <a:endParaRPr lang="en-US" altLang="zh-CN" sz="22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53318" name="Text Box 89">
              <a:extLst>
                <a:ext uri="{FF2B5EF4-FFF2-40B4-BE49-F238E27FC236}">
                  <a16:creationId xmlns:a16="http://schemas.microsoft.com/office/drawing/2014/main" id="{4DE68ACA-4A88-9692-399E-15C38B29A1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253"/>
              <a:ext cx="44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44</a:t>
              </a:r>
              <a:endParaRPr lang="en-US" altLang="zh-CN" sz="22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53319" name="Text Box 90">
              <a:extLst>
                <a:ext uri="{FF2B5EF4-FFF2-40B4-BE49-F238E27FC236}">
                  <a16:creationId xmlns:a16="http://schemas.microsoft.com/office/drawing/2014/main" id="{8AB4BF91-C35E-47F6-E436-39E92B87ED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65" y="208"/>
              <a:ext cx="77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0</a:t>
              </a:r>
              <a:r>
                <a:rPr lang="en-US" altLang="zh-CN" sz="2200" b="1">
                  <a:latin typeface="宋体" panose="02010600030101010101" pitchFamily="2" charset="-122"/>
                  <a:sym typeface="Symbol" panose="05050102010706020507" pitchFamily="18" charset="2"/>
                </a:rPr>
                <a:t></a:t>
              </a:r>
            </a:p>
          </p:txBody>
        </p:sp>
        <p:sp>
          <p:nvSpPr>
            <p:cNvPr id="53320" name="Line 91">
              <a:extLst>
                <a:ext uri="{FF2B5EF4-FFF2-40B4-BE49-F238E27FC236}">
                  <a16:creationId xmlns:a16="http://schemas.microsoft.com/office/drawing/2014/main" id="{31765774-EE24-5962-2E90-ACC0A487AE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31" y="344"/>
              <a:ext cx="136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321" name="Line 92">
              <a:extLst>
                <a:ext uri="{FF2B5EF4-FFF2-40B4-BE49-F238E27FC236}">
                  <a16:creationId xmlns:a16="http://schemas.microsoft.com/office/drawing/2014/main" id="{1D1E74B2-A530-F9F5-855E-64FC7D5D31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1" y="480"/>
              <a:ext cx="3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322" name="Text Box 93">
              <a:extLst>
                <a:ext uri="{FF2B5EF4-FFF2-40B4-BE49-F238E27FC236}">
                  <a16:creationId xmlns:a16="http://schemas.microsoft.com/office/drawing/2014/main" id="{03F05548-8CF0-7461-033C-CD4D9E037D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10" y="264"/>
              <a:ext cx="62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A</a:t>
              </a:r>
            </a:p>
          </p:txBody>
        </p:sp>
      </p:grpSp>
      <p:grpSp>
        <p:nvGrpSpPr>
          <p:cNvPr id="10" name="Group 94">
            <a:extLst>
              <a:ext uri="{FF2B5EF4-FFF2-40B4-BE49-F238E27FC236}">
                <a16:creationId xmlns:a16="http://schemas.microsoft.com/office/drawing/2014/main" id="{738A9DFC-93EB-38BB-9BDD-A49F5ADB79F7}"/>
              </a:ext>
            </a:extLst>
          </p:cNvPr>
          <p:cNvGrpSpPr>
            <a:grpSpLocks/>
          </p:cNvGrpSpPr>
          <p:nvPr/>
        </p:nvGrpSpPr>
        <p:grpSpPr bwMode="auto">
          <a:xfrm>
            <a:off x="708025" y="4238625"/>
            <a:ext cx="6151563" cy="1058863"/>
            <a:chOff x="0" y="0"/>
            <a:chExt cx="3875" cy="667"/>
          </a:xfrm>
        </p:grpSpPr>
        <p:sp>
          <p:nvSpPr>
            <p:cNvPr id="53285" name="Text Box 95">
              <a:extLst>
                <a:ext uri="{FF2B5EF4-FFF2-40B4-BE49-F238E27FC236}">
                  <a16:creationId xmlns:a16="http://schemas.microsoft.com/office/drawing/2014/main" id="{72B3AB81-D44B-6706-AF01-F466500CC7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136"/>
              <a:ext cx="44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220</a:t>
              </a:r>
              <a:endParaRPr lang="en-US" altLang="zh-CN" sz="22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53286" name="Text Box 96">
              <a:extLst>
                <a:ext uri="{FF2B5EF4-FFF2-40B4-BE49-F238E27FC236}">
                  <a16:creationId xmlns:a16="http://schemas.microsoft.com/office/drawing/2014/main" id="{390E12E3-5364-A80D-BEF0-D202AA9896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85" y="91"/>
              <a:ext cx="77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宋体" panose="02010600030101010101" pitchFamily="2" charset="-122"/>
                </a:rPr>
                <a:t>-</a:t>
              </a:r>
              <a:r>
                <a:rPr lang="en-US" altLang="zh-CN" sz="2200" b="1">
                  <a:latin typeface="Times New Roman" panose="02020603050405020304" pitchFamily="18" charset="0"/>
                </a:rPr>
                <a:t>120</a:t>
              </a:r>
              <a:r>
                <a:rPr lang="en-US" altLang="zh-CN" sz="2200" b="1">
                  <a:latin typeface="宋体" panose="02010600030101010101" pitchFamily="2" charset="-122"/>
                </a:rPr>
                <a:t>°</a:t>
              </a:r>
            </a:p>
          </p:txBody>
        </p:sp>
        <p:sp>
          <p:nvSpPr>
            <p:cNvPr id="53287" name="Line 97">
              <a:extLst>
                <a:ext uri="{FF2B5EF4-FFF2-40B4-BE49-F238E27FC236}">
                  <a16:creationId xmlns:a16="http://schemas.microsoft.com/office/drawing/2014/main" id="{444E0DD7-1624-3CEC-F812-F81A6584AA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10" y="227"/>
              <a:ext cx="136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88" name="Line 98">
              <a:extLst>
                <a:ext uri="{FF2B5EF4-FFF2-40B4-BE49-F238E27FC236}">
                  <a16:creationId xmlns:a16="http://schemas.microsoft.com/office/drawing/2014/main" id="{CE3EFE9F-0D90-C313-4576-EF9B1A453F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0" y="363"/>
              <a:ext cx="65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89" name="Text Box 99">
              <a:extLst>
                <a:ext uri="{FF2B5EF4-FFF2-40B4-BE49-F238E27FC236}">
                  <a16:creationId xmlns:a16="http://schemas.microsoft.com/office/drawing/2014/main" id="{BB0B701E-04E7-E5E5-C0FB-1FD88C42E2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72"/>
              <a:ext cx="102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2 </a:t>
              </a:r>
              <a:r>
                <a:rPr lang="en-US" altLang="zh-CN" sz="2200" b="1">
                  <a:latin typeface="Times New Roman" panose="02020603050405020304" pitchFamily="18" charset="0"/>
                </a:rPr>
                <a:t>= </a:t>
              </a:r>
            </a:p>
          </p:txBody>
        </p:sp>
        <p:sp>
          <p:nvSpPr>
            <p:cNvPr id="53290" name="Rectangle 100">
              <a:extLst>
                <a:ext uri="{FF2B5EF4-FFF2-40B4-BE49-F238E27FC236}">
                  <a16:creationId xmlns:a16="http://schemas.microsoft.com/office/drawing/2014/main" id="{314876E6-3DCF-0C55-C188-B21DA63E05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" y="120"/>
              <a:ext cx="30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53291" name="Text Box 101">
              <a:extLst>
                <a:ext uri="{FF2B5EF4-FFF2-40B4-BE49-F238E27FC236}">
                  <a16:creationId xmlns:a16="http://schemas.microsoft.com/office/drawing/2014/main" id="{0F7CE2A9-2A2D-72CD-EAFC-8C476AF956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" y="0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·</a:t>
              </a:r>
            </a:p>
          </p:txBody>
        </p:sp>
        <p:sp>
          <p:nvSpPr>
            <p:cNvPr id="53292" name="Line 102">
              <a:extLst>
                <a:ext uri="{FF2B5EF4-FFF2-40B4-BE49-F238E27FC236}">
                  <a16:creationId xmlns:a16="http://schemas.microsoft.com/office/drawing/2014/main" id="{C2563122-28B5-C633-DDBF-0F005C9DB3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0" y="408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93" name="Rectangle 103">
              <a:extLst>
                <a:ext uri="{FF2B5EF4-FFF2-40B4-BE49-F238E27FC236}">
                  <a16:creationId xmlns:a16="http://schemas.microsoft.com/office/drawing/2014/main" id="{D9B044F0-2CCC-318B-CADA-765531EB93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" y="363"/>
              <a:ext cx="29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53294" name="Text Box 104">
              <a:extLst>
                <a:ext uri="{FF2B5EF4-FFF2-40B4-BE49-F238E27FC236}">
                  <a16:creationId xmlns:a16="http://schemas.microsoft.com/office/drawing/2014/main" id="{C1CFB05D-9F9B-389F-BBBE-B32475708E6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2" y="272"/>
              <a:ext cx="27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53295" name="Line 105">
              <a:extLst>
                <a:ext uri="{FF2B5EF4-FFF2-40B4-BE49-F238E27FC236}">
                  <a16:creationId xmlns:a16="http://schemas.microsoft.com/office/drawing/2014/main" id="{834A83E9-1C02-A0C3-221D-C58849D385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9" y="408"/>
              <a:ext cx="9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96" name="Text Box 106">
              <a:extLst>
                <a:ext uri="{FF2B5EF4-FFF2-40B4-BE49-F238E27FC236}">
                  <a16:creationId xmlns:a16="http://schemas.microsoft.com/office/drawing/2014/main" id="{604BA09B-9502-06BD-1AC7-074BA8EAB6C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267"/>
              <a:ext cx="62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A =</a:t>
              </a:r>
            </a:p>
          </p:txBody>
        </p:sp>
        <p:sp>
          <p:nvSpPr>
            <p:cNvPr id="2" name="Text Box 107">
              <a:extLst>
                <a:ext uri="{FF2B5EF4-FFF2-40B4-BE49-F238E27FC236}">
                  <a16:creationId xmlns:a16="http://schemas.microsoft.com/office/drawing/2014/main" id="{F1256129-0022-47AE-7AD3-B58DD0F415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" y="150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·</a:t>
              </a:r>
            </a:p>
          </p:txBody>
        </p:sp>
        <p:sp>
          <p:nvSpPr>
            <p:cNvPr id="53298" name="Rectangle 108">
              <a:extLst>
                <a:ext uri="{FF2B5EF4-FFF2-40B4-BE49-F238E27FC236}">
                  <a16:creationId xmlns:a16="http://schemas.microsoft.com/office/drawing/2014/main" id="{BF620931-9BEA-FA1C-D167-32360C35F6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" y="396"/>
              <a:ext cx="29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10</a:t>
              </a:r>
              <a:endParaRPr lang="en-US" altLang="zh-CN" sz="22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53299" name="Text Box 109">
              <a:extLst>
                <a:ext uri="{FF2B5EF4-FFF2-40B4-BE49-F238E27FC236}">
                  <a16:creationId xmlns:a16="http://schemas.microsoft.com/office/drawing/2014/main" id="{1C9431DF-A60D-89BD-DC0A-BDAD1FA8C7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49" y="260"/>
              <a:ext cx="62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53300" name="Text Box 110">
              <a:extLst>
                <a:ext uri="{FF2B5EF4-FFF2-40B4-BE49-F238E27FC236}">
                  <a16:creationId xmlns:a16="http://schemas.microsoft.com/office/drawing/2014/main" id="{9ADE9BC8-8F46-500F-E9EE-67973C7ADB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72" y="267"/>
              <a:ext cx="44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22</a:t>
              </a:r>
              <a:endParaRPr lang="en-US" altLang="zh-CN" sz="22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53301" name="Text Box 111">
              <a:extLst>
                <a:ext uri="{FF2B5EF4-FFF2-40B4-BE49-F238E27FC236}">
                  <a16:creationId xmlns:a16="http://schemas.microsoft.com/office/drawing/2014/main" id="{9893321C-195E-4B3A-D362-1070F57208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3" y="222"/>
              <a:ext cx="77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宋体" panose="02010600030101010101" pitchFamily="2" charset="-122"/>
                </a:rPr>
                <a:t>-</a:t>
              </a:r>
              <a:r>
                <a:rPr lang="en-US" altLang="zh-CN" sz="2200" b="1">
                  <a:latin typeface="Times New Roman" panose="02020603050405020304" pitchFamily="18" charset="0"/>
                </a:rPr>
                <a:t>120</a:t>
              </a:r>
              <a:r>
                <a:rPr lang="en-US" altLang="zh-CN" sz="2200" b="1">
                  <a:latin typeface="宋体" panose="02010600030101010101" pitchFamily="2" charset="-122"/>
                  <a:sym typeface="Symbol" panose="05050102010706020507" pitchFamily="18" charset="2"/>
                </a:rPr>
                <a:t></a:t>
              </a:r>
            </a:p>
          </p:txBody>
        </p:sp>
        <p:sp>
          <p:nvSpPr>
            <p:cNvPr id="53302" name="Line 112">
              <a:extLst>
                <a:ext uri="{FF2B5EF4-FFF2-40B4-BE49-F238E27FC236}">
                  <a16:creationId xmlns:a16="http://schemas.microsoft.com/office/drawing/2014/main" id="{C950632D-7E1F-27D7-24CB-C1B1848F73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98" y="358"/>
              <a:ext cx="136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303" name="Line 113">
              <a:extLst>
                <a:ext uri="{FF2B5EF4-FFF2-40B4-BE49-F238E27FC236}">
                  <a16:creationId xmlns:a16="http://schemas.microsoft.com/office/drawing/2014/main" id="{12B9B8CB-5917-2D5C-A3F1-AD754B1EB2C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8" y="494"/>
              <a:ext cx="65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115">
            <a:extLst>
              <a:ext uri="{FF2B5EF4-FFF2-40B4-BE49-F238E27FC236}">
                <a16:creationId xmlns:a16="http://schemas.microsoft.com/office/drawing/2014/main" id="{08345585-115D-0563-8F44-5961FDFA09C0}"/>
              </a:ext>
            </a:extLst>
          </p:cNvPr>
          <p:cNvGrpSpPr>
            <a:grpSpLocks/>
          </p:cNvGrpSpPr>
          <p:nvPr/>
        </p:nvGrpSpPr>
        <p:grpSpPr bwMode="auto">
          <a:xfrm>
            <a:off x="536575" y="4987925"/>
            <a:ext cx="5467350" cy="1058863"/>
            <a:chOff x="0" y="0"/>
            <a:chExt cx="3444" cy="667"/>
          </a:xfrm>
        </p:grpSpPr>
        <p:sp>
          <p:nvSpPr>
            <p:cNvPr id="53267" name="Text Box 116">
              <a:extLst>
                <a:ext uri="{FF2B5EF4-FFF2-40B4-BE49-F238E27FC236}">
                  <a16:creationId xmlns:a16="http://schemas.microsoft.com/office/drawing/2014/main" id="{E07ECFE2-6E54-5A43-2D08-BCCC00CEFE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9" y="136"/>
              <a:ext cx="44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220</a:t>
              </a:r>
              <a:endParaRPr lang="en-US" altLang="zh-CN" sz="22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53268" name="Text Box 117">
              <a:extLst>
                <a:ext uri="{FF2B5EF4-FFF2-40B4-BE49-F238E27FC236}">
                  <a16:creationId xmlns:a16="http://schemas.microsoft.com/office/drawing/2014/main" id="{1B866EF5-218B-CF5B-89E6-BDD8ECBEB9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0" y="91"/>
              <a:ext cx="77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120</a:t>
              </a:r>
              <a:r>
                <a:rPr lang="en-US" altLang="zh-CN" sz="2200" b="1">
                  <a:latin typeface="宋体" panose="02010600030101010101" pitchFamily="2" charset="-122"/>
                </a:rPr>
                <a:t>°</a:t>
              </a:r>
            </a:p>
          </p:txBody>
        </p:sp>
        <p:sp>
          <p:nvSpPr>
            <p:cNvPr id="53269" name="Line 118">
              <a:extLst>
                <a:ext uri="{FF2B5EF4-FFF2-40B4-BE49-F238E27FC236}">
                  <a16:creationId xmlns:a16="http://schemas.microsoft.com/office/drawing/2014/main" id="{9823D0BE-EBD9-CBBB-3651-8204EDAB67B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410" y="227"/>
              <a:ext cx="136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70" name="Line 119">
              <a:extLst>
                <a:ext uri="{FF2B5EF4-FFF2-40B4-BE49-F238E27FC236}">
                  <a16:creationId xmlns:a16="http://schemas.microsoft.com/office/drawing/2014/main" id="{53B634C7-31FF-CE20-373A-EF71D1B09F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10" y="363"/>
              <a:ext cx="65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71" name="Text Box 120">
              <a:extLst>
                <a:ext uri="{FF2B5EF4-FFF2-40B4-BE49-F238E27FC236}">
                  <a16:creationId xmlns:a16="http://schemas.microsoft.com/office/drawing/2014/main" id="{724F221E-7389-F9DB-49EB-6ED418F29E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72"/>
              <a:ext cx="102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3 </a:t>
              </a:r>
              <a:r>
                <a:rPr lang="en-US" altLang="zh-CN" sz="2200" b="1">
                  <a:latin typeface="Times New Roman" panose="02020603050405020304" pitchFamily="18" charset="0"/>
                </a:rPr>
                <a:t>= </a:t>
              </a:r>
            </a:p>
          </p:txBody>
        </p:sp>
        <p:sp>
          <p:nvSpPr>
            <p:cNvPr id="53272" name="Rectangle 121">
              <a:extLst>
                <a:ext uri="{FF2B5EF4-FFF2-40B4-BE49-F238E27FC236}">
                  <a16:creationId xmlns:a16="http://schemas.microsoft.com/office/drawing/2014/main" id="{BFDE52CC-3766-15D6-1E03-2237758610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2" y="120"/>
              <a:ext cx="30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53273" name="Text Box 122">
              <a:extLst>
                <a:ext uri="{FF2B5EF4-FFF2-40B4-BE49-F238E27FC236}">
                  <a16:creationId xmlns:a16="http://schemas.microsoft.com/office/drawing/2014/main" id="{395DE4DF-61E4-F7FD-5DD5-45BE827F52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7" y="0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·</a:t>
              </a:r>
            </a:p>
          </p:txBody>
        </p:sp>
        <p:sp>
          <p:nvSpPr>
            <p:cNvPr id="53274" name="Line 123">
              <a:extLst>
                <a:ext uri="{FF2B5EF4-FFF2-40B4-BE49-F238E27FC236}">
                  <a16:creationId xmlns:a16="http://schemas.microsoft.com/office/drawing/2014/main" id="{C113F90E-7741-1CB0-6849-FFBC01B29E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0" y="408"/>
              <a:ext cx="227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75" name="Rectangle 124">
              <a:extLst>
                <a:ext uri="{FF2B5EF4-FFF2-40B4-BE49-F238E27FC236}">
                  <a16:creationId xmlns:a16="http://schemas.microsoft.com/office/drawing/2014/main" id="{8E931263-95AC-9617-F70E-09DFA077C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" y="363"/>
              <a:ext cx="29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53276" name="Text Box 125">
              <a:extLst>
                <a:ext uri="{FF2B5EF4-FFF2-40B4-BE49-F238E27FC236}">
                  <a16:creationId xmlns:a16="http://schemas.microsoft.com/office/drawing/2014/main" id="{32A5280B-3123-D5D8-B088-D296E7009B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2" y="272"/>
              <a:ext cx="272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=</a:t>
              </a:r>
            </a:p>
          </p:txBody>
        </p:sp>
        <p:sp>
          <p:nvSpPr>
            <p:cNvPr id="53277" name="Line 126">
              <a:extLst>
                <a:ext uri="{FF2B5EF4-FFF2-40B4-BE49-F238E27FC236}">
                  <a16:creationId xmlns:a16="http://schemas.microsoft.com/office/drawing/2014/main" id="{1337739A-63F2-2F73-2C4B-4156E68A8D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89" y="408"/>
              <a:ext cx="97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78" name="Text Box 127">
              <a:extLst>
                <a:ext uri="{FF2B5EF4-FFF2-40B4-BE49-F238E27FC236}">
                  <a16:creationId xmlns:a16="http://schemas.microsoft.com/office/drawing/2014/main" id="{E969479C-35EE-CE3F-68C7-4ABBA3709F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267"/>
              <a:ext cx="62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A =</a:t>
              </a:r>
            </a:p>
          </p:txBody>
        </p:sp>
        <p:sp>
          <p:nvSpPr>
            <p:cNvPr id="53279" name="Text Box 128">
              <a:extLst>
                <a:ext uri="{FF2B5EF4-FFF2-40B4-BE49-F238E27FC236}">
                  <a16:creationId xmlns:a16="http://schemas.microsoft.com/office/drawing/2014/main" id="{FA679571-EE01-9256-C92E-EF52C454C2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8" y="150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·</a:t>
              </a:r>
            </a:p>
          </p:txBody>
        </p:sp>
        <p:sp>
          <p:nvSpPr>
            <p:cNvPr id="53280" name="Rectangle 129">
              <a:extLst>
                <a:ext uri="{FF2B5EF4-FFF2-40B4-BE49-F238E27FC236}">
                  <a16:creationId xmlns:a16="http://schemas.microsoft.com/office/drawing/2014/main" id="{E40EA1D9-8BC0-585C-6D57-01E0DF8AE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99" y="396"/>
              <a:ext cx="294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20</a:t>
              </a:r>
              <a:endParaRPr lang="en-US" altLang="zh-CN" sz="22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53281" name="Text Box 130">
              <a:extLst>
                <a:ext uri="{FF2B5EF4-FFF2-40B4-BE49-F238E27FC236}">
                  <a16:creationId xmlns:a16="http://schemas.microsoft.com/office/drawing/2014/main" id="{A3CACC73-182A-DFF8-302D-0103349154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72" y="267"/>
              <a:ext cx="449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11</a:t>
              </a:r>
              <a:endParaRPr lang="en-US" altLang="zh-CN" sz="22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53282" name="Text Box 131">
              <a:extLst>
                <a:ext uri="{FF2B5EF4-FFF2-40B4-BE49-F238E27FC236}">
                  <a16:creationId xmlns:a16="http://schemas.microsoft.com/office/drawing/2014/main" id="{7A73E87F-D0A9-0BD2-44F2-DE09F0BACF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3" y="222"/>
              <a:ext cx="77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120</a:t>
              </a:r>
              <a:r>
                <a:rPr lang="en-US" altLang="zh-CN" sz="2200" b="1">
                  <a:latin typeface="宋体" panose="02010600030101010101" pitchFamily="2" charset="-122"/>
                  <a:sym typeface="Symbol" panose="05050102010706020507" pitchFamily="18" charset="2"/>
                </a:rPr>
                <a:t></a:t>
              </a:r>
              <a:endParaRPr lang="en-US" altLang="zh-CN" sz="2200" b="1">
                <a:latin typeface="宋体" panose="02010600030101010101" pitchFamily="2" charset="-122"/>
              </a:endParaRPr>
            </a:p>
          </p:txBody>
        </p:sp>
        <p:sp>
          <p:nvSpPr>
            <p:cNvPr id="53283" name="Line 132">
              <a:extLst>
                <a:ext uri="{FF2B5EF4-FFF2-40B4-BE49-F238E27FC236}">
                  <a16:creationId xmlns:a16="http://schemas.microsoft.com/office/drawing/2014/main" id="{4BFC1660-A55C-9484-9164-29ACCDBD28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98" y="358"/>
              <a:ext cx="136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84" name="Line 133">
              <a:extLst>
                <a:ext uri="{FF2B5EF4-FFF2-40B4-BE49-F238E27FC236}">
                  <a16:creationId xmlns:a16="http://schemas.microsoft.com/office/drawing/2014/main" id="{E2238E8F-5538-315A-17CA-6F5BC78FEB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8" y="494"/>
              <a:ext cx="65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" name="Group 134">
            <a:extLst>
              <a:ext uri="{FF2B5EF4-FFF2-40B4-BE49-F238E27FC236}">
                <a16:creationId xmlns:a16="http://schemas.microsoft.com/office/drawing/2014/main" id="{0B8E273A-F555-C1BE-88D1-0AE1CC38172A}"/>
              </a:ext>
            </a:extLst>
          </p:cNvPr>
          <p:cNvGrpSpPr>
            <a:grpSpLocks/>
          </p:cNvGrpSpPr>
          <p:nvPr/>
        </p:nvGrpSpPr>
        <p:grpSpPr bwMode="auto">
          <a:xfrm>
            <a:off x="525463" y="5864225"/>
            <a:ext cx="4857750" cy="633413"/>
            <a:chOff x="0" y="0"/>
            <a:chExt cx="3060" cy="399"/>
          </a:xfrm>
        </p:grpSpPr>
        <p:sp>
          <p:nvSpPr>
            <p:cNvPr id="53257" name="Text Box 135">
              <a:extLst>
                <a:ext uri="{FF2B5EF4-FFF2-40B4-BE49-F238E27FC236}">
                  <a16:creationId xmlns:a16="http://schemas.microsoft.com/office/drawing/2014/main" id="{30484255-AAAD-F4AE-8E60-6F8F257D95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4" y="116"/>
              <a:ext cx="626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53258" name="Text Box 136">
              <a:extLst>
                <a:ext uri="{FF2B5EF4-FFF2-40B4-BE49-F238E27FC236}">
                  <a16:creationId xmlns:a16="http://schemas.microsoft.com/office/drawing/2014/main" id="{E999B651-70CA-AF74-801D-ECC57DE235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28"/>
              <a:ext cx="1488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N </a:t>
              </a:r>
              <a:r>
                <a:rPr lang="en-US" altLang="zh-CN" sz="2200" b="1">
                  <a:latin typeface="Times New Roman" panose="02020603050405020304" pitchFamily="18" charset="0"/>
                </a:rPr>
                <a:t>= </a:t>
              </a:r>
              <a:r>
                <a:rPr lang="en-US" altLang="zh-CN" sz="2200" b="1" i="1"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1</a:t>
              </a:r>
              <a:r>
                <a:rPr lang="en-US" altLang="zh-CN" sz="2200" b="1">
                  <a:latin typeface="Times New Roman" panose="02020603050405020304" pitchFamily="18" charset="0"/>
                </a:rPr>
                <a:t> + </a:t>
              </a:r>
              <a:r>
                <a:rPr lang="en-US" altLang="zh-CN" sz="2200" b="1" i="1"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2</a:t>
              </a:r>
              <a:r>
                <a:rPr lang="en-US" altLang="zh-CN" sz="2200" b="1">
                  <a:latin typeface="Times New Roman" panose="02020603050405020304" pitchFamily="18" charset="0"/>
                </a:rPr>
                <a:t> + </a:t>
              </a:r>
              <a:r>
                <a:rPr lang="en-US" altLang="zh-CN" sz="2200" b="1" i="1"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3 </a:t>
              </a:r>
              <a:r>
                <a:rPr lang="en-US" altLang="zh-CN" sz="2200" b="1">
                  <a:latin typeface="Times New Roman" panose="02020603050405020304" pitchFamily="18" charset="0"/>
                </a:rPr>
                <a:t>=</a:t>
              </a:r>
              <a:endParaRPr lang="en-US" altLang="zh-CN" sz="2200" b="1" baseline="-25000"/>
            </a:p>
          </p:txBody>
        </p:sp>
        <p:sp>
          <p:nvSpPr>
            <p:cNvPr id="53259" name="Text Box 137">
              <a:extLst>
                <a:ext uri="{FF2B5EF4-FFF2-40B4-BE49-F238E27FC236}">
                  <a16:creationId xmlns:a16="http://schemas.microsoft.com/office/drawing/2014/main" id="{BED57764-EA30-9B92-397E-36FFEA92F7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5" y="4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·</a:t>
              </a:r>
            </a:p>
          </p:txBody>
        </p:sp>
        <p:sp>
          <p:nvSpPr>
            <p:cNvPr id="53260" name="Text Box 138">
              <a:extLst>
                <a:ext uri="{FF2B5EF4-FFF2-40B4-BE49-F238E27FC236}">
                  <a16:creationId xmlns:a16="http://schemas.microsoft.com/office/drawing/2014/main" id="{8E0A3D2A-0AC3-2E74-FA56-4C8D1E384A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" y="0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·</a:t>
              </a:r>
            </a:p>
          </p:txBody>
        </p:sp>
        <p:sp>
          <p:nvSpPr>
            <p:cNvPr id="53261" name="Text Box 139">
              <a:extLst>
                <a:ext uri="{FF2B5EF4-FFF2-40B4-BE49-F238E27FC236}">
                  <a16:creationId xmlns:a16="http://schemas.microsoft.com/office/drawing/2014/main" id="{DACA5756-C3F6-9B72-694D-AA0AFCC0C2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6" y="123"/>
              <a:ext cx="705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29.1</a:t>
              </a:r>
              <a:endParaRPr lang="en-US" altLang="zh-CN" sz="2200" b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53262" name="Text Box 140">
              <a:extLst>
                <a:ext uri="{FF2B5EF4-FFF2-40B4-BE49-F238E27FC236}">
                  <a16:creationId xmlns:a16="http://schemas.microsoft.com/office/drawing/2014/main" id="{86D60A9B-FA19-2443-4493-D61AEDAB29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58" y="78"/>
              <a:ext cx="771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宋体" panose="02010600030101010101" pitchFamily="2" charset="-122"/>
                </a:rPr>
                <a:t>-</a:t>
              </a:r>
              <a:r>
                <a:rPr lang="en-US" altLang="zh-CN" sz="2200" b="1">
                  <a:latin typeface="Times New Roman" panose="02020603050405020304" pitchFamily="18" charset="0"/>
                </a:rPr>
                <a:t>19</a:t>
              </a:r>
              <a:r>
                <a:rPr lang="en-US" altLang="zh-CN" sz="2200" b="1">
                  <a:latin typeface="宋体" panose="02010600030101010101" pitchFamily="2" charset="-122"/>
                  <a:sym typeface="Symbol" panose="05050102010706020507" pitchFamily="18" charset="2"/>
                </a:rPr>
                <a:t></a:t>
              </a:r>
              <a:endParaRPr lang="en-US" altLang="zh-CN" sz="2200" b="1">
                <a:latin typeface="宋体" panose="02010600030101010101" pitchFamily="2" charset="-122"/>
              </a:endParaRPr>
            </a:p>
          </p:txBody>
        </p:sp>
        <p:sp>
          <p:nvSpPr>
            <p:cNvPr id="53263" name="Line 141">
              <a:extLst>
                <a:ext uri="{FF2B5EF4-FFF2-40B4-BE49-F238E27FC236}">
                  <a16:creationId xmlns:a16="http://schemas.microsoft.com/office/drawing/2014/main" id="{D6E76747-4D16-10FA-8C9A-7759577A09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83" y="214"/>
              <a:ext cx="136" cy="1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64" name="Line 142">
              <a:extLst>
                <a:ext uri="{FF2B5EF4-FFF2-40B4-BE49-F238E27FC236}">
                  <a16:creationId xmlns:a16="http://schemas.microsoft.com/office/drawing/2014/main" id="{6378D565-862C-1845-0385-45B810A5CD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83" y="350"/>
              <a:ext cx="65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265" name="Text Box 143">
              <a:extLst>
                <a:ext uri="{FF2B5EF4-FFF2-40B4-BE49-F238E27FC236}">
                  <a16:creationId xmlns:a16="http://schemas.microsoft.com/office/drawing/2014/main" id="{E3980CC5-50B1-14CD-E471-18A26A02D8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3" y="10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·</a:t>
              </a:r>
            </a:p>
          </p:txBody>
        </p:sp>
        <p:sp>
          <p:nvSpPr>
            <p:cNvPr id="53266" name="Text Box 144">
              <a:extLst>
                <a:ext uri="{FF2B5EF4-FFF2-40B4-BE49-F238E27FC236}">
                  <a16:creationId xmlns:a16="http://schemas.microsoft.com/office/drawing/2014/main" id="{35979AF5-8E69-37E3-BC03-1431B97E4A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52" y="0"/>
              <a:ext cx="240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·</a:t>
              </a: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97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ext Box 21">
            <a:extLst>
              <a:ext uri="{FF2B5EF4-FFF2-40B4-BE49-F238E27FC236}">
                <a16:creationId xmlns:a16="http://schemas.microsoft.com/office/drawing/2014/main" id="{CC128A16-2EF4-1D94-E6D9-36A53B3CD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260350"/>
            <a:ext cx="8534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　　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]</a:t>
            </a:r>
            <a:r>
              <a:rPr lang="zh-CN" altLang="en-US" sz="2400" b="1">
                <a:latin typeface="宋体" panose="02010600030101010101" pitchFamily="2" charset="-122"/>
              </a:rPr>
              <a:t>　在上例中，(</a:t>
            </a:r>
            <a:r>
              <a:rPr lang="zh-CN" altLang="en-US" sz="2400" b="1"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latin typeface="宋体" panose="02010600030101010101" pitchFamily="2" charset="-122"/>
              </a:rPr>
              <a:t>)</a:t>
            </a:r>
            <a:r>
              <a:rPr lang="en-US" altLang="zh-CN" sz="2400" b="1">
                <a:latin typeface="Times New Roman" panose="02020603050405020304" pitchFamily="18" charset="0"/>
              </a:rPr>
              <a:t>L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 </a:t>
            </a:r>
            <a:r>
              <a:rPr lang="zh-CN" altLang="en-US" sz="2400" b="1">
                <a:latin typeface="Times New Roman" panose="02020603050405020304" pitchFamily="18" charset="0"/>
              </a:rPr>
              <a:t>相</a:t>
            </a:r>
            <a:r>
              <a:rPr lang="zh-CN" altLang="en-US" sz="2400" b="1">
                <a:latin typeface="宋体" panose="02010600030101010101" pitchFamily="2" charset="-122"/>
              </a:rPr>
              <a:t>短路时，(</a:t>
            </a:r>
            <a:r>
              <a:rPr lang="zh-CN" altLang="en-US" sz="2400" b="1"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latin typeface="宋体" panose="02010600030101010101" pitchFamily="2" charset="-122"/>
              </a:rPr>
              <a:t>)</a:t>
            </a:r>
            <a:r>
              <a:rPr lang="en-US" altLang="zh-CN" sz="2400" b="1">
                <a:latin typeface="Times New Roman" panose="02020603050405020304" pitchFamily="18" charset="0"/>
              </a:rPr>
              <a:t>L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 </a:t>
            </a:r>
            <a:r>
              <a:rPr lang="zh-CN" altLang="en-US" sz="2400" b="1">
                <a:latin typeface="Times New Roman" panose="02020603050405020304" pitchFamily="18" charset="0"/>
              </a:rPr>
              <a:t>相</a:t>
            </a:r>
            <a:r>
              <a:rPr lang="zh-CN" altLang="en-US" sz="2400" b="1">
                <a:latin typeface="宋体" panose="02010600030101010101" pitchFamily="2" charset="-122"/>
              </a:rPr>
              <a:t>短路而中性线又断开时</a:t>
            </a:r>
            <a:r>
              <a:rPr lang="zh-CN" altLang="en-US" sz="2400" b="1">
                <a:latin typeface="宋体" panose="02010600030101010101" pitchFamily="2" charset="-122"/>
                <a:sym typeface="Symbol" panose="05050102010706020507" pitchFamily="18" charset="2"/>
              </a:rPr>
              <a:t>，试求各相负载的电压。</a:t>
            </a:r>
          </a:p>
        </p:txBody>
      </p:sp>
      <p:sp>
        <p:nvSpPr>
          <p:cNvPr id="54275" name="Text Box 42">
            <a:extLst>
              <a:ext uri="{FF2B5EF4-FFF2-40B4-BE49-F238E27FC236}">
                <a16:creationId xmlns:a16="http://schemas.microsoft.com/office/drawing/2014/main" id="{C17B635C-77B2-C788-96DC-5054EEE00D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9838" y="1276350"/>
            <a:ext cx="5059362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宋体" panose="02010600030101010101" pitchFamily="2" charset="-122"/>
              </a:rPr>
              <a:t>　　[解]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　</a:t>
            </a:r>
            <a:r>
              <a:rPr lang="zh-CN" altLang="en-US" sz="2400" b="1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2400" b="1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此时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</a:rPr>
              <a:t> L</a:t>
            </a:r>
            <a:r>
              <a:rPr lang="en-US" altLang="zh-CN" sz="2400" b="1" baseline="-25000">
                <a:solidFill>
                  <a:srgbClr val="7030A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相短路电流很大将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</a:rPr>
              <a:t> L</a:t>
            </a:r>
            <a:r>
              <a:rPr lang="en-US" altLang="zh-CN" sz="2400" b="1" baseline="-25000">
                <a:solidFill>
                  <a:srgbClr val="7030A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相中熔断器熔断 ，因有中性线 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400" b="1" baseline="-25000">
                <a:solidFill>
                  <a:srgbClr val="7030A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400" b="1" baseline="-25000">
                <a:solidFill>
                  <a:srgbClr val="7030A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两相未受影响，其上电压仍为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220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V。</a:t>
            </a:r>
          </a:p>
        </p:txBody>
      </p:sp>
      <p:sp>
        <p:nvSpPr>
          <p:cNvPr id="54276" name="Text Box 43">
            <a:extLst>
              <a:ext uri="{FF2B5EF4-FFF2-40B4-BE49-F238E27FC236}">
                <a16:creationId xmlns:a16="http://schemas.microsoft.com/office/drawing/2014/main" id="{1D081DB1-3C96-7771-E120-89783760DD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2957513"/>
            <a:ext cx="53657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400" b="1">
                <a:solidFill>
                  <a:srgbClr val="7030A0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400" b="1">
                <a:solidFill>
                  <a:srgbClr val="7030A0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此时负载中点即为</a:t>
            </a: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</a:rPr>
              <a:t> L</a:t>
            </a:r>
            <a:r>
              <a:rPr lang="en-US" altLang="zh-CN" sz="2400" b="1" baseline="-25000">
                <a:solidFill>
                  <a:srgbClr val="7030A0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，因此，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</a:rPr>
              <a:t>负载各相电压为</a:t>
            </a:r>
          </a:p>
        </p:txBody>
      </p:sp>
      <p:graphicFrame>
        <p:nvGraphicFramePr>
          <p:cNvPr id="54277" name="Object 5">
            <a:extLst>
              <a:ext uri="{FF2B5EF4-FFF2-40B4-BE49-F238E27FC236}">
                <a16:creationId xmlns:a16="http://schemas.microsoft.com/office/drawing/2014/main" id="{D5A4E2ED-C51A-71BA-6265-18A5A6F6B22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77050" y="3924300"/>
          <a:ext cx="8048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825500" imgH="381000" progId="">
                  <p:embed/>
                </p:oleObj>
              </mc:Choice>
              <mc:Fallback>
                <p:oleObj r:id="rId2" imgW="825500" imgH="38100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7050" y="3924300"/>
                        <a:ext cx="804863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8" name="Object 6">
            <a:extLst>
              <a:ext uri="{FF2B5EF4-FFF2-40B4-BE49-F238E27FC236}">
                <a16:creationId xmlns:a16="http://schemas.microsoft.com/office/drawing/2014/main" id="{5F95F59C-59B2-5D32-0A3F-C396E10C9BB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86563" y="4414838"/>
          <a:ext cx="1560512" cy="4238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447800" imgH="381000" progId="">
                  <p:embed/>
                </p:oleObj>
              </mc:Choice>
              <mc:Fallback>
                <p:oleObj r:id="rId4" imgW="1447800" imgH="38100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6563" y="4414838"/>
                        <a:ext cx="1560512" cy="4238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79" name="Object 7">
            <a:extLst>
              <a:ext uri="{FF2B5EF4-FFF2-40B4-BE49-F238E27FC236}">
                <a16:creationId xmlns:a16="http://schemas.microsoft.com/office/drawing/2014/main" id="{0BAE77CB-8BFF-93F8-90EB-FD657D9EFA1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769100" y="4995863"/>
          <a:ext cx="1509713" cy="403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447800" imgH="381000" progId="">
                  <p:embed/>
                </p:oleObj>
              </mc:Choice>
              <mc:Fallback>
                <p:oleObj r:id="rId6" imgW="1447800" imgH="381000" progId="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69100" y="4995863"/>
                        <a:ext cx="1509713" cy="403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0" name="Object 8">
            <a:extLst>
              <a:ext uri="{FF2B5EF4-FFF2-40B4-BE49-F238E27FC236}">
                <a16:creationId xmlns:a16="http://schemas.microsoft.com/office/drawing/2014/main" id="{ABDE5588-B794-08A6-C8BE-6CF42A13366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87900" y="3903663"/>
          <a:ext cx="1006475" cy="446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825858" imgH="419282" progId="">
                  <p:embed/>
                </p:oleObj>
              </mc:Choice>
              <mc:Fallback>
                <p:oleObj r:id="rId8" imgW="825858" imgH="419282" progId="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7900" y="3903663"/>
                        <a:ext cx="1006475" cy="4460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1" name="Object 9">
            <a:extLst>
              <a:ext uri="{FF2B5EF4-FFF2-40B4-BE49-F238E27FC236}">
                <a16:creationId xmlns:a16="http://schemas.microsoft.com/office/drawing/2014/main" id="{8832F0DD-8981-1AA7-07C7-DC60132922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18063" y="4437063"/>
          <a:ext cx="1158875" cy="441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1092200" imgH="419100" progId="">
                  <p:embed/>
                </p:oleObj>
              </mc:Choice>
              <mc:Fallback>
                <p:oleObj r:id="rId10" imgW="1092200" imgH="419100" progId="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8063" y="4437063"/>
                        <a:ext cx="1158875" cy="441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4282" name="Object 10">
            <a:extLst>
              <a:ext uri="{FF2B5EF4-FFF2-40B4-BE49-F238E27FC236}">
                <a16:creationId xmlns:a16="http://schemas.microsoft.com/office/drawing/2014/main" id="{09C320D5-C006-C467-0F02-DDCF7583916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1400" y="4959350"/>
          <a:ext cx="1155700" cy="43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1092200" imgH="419100" progId="">
                  <p:embed/>
                </p:oleObj>
              </mc:Choice>
              <mc:Fallback>
                <p:oleObj r:id="rId12" imgW="1092200" imgH="419100" progId="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1400" y="4959350"/>
                        <a:ext cx="1155700" cy="43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4283" name="Group 64">
            <a:extLst>
              <a:ext uri="{FF2B5EF4-FFF2-40B4-BE49-F238E27FC236}">
                <a16:creationId xmlns:a16="http://schemas.microsoft.com/office/drawing/2014/main" id="{89AEB150-C7DF-7566-B497-4D3305704465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1535113"/>
            <a:ext cx="3225800" cy="3417887"/>
            <a:chOff x="0" y="0"/>
            <a:chExt cx="2032" cy="2153"/>
          </a:xfrm>
        </p:grpSpPr>
        <p:sp>
          <p:nvSpPr>
            <p:cNvPr id="54286" name="Text Box 2">
              <a:extLst>
                <a:ext uri="{FF2B5EF4-FFF2-40B4-BE49-F238E27FC236}">
                  <a16:creationId xmlns:a16="http://schemas.microsoft.com/office/drawing/2014/main" id="{87278566-B98A-5404-5947-010064B8A2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13" y="792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4287" name="Text Box 3">
              <a:extLst>
                <a:ext uri="{FF2B5EF4-FFF2-40B4-BE49-F238E27FC236}">
                  <a16:creationId xmlns:a16="http://schemas.microsoft.com/office/drawing/2014/main" id="{64649717-B51F-A6CD-A288-52F51AC069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6" y="360"/>
              <a:ext cx="21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4288" name="Text Box 4">
              <a:extLst>
                <a:ext uri="{FF2B5EF4-FFF2-40B4-BE49-F238E27FC236}">
                  <a16:creationId xmlns:a16="http://schemas.microsoft.com/office/drawing/2014/main" id="{D3AD0514-6C6F-1D8B-C900-6936DAFBB7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2" y="1080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4289" name="Text Box 5">
              <a:extLst>
                <a:ext uri="{FF2B5EF4-FFF2-40B4-BE49-F238E27FC236}">
                  <a16:creationId xmlns:a16="http://schemas.microsoft.com/office/drawing/2014/main" id="{345724B9-94D9-BD4B-0E76-74E82C05E9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2" y="1404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4290" name="Text Box 6">
              <a:extLst>
                <a:ext uri="{FF2B5EF4-FFF2-40B4-BE49-F238E27FC236}">
                  <a16:creationId xmlns:a16="http://schemas.microsoft.com/office/drawing/2014/main" id="{773FE8CE-C37D-E24B-F485-9D51B03F96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4" y="1068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4291" name="Text Box 7">
              <a:extLst>
                <a:ext uri="{FF2B5EF4-FFF2-40B4-BE49-F238E27FC236}">
                  <a16:creationId xmlns:a16="http://schemas.microsoft.com/office/drawing/2014/main" id="{55816492-6F80-B6AE-093F-3856B85956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8" y="1368"/>
              <a:ext cx="21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4292" name="Line 8">
              <a:extLst>
                <a:ext uri="{FF2B5EF4-FFF2-40B4-BE49-F238E27FC236}">
                  <a16:creationId xmlns:a16="http://schemas.microsoft.com/office/drawing/2014/main" id="{7AE11A80-625D-8B50-95E5-38BEF0DD3F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2" y="291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293" name="Text Box 9">
              <a:extLst>
                <a:ext uri="{FF2B5EF4-FFF2-40B4-BE49-F238E27FC236}">
                  <a16:creationId xmlns:a16="http://schemas.microsoft.com/office/drawing/2014/main" id="{F7E82C39-2BAA-1479-9353-E9FD8B96CD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5" y="0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200" b="1" i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4294" name="未知">
              <a:extLst>
                <a:ext uri="{FF2B5EF4-FFF2-40B4-BE49-F238E27FC236}">
                  <a16:creationId xmlns:a16="http://schemas.microsoft.com/office/drawing/2014/main" id="{FA74ED89-E4B4-7C7C-103D-2DBF84AFCF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" y="339"/>
              <a:ext cx="1035" cy="720"/>
            </a:xfrm>
            <a:custGeom>
              <a:avLst/>
              <a:gdLst>
                <a:gd name="T0" fmla="*/ 0 w 2208"/>
                <a:gd name="T1" fmla="*/ 0 h 720"/>
                <a:gd name="T2" fmla="*/ 0 w 2208"/>
                <a:gd name="T3" fmla="*/ 0 h 720"/>
                <a:gd name="T4" fmla="*/ 0 w 2208"/>
                <a:gd name="T5" fmla="*/ 720 h 720"/>
                <a:gd name="T6" fmla="*/ 0 60000 65536"/>
                <a:gd name="T7" fmla="*/ 0 60000 65536"/>
                <a:gd name="T8" fmla="*/ 0 60000 65536"/>
                <a:gd name="T9" fmla="*/ 0 w 2208"/>
                <a:gd name="T10" fmla="*/ 0 h 720"/>
                <a:gd name="T11" fmla="*/ 2208 w 2208"/>
                <a:gd name="T12" fmla="*/ 720 h 7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08" h="720">
                  <a:moveTo>
                    <a:pt x="0" y="0"/>
                  </a:moveTo>
                  <a:lnTo>
                    <a:pt x="2208" y="0"/>
                  </a:lnTo>
                  <a:lnTo>
                    <a:pt x="2208" y="72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295" name="未知">
              <a:extLst>
                <a:ext uri="{FF2B5EF4-FFF2-40B4-BE49-F238E27FC236}">
                  <a16:creationId xmlns:a16="http://schemas.microsoft.com/office/drawing/2014/main" id="{65A2B372-3C16-8ED2-5545-91A00BDA7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" y="1083"/>
              <a:ext cx="1056" cy="936"/>
            </a:xfrm>
            <a:custGeom>
              <a:avLst/>
              <a:gdLst>
                <a:gd name="T0" fmla="*/ 1056 w 1056"/>
                <a:gd name="T1" fmla="*/ 0 h 1152"/>
                <a:gd name="T2" fmla="*/ 528 w 1056"/>
                <a:gd name="T3" fmla="*/ 11 h 1152"/>
                <a:gd name="T4" fmla="*/ 528 w 1056"/>
                <a:gd name="T5" fmla="*/ 22 h 1152"/>
                <a:gd name="T6" fmla="*/ 0 w 1056"/>
                <a:gd name="T7" fmla="*/ 22 h 1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56"/>
                <a:gd name="T13" fmla="*/ 0 h 1152"/>
                <a:gd name="T14" fmla="*/ 1056 w 1056"/>
                <a:gd name="T15" fmla="*/ 1152 h 1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56" h="1152">
                  <a:moveTo>
                    <a:pt x="1056" y="0"/>
                  </a:moveTo>
                  <a:lnTo>
                    <a:pt x="528" y="528"/>
                  </a:lnTo>
                  <a:lnTo>
                    <a:pt x="528" y="1152"/>
                  </a:lnTo>
                  <a:lnTo>
                    <a:pt x="0" y="115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296" name="未知">
              <a:extLst>
                <a:ext uri="{FF2B5EF4-FFF2-40B4-BE49-F238E27FC236}">
                  <a16:creationId xmlns:a16="http://schemas.microsoft.com/office/drawing/2014/main" id="{AFBD2610-52FB-8D20-9CB0-F8A97C182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" y="1047"/>
              <a:ext cx="1551" cy="672"/>
            </a:xfrm>
            <a:custGeom>
              <a:avLst/>
              <a:gdLst>
                <a:gd name="T0" fmla="*/ 47745 w 1248"/>
                <a:gd name="T1" fmla="*/ 0 h 672"/>
                <a:gd name="T2" fmla="*/ 77612 w 1248"/>
                <a:gd name="T3" fmla="*/ 480 h 672"/>
                <a:gd name="T4" fmla="*/ 77612 w 1248"/>
                <a:gd name="T5" fmla="*/ 672 h 672"/>
                <a:gd name="T6" fmla="*/ 0 w 1248"/>
                <a:gd name="T7" fmla="*/ 672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672"/>
                <a:gd name="T14" fmla="*/ 1248 w 1248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672">
                  <a:moveTo>
                    <a:pt x="768" y="0"/>
                  </a:moveTo>
                  <a:lnTo>
                    <a:pt x="1248" y="480"/>
                  </a:lnTo>
                  <a:lnTo>
                    <a:pt x="1248" y="672"/>
                  </a:lnTo>
                  <a:lnTo>
                    <a:pt x="0" y="67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297" name="Oval 13">
              <a:extLst>
                <a:ext uri="{FF2B5EF4-FFF2-40B4-BE49-F238E27FC236}">
                  <a16:creationId xmlns:a16="http://schemas.microsoft.com/office/drawing/2014/main" id="{4C9222DC-D70F-E44F-9FC0-7E61035FBE5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1361" y="1035"/>
              <a:ext cx="70" cy="70"/>
            </a:xfrm>
            <a:prstGeom prst="ellipse">
              <a:avLst/>
            </a:prstGeom>
            <a:solidFill>
              <a:srgbClr val="7FFF7F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4298" name="Text Box 14">
              <a:extLst>
                <a:ext uri="{FF2B5EF4-FFF2-40B4-BE49-F238E27FC236}">
                  <a16:creationId xmlns:a16="http://schemas.microsoft.com/office/drawing/2014/main" id="{AB4F06E6-BC41-70AB-0067-71B198DB8B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2" y="914"/>
              <a:ext cx="287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200" b="1">
                  <a:solidFill>
                    <a:srgbClr val="008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endParaRPr lang="en-US" altLang="zh-CN" sz="2200" b="1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54299" name="Group 15">
              <a:extLst>
                <a:ext uri="{FF2B5EF4-FFF2-40B4-BE49-F238E27FC236}">
                  <a16:creationId xmlns:a16="http://schemas.microsoft.com/office/drawing/2014/main" id="{E066151D-A143-30EC-F4E7-7CFFFC5F78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55" y="1344"/>
              <a:ext cx="304" cy="303"/>
              <a:chOff x="0" y="0"/>
              <a:chExt cx="304" cy="303"/>
            </a:xfrm>
          </p:grpSpPr>
          <p:sp>
            <p:nvSpPr>
              <p:cNvPr id="54324" name="Line 16">
                <a:extLst>
                  <a:ext uri="{FF2B5EF4-FFF2-40B4-BE49-F238E27FC236}">
                    <a16:creationId xmlns:a16="http://schemas.microsoft.com/office/drawing/2014/main" id="{40758FC0-93A9-805E-268E-FD6FD5372C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" y="303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325" name="Text Box 17">
                <a:extLst>
                  <a:ext uri="{FF2B5EF4-FFF2-40B4-BE49-F238E27FC236}">
                    <a16:creationId xmlns:a16="http://schemas.microsoft.com/office/drawing/2014/main" id="{636BE2F6-CB2F-23B0-61C2-06637B1CBC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5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2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2200" b="1" i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4300" name="Group 18">
              <a:extLst>
                <a:ext uri="{FF2B5EF4-FFF2-40B4-BE49-F238E27FC236}">
                  <a16:creationId xmlns:a16="http://schemas.microsoft.com/office/drawing/2014/main" id="{50A171FE-E3EA-EF8E-F406-E936C98E03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7" y="1692"/>
              <a:ext cx="304" cy="303"/>
              <a:chOff x="0" y="0"/>
              <a:chExt cx="304" cy="303"/>
            </a:xfrm>
          </p:grpSpPr>
          <p:sp>
            <p:nvSpPr>
              <p:cNvPr id="54322" name="Line 19">
                <a:extLst>
                  <a:ext uri="{FF2B5EF4-FFF2-40B4-BE49-F238E27FC236}">
                    <a16:creationId xmlns:a16="http://schemas.microsoft.com/office/drawing/2014/main" id="{8D88B6B4-CC01-D5D6-205C-B2B47E00AC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" y="303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323" name="Text Box 20">
                <a:extLst>
                  <a:ext uri="{FF2B5EF4-FFF2-40B4-BE49-F238E27FC236}">
                    <a16:creationId xmlns:a16="http://schemas.microsoft.com/office/drawing/2014/main" id="{685C426A-9E33-AFFD-64F5-55FA29A4984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25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2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sz="2200" b="1" i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4301" name="Text Box 22">
              <a:extLst>
                <a:ext uri="{FF2B5EF4-FFF2-40B4-BE49-F238E27FC236}">
                  <a16:creationId xmlns:a16="http://schemas.microsoft.com/office/drawing/2014/main" id="{D5775653-F52C-FBC2-0A1D-E51FCE6A43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02" y="552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54302" name="Text Box 23">
              <a:extLst>
                <a:ext uri="{FF2B5EF4-FFF2-40B4-BE49-F238E27FC236}">
                  <a16:creationId xmlns:a16="http://schemas.microsoft.com/office/drawing/2014/main" id="{01E896CB-259F-F07D-51C8-1E2B0D8695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9" y="1032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54303" name="Text Box 24">
              <a:extLst>
                <a:ext uri="{FF2B5EF4-FFF2-40B4-BE49-F238E27FC236}">
                  <a16:creationId xmlns:a16="http://schemas.microsoft.com/office/drawing/2014/main" id="{D53DEB87-752C-9596-F70E-9E22DC0E7D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0" y="1080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54304" name="AutoShape 25">
              <a:extLst>
                <a:ext uri="{FF2B5EF4-FFF2-40B4-BE49-F238E27FC236}">
                  <a16:creationId xmlns:a16="http://schemas.microsoft.com/office/drawing/2014/main" id="{0D15636D-E857-846F-B87D-6A1E360B09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5" y="591"/>
              <a:ext cx="240" cy="240"/>
            </a:xfrm>
            <a:prstGeom prst="flowChartSummingJunction">
              <a:avLst/>
            </a:prstGeom>
            <a:solidFill>
              <a:srgbClr val="FFFFCC"/>
            </a:solidFill>
            <a:ln w="38100">
              <a:solidFill>
                <a:srgbClr val="9900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4305" name="AutoShape 26">
              <a:extLst>
                <a:ext uri="{FF2B5EF4-FFF2-40B4-BE49-F238E27FC236}">
                  <a16:creationId xmlns:a16="http://schemas.microsoft.com/office/drawing/2014/main" id="{B66A7DAE-C951-99A2-6CF4-82AF6262D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7" y="1179"/>
              <a:ext cx="240" cy="240"/>
            </a:xfrm>
            <a:prstGeom prst="flowChartSummingJunction">
              <a:avLst/>
            </a:prstGeom>
            <a:solidFill>
              <a:srgbClr val="FFFFCC"/>
            </a:solidFill>
            <a:ln w="38100">
              <a:solidFill>
                <a:srgbClr val="9900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4306" name="AutoShape 27">
              <a:extLst>
                <a:ext uri="{FF2B5EF4-FFF2-40B4-BE49-F238E27FC236}">
                  <a16:creationId xmlns:a16="http://schemas.microsoft.com/office/drawing/2014/main" id="{C123FD5D-7419-A29D-F86A-A70B6A86F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1" y="1179"/>
              <a:ext cx="240" cy="240"/>
            </a:xfrm>
            <a:prstGeom prst="flowChartSummingJunction">
              <a:avLst/>
            </a:prstGeom>
            <a:solidFill>
              <a:srgbClr val="FFFFCC"/>
            </a:solidFill>
            <a:ln w="38100">
              <a:solidFill>
                <a:srgbClr val="9900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4307" name="Text Box 29">
              <a:extLst>
                <a:ext uri="{FF2B5EF4-FFF2-40B4-BE49-F238E27FC236}">
                  <a16:creationId xmlns:a16="http://schemas.microsoft.com/office/drawing/2014/main" id="{C2B5D1A0-B012-5E20-CFBF-39E7379374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" y="1560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latin typeface="Times New Roman" panose="02020603050405020304" pitchFamily="18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54308" name="Text Box 30">
              <a:extLst>
                <a:ext uri="{FF2B5EF4-FFF2-40B4-BE49-F238E27FC236}">
                  <a16:creationId xmlns:a16="http://schemas.microsoft.com/office/drawing/2014/main" id="{B5EEFA86-7204-90FD-C52F-D8F6F65209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" y="1884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latin typeface="Times New Roman" panose="02020603050405020304" pitchFamily="18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54309" name="Line 31">
              <a:extLst>
                <a:ext uri="{FF2B5EF4-FFF2-40B4-BE49-F238E27FC236}">
                  <a16:creationId xmlns:a16="http://schemas.microsoft.com/office/drawing/2014/main" id="{601EED23-62AE-A854-4B28-CAD3350D68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" y="1719"/>
              <a:ext cx="1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310" name="Oval 32">
              <a:extLst>
                <a:ext uri="{FF2B5EF4-FFF2-40B4-BE49-F238E27FC236}">
                  <a16:creationId xmlns:a16="http://schemas.microsoft.com/office/drawing/2014/main" id="{43011A66-0A77-B8AE-3286-6E9F8B90A6E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317" y="312"/>
              <a:ext cx="54" cy="6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4311" name="Oval 33">
              <a:extLst>
                <a:ext uri="{FF2B5EF4-FFF2-40B4-BE49-F238E27FC236}">
                  <a16:creationId xmlns:a16="http://schemas.microsoft.com/office/drawing/2014/main" id="{29AD8E46-F202-2FE7-E270-93DD0922924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305" y="1692"/>
              <a:ext cx="54" cy="6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4312" name="Oval 34">
              <a:extLst>
                <a:ext uri="{FF2B5EF4-FFF2-40B4-BE49-F238E27FC236}">
                  <a16:creationId xmlns:a16="http://schemas.microsoft.com/office/drawing/2014/main" id="{9330DB01-1A6E-0859-2945-081B755143A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317" y="1986"/>
              <a:ext cx="54" cy="6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graphicFrame>
          <p:nvGraphicFramePr>
            <p:cNvPr id="54313" name="Object 44">
              <a:extLst>
                <a:ext uri="{FF2B5EF4-FFF2-40B4-BE49-F238E27FC236}">
                  <a16:creationId xmlns:a16="http://schemas.microsoft.com/office/drawing/2014/main" id="{A8CA7811-48ED-5CE5-778B-8D2E8DABA92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046" y="603"/>
            <a:ext cx="212" cy="29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4" imgW="3962400" imgH="5486400" progId="">
                    <p:embed/>
                  </p:oleObj>
                </mc:Choice>
                <mc:Fallback>
                  <p:oleObj r:id="rId14" imgW="3962400" imgH="5486400" progId="">
                    <p:embed/>
                    <p:pic>
                      <p:nvPicPr>
                        <p:cNvPr id="0" name="Object 4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46" y="603"/>
                          <a:ext cx="212" cy="29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314" name="Object 45">
              <a:extLst>
                <a:ext uri="{FF2B5EF4-FFF2-40B4-BE49-F238E27FC236}">
                  <a16:creationId xmlns:a16="http://schemas.microsoft.com/office/drawing/2014/main" id="{DEEF9413-425F-BD5E-1820-F90C5C15CD96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497" y="1395"/>
            <a:ext cx="236" cy="32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6" imgW="3962400" imgH="5486400" progId="">
                    <p:embed/>
                  </p:oleObj>
                </mc:Choice>
                <mc:Fallback>
                  <p:oleObj r:id="rId16" imgW="3962400" imgH="5486400" progId="">
                    <p:embed/>
                    <p:pic>
                      <p:nvPicPr>
                        <p:cNvPr id="0" name="Object 4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97" y="1395"/>
                          <a:ext cx="236" cy="32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4315" name="Object 46">
              <a:extLst>
                <a:ext uri="{FF2B5EF4-FFF2-40B4-BE49-F238E27FC236}">
                  <a16:creationId xmlns:a16="http://schemas.microsoft.com/office/drawing/2014/main" id="{8B10302A-5060-69EA-887B-1C1FFCE4B19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143" y="1261"/>
            <a:ext cx="308" cy="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8" imgW="3962400" imgH="5486400" progId="">
                    <p:embed/>
                  </p:oleObj>
                </mc:Choice>
                <mc:Fallback>
                  <p:oleObj r:id="rId18" imgW="3962400" imgH="5486400" progId="">
                    <p:embed/>
                    <p:pic>
                      <p:nvPicPr>
                        <p:cNvPr id="0" name="Object 4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43" y="1261"/>
                          <a:ext cx="308" cy="36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4316" name="Line 38">
              <a:extLst>
                <a:ext uri="{FF2B5EF4-FFF2-40B4-BE49-F238E27FC236}">
                  <a16:creationId xmlns:a16="http://schemas.microsoft.com/office/drawing/2014/main" id="{62E3EDFA-2B64-7C13-C9DB-BBE57C3921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" y="1059"/>
              <a:ext cx="10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317" name="Oval 39">
              <a:extLst>
                <a:ext uri="{FF2B5EF4-FFF2-40B4-BE49-F238E27FC236}">
                  <a16:creationId xmlns:a16="http://schemas.microsoft.com/office/drawing/2014/main" id="{BC81FDCC-2EC2-E2D6-0FD7-97E2AD46EA7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317" y="1020"/>
              <a:ext cx="54" cy="60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4318" name="Text Box 40">
              <a:extLst>
                <a:ext uri="{FF2B5EF4-FFF2-40B4-BE49-F238E27FC236}">
                  <a16:creationId xmlns:a16="http://schemas.microsoft.com/office/drawing/2014/main" id="{547212EC-AC39-5E4D-E2DA-2428B37B75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" y="926"/>
              <a:ext cx="2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N</a:t>
              </a:r>
            </a:p>
          </p:txBody>
        </p:sp>
        <p:sp>
          <p:nvSpPr>
            <p:cNvPr id="54319" name="未知">
              <a:extLst>
                <a:ext uri="{FF2B5EF4-FFF2-40B4-BE49-F238E27FC236}">
                  <a16:creationId xmlns:a16="http://schemas.microsoft.com/office/drawing/2014/main" id="{834C2A9A-2F5D-F717-C74E-03901FB7D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5" y="435"/>
              <a:ext cx="480" cy="480"/>
            </a:xfrm>
            <a:custGeom>
              <a:avLst/>
              <a:gdLst>
                <a:gd name="T0" fmla="*/ 0 w 480"/>
                <a:gd name="T1" fmla="*/ 0 h 480"/>
                <a:gd name="T2" fmla="*/ 480 w 480"/>
                <a:gd name="T3" fmla="*/ 0 h 480"/>
                <a:gd name="T4" fmla="*/ 480 w 480"/>
                <a:gd name="T5" fmla="*/ 480 h 480"/>
                <a:gd name="T6" fmla="*/ 0 w 480"/>
                <a:gd name="T7" fmla="*/ 480 h 4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80"/>
                <a:gd name="T13" fmla="*/ 0 h 480"/>
                <a:gd name="T14" fmla="*/ 480 w 480"/>
                <a:gd name="T15" fmla="*/ 480 h 4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80" h="480">
                  <a:moveTo>
                    <a:pt x="0" y="0"/>
                  </a:moveTo>
                  <a:lnTo>
                    <a:pt x="480" y="0"/>
                  </a:lnTo>
                  <a:lnTo>
                    <a:pt x="480" y="480"/>
                  </a:lnTo>
                  <a:lnTo>
                    <a:pt x="0" y="480"/>
                  </a:lnTo>
                </a:path>
              </a:pathLst>
            </a:custGeom>
            <a:noFill/>
            <a:ln w="38100" cap="flat" cmpd="sng">
              <a:solidFill>
                <a:srgbClr val="FF0066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320" name="Line 58">
              <a:extLst>
                <a:ext uri="{FF2B5EF4-FFF2-40B4-BE49-F238E27FC236}">
                  <a16:creationId xmlns:a16="http://schemas.microsoft.com/office/drawing/2014/main" id="{A203CFC2-FFB2-9818-0688-149F29AFDF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71" y="339"/>
              <a:ext cx="52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 useBgFill="1">
          <p:nvSpPr>
            <p:cNvPr id="54321" name="Text Box 59">
              <a:extLst>
                <a:ext uri="{FF2B5EF4-FFF2-40B4-BE49-F238E27FC236}">
                  <a16:creationId xmlns:a16="http://schemas.microsoft.com/office/drawing/2014/main" id="{71138374-B034-E86A-4E36-55A3C57468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98"/>
              <a:ext cx="293" cy="269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</p:grpSp>
      <p:sp>
        <p:nvSpPr>
          <p:cNvPr id="54334" name="Text Box 30">
            <a:extLst>
              <a:ext uri="{FF2B5EF4-FFF2-40B4-BE49-F238E27FC236}">
                <a16:creationId xmlns:a16="http://schemas.microsoft.com/office/drawing/2014/main" id="{02B07451-D319-713A-6775-F7D33CD863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0500" y="5429250"/>
            <a:ext cx="8793163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1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　　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在此情况下，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4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2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L</a:t>
            </a:r>
            <a:r>
              <a:rPr lang="en-US" altLang="zh-CN" sz="2400" b="1" baseline="-25000">
                <a:solidFill>
                  <a:srgbClr val="000000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两相都超过了负载的额定电压</a:t>
            </a: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</a:rPr>
              <a:t> 220 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sz="2400" b="1">
                <a:solidFill>
                  <a:srgbClr val="000000"/>
                </a:solidFill>
                <a:latin typeface="宋体" panose="02010600030101010101" pitchFamily="2" charset="-122"/>
              </a:rPr>
              <a:t>，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这是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不允许</a:t>
            </a:r>
            <a:r>
              <a:rPr lang="zh-CN" altLang="en-US" sz="2400" b="1">
                <a:solidFill>
                  <a:srgbClr val="000000"/>
                </a:solidFill>
                <a:latin typeface="宋体" panose="02010600030101010101" pitchFamily="2" charset="-122"/>
              </a:rPr>
              <a:t>的。</a:t>
            </a: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54335" name="Line 66">
            <a:extLst>
              <a:ext uri="{FF2B5EF4-FFF2-40B4-BE49-F238E27FC236}">
                <a16:creationId xmlns:a16="http://schemas.microsoft.com/office/drawing/2014/main" id="{B6860EA1-8FE8-490C-F161-37C0BDD324F0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6311900"/>
            <a:ext cx="914400" cy="0"/>
          </a:xfrm>
          <a:prstGeom prst="line">
            <a:avLst/>
          </a:prstGeom>
          <a:noFill/>
          <a:ln w="25400">
            <a:solidFill>
              <a:srgbClr val="FF006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4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0" fill="hold"/>
                                        <p:tgtEl>
                                          <p:spTgt spid="54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0" fill="hold"/>
                                        <p:tgtEl>
                                          <p:spTgt spid="54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autoUpdateAnimBg="0"/>
      <p:bldP spid="54276" grpId="0" autoUpdateAnimBg="0"/>
      <p:bldP spid="54334" grpId="0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1">
            <a:extLst>
              <a:ext uri="{FF2B5EF4-FFF2-40B4-BE49-F238E27FC236}">
                <a16:creationId xmlns:a16="http://schemas.microsoft.com/office/drawing/2014/main" id="{17403FD1-56D8-03EC-FDF7-684DD0C1A0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88913"/>
            <a:ext cx="85979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FF0066"/>
                </a:solidFill>
                <a:latin typeface="宋体" panose="02010600030101010101" pitchFamily="2" charset="-122"/>
              </a:rPr>
              <a:t>　　[</a:t>
            </a:r>
            <a:r>
              <a:rPr lang="zh-CN" altLang="en-US" sz="2200" b="1">
                <a:solidFill>
                  <a:srgbClr val="FF0066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22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FF0066"/>
                </a:solidFill>
                <a:latin typeface="Times New Roman" panose="02020603050405020304" pitchFamily="18" charset="0"/>
              </a:rPr>
              <a:t>3</a:t>
            </a:r>
            <a:r>
              <a:rPr lang="zh-CN" altLang="en-US" sz="2200" b="1">
                <a:solidFill>
                  <a:srgbClr val="FF0066"/>
                </a:solidFill>
                <a:latin typeface="宋体" panose="02010600030101010101" pitchFamily="2" charset="-122"/>
              </a:rPr>
              <a:t>]</a:t>
            </a:r>
            <a:r>
              <a:rPr lang="zh-CN" altLang="en-US" sz="2200" b="1">
                <a:latin typeface="宋体" panose="02010600030101010101" pitchFamily="2" charset="-122"/>
              </a:rPr>
              <a:t>　在</a:t>
            </a:r>
            <a:r>
              <a:rPr lang="zh-CN" altLang="en-US" sz="2200" b="1">
                <a:latin typeface="Times New Roman" panose="02020603050405020304" pitchFamily="18" charset="0"/>
              </a:rPr>
              <a:t>例 2.8.1</a:t>
            </a:r>
            <a:r>
              <a:rPr lang="en-US" altLang="zh-CN" sz="2200" b="1"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latin typeface="宋体" panose="02010600030101010101" pitchFamily="2" charset="-122"/>
              </a:rPr>
              <a:t>中，(1)</a:t>
            </a:r>
            <a:r>
              <a:rPr lang="en-US" altLang="zh-CN" sz="2200" b="1">
                <a:latin typeface="Times New Roman" panose="02020603050405020304" pitchFamily="18" charset="0"/>
              </a:rPr>
              <a:t> L</a:t>
            </a:r>
            <a:r>
              <a:rPr lang="en-US" altLang="zh-CN" sz="2200" b="1" baseline="-25000">
                <a:latin typeface="Times New Roman" panose="02020603050405020304" pitchFamily="18" charset="0"/>
              </a:rPr>
              <a:t>1</a:t>
            </a:r>
            <a:r>
              <a:rPr lang="zh-CN" altLang="en-US" sz="2200" b="1">
                <a:latin typeface="Times New Roman" panose="02020603050405020304" pitchFamily="18" charset="0"/>
              </a:rPr>
              <a:t>相断开</a:t>
            </a:r>
            <a:r>
              <a:rPr lang="zh-CN" altLang="en-US" sz="2200" b="1">
                <a:latin typeface="宋体" panose="02010600030101010101" pitchFamily="2" charset="-122"/>
              </a:rPr>
              <a:t>时，(</a:t>
            </a:r>
            <a:r>
              <a:rPr lang="zh-CN" altLang="en-US" sz="2200" b="1">
                <a:latin typeface="Times New Roman" panose="02020603050405020304" pitchFamily="18" charset="0"/>
              </a:rPr>
              <a:t>2</a:t>
            </a:r>
            <a:r>
              <a:rPr lang="zh-CN" altLang="en-US" sz="2200" b="1">
                <a:latin typeface="宋体" panose="02010600030101010101" pitchFamily="2" charset="-122"/>
              </a:rPr>
              <a:t>)</a:t>
            </a:r>
            <a:r>
              <a:rPr lang="zh-CN" altLang="en-US" sz="2200" b="1">
                <a:latin typeface="Times New Roman" panose="02020603050405020304" pitchFamily="18" charset="0"/>
              </a:rPr>
              <a:t> </a:t>
            </a:r>
            <a:r>
              <a:rPr lang="en-US" altLang="zh-CN" sz="2200" b="1">
                <a:latin typeface="Times New Roman" panose="02020603050405020304" pitchFamily="18" charset="0"/>
              </a:rPr>
              <a:t>L</a:t>
            </a:r>
            <a:r>
              <a:rPr lang="en-US" altLang="zh-CN" sz="2200" b="1" baseline="-25000">
                <a:latin typeface="Times New Roman" panose="02020603050405020304" pitchFamily="18" charset="0"/>
              </a:rPr>
              <a:t>1</a:t>
            </a:r>
            <a:r>
              <a:rPr lang="zh-CN" altLang="en-US" sz="2200"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latin typeface="Times New Roman" panose="02020603050405020304" pitchFamily="18" charset="0"/>
              </a:rPr>
              <a:t>相断开而中性线又断开时</a:t>
            </a:r>
            <a:r>
              <a:rPr lang="zh-CN" altLang="en-US" sz="2200" b="1">
                <a:latin typeface="Times New Roman" panose="02020603050405020304" pitchFamily="18" charset="0"/>
                <a:sym typeface="Symbol" panose="05050102010706020507" pitchFamily="18" charset="2"/>
              </a:rPr>
              <a:t>，试求各相负载的电压。</a:t>
            </a:r>
          </a:p>
        </p:txBody>
      </p:sp>
      <p:grpSp>
        <p:nvGrpSpPr>
          <p:cNvPr id="55299" name="Group 51">
            <a:extLst>
              <a:ext uri="{FF2B5EF4-FFF2-40B4-BE49-F238E27FC236}">
                <a16:creationId xmlns:a16="http://schemas.microsoft.com/office/drawing/2014/main" id="{0B0AB5B5-3D73-978A-4235-4A9B5232C7D3}"/>
              </a:ext>
            </a:extLst>
          </p:cNvPr>
          <p:cNvGrpSpPr>
            <a:grpSpLocks/>
          </p:cNvGrpSpPr>
          <p:nvPr/>
        </p:nvGrpSpPr>
        <p:grpSpPr bwMode="auto">
          <a:xfrm>
            <a:off x="508000" y="898525"/>
            <a:ext cx="3055938" cy="3251200"/>
            <a:chOff x="8" y="8"/>
            <a:chExt cx="1968" cy="2136"/>
          </a:xfrm>
        </p:grpSpPr>
        <p:sp>
          <p:nvSpPr>
            <p:cNvPr id="55306" name="Text Box 2">
              <a:extLst>
                <a:ext uri="{FF2B5EF4-FFF2-40B4-BE49-F238E27FC236}">
                  <a16:creationId xmlns:a16="http://schemas.microsoft.com/office/drawing/2014/main" id="{BC3522B1-A06A-FE1E-FD58-0A4D5BC25F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8" y="800"/>
              <a:ext cx="23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000" i="1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5307" name="Text Box 3">
              <a:extLst>
                <a:ext uri="{FF2B5EF4-FFF2-40B4-BE49-F238E27FC236}">
                  <a16:creationId xmlns:a16="http://schemas.microsoft.com/office/drawing/2014/main" id="{8DC6C308-B836-5175-D067-36197EDD9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7" y="368"/>
              <a:ext cx="21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FF0066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5308" name="Text Box 4">
              <a:extLst>
                <a:ext uri="{FF2B5EF4-FFF2-40B4-BE49-F238E27FC236}">
                  <a16:creationId xmlns:a16="http://schemas.microsoft.com/office/drawing/2014/main" id="{B0BC4F5B-72F3-9635-30DC-F88CBF5930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08" y="1088"/>
              <a:ext cx="23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0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5309" name="Text Box 5">
              <a:extLst>
                <a:ext uri="{FF2B5EF4-FFF2-40B4-BE49-F238E27FC236}">
                  <a16:creationId xmlns:a16="http://schemas.microsoft.com/office/drawing/2014/main" id="{67C687B5-F21C-5800-E988-05FF44B526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7" y="1412"/>
              <a:ext cx="20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5310" name="Text Box 6">
              <a:extLst>
                <a:ext uri="{FF2B5EF4-FFF2-40B4-BE49-F238E27FC236}">
                  <a16:creationId xmlns:a16="http://schemas.microsoft.com/office/drawing/2014/main" id="{FF31F36E-D198-F1D1-E318-4FAE70FA5E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80" y="1076"/>
              <a:ext cx="237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000" i="1">
                  <a:solidFill>
                    <a:srgbClr val="0080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5311" name="Text Box 7">
              <a:extLst>
                <a:ext uri="{FF2B5EF4-FFF2-40B4-BE49-F238E27FC236}">
                  <a16:creationId xmlns:a16="http://schemas.microsoft.com/office/drawing/2014/main" id="{4C08C335-84BD-82DC-340F-EFEE227CE2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3" y="1376"/>
              <a:ext cx="20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5312" name="Line 8">
              <a:extLst>
                <a:ext uri="{FF2B5EF4-FFF2-40B4-BE49-F238E27FC236}">
                  <a16:creationId xmlns:a16="http://schemas.microsoft.com/office/drawing/2014/main" id="{3AE25808-FA93-8564-AFD4-6EC48D9FDA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33" y="291"/>
              <a:ext cx="276" cy="0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13" name="Text Box 9">
              <a:extLst>
                <a:ext uri="{FF2B5EF4-FFF2-40B4-BE49-F238E27FC236}">
                  <a16:creationId xmlns:a16="http://schemas.microsoft.com/office/drawing/2014/main" id="{BC0A77DA-D85E-95A9-0ECD-64C32590DF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" y="8"/>
              <a:ext cx="21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0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2000" b="1" i="1" baseline="-25000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55314" name="未知">
              <a:extLst>
                <a:ext uri="{FF2B5EF4-FFF2-40B4-BE49-F238E27FC236}">
                  <a16:creationId xmlns:a16="http://schemas.microsoft.com/office/drawing/2014/main" id="{DDC3EFF9-1346-110E-AE0A-6E1EBFB64DA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4" y="339"/>
              <a:ext cx="1035" cy="720"/>
            </a:xfrm>
            <a:custGeom>
              <a:avLst/>
              <a:gdLst>
                <a:gd name="T0" fmla="*/ 0 w 2208"/>
                <a:gd name="T1" fmla="*/ 0 h 720"/>
                <a:gd name="T2" fmla="*/ 0 w 2208"/>
                <a:gd name="T3" fmla="*/ 0 h 720"/>
                <a:gd name="T4" fmla="*/ 0 w 2208"/>
                <a:gd name="T5" fmla="*/ 720 h 720"/>
                <a:gd name="T6" fmla="*/ 0 60000 65536"/>
                <a:gd name="T7" fmla="*/ 0 60000 65536"/>
                <a:gd name="T8" fmla="*/ 0 60000 65536"/>
                <a:gd name="T9" fmla="*/ 0 w 2208"/>
                <a:gd name="T10" fmla="*/ 0 h 720"/>
                <a:gd name="T11" fmla="*/ 2208 w 2208"/>
                <a:gd name="T12" fmla="*/ 720 h 72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08" h="720">
                  <a:moveTo>
                    <a:pt x="0" y="0"/>
                  </a:moveTo>
                  <a:lnTo>
                    <a:pt x="2208" y="0"/>
                  </a:lnTo>
                  <a:lnTo>
                    <a:pt x="2208" y="720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15" name="未知">
              <a:extLst>
                <a:ext uri="{FF2B5EF4-FFF2-40B4-BE49-F238E27FC236}">
                  <a16:creationId xmlns:a16="http://schemas.microsoft.com/office/drawing/2014/main" id="{1D727068-E4DE-6C86-7B86-1E478807EE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" y="1083"/>
              <a:ext cx="1056" cy="936"/>
            </a:xfrm>
            <a:custGeom>
              <a:avLst/>
              <a:gdLst>
                <a:gd name="T0" fmla="*/ 1056 w 1056"/>
                <a:gd name="T1" fmla="*/ 0 h 1152"/>
                <a:gd name="T2" fmla="*/ 528 w 1056"/>
                <a:gd name="T3" fmla="*/ 11 h 1152"/>
                <a:gd name="T4" fmla="*/ 528 w 1056"/>
                <a:gd name="T5" fmla="*/ 22 h 1152"/>
                <a:gd name="T6" fmla="*/ 0 w 1056"/>
                <a:gd name="T7" fmla="*/ 22 h 11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56"/>
                <a:gd name="T13" fmla="*/ 0 h 1152"/>
                <a:gd name="T14" fmla="*/ 1056 w 1056"/>
                <a:gd name="T15" fmla="*/ 1152 h 11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56" h="1152">
                  <a:moveTo>
                    <a:pt x="1056" y="0"/>
                  </a:moveTo>
                  <a:lnTo>
                    <a:pt x="528" y="528"/>
                  </a:lnTo>
                  <a:lnTo>
                    <a:pt x="528" y="1152"/>
                  </a:lnTo>
                  <a:lnTo>
                    <a:pt x="0" y="115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16" name="未知">
              <a:extLst>
                <a:ext uri="{FF2B5EF4-FFF2-40B4-BE49-F238E27FC236}">
                  <a16:creationId xmlns:a16="http://schemas.microsoft.com/office/drawing/2014/main" id="{65FFBAA2-24EC-3AB9-C215-3D981CDAD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82" y="1047"/>
              <a:ext cx="1551" cy="672"/>
            </a:xfrm>
            <a:custGeom>
              <a:avLst/>
              <a:gdLst>
                <a:gd name="T0" fmla="*/ 47745 w 1248"/>
                <a:gd name="T1" fmla="*/ 0 h 672"/>
                <a:gd name="T2" fmla="*/ 77612 w 1248"/>
                <a:gd name="T3" fmla="*/ 480 h 672"/>
                <a:gd name="T4" fmla="*/ 77612 w 1248"/>
                <a:gd name="T5" fmla="*/ 672 h 672"/>
                <a:gd name="T6" fmla="*/ 0 w 1248"/>
                <a:gd name="T7" fmla="*/ 672 h 67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48"/>
                <a:gd name="T13" fmla="*/ 0 h 672"/>
                <a:gd name="T14" fmla="*/ 1248 w 1248"/>
                <a:gd name="T15" fmla="*/ 672 h 67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48" h="672">
                  <a:moveTo>
                    <a:pt x="768" y="0"/>
                  </a:moveTo>
                  <a:lnTo>
                    <a:pt x="1248" y="480"/>
                  </a:lnTo>
                  <a:lnTo>
                    <a:pt x="1248" y="672"/>
                  </a:lnTo>
                  <a:lnTo>
                    <a:pt x="0" y="67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17" name="Oval 13">
              <a:extLst>
                <a:ext uri="{FF2B5EF4-FFF2-40B4-BE49-F238E27FC236}">
                  <a16:creationId xmlns:a16="http://schemas.microsoft.com/office/drawing/2014/main" id="{4DAA2A20-853A-98C8-F249-BC8ABB73095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1312" y="1035"/>
              <a:ext cx="70" cy="70"/>
            </a:xfrm>
            <a:prstGeom prst="ellipse">
              <a:avLst/>
            </a:prstGeom>
            <a:solidFill>
              <a:srgbClr val="7FFF7F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5318" name="Text Box 14">
              <a:extLst>
                <a:ext uri="{FF2B5EF4-FFF2-40B4-BE49-F238E27FC236}">
                  <a16:creationId xmlns:a16="http://schemas.microsoft.com/office/drawing/2014/main" id="{98CFD44A-7B18-DD43-94DE-4E7990EB0D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0" y="922"/>
              <a:ext cx="27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rPr>
                <a:t>N</a:t>
              </a:r>
              <a:r>
                <a: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</a:t>
              </a:r>
              <a:endParaRPr lang="en-US" altLang="zh-CN" sz="2000" b="1">
                <a:solidFill>
                  <a:srgbClr val="008000"/>
                </a:solidFill>
                <a:latin typeface="Times New Roman" panose="02020603050405020304" pitchFamily="18" charset="0"/>
              </a:endParaRPr>
            </a:p>
          </p:txBody>
        </p:sp>
        <p:grpSp>
          <p:nvGrpSpPr>
            <p:cNvPr id="55319" name="Group 15">
              <a:extLst>
                <a:ext uri="{FF2B5EF4-FFF2-40B4-BE49-F238E27FC236}">
                  <a16:creationId xmlns:a16="http://schemas.microsoft.com/office/drawing/2014/main" id="{31BD327F-E07D-B8B3-0EC8-C10DF8518D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1" y="1352"/>
              <a:ext cx="299" cy="295"/>
              <a:chOff x="5" y="8"/>
              <a:chExt cx="299" cy="295"/>
            </a:xfrm>
          </p:grpSpPr>
          <p:sp>
            <p:nvSpPr>
              <p:cNvPr id="2" name="Line 16">
                <a:extLst>
                  <a:ext uri="{FF2B5EF4-FFF2-40B4-BE49-F238E27FC236}">
                    <a16:creationId xmlns:a16="http://schemas.microsoft.com/office/drawing/2014/main" id="{972DAB14-49F3-3945-29D2-66698D2B34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" y="303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" name="Text Box 17">
                <a:extLst>
                  <a:ext uri="{FF2B5EF4-FFF2-40B4-BE49-F238E27FC236}">
                    <a16:creationId xmlns:a16="http://schemas.microsoft.com/office/drawing/2014/main" id="{B30922CB-10D8-6519-7E8B-29666D70CD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" y="8"/>
                <a:ext cx="214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2</a:t>
                </a:r>
                <a:endParaRPr lang="en-US" altLang="zh-CN" sz="2000" b="1" i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5320" name="Group 18">
              <a:extLst>
                <a:ext uri="{FF2B5EF4-FFF2-40B4-BE49-F238E27FC236}">
                  <a16:creationId xmlns:a16="http://schemas.microsoft.com/office/drawing/2014/main" id="{636D6260-2B8B-7C6D-7A0B-8786BFEECF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3" y="1700"/>
              <a:ext cx="299" cy="295"/>
              <a:chOff x="5" y="8"/>
              <a:chExt cx="299" cy="295"/>
            </a:xfrm>
          </p:grpSpPr>
          <p:sp>
            <p:nvSpPr>
              <p:cNvPr id="4" name="Line 19">
                <a:extLst>
                  <a:ext uri="{FF2B5EF4-FFF2-40B4-BE49-F238E27FC236}">
                    <a16:creationId xmlns:a16="http://schemas.microsoft.com/office/drawing/2014/main" id="{06E69E25-19F6-C991-245A-9051CF73BF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8" y="303"/>
                <a:ext cx="276" cy="0"/>
              </a:xfrm>
              <a:prstGeom prst="line">
                <a:avLst/>
              </a:prstGeom>
              <a:noFill/>
              <a:ln w="38100">
                <a:solidFill>
                  <a:srgbClr val="6600FF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" name="Text Box 20">
                <a:extLst>
                  <a:ext uri="{FF2B5EF4-FFF2-40B4-BE49-F238E27FC236}">
                    <a16:creationId xmlns:a16="http://schemas.microsoft.com/office/drawing/2014/main" id="{6977969E-DEA8-DE10-A18D-DFCA931AD61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" y="8"/>
                <a:ext cx="214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i</a:t>
                </a:r>
                <a:r>
                  <a:rPr lang="en-US" altLang="zh-CN" sz="2000" b="1" baseline="-25000">
                    <a:solidFill>
                      <a:srgbClr val="6600FF"/>
                    </a:solidFill>
                    <a:latin typeface="Times New Roman" panose="02020603050405020304" pitchFamily="18" charset="0"/>
                  </a:rPr>
                  <a:t>3</a:t>
                </a:r>
                <a:endParaRPr lang="en-US" altLang="zh-CN" sz="2000" b="1" i="1" baseline="-25000">
                  <a:solidFill>
                    <a:srgbClr val="6600FF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5321" name="Text Box 22">
              <a:extLst>
                <a:ext uri="{FF2B5EF4-FFF2-40B4-BE49-F238E27FC236}">
                  <a16:creationId xmlns:a16="http://schemas.microsoft.com/office/drawing/2014/main" id="{CBEFB8E2-9661-D4A2-E7A3-1D14905D55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61" y="560"/>
              <a:ext cx="2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55322" name="Text Box 23">
              <a:extLst>
                <a:ext uri="{FF2B5EF4-FFF2-40B4-BE49-F238E27FC236}">
                  <a16:creationId xmlns:a16="http://schemas.microsoft.com/office/drawing/2014/main" id="{B6B1D414-6386-5E78-A7D2-95A3B6B826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98" y="1040"/>
              <a:ext cx="2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55323" name="Text Box 24">
              <a:extLst>
                <a:ext uri="{FF2B5EF4-FFF2-40B4-BE49-F238E27FC236}">
                  <a16:creationId xmlns:a16="http://schemas.microsoft.com/office/drawing/2014/main" id="{6A9E5FF1-D28D-A985-97E4-CC42D2535B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9" y="1088"/>
              <a:ext cx="2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000" b="1" i="1">
                  <a:latin typeface="Times New Roman" panose="02020603050405020304" pitchFamily="18" charset="0"/>
                </a:rPr>
                <a:t>R</a:t>
              </a:r>
              <a:r>
                <a:rPr lang="en-US" altLang="zh-CN" sz="2000" b="1" baseline="-25000"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55324" name="AutoShape 25">
              <a:extLst>
                <a:ext uri="{FF2B5EF4-FFF2-40B4-BE49-F238E27FC236}">
                  <a16:creationId xmlns:a16="http://schemas.microsoft.com/office/drawing/2014/main" id="{B36DDFE4-0E00-F2DD-0108-F728A2518C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6" y="591"/>
              <a:ext cx="240" cy="240"/>
            </a:xfrm>
            <a:prstGeom prst="flowChartSummingJunction">
              <a:avLst/>
            </a:prstGeom>
            <a:solidFill>
              <a:srgbClr val="FFFFCC"/>
            </a:solidFill>
            <a:ln w="38100">
              <a:solidFill>
                <a:srgbClr val="9900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5325" name="AutoShape 26">
              <a:extLst>
                <a:ext uri="{FF2B5EF4-FFF2-40B4-BE49-F238E27FC236}">
                  <a16:creationId xmlns:a16="http://schemas.microsoft.com/office/drawing/2014/main" id="{013035A0-A23F-8982-1935-6355403366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8" y="1179"/>
              <a:ext cx="240" cy="240"/>
            </a:xfrm>
            <a:prstGeom prst="flowChartSummingJunction">
              <a:avLst/>
            </a:prstGeom>
            <a:solidFill>
              <a:srgbClr val="FFFFCC"/>
            </a:solidFill>
            <a:ln w="38100">
              <a:solidFill>
                <a:srgbClr val="9900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5326" name="AutoShape 27">
              <a:extLst>
                <a:ext uri="{FF2B5EF4-FFF2-40B4-BE49-F238E27FC236}">
                  <a16:creationId xmlns:a16="http://schemas.microsoft.com/office/drawing/2014/main" id="{033DE648-81BD-C50C-7165-9428165EFA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2" y="1179"/>
              <a:ext cx="240" cy="240"/>
            </a:xfrm>
            <a:prstGeom prst="flowChartSummingJunction">
              <a:avLst/>
            </a:prstGeom>
            <a:solidFill>
              <a:srgbClr val="FFFFCC"/>
            </a:solidFill>
            <a:ln w="38100">
              <a:solidFill>
                <a:srgbClr val="9900CC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5327" name="Text Box 28">
              <a:extLst>
                <a:ext uri="{FF2B5EF4-FFF2-40B4-BE49-F238E27FC236}">
                  <a16:creationId xmlns:a16="http://schemas.microsoft.com/office/drawing/2014/main" id="{909CDD01-033B-DFBF-B478-ADD80CB984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" y="260"/>
              <a:ext cx="2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55328" name="Text Box 29">
              <a:extLst>
                <a:ext uri="{FF2B5EF4-FFF2-40B4-BE49-F238E27FC236}">
                  <a16:creationId xmlns:a16="http://schemas.microsoft.com/office/drawing/2014/main" id="{E21B2C48-63E0-48E8-CBAA-6C263FBDB6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" y="1568"/>
              <a:ext cx="2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55329" name="Text Box 30">
              <a:extLst>
                <a:ext uri="{FF2B5EF4-FFF2-40B4-BE49-F238E27FC236}">
                  <a16:creationId xmlns:a16="http://schemas.microsoft.com/office/drawing/2014/main" id="{D5B4AC91-4E59-1A61-3CA0-3765EBC0C1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" y="1892"/>
              <a:ext cx="27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L</a:t>
              </a:r>
              <a:r>
                <a:rPr lang="en-US" altLang="zh-CN" sz="2000" b="1" baseline="-25000">
                  <a:latin typeface="Times New Roman" panose="02020603050405020304" pitchFamily="18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55330" name="Line 31">
              <a:extLst>
                <a:ext uri="{FF2B5EF4-FFF2-40B4-BE49-F238E27FC236}">
                  <a16:creationId xmlns:a16="http://schemas.microsoft.com/office/drawing/2014/main" id="{18741778-1C94-5CBA-6212-D30173B642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" y="1719"/>
              <a:ext cx="19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331" name="Oval 32">
              <a:extLst>
                <a:ext uri="{FF2B5EF4-FFF2-40B4-BE49-F238E27FC236}">
                  <a16:creationId xmlns:a16="http://schemas.microsoft.com/office/drawing/2014/main" id="{37E1BC55-8DAB-C50D-B566-898B3B9D3B9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268" y="312"/>
              <a:ext cx="54" cy="6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5332" name="Oval 33">
              <a:extLst>
                <a:ext uri="{FF2B5EF4-FFF2-40B4-BE49-F238E27FC236}">
                  <a16:creationId xmlns:a16="http://schemas.microsoft.com/office/drawing/2014/main" id="{41A37A7C-3902-EDB9-D3A8-1E50BE1F287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256" y="1692"/>
              <a:ext cx="54" cy="6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55333" name="Oval 34">
              <a:extLst>
                <a:ext uri="{FF2B5EF4-FFF2-40B4-BE49-F238E27FC236}">
                  <a16:creationId xmlns:a16="http://schemas.microsoft.com/office/drawing/2014/main" id="{D732ED80-0389-64F0-6835-103202FDA5C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268" y="1986"/>
              <a:ext cx="54" cy="6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graphicFrame>
          <p:nvGraphicFramePr>
            <p:cNvPr id="55334" name="Object 36">
              <a:extLst>
                <a:ext uri="{FF2B5EF4-FFF2-40B4-BE49-F238E27FC236}">
                  <a16:creationId xmlns:a16="http://schemas.microsoft.com/office/drawing/2014/main" id="{3705A57B-2379-9440-DC7D-DD22316334CF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94" y="533"/>
            <a:ext cx="227" cy="3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3962400" imgH="5486400" progId="">
                    <p:embed/>
                  </p:oleObj>
                </mc:Choice>
                <mc:Fallback>
                  <p:oleObj r:id="rId2" imgW="3962400" imgH="5486400" progId="">
                    <p:embed/>
                    <p:pic>
                      <p:nvPicPr>
                        <p:cNvPr id="0" name="Object 3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4" y="533"/>
                          <a:ext cx="227" cy="316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335" name="Object 37">
              <a:extLst>
                <a:ext uri="{FF2B5EF4-FFF2-40B4-BE49-F238E27FC236}">
                  <a16:creationId xmlns:a16="http://schemas.microsoft.com/office/drawing/2014/main" id="{C5AB12DB-65DD-C5A3-4541-FB294F70747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403" y="1396"/>
            <a:ext cx="179" cy="33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3962400" imgH="5486400" progId="">
                    <p:embed/>
                  </p:oleObj>
                </mc:Choice>
                <mc:Fallback>
                  <p:oleObj r:id="rId4" imgW="3962400" imgH="5486400" progId="">
                    <p:embed/>
                    <p:pic>
                      <p:nvPicPr>
                        <p:cNvPr id="0" name="Object 3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403" y="1396"/>
                          <a:ext cx="179" cy="33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5336" name="Object 38">
              <a:extLst>
                <a:ext uri="{FF2B5EF4-FFF2-40B4-BE49-F238E27FC236}">
                  <a16:creationId xmlns:a16="http://schemas.microsoft.com/office/drawing/2014/main" id="{B6FEAFDE-A5B8-DF2F-4C09-ADA7F42CB073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182" y="1214"/>
            <a:ext cx="194" cy="31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6" imgW="3962400" imgH="5486400" progId="">
                    <p:embed/>
                  </p:oleObj>
                </mc:Choice>
                <mc:Fallback>
                  <p:oleObj r:id="rId6" imgW="3962400" imgH="5486400" progId="">
                    <p:embed/>
                    <p:pic>
                      <p:nvPicPr>
                        <p:cNvPr id="0" name="Object 3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82" y="1214"/>
                          <a:ext cx="194" cy="31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5337" name="Line 38">
              <a:extLst>
                <a:ext uri="{FF2B5EF4-FFF2-40B4-BE49-F238E27FC236}">
                  <a16:creationId xmlns:a16="http://schemas.microsoft.com/office/drawing/2014/main" id="{69D1615F-99C9-B768-5758-1513BC5828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01" y="1059"/>
              <a:ext cx="10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Oval 39">
              <a:extLst>
                <a:ext uri="{FF2B5EF4-FFF2-40B4-BE49-F238E27FC236}">
                  <a16:creationId xmlns:a16="http://schemas.microsoft.com/office/drawing/2014/main" id="{E5AD0E50-05D6-90B2-C07D-052AD8B5C9C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3119044">
              <a:off x="268" y="1020"/>
              <a:ext cx="54" cy="6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8000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宋体" panose="02010600030101010101" pitchFamily="2" charset="-122"/>
              </a:endParaRPr>
            </a:p>
          </p:txBody>
        </p:sp>
        <p:sp>
          <p:nvSpPr>
            <p:cNvPr id="7" name="Text Box 40">
              <a:extLst>
                <a:ext uri="{FF2B5EF4-FFF2-40B4-BE49-F238E27FC236}">
                  <a16:creationId xmlns:a16="http://schemas.microsoft.com/office/drawing/2014/main" id="{4C297A2C-C4D7-1FB5-0E01-51674C61AB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" y="934"/>
              <a:ext cx="23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000" b="1">
                  <a:latin typeface="Times New Roman" panose="02020603050405020304" pitchFamily="18" charset="0"/>
                </a:rPr>
                <a:t>N</a:t>
              </a:r>
            </a:p>
          </p:txBody>
        </p:sp>
      </p:grpSp>
      <p:sp>
        <p:nvSpPr>
          <p:cNvPr id="55338" name="Text Box 42">
            <a:extLst>
              <a:ext uri="{FF2B5EF4-FFF2-40B4-BE49-F238E27FC236}">
                <a16:creationId xmlns:a16="http://schemas.microsoft.com/office/drawing/2014/main" id="{A2FF8966-872A-90DA-3D0C-4D5B49F8A6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400" y="1165225"/>
            <a:ext cx="55245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　　[解]　(1)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此时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b="1">
                <a:latin typeface="Times New Roman" panose="02020603050405020304" pitchFamily="18" charset="0"/>
              </a:rPr>
              <a:t>L</a:t>
            </a:r>
            <a:r>
              <a:rPr lang="en-US" altLang="zh-CN" sz="2200" b="1" baseline="-25000"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en-US" altLang="zh-CN" sz="2200" b="1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相断路，电流为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0。 因有中性线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200" b="1">
                <a:latin typeface="Times New Roman" panose="02020603050405020304" pitchFamily="18" charset="0"/>
              </a:rPr>
              <a:t>L</a:t>
            </a:r>
            <a:r>
              <a:rPr lang="en-US" altLang="zh-CN" sz="2200" b="1" baseline="-2500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200" b="1">
                <a:latin typeface="Times New Roman" panose="02020603050405020304" pitchFamily="18" charset="0"/>
              </a:rPr>
              <a:t>L</a:t>
            </a:r>
            <a:r>
              <a:rPr lang="en-US" altLang="zh-CN" sz="2200" b="1" baseline="-25000">
                <a:latin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en-US" altLang="zh-CN" sz="2200" b="1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两相未受影响，其上电压仍为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220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V。</a:t>
            </a:r>
          </a:p>
        </p:txBody>
      </p:sp>
      <p:sp>
        <p:nvSpPr>
          <p:cNvPr id="55339" name="Text Box 43">
            <a:extLst>
              <a:ext uri="{FF2B5EF4-FFF2-40B4-BE49-F238E27FC236}">
                <a16:creationId xmlns:a16="http://schemas.microsoft.com/office/drawing/2014/main" id="{305FAF71-931D-D0BD-A47B-90D528DB6D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6800" y="2455863"/>
            <a:ext cx="5397500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(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2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)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此时电路成为单相电路，</a:t>
            </a:r>
            <a:r>
              <a:rPr lang="en-US" altLang="zh-CN" sz="2200" b="1">
                <a:latin typeface="Times New Roman" panose="02020603050405020304" pitchFamily="18" charset="0"/>
              </a:rPr>
              <a:t>L</a:t>
            </a:r>
            <a:r>
              <a:rPr lang="en-US" altLang="zh-CN" sz="2200" b="1" baseline="-2500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200" b="1">
                <a:latin typeface="Times New Roman" panose="02020603050405020304" pitchFamily="18" charset="0"/>
              </a:rPr>
              <a:t>L</a:t>
            </a:r>
            <a:r>
              <a:rPr lang="en-US" altLang="zh-CN" sz="2200" b="1" baseline="-25000">
                <a:latin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en-US" altLang="zh-CN" sz="2200" b="1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两相串联结在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380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的电源上，两相电流相等。由于 </a:t>
            </a:r>
            <a:r>
              <a:rPr lang="en-US" altLang="zh-CN" sz="2200" b="1">
                <a:latin typeface="Times New Roman" panose="02020603050405020304" pitchFamily="18" charset="0"/>
              </a:rPr>
              <a:t>L</a:t>
            </a:r>
            <a:r>
              <a:rPr lang="en-US" altLang="zh-CN" sz="2200" b="1" baseline="-25000">
                <a:latin typeface="Times New Roman" panose="02020603050405020304" pitchFamily="18" charset="0"/>
              </a:rPr>
              <a:t>2</a:t>
            </a:r>
            <a:r>
              <a:rPr lang="zh-CN" altLang="en-US" sz="2200"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相电阻为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10 ，故其上电压约为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zh-CN" altLang="en-US" sz="2200" b="1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127</a:t>
            </a:r>
            <a:r>
              <a:rPr lang="en-US" altLang="zh-CN" sz="2200" b="1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zh-CN" altLang="en-US" sz="2200" b="1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V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，而 </a:t>
            </a:r>
            <a:r>
              <a:rPr lang="en-US" altLang="zh-CN" sz="2200" b="1">
                <a:latin typeface="Times New Roman" panose="02020603050405020304" pitchFamily="18" charset="0"/>
              </a:rPr>
              <a:t>L</a:t>
            </a:r>
            <a:r>
              <a:rPr lang="en-US" altLang="zh-CN" sz="2200" b="1" baseline="-25000">
                <a:latin typeface="Times New Roman" panose="02020603050405020304" pitchFamily="18" charset="0"/>
              </a:rPr>
              <a:t>3</a:t>
            </a:r>
            <a:r>
              <a:rPr lang="zh-CN" altLang="en-US" sz="2200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相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电阻为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20 ，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故其上电压将约为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FF0066"/>
                </a:solidFill>
                <a:latin typeface="Times New Roman" panose="02020603050405020304" pitchFamily="18" charset="0"/>
              </a:rPr>
              <a:t>253</a:t>
            </a:r>
            <a:r>
              <a:rPr lang="en-US" altLang="zh-CN" sz="2200" b="1">
                <a:solidFill>
                  <a:srgbClr val="FF0066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rgbClr val="FF0066"/>
                </a:solidFill>
                <a:latin typeface="Times New Roman" panose="02020603050405020304" pitchFamily="18" charset="0"/>
              </a:rPr>
              <a:t>V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55340" name="Text Box 44">
            <a:extLst>
              <a:ext uri="{FF2B5EF4-FFF2-40B4-BE49-F238E27FC236}">
                <a16:creationId xmlns:a16="http://schemas.microsoft.com/office/drawing/2014/main" id="{BA2376CB-405B-AA6F-D39C-A2447466D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8313" y="4560888"/>
            <a:ext cx="7158037" cy="1108075"/>
          </a:xfrm>
          <a:prstGeom prst="rect">
            <a:avLst/>
          </a:prstGeom>
          <a:noFill/>
          <a:ln w="254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</a:rPr>
              <a:t>　　在此情况下，</a:t>
            </a:r>
            <a:r>
              <a:rPr lang="en-US" altLang="zh-CN" sz="2200" b="1">
                <a:latin typeface="Times New Roman" panose="02020603050405020304" pitchFamily="18" charset="0"/>
              </a:rPr>
              <a:t>L</a:t>
            </a:r>
            <a:r>
              <a:rPr lang="en-US" altLang="zh-CN" sz="2200" b="1" baseline="-25000">
                <a:latin typeface="Times New Roman" panose="02020603050405020304" pitchFamily="18" charset="0"/>
                <a:sym typeface="Arial" panose="020B0604020202020204" pitchFamily="34" charset="0"/>
              </a:rPr>
              <a:t>2</a:t>
            </a: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2200" b="1">
                <a:latin typeface="Times New Roman" panose="02020603050405020304" pitchFamily="18" charset="0"/>
              </a:rPr>
              <a:t>L</a:t>
            </a:r>
            <a:r>
              <a:rPr lang="en-US" altLang="zh-CN" sz="2200" b="1" baseline="-25000">
                <a:latin typeface="Times New Roman" panose="02020603050405020304" pitchFamily="18" charset="0"/>
                <a:sym typeface="Arial" panose="020B0604020202020204" pitchFamily="34" charset="0"/>
              </a:rPr>
              <a:t>3</a:t>
            </a:r>
            <a:r>
              <a:rPr lang="en-US" altLang="zh-CN" sz="2200" b="1">
                <a:latin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</a:rPr>
              <a:t>两相的电压均与负载的额定电压</a:t>
            </a:r>
            <a:r>
              <a:rPr lang="en-US" altLang="zh-CN" sz="22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</a:rPr>
              <a:t>220</a:t>
            </a:r>
            <a:r>
              <a:rPr lang="en-US" altLang="zh-CN" sz="22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</a:rPr>
              <a:t>V</a:t>
            </a:r>
            <a:r>
              <a:rPr lang="en-US" altLang="zh-CN" sz="2200" b="1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</a:rPr>
              <a:t>不同，将产生什么后果？如何避免此类情况发生？</a:t>
            </a:r>
          </a:p>
        </p:txBody>
      </p:sp>
      <p:sp>
        <p:nvSpPr>
          <p:cNvPr id="55341" name="AutoShape 45">
            <a:extLst>
              <a:ext uri="{FF2B5EF4-FFF2-40B4-BE49-F238E27FC236}">
                <a16:creationId xmlns:a16="http://schemas.microsoft.com/office/drawing/2014/main" id="{52C564B6-90AD-E6C7-5267-6731A9547E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8850" y="5103813"/>
            <a:ext cx="457200" cy="457200"/>
          </a:xfrm>
          <a:prstGeom prst="smileyFace">
            <a:avLst>
              <a:gd name="adj" fmla="val 4653"/>
            </a:avLst>
          </a:prstGeom>
          <a:solidFill>
            <a:srgbClr val="FCFFE1"/>
          </a:solidFill>
          <a:ln w="25400">
            <a:solidFill>
              <a:srgbClr val="FF0066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en-US" sz="2200">
              <a:latin typeface="宋体" panose="02010600030101010101" pitchFamily="2" charset="-122"/>
            </a:endParaRPr>
          </a:p>
        </p:txBody>
      </p:sp>
      <p:sp>
        <p:nvSpPr>
          <p:cNvPr id="55342" name="Text Box 46">
            <a:extLst>
              <a:ext uri="{FF2B5EF4-FFF2-40B4-BE49-F238E27FC236}">
                <a16:creationId xmlns:a16="http://schemas.microsoft.com/office/drawing/2014/main" id="{A23AACA5-E202-CA0D-C5B6-7FAF75E4D8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238" y="5792788"/>
            <a:ext cx="1036637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FF0066"/>
                </a:solidFill>
                <a:latin typeface="Times New Roman" panose="02020603050405020304" pitchFamily="18" charset="0"/>
              </a:rPr>
              <a:t>想一想</a:t>
            </a:r>
          </a:p>
        </p:txBody>
      </p:sp>
      <p:sp>
        <p:nvSpPr>
          <p:cNvPr id="55343" name="Text Box 47">
            <a:extLst>
              <a:ext uri="{FF2B5EF4-FFF2-40B4-BE49-F238E27FC236}">
                <a16:creationId xmlns:a16="http://schemas.microsoft.com/office/drawing/2014/main" id="{B01771D0-B8A4-B616-3285-3F9D2E79F3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8425" y="5835650"/>
            <a:ext cx="7667625" cy="431800"/>
          </a:xfrm>
          <a:prstGeom prst="rect">
            <a:avLst/>
          </a:prstGeom>
          <a:noFill/>
          <a:ln w="25400">
            <a:solidFill>
              <a:srgbClr val="FF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</a:rPr>
              <a:t>中性线的作用是什么？在什么情况下可以没有中性线？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5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5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75"/>
                                        <p:tgtEl>
                                          <p:spTgt spid="55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5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38" grpId="0" autoUpdateAnimBg="0"/>
      <p:bldP spid="55339" grpId="0" autoUpdateAnimBg="0"/>
      <p:bldP spid="55340" grpId="0" animBg="1" autoUpdateAnimBg="0"/>
      <p:bldP spid="55341" grpId="0" animBg="1" autoUpdateAnimBg="0"/>
      <p:bldP spid="55342" grpId="0" autoUpdateAnimBg="0"/>
      <p:bldP spid="55343" grpId="0" animBg="1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>
            <a:extLst>
              <a:ext uri="{FF2B5EF4-FFF2-40B4-BE49-F238E27FC236}">
                <a16:creationId xmlns:a16="http://schemas.microsoft.com/office/drawing/2014/main" id="{D77AECB0-32DB-0E4C-4F8E-F6CA1ACEF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234950"/>
            <a:ext cx="6248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7030A0"/>
                </a:solidFill>
                <a:latin typeface="Times New Roman" panose="02020603050405020304" pitchFamily="18" charset="0"/>
              </a:rPr>
              <a:t>2.8.2　</a:t>
            </a:r>
            <a:r>
              <a:rPr lang="zh-CN" altLang="en-US" sz="24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三相电路中负载的连接方法</a:t>
            </a:r>
          </a:p>
        </p:txBody>
      </p:sp>
      <p:sp>
        <p:nvSpPr>
          <p:cNvPr id="56323" name="Text Box 3">
            <a:extLst>
              <a:ext uri="{FF2B5EF4-FFF2-40B4-BE49-F238E27FC236}">
                <a16:creationId xmlns:a16="http://schemas.microsoft.com/office/drawing/2014/main" id="{93134B4C-58D3-499A-7A4F-D1C1DDB347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811213"/>
            <a:ext cx="2667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三角形联结</a:t>
            </a:r>
          </a:p>
        </p:txBody>
      </p:sp>
      <p:sp>
        <p:nvSpPr>
          <p:cNvPr id="56327" name="Text Box 45">
            <a:extLst>
              <a:ext uri="{FF2B5EF4-FFF2-40B4-BE49-F238E27FC236}">
                <a16:creationId xmlns:a16="http://schemas.microsoft.com/office/drawing/2014/main" id="{EF818F1F-3719-DAF4-3C62-5C359EDD9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0" y="2266950"/>
            <a:ext cx="2979738" cy="495300"/>
          </a:xfrm>
          <a:prstGeom prst="rect">
            <a:avLst/>
          </a:prstGeom>
          <a:gradFill rotWithShape="0">
            <a:gsLst>
              <a:gs pos="0">
                <a:srgbClr val="CCFF33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6699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线、相电压对应相等</a:t>
            </a:r>
          </a:p>
        </p:txBody>
      </p:sp>
      <p:sp>
        <p:nvSpPr>
          <p:cNvPr id="56328" name="Text Box 46">
            <a:extLst>
              <a:ext uri="{FF2B5EF4-FFF2-40B4-BE49-F238E27FC236}">
                <a16:creationId xmlns:a16="http://schemas.microsoft.com/office/drawing/2014/main" id="{0FA35833-08EE-16DC-62C8-EB03E0C2B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1773238"/>
            <a:ext cx="472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宋体" panose="02010600030101010101" pitchFamily="2" charset="-122"/>
              <a:buAutoNum type="circleNumDbPlain"/>
            </a:pPr>
            <a:r>
              <a:rPr lang="zh-CN" altLang="en-US" sz="2400" b="1">
                <a:solidFill>
                  <a:srgbClr val="9900CC"/>
                </a:solidFill>
                <a:latin typeface="宋体" panose="02010600030101010101" pitchFamily="2" charset="-122"/>
              </a:rPr>
              <a:t>负载线、相电压之间的关系</a:t>
            </a:r>
          </a:p>
        </p:txBody>
      </p:sp>
      <p:sp>
        <p:nvSpPr>
          <p:cNvPr id="56329" name="Text Box 47">
            <a:extLst>
              <a:ext uri="{FF2B5EF4-FFF2-40B4-BE49-F238E27FC236}">
                <a16:creationId xmlns:a16="http://schemas.microsoft.com/office/drawing/2014/main" id="{A37D3F7F-E459-C88F-CAF9-7DE1ACE948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0" y="908050"/>
            <a:ext cx="5181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　　负载三角形联结电路如图所示，各电压电流参考方向已在图中标出。</a:t>
            </a:r>
          </a:p>
        </p:txBody>
      </p:sp>
      <p:grpSp>
        <p:nvGrpSpPr>
          <p:cNvPr id="2" name="Group 64">
            <a:extLst>
              <a:ext uri="{FF2B5EF4-FFF2-40B4-BE49-F238E27FC236}">
                <a16:creationId xmlns:a16="http://schemas.microsoft.com/office/drawing/2014/main" id="{E49257F0-3D38-B76F-B277-ABB3C4618586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1404938"/>
            <a:ext cx="3962400" cy="3657600"/>
            <a:chOff x="0" y="0"/>
            <a:chExt cx="2496" cy="2304"/>
          </a:xfrm>
        </p:grpSpPr>
        <p:sp>
          <p:nvSpPr>
            <p:cNvPr id="56338" name="Line 4">
              <a:extLst>
                <a:ext uri="{FF2B5EF4-FFF2-40B4-BE49-F238E27FC236}">
                  <a16:creationId xmlns:a16="http://schemas.microsoft.com/office/drawing/2014/main" id="{DE671228-DE05-46D6-D21D-AB7571E320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" y="315"/>
              <a:ext cx="288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39" name="Text Box 5">
              <a:extLst>
                <a:ext uri="{FF2B5EF4-FFF2-40B4-BE49-F238E27FC236}">
                  <a16:creationId xmlns:a16="http://schemas.microsoft.com/office/drawing/2014/main" id="{318DD9D2-7BD7-5D8A-C845-65CBAEDCCB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4" y="1788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3</a:t>
              </a:r>
            </a:p>
          </p:txBody>
        </p:sp>
        <p:sp>
          <p:nvSpPr>
            <p:cNvPr id="56340" name="Line 6">
              <a:extLst>
                <a:ext uri="{FF2B5EF4-FFF2-40B4-BE49-F238E27FC236}">
                  <a16:creationId xmlns:a16="http://schemas.microsoft.com/office/drawing/2014/main" id="{C06B698E-6573-C214-6F33-1AA3A6B159F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4" y="399"/>
              <a:ext cx="12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41" name="未知">
              <a:extLst>
                <a:ext uri="{FF2B5EF4-FFF2-40B4-BE49-F238E27FC236}">
                  <a16:creationId xmlns:a16="http://schemas.microsoft.com/office/drawing/2014/main" id="{8E00BE3F-B01B-28B0-B894-0B2355D715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" y="1275"/>
              <a:ext cx="1680" cy="384"/>
            </a:xfrm>
            <a:custGeom>
              <a:avLst/>
              <a:gdLst>
                <a:gd name="T0" fmla="*/ 6 w 2304"/>
                <a:gd name="T1" fmla="*/ 0 h 672"/>
                <a:gd name="T2" fmla="*/ 6 w 2304"/>
                <a:gd name="T3" fmla="*/ 1 h 672"/>
                <a:gd name="T4" fmla="*/ 0 w 2304"/>
                <a:gd name="T5" fmla="*/ 1 h 672"/>
                <a:gd name="T6" fmla="*/ 0 60000 65536"/>
                <a:gd name="T7" fmla="*/ 0 60000 65536"/>
                <a:gd name="T8" fmla="*/ 0 60000 65536"/>
                <a:gd name="T9" fmla="*/ 0 w 2304"/>
                <a:gd name="T10" fmla="*/ 0 h 672"/>
                <a:gd name="T11" fmla="*/ 2304 w 2304"/>
                <a:gd name="T12" fmla="*/ 672 h 6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04" h="672">
                  <a:moveTo>
                    <a:pt x="2304" y="0"/>
                  </a:moveTo>
                  <a:lnTo>
                    <a:pt x="2304" y="672"/>
                  </a:lnTo>
                  <a:lnTo>
                    <a:pt x="0" y="67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42" name="Text Box 8">
              <a:extLst>
                <a:ext uri="{FF2B5EF4-FFF2-40B4-BE49-F238E27FC236}">
                  <a16:creationId xmlns:a16="http://schemas.microsoft.com/office/drawing/2014/main" id="{B06C3FEB-7DB4-C7FE-F810-B375AAFCDD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" y="295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56343" name="Text Box 9">
              <a:extLst>
                <a:ext uri="{FF2B5EF4-FFF2-40B4-BE49-F238E27FC236}">
                  <a16:creationId xmlns:a16="http://schemas.microsoft.com/office/drawing/2014/main" id="{007922B1-0365-F29D-A316-F219613513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2035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latin typeface="Times New Roman" panose="02020603050405020304" pitchFamily="18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56344" name="Line 10">
              <a:extLst>
                <a:ext uri="{FF2B5EF4-FFF2-40B4-BE49-F238E27FC236}">
                  <a16:creationId xmlns:a16="http://schemas.microsoft.com/office/drawing/2014/main" id="{FFB88664-BA49-C406-D71B-DEFC54E2EA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6" y="1371"/>
              <a:ext cx="305" cy="0"/>
            </a:xfrm>
            <a:prstGeom prst="line">
              <a:avLst/>
            </a:prstGeom>
            <a:noFill/>
            <a:ln w="38100">
              <a:solidFill>
                <a:srgbClr val="CC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45" name="Line 11">
              <a:extLst>
                <a:ext uri="{FF2B5EF4-FFF2-40B4-BE49-F238E27FC236}">
                  <a16:creationId xmlns:a16="http://schemas.microsoft.com/office/drawing/2014/main" id="{CBC0B202-2DD6-DD7E-3EDE-9F60436EF8C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3656113" flipH="1" flipV="1">
              <a:off x="1695" y="610"/>
              <a:ext cx="305" cy="1"/>
            </a:xfrm>
            <a:prstGeom prst="line">
              <a:avLst/>
            </a:prstGeom>
            <a:noFill/>
            <a:ln w="38100">
              <a:solidFill>
                <a:srgbClr val="CC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46" name="Line 12">
              <a:extLst>
                <a:ext uri="{FF2B5EF4-FFF2-40B4-BE49-F238E27FC236}">
                  <a16:creationId xmlns:a16="http://schemas.microsoft.com/office/drawing/2014/main" id="{233E5857-BFEF-3986-63FF-A8F9F865050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7943887" flipH="1">
              <a:off x="1095" y="994"/>
              <a:ext cx="305" cy="1"/>
            </a:xfrm>
            <a:prstGeom prst="line">
              <a:avLst/>
            </a:prstGeom>
            <a:noFill/>
            <a:ln w="38100">
              <a:solidFill>
                <a:srgbClr val="CC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47" name="Oval 13">
              <a:extLst>
                <a:ext uri="{FF2B5EF4-FFF2-40B4-BE49-F238E27FC236}">
                  <a16:creationId xmlns:a16="http://schemas.microsoft.com/office/drawing/2014/main" id="{73CADA66-42F8-F9F4-5302-84E19E396E7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088" y="1263"/>
              <a:ext cx="48" cy="48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6348" name="Oval 14">
              <a:extLst>
                <a:ext uri="{FF2B5EF4-FFF2-40B4-BE49-F238E27FC236}">
                  <a16:creationId xmlns:a16="http://schemas.microsoft.com/office/drawing/2014/main" id="{7574C023-83A0-2AF5-9F28-07D59C6A32C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212" y="1239"/>
              <a:ext cx="48" cy="48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6349" name="Oval 15">
              <a:extLst>
                <a:ext uri="{FF2B5EF4-FFF2-40B4-BE49-F238E27FC236}">
                  <a16:creationId xmlns:a16="http://schemas.microsoft.com/office/drawing/2014/main" id="{EEB86298-1E32-A864-8454-74924B45435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668" y="387"/>
              <a:ext cx="48" cy="48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grpSp>
          <p:nvGrpSpPr>
            <p:cNvPr id="56350" name="Group 16">
              <a:extLst>
                <a:ext uri="{FF2B5EF4-FFF2-40B4-BE49-F238E27FC236}">
                  <a16:creationId xmlns:a16="http://schemas.microsoft.com/office/drawing/2014/main" id="{5D2B4AC0-C82C-1CB2-2B15-78BC8C1E4A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8" y="411"/>
              <a:ext cx="864" cy="912"/>
              <a:chOff x="0" y="0"/>
              <a:chExt cx="864" cy="912"/>
            </a:xfrm>
          </p:grpSpPr>
          <p:sp>
            <p:nvSpPr>
              <p:cNvPr id="3" name="AutoShape 17">
                <a:extLst>
                  <a:ext uri="{FF2B5EF4-FFF2-40B4-BE49-F238E27FC236}">
                    <a16:creationId xmlns:a16="http://schemas.microsoft.com/office/drawing/2014/main" id="{A3B4EF74-D137-8EBA-88D7-B7D4CCA7B7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" cy="864"/>
              </a:xfrm>
              <a:prstGeom prst="flowChartExtra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4" name="Rectangle 18">
                <a:extLst>
                  <a:ext uri="{FF2B5EF4-FFF2-40B4-BE49-F238E27FC236}">
                    <a16:creationId xmlns:a16="http://schemas.microsoft.com/office/drawing/2014/main" id="{4D151526-8564-BA20-BA5D-56A77C8C62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7984209" flipH="1">
                <a:off x="60" y="420"/>
                <a:ext cx="288" cy="9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5" name="Rectangle 19">
                <a:extLst>
                  <a:ext uri="{FF2B5EF4-FFF2-40B4-BE49-F238E27FC236}">
                    <a16:creationId xmlns:a16="http://schemas.microsoft.com/office/drawing/2014/main" id="{3741FCB4-C673-2242-E524-E3DA00D0B8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3874591">
                <a:off x="528" y="456"/>
                <a:ext cx="288" cy="9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6" name="Rectangle 20">
                <a:extLst>
                  <a:ext uri="{FF2B5EF4-FFF2-40B4-BE49-F238E27FC236}">
                    <a16:creationId xmlns:a16="http://schemas.microsoft.com/office/drawing/2014/main" id="{D1D33F77-19AB-E3CB-8F08-0F50501363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" y="816"/>
                <a:ext cx="288" cy="9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56351" name="未知">
              <a:extLst>
                <a:ext uri="{FF2B5EF4-FFF2-40B4-BE49-F238E27FC236}">
                  <a16:creationId xmlns:a16="http://schemas.microsoft.com/office/drawing/2014/main" id="{EDDD0FF6-A1A4-8A34-7BE3-966CB2F6E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" y="1275"/>
              <a:ext cx="768" cy="876"/>
            </a:xfrm>
            <a:custGeom>
              <a:avLst/>
              <a:gdLst>
                <a:gd name="T0" fmla="*/ 0 w 2304"/>
                <a:gd name="T1" fmla="*/ 0 h 672"/>
                <a:gd name="T2" fmla="*/ 0 w 2304"/>
                <a:gd name="T3" fmla="*/ 103514 h 672"/>
                <a:gd name="T4" fmla="*/ 0 w 2304"/>
                <a:gd name="T5" fmla="*/ 103514 h 672"/>
                <a:gd name="T6" fmla="*/ 0 60000 65536"/>
                <a:gd name="T7" fmla="*/ 0 60000 65536"/>
                <a:gd name="T8" fmla="*/ 0 60000 65536"/>
                <a:gd name="T9" fmla="*/ 0 w 2304"/>
                <a:gd name="T10" fmla="*/ 0 h 672"/>
                <a:gd name="T11" fmla="*/ 2304 w 2304"/>
                <a:gd name="T12" fmla="*/ 672 h 6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04" h="672">
                  <a:moveTo>
                    <a:pt x="2304" y="0"/>
                  </a:moveTo>
                  <a:lnTo>
                    <a:pt x="2304" y="672"/>
                  </a:lnTo>
                  <a:lnTo>
                    <a:pt x="0" y="67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52" name="Oval 22">
              <a:extLst>
                <a:ext uri="{FF2B5EF4-FFF2-40B4-BE49-F238E27FC236}">
                  <a16:creationId xmlns:a16="http://schemas.microsoft.com/office/drawing/2014/main" id="{CA81C47D-D5B7-EB36-C8C5-83C3369117D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20" y="2127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6353" name="Oval 23">
              <a:extLst>
                <a:ext uri="{FF2B5EF4-FFF2-40B4-BE49-F238E27FC236}">
                  <a16:creationId xmlns:a16="http://schemas.microsoft.com/office/drawing/2014/main" id="{D30B18C1-5B88-014F-DE49-4B5AFF8ED9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08" y="1623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6354" name="Oval 24">
              <a:extLst>
                <a:ext uri="{FF2B5EF4-FFF2-40B4-BE49-F238E27FC236}">
                  <a16:creationId xmlns:a16="http://schemas.microsoft.com/office/drawing/2014/main" id="{72DC45DA-0765-AA6D-ABBA-2CF1A0DA18C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08" y="375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6355" name="Text Box 25">
              <a:extLst>
                <a:ext uri="{FF2B5EF4-FFF2-40B4-BE49-F238E27FC236}">
                  <a16:creationId xmlns:a16="http://schemas.microsoft.com/office/drawing/2014/main" id="{A1E56ABC-BCB6-31C1-DCFA-D8407D9DB8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4" y="1284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2</a:t>
              </a:r>
            </a:p>
          </p:txBody>
        </p:sp>
        <p:sp>
          <p:nvSpPr>
            <p:cNvPr id="56356" name="Text Box 26">
              <a:extLst>
                <a:ext uri="{FF2B5EF4-FFF2-40B4-BE49-F238E27FC236}">
                  <a16:creationId xmlns:a16="http://schemas.microsoft.com/office/drawing/2014/main" id="{034ABD35-9137-3D47-335C-B3C7019780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6" y="0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1</a:t>
              </a:r>
            </a:p>
          </p:txBody>
        </p:sp>
        <p:sp>
          <p:nvSpPr>
            <p:cNvPr id="56357" name="Text Box 27">
              <a:extLst>
                <a:ext uri="{FF2B5EF4-FFF2-40B4-BE49-F238E27FC236}">
                  <a16:creationId xmlns:a16="http://schemas.microsoft.com/office/drawing/2014/main" id="{013318A2-79F0-0BFA-43E0-1E3CD36B55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1" y="708"/>
              <a:ext cx="28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9900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r>
                <a:rPr lang="en-US" altLang="zh-CN" sz="2200" b="1" baseline="-25000">
                  <a:solidFill>
                    <a:srgbClr val="9900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12</a:t>
              </a:r>
            </a:p>
          </p:txBody>
        </p:sp>
        <p:sp>
          <p:nvSpPr>
            <p:cNvPr id="56358" name="Text Box 28">
              <a:extLst>
                <a:ext uri="{FF2B5EF4-FFF2-40B4-BE49-F238E27FC236}">
                  <a16:creationId xmlns:a16="http://schemas.microsoft.com/office/drawing/2014/main" id="{25BA5847-3C9B-0DA9-8A06-E9F3865DC5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5" y="1344"/>
              <a:ext cx="28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9900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r>
                <a:rPr lang="en-US" altLang="zh-CN" sz="2200" b="1" baseline="-25000">
                  <a:solidFill>
                    <a:srgbClr val="9900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23</a:t>
              </a:r>
            </a:p>
          </p:txBody>
        </p:sp>
        <p:sp>
          <p:nvSpPr>
            <p:cNvPr id="56359" name="Text Box 29">
              <a:extLst>
                <a:ext uri="{FF2B5EF4-FFF2-40B4-BE49-F238E27FC236}">
                  <a16:creationId xmlns:a16="http://schemas.microsoft.com/office/drawing/2014/main" id="{BC38582E-D6B1-BDDC-7929-52EB520542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2" y="468"/>
              <a:ext cx="28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9900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r>
                <a:rPr lang="en-US" altLang="zh-CN" sz="2200" b="1" baseline="-25000">
                  <a:solidFill>
                    <a:srgbClr val="9900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31</a:t>
              </a:r>
            </a:p>
          </p:txBody>
        </p:sp>
        <p:sp>
          <p:nvSpPr>
            <p:cNvPr id="56360" name="Text Box 30">
              <a:extLst>
                <a:ext uri="{FF2B5EF4-FFF2-40B4-BE49-F238E27FC236}">
                  <a16:creationId xmlns:a16="http://schemas.microsoft.com/office/drawing/2014/main" id="{CE7A7C9D-4C4B-5387-508F-D2F0F143B4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" y="1416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6361" name="Text Box 31">
              <a:extLst>
                <a:ext uri="{FF2B5EF4-FFF2-40B4-BE49-F238E27FC236}">
                  <a16:creationId xmlns:a16="http://schemas.microsoft.com/office/drawing/2014/main" id="{A34B8374-86AD-7741-6DB6-FB2895D006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" y="420"/>
              <a:ext cx="21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6362" name="Text Box 32">
              <a:extLst>
                <a:ext uri="{FF2B5EF4-FFF2-40B4-BE49-F238E27FC236}">
                  <a16:creationId xmlns:a16="http://schemas.microsoft.com/office/drawing/2014/main" id="{77B020B7-7DC3-8E5D-6C39-176C11DF3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" y="888"/>
              <a:ext cx="40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12</a:t>
              </a:r>
            </a:p>
          </p:txBody>
        </p:sp>
        <p:sp>
          <p:nvSpPr>
            <p:cNvPr id="56363" name="Text Box 33">
              <a:extLst>
                <a:ext uri="{FF2B5EF4-FFF2-40B4-BE49-F238E27FC236}">
                  <a16:creationId xmlns:a16="http://schemas.microsoft.com/office/drawing/2014/main" id="{9A6BA340-8F98-7AE2-3A51-0DBF5562F3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" y="1944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6364" name="Text Box 34">
              <a:extLst>
                <a:ext uri="{FF2B5EF4-FFF2-40B4-BE49-F238E27FC236}">
                  <a16:creationId xmlns:a16="http://schemas.microsoft.com/office/drawing/2014/main" id="{C9768F9A-7D35-F3B0-5DA6-C08DA8EE5A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" y="1608"/>
              <a:ext cx="21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6365" name="Text Box 35">
              <a:extLst>
                <a:ext uri="{FF2B5EF4-FFF2-40B4-BE49-F238E27FC236}">
                  <a16:creationId xmlns:a16="http://schemas.microsoft.com/office/drawing/2014/main" id="{06D253D5-5B82-C229-B8F3-7910A27DB8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1716"/>
              <a:ext cx="40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23</a:t>
              </a:r>
            </a:p>
          </p:txBody>
        </p:sp>
        <p:sp>
          <p:nvSpPr>
            <p:cNvPr id="56366" name="Text Box 36">
              <a:extLst>
                <a:ext uri="{FF2B5EF4-FFF2-40B4-BE49-F238E27FC236}">
                  <a16:creationId xmlns:a16="http://schemas.microsoft.com/office/drawing/2014/main" id="{73986FB7-95FD-56C8-3D30-5FAF4EC6C4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" y="276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6367" name="Text Box 37">
              <a:extLst>
                <a:ext uri="{FF2B5EF4-FFF2-40B4-BE49-F238E27FC236}">
                  <a16:creationId xmlns:a16="http://schemas.microsoft.com/office/drawing/2014/main" id="{C5C84BE2-B520-7239-CD1F-60B171CF4F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992"/>
              <a:ext cx="21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6368" name="Text Box 38">
              <a:extLst>
                <a:ext uri="{FF2B5EF4-FFF2-40B4-BE49-F238E27FC236}">
                  <a16:creationId xmlns:a16="http://schemas.microsoft.com/office/drawing/2014/main" id="{8491B14C-5423-AE08-A72D-4B00008205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888"/>
              <a:ext cx="40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31</a:t>
              </a:r>
            </a:p>
          </p:txBody>
        </p:sp>
        <p:sp>
          <p:nvSpPr>
            <p:cNvPr id="56369" name="Line 42">
              <a:extLst>
                <a:ext uri="{FF2B5EF4-FFF2-40B4-BE49-F238E27FC236}">
                  <a16:creationId xmlns:a16="http://schemas.microsoft.com/office/drawing/2014/main" id="{CED11F36-522D-56B2-6B09-5B3A7F6B03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2" y="1599"/>
              <a:ext cx="288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70" name="Line 43">
              <a:extLst>
                <a:ext uri="{FF2B5EF4-FFF2-40B4-BE49-F238E27FC236}">
                  <a16:creationId xmlns:a16="http://schemas.microsoft.com/office/drawing/2014/main" id="{C8697DD6-83C1-D3C9-2A5A-A25FAF39EC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2108"/>
              <a:ext cx="288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371" name="Text Box 60">
              <a:extLst>
                <a:ext uri="{FF2B5EF4-FFF2-40B4-BE49-F238E27FC236}">
                  <a16:creationId xmlns:a16="http://schemas.microsoft.com/office/drawing/2014/main" id="{98E0A1BD-B18C-ABD4-6B41-B78AA85669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" y="1547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latin typeface="Times New Roman" panose="02020603050405020304" pitchFamily="18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7" name="Text Box 61">
              <a:extLst>
                <a:ext uri="{FF2B5EF4-FFF2-40B4-BE49-F238E27FC236}">
                  <a16:creationId xmlns:a16="http://schemas.microsoft.com/office/drawing/2014/main" id="{55C52165-B1EE-6E08-6E98-5FE4F8E691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766"/>
              <a:ext cx="57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|</a:t>
              </a: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12</a:t>
              </a:r>
              <a:r>
                <a:rPr lang="en-US" altLang="zh-CN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|</a:t>
              </a:r>
              <a:endParaRPr lang="en-US" altLang="zh-CN" sz="2200" b="1" baseline="-25000">
                <a:solidFill>
                  <a:srgbClr val="66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8" name="Text Box 62">
              <a:extLst>
                <a:ext uri="{FF2B5EF4-FFF2-40B4-BE49-F238E27FC236}">
                  <a16:creationId xmlns:a16="http://schemas.microsoft.com/office/drawing/2014/main" id="{7EFAEFCD-0266-7684-65EF-3EBB2E87FA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" y="491"/>
              <a:ext cx="57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|</a:t>
              </a: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31</a:t>
              </a:r>
              <a:r>
                <a:rPr lang="en-US" altLang="zh-CN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|</a:t>
              </a:r>
              <a:endParaRPr lang="en-US" altLang="zh-CN" sz="2200" b="1" baseline="-25000">
                <a:solidFill>
                  <a:srgbClr val="66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9" name="Text Box 63">
              <a:extLst>
                <a:ext uri="{FF2B5EF4-FFF2-40B4-BE49-F238E27FC236}">
                  <a16:creationId xmlns:a16="http://schemas.microsoft.com/office/drawing/2014/main" id="{DA5EEE89-CC5B-2BF1-D8E4-3385A434B7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1331"/>
              <a:ext cx="57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|</a:t>
              </a: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23</a:t>
              </a:r>
              <a:r>
                <a:rPr lang="en-US" altLang="zh-CN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|</a:t>
              </a:r>
              <a:endParaRPr lang="en-US" altLang="zh-CN" sz="2200" b="1" baseline="-25000">
                <a:solidFill>
                  <a:srgbClr val="6600FF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56372" name="Text Box 68">
            <a:extLst>
              <a:ext uri="{FF2B5EF4-FFF2-40B4-BE49-F238E27FC236}">
                <a16:creationId xmlns:a16="http://schemas.microsoft.com/office/drawing/2014/main" id="{59D408D2-0FCC-CFD7-B83A-3252DC16D1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9600" y="2819400"/>
            <a:ext cx="45243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12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23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31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i="1" baseline="-25000">
                <a:latin typeface="Times New Roman" panose="02020603050405020304" pitchFamily="18" charset="0"/>
              </a:rPr>
              <a:t>l</a:t>
            </a:r>
            <a:r>
              <a:rPr lang="en-US" altLang="zh-CN" sz="2400" b="1">
                <a:latin typeface="Times New Roman" panose="02020603050405020304" pitchFamily="18" charset="0"/>
              </a:rPr>
              <a:t> = </a:t>
            </a:r>
            <a:r>
              <a:rPr lang="en-US" altLang="zh-CN" sz="2400" b="1" i="1"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p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56373" name="Text Box 69">
            <a:extLst>
              <a:ext uri="{FF2B5EF4-FFF2-40B4-BE49-F238E27FC236}">
                <a16:creationId xmlns:a16="http://schemas.microsoft.com/office/drawing/2014/main" id="{658F6D95-1C32-A32E-B3AE-C5BF32F027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6100" y="3275013"/>
            <a:ext cx="4524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宋体" panose="02010600030101010101" pitchFamily="2" charset="-122"/>
              <a:buAutoNum type="circleNumDbPlain" startAt="2"/>
            </a:pPr>
            <a:r>
              <a:rPr lang="zh-CN" altLang="en-US" sz="2400" b="1">
                <a:solidFill>
                  <a:srgbClr val="9900CC"/>
                </a:solidFill>
                <a:latin typeface="宋体" panose="02010600030101010101" pitchFamily="2" charset="-122"/>
              </a:rPr>
              <a:t>负载线、相电流之间的关系</a:t>
            </a:r>
          </a:p>
        </p:txBody>
      </p:sp>
      <p:sp>
        <p:nvSpPr>
          <p:cNvPr id="56374" name="Text Box 71">
            <a:extLst>
              <a:ext uri="{FF2B5EF4-FFF2-40B4-BE49-F238E27FC236}">
                <a16:creationId xmlns:a16="http://schemas.microsoft.com/office/drawing/2014/main" id="{FBFEDBF3-C1D6-B6F3-153D-96C927BD88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46588" y="3763963"/>
            <a:ext cx="4316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各相负载相电流有效值分别为</a:t>
            </a:r>
          </a:p>
        </p:txBody>
      </p:sp>
      <p:graphicFrame>
        <p:nvGraphicFramePr>
          <p:cNvPr id="56375" name="Object 55">
            <a:extLst>
              <a:ext uri="{FF2B5EF4-FFF2-40B4-BE49-F238E27FC236}">
                <a16:creationId xmlns:a16="http://schemas.microsoft.com/office/drawing/2014/main" id="{99F76EC7-C83D-5DD4-182A-FC44FA8F9FF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25950" y="4284663"/>
          <a:ext cx="12192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114560" imgH="695235" progId="Equation.3">
                  <p:embed/>
                </p:oleObj>
              </mc:Choice>
              <mc:Fallback>
                <p:oleObj r:id="rId2" imgW="1114560" imgH="695235" progId="Equation.3">
                  <p:embed/>
                  <p:pic>
                    <p:nvPicPr>
                      <p:cNvPr id="0" name="Object 5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5950" y="4284663"/>
                        <a:ext cx="12192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76" name="Object 56">
            <a:extLst>
              <a:ext uri="{FF2B5EF4-FFF2-40B4-BE49-F238E27FC236}">
                <a16:creationId xmlns:a16="http://schemas.microsoft.com/office/drawing/2014/main" id="{AC588B22-693F-D1D3-3D1A-5883DDB751D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962650" y="4271963"/>
          <a:ext cx="12446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142910" imgH="704940" progId="Equation.3">
                  <p:embed/>
                </p:oleObj>
              </mc:Choice>
              <mc:Fallback>
                <p:oleObj r:id="rId4" imgW="1142910" imgH="704940" progId="Equation.3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62650" y="4271963"/>
                        <a:ext cx="12446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77" name="Object 57">
            <a:extLst>
              <a:ext uri="{FF2B5EF4-FFF2-40B4-BE49-F238E27FC236}">
                <a16:creationId xmlns:a16="http://schemas.microsoft.com/office/drawing/2014/main" id="{02AA69CE-52A5-8FE5-99CD-5FA099970D7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531100" y="4271963"/>
          <a:ext cx="12319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124010" imgH="704940" progId="Equation.3">
                  <p:embed/>
                </p:oleObj>
              </mc:Choice>
              <mc:Fallback>
                <p:oleObj r:id="rId6" imgW="1124010" imgH="70494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31100" y="4271963"/>
                        <a:ext cx="12319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6378" name="Text Box 86">
            <a:extLst>
              <a:ext uri="{FF2B5EF4-FFF2-40B4-BE49-F238E27FC236}">
                <a16:creationId xmlns:a16="http://schemas.microsoft.com/office/drawing/2014/main" id="{3EE51833-4A4E-997E-4185-3BF57F6514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300" y="5162550"/>
            <a:ext cx="5549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各相负载的电压与电流相位差分别为</a:t>
            </a:r>
          </a:p>
        </p:txBody>
      </p:sp>
      <p:graphicFrame>
        <p:nvGraphicFramePr>
          <p:cNvPr id="56379" name="Object 59">
            <a:extLst>
              <a:ext uri="{FF2B5EF4-FFF2-40B4-BE49-F238E27FC236}">
                <a16:creationId xmlns:a16="http://schemas.microsoft.com/office/drawing/2014/main" id="{80821C45-723A-5C9A-0E21-F290B1BFFF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19150" y="5588000"/>
          <a:ext cx="2095500" cy="78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1990710" imgH="685800" progId="Equation.DSMT4">
                  <p:embed/>
                </p:oleObj>
              </mc:Choice>
              <mc:Fallback>
                <p:oleObj name="Equation" r:id="rId8" imgW="1990710" imgH="685800" progId="Equation.DSMT4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150" y="5588000"/>
                        <a:ext cx="2095500" cy="78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80" name="Object 60">
            <a:extLst>
              <a:ext uri="{FF2B5EF4-FFF2-40B4-BE49-F238E27FC236}">
                <a16:creationId xmlns:a16="http://schemas.microsoft.com/office/drawing/2014/main" id="{2205F771-0D68-D8F6-557B-2555A292207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98850" y="5581650"/>
          <a:ext cx="21209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2019330" imgH="695235" progId="Equation.3">
                  <p:embed/>
                </p:oleObj>
              </mc:Choice>
              <mc:Fallback>
                <p:oleObj r:id="rId10" imgW="2019330" imgH="695235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8850" y="5581650"/>
                        <a:ext cx="21209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6381" name="Object 61">
            <a:extLst>
              <a:ext uri="{FF2B5EF4-FFF2-40B4-BE49-F238E27FC236}">
                <a16:creationId xmlns:a16="http://schemas.microsoft.com/office/drawing/2014/main" id="{D120811A-7A37-A2F8-B55F-7F58A8E6638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23000" y="5581650"/>
          <a:ext cx="21082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2000160" imgH="695235" progId="Equation.3">
                  <p:embed/>
                </p:oleObj>
              </mc:Choice>
              <mc:Fallback>
                <p:oleObj r:id="rId12" imgW="2000160" imgH="695235" progId="Equation.3">
                  <p:embed/>
                  <p:pic>
                    <p:nvPicPr>
                      <p:cNvPr id="0" name="Object 6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23000" y="5581650"/>
                        <a:ext cx="21082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6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6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6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6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6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6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6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6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6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56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6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 animBg="1" autoUpdateAnimBg="0"/>
      <p:bldP spid="56328" grpId="0" autoUpdateAnimBg="0"/>
      <p:bldP spid="56329" grpId="0" autoUpdateAnimBg="0"/>
      <p:bldP spid="56372" grpId="0" autoUpdateAnimBg="0"/>
      <p:bldP spid="56373" grpId="0" autoUpdateAnimBg="0"/>
      <p:bldP spid="56374" grpId="0" autoUpdateAnimBg="0"/>
      <p:bldP spid="56378" grpId="0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ext Box 2">
            <a:extLst>
              <a:ext uri="{FF2B5EF4-FFF2-40B4-BE49-F238E27FC236}">
                <a16:creationId xmlns:a16="http://schemas.microsoft.com/office/drawing/2014/main" id="{40DAB71E-3DEF-6F0A-F305-0A1EBA1CBE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88913"/>
            <a:ext cx="259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(2) </a:t>
            </a:r>
            <a:r>
              <a:rPr lang="zh-CN" altLang="en-US" sz="2400" b="1">
                <a:solidFill>
                  <a:srgbClr val="C00000"/>
                </a:solidFill>
                <a:latin typeface="Times New Roman" panose="02020603050405020304" pitchFamily="18" charset="0"/>
              </a:rPr>
              <a:t>三角形联结</a:t>
            </a:r>
          </a:p>
        </p:txBody>
      </p:sp>
      <p:grpSp>
        <p:nvGrpSpPr>
          <p:cNvPr id="57347" name="Group 101">
            <a:extLst>
              <a:ext uri="{FF2B5EF4-FFF2-40B4-BE49-F238E27FC236}">
                <a16:creationId xmlns:a16="http://schemas.microsoft.com/office/drawing/2014/main" id="{B478AD74-69E8-13FF-7AEA-DF29768BEB48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481013"/>
            <a:ext cx="3962400" cy="3594100"/>
            <a:chOff x="0" y="40"/>
            <a:chExt cx="2496" cy="2264"/>
          </a:xfrm>
        </p:grpSpPr>
        <p:sp>
          <p:nvSpPr>
            <p:cNvPr id="2" name="Line 102">
              <a:extLst>
                <a:ext uri="{FF2B5EF4-FFF2-40B4-BE49-F238E27FC236}">
                  <a16:creationId xmlns:a16="http://schemas.microsoft.com/office/drawing/2014/main" id="{036B7372-9D4A-7CCA-C12D-A55189D469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" y="315"/>
              <a:ext cx="288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" name="Text Box 103">
              <a:extLst>
                <a:ext uri="{FF2B5EF4-FFF2-40B4-BE49-F238E27FC236}">
                  <a16:creationId xmlns:a16="http://schemas.microsoft.com/office/drawing/2014/main" id="{77B26E7A-CEA4-C482-7DCE-D036BF5FFD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4" y="1788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3</a:t>
              </a:r>
            </a:p>
          </p:txBody>
        </p:sp>
        <p:sp>
          <p:nvSpPr>
            <p:cNvPr id="4" name="Line 104">
              <a:extLst>
                <a:ext uri="{FF2B5EF4-FFF2-40B4-BE49-F238E27FC236}">
                  <a16:creationId xmlns:a16="http://schemas.microsoft.com/office/drawing/2014/main" id="{627AA987-A2CB-7450-AA8B-C3B469A5C0A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44" y="399"/>
              <a:ext cx="12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未知">
              <a:extLst>
                <a:ext uri="{FF2B5EF4-FFF2-40B4-BE49-F238E27FC236}">
                  <a16:creationId xmlns:a16="http://schemas.microsoft.com/office/drawing/2014/main" id="{ACEA855F-140D-BB8A-9C1F-57FAEC784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" y="1275"/>
              <a:ext cx="1680" cy="384"/>
            </a:xfrm>
            <a:custGeom>
              <a:avLst/>
              <a:gdLst>
                <a:gd name="T0" fmla="*/ 6 w 2304"/>
                <a:gd name="T1" fmla="*/ 0 h 672"/>
                <a:gd name="T2" fmla="*/ 6 w 2304"/>
                <a:gd name="T3" fmla="*/ 1 h 672"/>
                <a:gd name="T4" fmla="*/ 0 w 2304"/>
                <a:gd name="T5" fmla="*/ 1 h 672"/>
                <a:gd name="T6" fmla="*/ 0 60000 65536"/>
                <a:gd name="T7" fmla="*/ 0 60000 65536"/>
                <a:gd name="T8" fmla="*/ 0 60000 65536"/>
                <a:gd name="T9" fmla="*/ 0 w 2304"/>
                <a:gd name="T10" fmla="*/ 0 h 672"/>
                <a:gd name="T11" fmla="*/ 2304 w 2304"/>
                <a:gd name="T12" fmla="*/ 672 h 6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04" h="672">
                  <a:moveTo>
                    <a:pt x="2304" y="0"/>
                  </a:moveTo>
                  <a:lnTo>
                    <a:pt x="2304" y="672"/>
                  </a:lnTo>
                  <a:lnTo>
                    <a:pt x="0" y="67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Text Box 106">
              <a:extLst>
                <a:ext uri="{FF2B5EF4-FFF2-40B4-BE49-F238E27FC236}">
                  <a16:creationId xmlns:a16="http://schemas.microsoft.com/office/drawing/2014/main" id="{78CC4DB3-D291-9CCB-7646-408768020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7" y="295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7" name="Text Box 107">
              <a:extLst>
                <a:ext uri="{FF2B5EF4-FFF2-40B4-BE49-F238E27FC236}">
                  <a16:creationId xmlns:a16="http://schemas.microsoft.com/office/drawing/2014/main" id="{8D1BECB4-CA7B-3A8C-C9EF-C3D0BDE326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" y="2035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latin typeface="Times New Roman" panose="02020603050405020304" pitchFamily="18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13" name="Line 108">
              <a:extLst>
                <a:ext uri="{FF2B5EF4-FFF2-40B4-BE49-F238E27FC236}">
                  <a16:creationId xmlns:a16="http://schemas.microsoft.com/office/drawing/2014/main" id="{55039B4A-4969-4FD6-7462-10F8D59253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6" y="1371"/>
              <a:ext cx="305" cy="0"/>
            </a:xfrm>
            <a:prstGeom prst="line">
              <a:avLst/>
            </a:prstGeom>
            <a:noFill/>
            <a:ln w="38100">
              <a:solidFill>
                <a:srgbClr val="CC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09">
              <a:extLst>
                <a:ext uri="{FF2B5EF4-FFF2-40B4-BE49-F238E27FC236}">
                  <a16:creationId xmlns:a16="http://schemas.microsoft.com/office/drawing/2014/main" id="{8939B510-1D58-B1AC-CA56-09287E92577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3656113" flipH="1" flipV="1">
              <a:off x="1695" y="610"/>
              <a:ext cx="305" cy="1"/>
            </a:xfrm>
            <a:prstGeom prst="line">
              <a:avLst/>
            </a:prstGeom>
            <a:noFill/>
            <a:ln w="38100">
              <a:solidFill>
                <a:srgbClr val="CC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110">
              <a:extLst>
                <a:ext uri="{FF2B5EF4-FFF2-40B4-BE49-F238E27FC236}">
                  <a16:creationId xmlns:a16="http://schemas.microsoft.com/office/drawing/2014/main" id="{EDAB4A8A-269D-DF00-C5BD-F6812D14B17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7943887" flipH="1">
              <a:off x="1095" y="994"/>
              <a:ext cx="305" cy="1"/>
            </a:xfrm>
            <a:prstGeom prst="line">
              <a:avLst/>
            </a:prstGeom>
            <a:noFill/>
            <a:ln w="38100">
              <a:solidFill>
                <a:srgbClr val="CC00CC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Oval 111">
              <a:extLst>
                <a:ext uri="{FF2B5EF4-FFF2-40B4-BE49-F238E27FC236}">
                  <a16:creationId xmlns:a16="http://schemas.microsoft.com/office/drawing/2014/main" id="{85EBF224-A043-9A9B-E4F9-ED6F939EDC5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088" y="1263"/>
              <a:ext cx="48" cy="48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7" name="Oval 112">
              <a:extLst>
                <a:ext uri="{FF2B5EF4-FFF2-40B4-BE49-F238E27FC236}">
                  <a16:creationId xmlns:a16="http://schemas.microsoft.com/office/drawing/2014/main" id="{70F1BAC9-45F8-FDD0-37BB-98055C8F3C3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212" y="1239"/>
              <a:ext cx="48" cy="48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18" name="Oval 113">
              <a:extLst>
                <a:ext uri="{FF2B5EF4-FFF2-40B4-BE49-F238E27FC236}">
                  <a16:creationId xmlns:a16="http://schemas.microsoft.com/office/drawing/2014/main" id="{6B82E7B1-7C36-CCAD-BFF2-07D01ADF16C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668" y="387"/>
              <a:ext cx="48" cy="48"/>
            </a:xfrm>
            <a:prstGeom prst="ellipse">
              <a:avLst/>
            </a:prstGeom>
            <a:solidFill>
              <a:schemeClr val="tx1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grpSp>
          <p:nvGrpSpPr>
            <p:cNvPr id="19" name="Group 114">
              <a:extLst>
                <a:ext uri="{FF2B5EF4-FFF2-40B4-BE49-F238E27FC236}">
                  <a16:creationId xmlns:a16="http://schemas.microsoft.com/office/drawing/2014/main" id="{9ED7C402-14A6-8625-EEBC-C9D798AA4C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48" y="411"/>
              <a:ext cx="864" cy="912"/>
              <a:chOff x="0" y="0"/>
              <a:chExt cx="864" cy="912"/>
            </a:xfrm>
          </p:grpSpPr>
          <p:sp>
            <p:nvSpPr>
              <p:cNvPr id="57441" name="AutoShape 115">
                <a:extLst>
                  <a:ext uri="{FF2B5EF4-FFF2-40B4-BE49-F238E27FC236}">
                    <a16:creationId xmlns:a16="http://schemas.microsoft.com/office/drawing/2014/main" id="{E9EE3182-8F9B-56EF-1D37-8286621719A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864" cy="864"/>
              </a:xfrm>
              <a:prstGeom prst="flowChartExtra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57442" name="Rectangle 116">
                <a:extLst>
                  <a:ext uri="{FF2B5EF4-FFF2-40B4-BE49-F238E27FC236}">
                    <a16:creationId xmlns:a16="http://schemas.microsoft.com/office/drawing/2014/main" id="{53C93294-6154-FEB7-D5EA-8430AAA587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7984209" flipH="1">
                <a:off x="60" y="420"/>
                <a:ext cx="288" cy="9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57443" name="Rectangle 117">
                <a:extLst>
                  <a:ext uri="{FF2B5EF4-FFF2-40B4-BE49-F238E27FC236}">
                    <a16:creationId xmlns:a16="http://schemas.microsoft.com/office/drawing/2014/main" id="{67142A78-D4C7-17F6-CEEF-FE3CFF31B4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3874591">
                <a:off x="528" y="456"/>
                <a:ext cx="288" cy="9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  <p:sp>
            <p:nvSpPr>
              <p:cNvPr id="57444" name="Rectangle 118">
                <a:extLst>
                  <a:ext uri="{FF2B5EF4-FFF2-40B4-BE49-F238E27FC236}">
                    <a16:creationId xmlns:a16="http://schemas.microsoft.com/office/drawing/2014/main" id="{86A02E5B-8108-44BB-5383-C104B76D7A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0" y="816"/>
                <a:ext cx="288" cy="96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008000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zh-CN" altLang="en-US" sz="2400"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57417" name="未知">
              <a:extLst>
                <a:ext uri="{FF2B5EF4-FFF2-40B4-BE49-F238E27FC236}">
                  <a16:creationId xmlns:a16="http://schemas.microsoft.com/office/drawing/2014/main" id="{FA926867-23EA-E9EA-2F0A-65024C4D1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" y="1275"/>
              <a:ext cx="768" cy="876"/>
            </a:xfrm>
            <a:custGeom>
              <a:avLst/>
              <a:gdLst>
                <a:gd name="T0" fmla="*/ 0 w 2304"/>
                <a:gd name="T1" fmla="*/ 0 h 672"/>
                <a:gd name="T2" fmla="*/ 0 w 2304"/>
                <a:gd name="T3" fmla="*/ 103514 h 672"/>
                <a:gd name="T4" fmla="*/ 0 w 2304"/>
                <a:gd name="T5" fmla="*/ 103514 h 672"/>
                <a:gd name="T6" fmla="*/ 0 60000 65536"/>
                <a:gd name="T7" fmla="*/ 0 60000 65536"/>
                <a:gd name="T8" fmla="*/ 0 60000 65536"/>
                <a:gd name="T9" fmla="*/ 0 w 2304"/>
                <a:gd name="T10" fmla="*/ 0 h 672"/>
                <a:gd name="T11" fmla="*/ 2304 w 2304"/>
                <a:gd name="T12" fmla="*/ 672 h 67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304" h="672">
                  <a:moveTo>
                    <a:pt x="2304" y="0"/>
                  </a:moveTo>
                  <a:lnTo>
                    <a:pt x="2304" y="672"/>
                  </a:lnTo>
                  <a:lnTo>
                    <a:pt x="0" y="672"/>
                  </a:lnTo>
                </a:path>
              </a:pathLst>
            </a:custGeom>
            <a:noFill/>
            <a:ln w="38100" cap="flat" cmpd="sng">
              <a:solidFill>
                <a:schemeClr val="tx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418" name="Oval 120">
              <a:extLst>
                <a:ext uri="{FF2B5EF4-FFF2-40B4-BE49-F238E27FC236}">
                  <a16:creationId xmlns:a16="http://schemas.microsoft.com/office/drawing/2014/main" id="{A26AA42F-801B-6901-1F69-F28DFEC1F10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20" y="2127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7419" name="Oval 121">
              <a:extLst>
                <a:ext uri="{FF2B5EF4-FFF2-40B4-BE49-F238E27FC236}">
                  <a16:creationId xmlns:a16="http://schemas.microsoft.com/office/drawing/2014/main" id="{36CBD67A-FC99-D44B-3DA8-8A469264D23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08" y="1623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7420" name="Oval 122">
              <a:extLst>
                <a:ext uri="{FF2B5EF4-FFF2-40B4-BE49-F238E27FC236}">
                  <a16:creationId xmlns:a16="http://schemas.microsoft.com/office/drawing/2014/main" id="{9104BAAB-8E8A-99D3-0536-AD09785966A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408" y="375"/>
              <a:ext cx="48" cy="4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7421" name="Text Box 123">
              <a:extLst>
                <a:ext uri="{FF2B5EF4-FFF2-40B4-BE49-F238E27FC236}">
                  <a16:creationId xmlns:a16="http://schemas.microsoft.com/office/drawing/2014/main" id="{C07DA808-A422-55F2-FAE3-7CFE593C18F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4" y="1284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2</a:t>
              </a:r>
            </a:p>
          </p:txBody>
        </p:sp>
        <p:sp>
          <p:nvSpPr>
            <p:cNvPr id="57422" name="Text Box 124">
              <a:extLst>
                <a:ext uri="{FF2B5EF4-FFF2-40B4-BE49-F238E27FC236}">
                  <a16:creationId xmlns:a16="http://schemas.microsoft.com/office/drawing/2014/main" id="{2BAB15EF-78FE-CD19-552A-6554D20F0A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0" y="40"/>
              <a:ext cx="22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1</a:t>
              </a:r>
            </a:p>
          </p:txBody>
        </p:sp>
        <p:sp>
          <p:nvSpPr>
            <p:cNvPr id="57423" name="Text Box 125">
              <a:extLst>
                <a:ext uri="{FF2B5EF4-FFF2-40B4-BE49-F238E27FC236}">
                  <a16:creationId xmlns:a16="http://schemas.microsoft.com/office/drawing/2014/main" id="{0D893070-4DC6-3199-EDAB-78A1CE5B57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1" y="708"/>
              <a:ext cx="28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9900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r>
                <a:rPr lang="en-US" altLang="zh-CN" sz="2200" b="1" baseline="-25000">
                  <a:solidFill>
                    <a:srgbClr val="9900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12</a:t>
              </a:r>
            </a:p>
          </p:txBody>
        </p:sp>
        <p:sp>
          <p:nvSpPr>
            <p:cNvPr id="57424" name="Text Box 126">
              <a:extLst>
                <a:ext uri="{FF2B5EF4-FFF2-40B4-BE49-F238E27FC236}">
                  <a16:creationId xmlns:a16="http://schemas.microsoft.com/office/drawing/2014/main" id="{E4E67E8F-EF0E-8BFC-FCEA-2031600D4D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5" y="1344"/>
              <a:ext cx="28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9900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r>
                <a:rPr lang="en-US" altLang="zh-CN" sz="2200" b="1" baseline="-25000">
                  <a:solidFill>
                    <a:srgbClr val="9900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23</a:t>
              </a:r>
            </a:p>
          </p:txBody>
        </p:sp>
        <p:sp>
          <p:nvSpPr>
            <p:cNvPr id="57425" name="Text Box 127">
              <a:extLst>
                <a:ext uri="{FF2B5EF4-FFF2-40B4-BE49-F238E27FC236}">
                  <a16:creationId xmlns:a16="http://schemas.microsoft.com/office/drawing/2014/main" id="{32C8989C-9C0D-9B76-366A-13126582E4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82" y="468"/>
              <a:ext cx="285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9900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i</a:t>
              </a:r>
              <a:r>
                <a:rPr lang="en-US" altLang="zh-CN" sz="2200" b="1" baseline="-25000">
                  <a:solidFill>
                    <a:srgbClr val="9900CC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31</a:t>
              </a:r>
            </a:p>
          </p:txBody>
        </p:sp>
        <p:sp>
          <p:nvSpPr>
            <p:cNvPr id="57426" name="Text Box 128">
              <a:extLst>
                <a:ext uri="{FF2B5EF4-FFF2-40B4-BE49-F238E27FC236}">
                  <a16:creationId xmlns:a16="http://schemas.microsoft.com/office/drawing/2014/main" id="{CB081516-55C2-507B-70C5-02CBA3FF9D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6" y="1416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7427" name="Text Box 129">
              <a:extLst>
                <a:ext uri="{FF2B5EF4-FFF2-40B4-BE49-F238E27FC236}">
                  <a16:creationId xmlns:a16="http://schemas.microsoft.com/office/drawing/2014/main" id="{F384DD63-509D-579D-1F37-8EE77BFE2E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" y="420"/>
              <a:ext cx="21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7428" name="Text Box 130">
              <a:extLst>
                <a:ext uri="{FF2B5EF4-FFF2-40B4-BE49-F238E27FC236}">
                  <a16:creationId xmlns:a16="http://schemas.microsoft.com/office/drawing/2014/main" id="{95906193-D7F2-6661-677C-40153835B2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" y="888"/>
              <a:ext cx="40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12</a:t>
              </a:r>
            </a:p>
          </p:txBody>
        </p:sp>
        <p:sp>
          <p:nvSpPr>
            <p:cNvPr id="57429" name="Text Box 131">
              <a:extLst>
                <a:ext uri="{FF2B5EF4-FFF2-40B4-BE49-F238E27FC236}">
                  <a16:creationId xmlns:a16="http://schemas.microsoft.com/office/drawing/2014/main" id="{43736C6A-A529-287B-3157-4576C334BB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" y="1944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7430" name="Text Box 132">
              <a:extLst>
                <a:ext uri="{FF2B5EF4-FFF2-40B4-BE49-F238E27FC236}">
                  <a16:creationId xmlns:a16="http://schemas.microsoft.com/office/drawing/2014/main" id="{B9B4C032-27F1-FE62-255E-FA8307DC471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" y="1608"/>
              <a:ext cx="21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7431" name="Text Box 133">
              <a:extLst>
                <a:ext uri="{FF2B5EF4-FFF2-40B4-BE49-F238E27FC236}">
                  <a16:creationId xmlns:a16="http://schemas.microsoft.com/office/drawing/2014/main" id="{87CE5059-F012-5F0A-5C5D-44BAD87F8D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1716"/>
              <a:ext cx="40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23</a:t>
              </a:r>
            </a:p>
          </p:txBody>
        </p:sp>
        <p:sp>
          <p:nvSpPr>
            <p:cNvPr id="57432" name="Text Box 134">
              <a:extLst>
                <a:ext uri="{FF2B5EF4-FFF2-40B4-BE49-F238E27FC236}">
                  <a16:creationId xmlns:a16="http://schemas.microsoft.com/office/drawing/2014/main" id="{60EEB0B1-55F7-2749-BC4D-1DBCA9619F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" y="276"/>
              <a:ext cx="24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</a:t>
              </a:r>
              <a:r>
                <a:rPr lang="en-US" altLang="zh-CN" sz="2200" i="1">
                  <a:solidFill>
                    <a:srgbClr val="6600FF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 </a:t>
              </a:r>
            </a:p>
          </p:txBody>
        </p:sp>
        <p:sp>
          <p:nvSpPr>
            <p:cNvPr id="57433" name="Text Box 135">
              <a:extLst>
                <a:ext uri="{FF2B5EF4-FFF2-40B4-BE49-F238E27FC236}">
                  <a16:creationId xmlns:a16="http://schemas.microsoft.com/office/drawing/2014/main" id="{1E81B79E-48DB-7403-C6B2-3EF8941A1B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992"/>
              <a:ext cx="21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Times New Roman" panose="02020603050405020304" pitchFamily="18" charset="0"/>
                </a:rPr>
                <a:t>+</a:t>
              </a:r>
            </a:p>
          </p:txBody>
        </p:sp>
        <p:sp>
          <p:nvSpPr>
            <p:cNvPr id="57434" name="Text Box 136">
              <a:extLst>
                <a:ext uri="{FF2B5EF4-FFF2-40B4-BE49-F238E27FC236}">
                  <a16:creationId xmlns:a16="http://schemas.microsoft.com/office/drawing/2014/main" id="{D1351A68-7194-B9B1-0A79-C49A531822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888"/>
              <a:ext cx="408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31</a:t>
              </a:r>
            </a:p>
          </p:txBody>
        </p:sp>
        <p:sp>
          <p:nvSpPr>
            <p:cNvPr id="57435" name="Line 137">
              <a:extLst>
                <a:ext uri="{FF2B5EF4-FFF2-40B4-BE49-F238E27FC236}">
                  <a16:creationId xmlns:a16="http://schemas.microsoft.com/office/drawing/2014/main" id="{9C6BACE5-0B32-3A6A-9821-7BB22C7724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32" y="1599"/>
              <a:ext cx="288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436" name="Line 138">
              <a:extLst>
                <a:ext uri="{FF2B5EF4-FFF2-40B4-BE49-F238E27FC236}">
                  <a16:creationId xmlns:a16="http://schemas.microsoft.com/office/drawing/2014/main" id="{433DB6F9-8A23-09B2-7B9A-D2D080B46E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2108"/>
              <a:ext cx="288" cy="0"/>
            </a:xfrm>
            <a:prstGeom prst="line">
              <a:avLst/>
            </a:prstGeom>
            <a:noFill/>
            <a:ln w="38100">
              <a:solidFill>
                <a:srgbClr val="FF0066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437" name="Text Box 139">
              <a:extLst>
                <a:ext uri="{FF2B5EF4-FFF2-40B4-BE49-F238E27FC236}">
                  <a16:creationId xmlns:a16="http://schemas.microsoft.com/office/drawing/2014/main" id="{AD05B481-4648-A37C-AF20-F8084A7D1E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" y="1547"/>
              <a:ext cx="29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L</a:t>
              </a:r>
              <a:r>
                <a:rPr lang="en-US" altLang="zh-CN" sz="2200" b="1" baseline="-25000">
                  <a:latin typeface="Times New Roman" panose="02020603050405020304" pitchFamily="18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57438" name="Text Box 140">
              <a:extLst>
                <a:ext uri="{FF2B5EF4-FFF2-40B4-BE49-F238E27FC236}">
                  <a16:creationId xmlns:a16="http://schemas.microsoft.com/office/drawing/2014/main" id="{901E46FF-B8AB-8464-9386-DFC7C7B402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20" y="766"/>
              <a:ext cx="57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|</a:t>
              </a: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12</a:t>
              </a:r>
              <a:r>
                <a:rPr lang="en-US" altLang="zh-CN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|</a:t>
              </a:r>
              <a:endParaRPr lang="en-US" altLang="zh-CN" sz="2200" b="1" baseline="-25000">
                <a:solidFill>
                  <a:srgbClr val="66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7439" name="Text Box 141">
              <a:extLst>
                <a:ext uri="{FF2B5EF4-FFF2-40B4-BE49-F238E27FC236}">
                  <a16:creationId xmlns:a16="http://schemas.microsoft.com/office/drawing/2014/main" id="{970F3AF9-3C90-855F-FE06-A81CEB7B21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" y="491"/>
              <a:ext cx="57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|</a:t>
              </a: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31</a:t>
              </a:r>
              <a:r>
                <a:rPr lang="en-US" altLang="zh-CN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|</a:t>
              </a:r>
              <a:endParaRPr lang="en-US" altLang="zh-CN" sz="2200" b="1" baseline="-25000">
                <a:solidFill>
                  <a:srgbClr val="66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57440" name="Text Box 142">
              <a:extLst>
                <a:ext uri="{FF2B5EF4-FFF2-40B4-BE49-F238E27FC236}">
                  <a16:creationId xmlns:a16="http://schemas.microsoft.com/office/drawing/2014/main" id="{99708FF2-7FBB-95AB-3BC8-CBC081EB02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1331"/>
              <a:ext cx="576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|</a:t>
              </a: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Z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23</a:t>
              </a:r>
              <a:r>
                <a:rPr lang="en-US" altLang="zh-CN" sz="2200" b="1">
                  <a:solidFill>
                    <a:srgbClr val="6600FF"/>
                  </a:solidFill>
                  <a:latin typeface="宋体" panose="02010600030101010101" pitchFamily="2" charset="-122"/>
                </a:rPr>
                <a:t>|</a:t>
              </a:r>
              <a:endParaRPr lang="en-US" altLang="zh-CN" sz="2200" b="1" baseline="-25000">
                <a:solidFill>
                  <a:srgbClr val="6600FF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7348" name="Group 145">
            <a:extLst>
              <a:ext uri="{FF2B5EF4-FFF2-40B4-BE49-F238E27FC236}">
                <a16:creationId xmlns:a16="http://schemas.microsoft.com/office/drawing/2014/main" id="{63F0B618-94E0-B11A-17CB-D7143E03FD18}"/>
              </a:ext>
            </a:extLst>
          </p:cNvPr>
          <p:cNvGrpSpPr>
            <a:grpSpLocks/>
          </p:cNvGrpSpPr>
          <p:nvPr/>
        </p:nvGrpSpPr>
        <p:grpSpPr bwMode="auto">
          <a:xfrm>
            <a:off x="277813" y="5189538"/>
            <a:ext cx="4495800" cy="1552575"/>
            <a:chOff x="0" y="0"/>
            <a:chExt cx="2832" cy="978"/>
          </a:xfrm>
        </p:grpSpPr>
        <p:sp>
          <p:nvSpPr>
            <p:cNvPr id="20" name="Text Box 33">
              <a:extLst>
                <a:ext uri="{FF2B5EF4-FFF2-40B4-BE49-F238E27FC236}">
                  <a16:creationId xmlns:a16="http://schemas.microsoft.com/office/drawing/2014/main" id="{0EEE33FB-EBAD-C9F6-7CCD-0684438F6E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2832" cy="9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400" b="1">
                  <a:latin typeface="宋体" panose="02010600030101010101" pitchFamily="2" charset="-122"/>
                </a:rPr>
                <a:t>　　</a:t>
              </a:r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显然三个线电流也对称，若有效值用</a:t>
              </a:r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sz="2400" b="1" i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表示，则有</a:t>
              </a:r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sz="2400" b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sz="2400" b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sz="2400" b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400" b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n-US" altLang="zh-CN" sz="24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sz="2400" b="1" i="1" baseline="-2500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r>
                <a:rPr lang="en-US" altLang="zh-CN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，</a:t>
              </a:r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且</a:t>
              </a:r>
              <a:r>
                <a:rPr lang="zh-CN" altLang="en-US" sz="2400" b="1">
                  <a:solidFill>
                    <a:srgbClr val="000000"/>
                  </a:solidFill>
                  <a:latin typeface="Times New Roman" panose="02020603050405020304" pitchFamily="18" charset="0"/>
                </a:rPr>
                <a:t>　　　　</a:t>
              </a:r>
              <a:r>
                <a:rPr lang="zh-CN" altLang="en-US" sz="2400" b="1">
                  <a:solidFill>
                    <a:srgbClr val="000000"/>
                  </a:solidFill>
                  <a:latin typeface="宋体" panose="02010600030101010101" pitchFamily="2" charset="-122"/>
                </a:rPr>
                <a:t>；</a:t>
              </a:r>
              <a:r>
                <a:rPr lang="zh-CN" altLang="en-US" sz="2400" b="1">
                  <a:solidFill>
                    <a:schemeClr val="tx2"/>
                  </a:solidFill>
                  <a:latin typeface="宋体" panose="02010600030101010101" pitchFamily="2" charset="-122"/>
                </a:rPr>
                <a:t>相位上，线电流</a:t>
              </a:r>
              <a:r>
                <a:rPr lang="zh-CN" altLang="en-US" sz="2400" b="1">
                  <a:solidFill>
                    <a:srgbClr val="FF0066"/>
                  </a:solidFill>
                  <a:latin typeface="宋体" panose="02010600030101010101" pitchFamily="2" charset="-122"/>
                </a:rPr>
                <a:t>滞后</a:t>
              </a:r>
              <a:r>
                <a:rPr lang="zh-CN" altLang="en-US" sz="2400" b="1">
                  <a:solidFill>
                    <a:schemeClr val="tx2"/>
                  </a:solidFill>
                  <a:latin typeface="宋体" panose="02010600030101010101" pitchFamily="2" charset="-122"/>
                </a:rPr>
                <a:t>相应的相电流</a:t>
              </a:r>
              <a:r>
                <a:rPr lang="zh-CN" altLang="en-US" sz="2400" b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zh-CN" altLang="en-US" sz="2400" b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r>
                <a:rPr lang="zh-CN" altLang="en-US" sz="2400" b="1">
                  <a:solidFill>
                    <a:srgbClr val="FF0066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 panose="05050102010706020507" pitchFamily="18" charset="2"/>
                </a:rPr>
                <a:t></a:t>
              </a:r>
              <a:r>
                <a:rPr lang="en-US" altLang="zh-CN" sz="2400" b="1">
                  <a:solidFill>
                    <a:schemeClr val="tx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b="1">
                  <a:solidFill>
                    <a:schemeClr val="tx2"/>
                  </a:solidFill>
                  <a:latin typeface="宋体" panose="02010600030101010101" pitchFamily="2" charset="-122"/>
                </a:rPr>
                <a:t>。</a:t>
              </a:r>
              <a:r>
                <a:rPr lang="en-US" altLang="zh-CN" sz="2400" b="1">
                  <a:latin typeface="宋体" panose="02010600030101010101" pitchFamily="2" charset="-122"/>
                </a:rPr>
                <a:t> 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  <p:graphicFrame>
          <p:nvGraphicFramePr>
            <p:cNvPr id="21" name="Object 50">
              <a:extLst>
                <a:ext uri="{FF2B5EF4-FFF2-40B4-BE49-F238E27FC236}">
                  <a16:creationId xmlns:a16="http://schemas.microsoft.com/office/drawing/2014/main" id="{9DE1331F-B61A-8069-A7DE-5E71BC58F254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997" y="482"/>
            <a:ext cx="673" cy="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2" imgW="0" imgH="0" progId="Equation.3">
                    <p:embed/>
                  </p:oleObj>
                </mc:Choice>
                <mc:Fallback>
                  <p:oleObj r:id="rId2" imgW="0" imgH="0" progId="Equation.3">
                    <p:embed/>
                    <p:pic>
                      <p:nvPicPr>
                        <p:cNvPr id="0" name="Object 50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97" y="482"/>
                          <a:ext cx="673" cy="30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57395" name="Text Box 44">
            <a:extLst>
              <a:ext uri="{FF2B5EF4-FFF2-40B4-BE49-F238E27FC236}">
                <a16:creationId xmlns:a16="http://schemas.microsoft.com/office/drawing/2014/main" id="{7F42BE4B-C8F4-6641-FF42-4AB13EE350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063" y="4048125"/>
            <a:ext cx="44640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 typeface="宋体" panose="02010600030101010101" pitchFamily="2" charset="-122"/>
              <a:buAutoNum type="circleNumDbPlain" startAt="2"/>
            </a:pPr>
            <a:r>
              <a:rPr lang="zh-CN" altLang="en-US" sz="2400" b="1">
                <a:solidFill>
                  <a:srgbClr val="9900CC"/>
                </a:solidFill>
                <a:latin typeface="宋体" panose="02010600030101010101" pitchFamily="2" charset="-122"/>
              </a:rPr>
              <a:t>负载线、相电流之间的关系</a:t>
            </a:r>
          </a:p>
        </p:txBody>
      </p:sp>
      <p:sp>
        <p:nvSpPr>
          <p:cNvPr id="57396" name="Text Box 45">
            <a:extLst>
              <a:ext uri="{FF2B5EF4-FFF2-40B4-BE49-F238E27FC236}">
                <a16:creationId xmlns:a16="http://schemas.microsoft.com/office/drawing/2014/main" id="{92292B14-419A-5C89-91BB-9CCB93C460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5413" y="4471988"/>
            <a:ext cx="4597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　　根据 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KCL</a:t>
            </a: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，负载线、相电流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6600FF"/>
                </a:solidFill>
                <a:latin typeface="Times New Roman" panose="02020603050405020304" pitchFamily="18" charset="0"/>
              </a:rPr>
              <a:t>之间的关系为</a:t>
            </a:r>
          </a:p>
        </p:txBody>
      </p:sp>
      <p:grpSp>
        <p:nvGrpSpPr>
          <p:cNvPr id="8" name="Group 197">
            <a:extLst>
              <a:ext uri="{FF2B5EF4-FFF2-40B4-BE49-F238E27FC236}">
                <a16:creationId xmlns:a16="http://schemas.microsoft.com/office/drawing/2014/main" id="{5F1ECC5A-DCCD-3E3B-7628-BC5E790133F5}"/>
              </a:ext>
            </a:extLst>
          </p:cNvPr>
          <p:cNvGrpSpPr>
            <a:grpSpLocks/>
          </p:cNvGrpSpPr>
          <p:nvPr/>
        </p:nvGrpSpPr>
        <p:grpSpPr bwMode="auto">
          <a:xfrm>
            <a:off x="49213" y="5184775"/>
            <a:ext cx="4876800" cy="1481138"/>
            <a:chOff x="0" y="-21"/>
            <a:chExt cx="3072" cy="933"/>
          </a:xfrm>
        </p:grpSpPr>
        <p:sp useBgFill="1">
          <p:nvSpPr>
            <p:cNvPr id="23" name="Rectangle 193">
              <a:extLst>
                <a:ext uri="{FF2B5EF4-FFF2-40B4-BE49-F238E27FC236}">
                  <a16:creationId xmlns:a16="http://schemas.microsoft.com/office/drawing/2014/main" id="{18BFCC30-225E-EDD5-2DC5-65709E4E9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3072" cy="912"/>
            </a:xfrm>
            <a:prstGeom prst="rect">
              <a:avLst/>
            </a:prstGeom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graphicFrame>
          <p:nvGraphicFramePr>
            <p:cNvPr id="24" name="Object 55">
              <a:extLst>
                <a:ext uri="{FF2B5EF4-FFF2-40B4-BE49-F238E27FC236}">
                  <a16:creationId xmlns:a16="http://schemas.microsoft.com/office/drawing/2014/main" id="{5F171054-C099-B078-7BDF-8C7B35B6A4F8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193" y="-21"/>
            <a:ext cx="859" cy="2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752490" imgH="180885" progId="Equation.DSMT4">
                    <p:embed/>
                  </p:oleObj>
                </mc:Choice>
                <mc:Fallback>
                  <p:oleObj name="Equation" r:id="rId3" imgW="752490" imgH="180885" progId="Equation.DSMT4">
                    <p:embed/>
                    <p:pic>
                      <p:nvPicPr>
                        <p:cNvPr id="0" name="Object 5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93" y="-21"/>
                          <a:ext cx="859" cy="27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57400" name="Object 56">
            <a:extLst>
              <a:ext uri="{FF2B5EF4-FFF2-40B4-BE49-F238E27FC236}">
                <a16:creationId xmlns:a16="http://schemas.microsoft.com/office/drawing/2014/main" id="{ED4224D8-6B2F-054F-0E92-8F8E1A58E7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24050" y="5670550"/>
          <a:ext cx="1376363" cy="43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5" imgW="771660" imgH="180885" progId="Equation.DSMT4">
                  <p:embed/>
                </p:oleObj>
              </mc:Choice>
              <mc:Fallback>
                <p:oleObj name="Equation" r:id="rId5" imgW="771660" imgH="180885" progId="Equation.DSMT4">
                  <p:embed/>
                  <p:pic>
                    <p:nvPicPr>
                      <p:cNvPr id="0" name="Object 5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24050" y="5670550"/>
                        <a:ext cx="1376363" cy="43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401" name="Object 57">
            <a:extLst>
              <a:ext uri="{FF2B5EF4-FFF2-40B4-BE49-F238E27FC236}">
                <a16:creationId xmlns:a16="http://schemas.microsoft.com/office/drawing/2014/main" id="{3BE9B3BD-0182-6736-42E4-F6AA16677B5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936750" y="6137275"/>
          <a:ext cx="1466850" cy="46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771660" imgH="180885" progId="Equation.DSMT4">
                  <p:embed/>
                </p:oleObj>
              </mc:Choice>
              <mc:Fallback>
                <p:oleObj name="Equation" r:id="rId7" imgW="771660" imgH="180885" progId="Equation.DSMT4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0" y="6137275"/>
                        <a:ext cx="1466850" cy="4651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402" name="Text Box 198">
            <a:extLst>
              <a:ext uri="{FF2B5EF4-FFF2-40B4-BE49-F238E27FC236}">
                <a16:creationId xmlns:a16="http://schemas.microsoft.com/office/drawing/2014/main" id="{5AF49A11-A0BC-F591-F467-AEC0EDF6F7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54525" y="215900"/>
            <a:ext cx="3165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若负载对称，即</a:t>
            </a:r>
          </a:p>
        </p:txBody>
      </p:sp>
      <p:sp>
        <p:nvSpPr>
          <p:cNvPr id="57403" name="Text Box 199">
            <a:extLst>
              <a:ext uri="{FF2B5EF4-FFF2-40B4-BE49-F238E27FC236}">
                <a16:creationId xmlns:a16="http://schemas.microsoft.com/office/drawing/2014/main" id="{66A0156D-A91C-CEEC-78E5-CE03232755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673100"/>
            <a:ext cx="441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</a:rPr>
              <a:t>|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12</a:t>
            </a: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</a:rPr>
              <a:t>|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</a:rPr>
              <a:t>|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23</a:t>
            </a: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</a:rPr>
              <a:t>|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</a:rPr>
              <a:t>|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31</a:t>
            </a: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</a:rPr>
              <a:t>|</a:t>
            </a:r>
            <a:r>
              <a:rPr lang="en-US" altLang="zh-CN" sz="2400" b="1">
                <a:solidFill>
                  <a:srgbClr val="6600FF"/>
                </a:solidFill>
                <a:latin typeface="Times New Roman" panose="02020603050405020304" pitchFamily="18" charset="0"/>
              </a:rPr>
              <a:t>=</a:t>
            </a: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</a:rPr>
              <a:t>|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 i="1">
                <a:solidFill>
                  <a:srgbClr val="6600FF"/>
                </a:solidFill>
                <a:latin typeface="Times New Roman" panose="02020603050405020304" pitchFamily="18" charset="0"/>
              </a:rPr>
              <a:t>Z</a:t>
            </a:r>
            <a:r>
              <a:rPr lang="en-US" altLang="zh-CN" sz="2400" b="1" baseline="-25000">
                <a:solidFill>
                  <a:srgbClr val="6600FF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solidFill>
                  <a:srgbClr val="6600FF"/>
                </a:solidFill>
                <a:latin typeface="宋体" panose="02010600030101010101" pitchFamily="2" charset="-122"/>
              </a:rPr>
              <a:t>|</a:t>
            </a:r>
            <a:endParaRPr lang="zh-CN" altLang="en-US" sz="24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7404" name="Text Box 200">
            <a:extLst>
              <a:ext uri="{FF2B5EF4-FFF2-40B4-BE49-F238E27FC236}">
                <a16:creationId xmlns:a16="http://schemas.microsoft.com/office/drawing/2014/main" id="{8285F4ED-4E63-9E23-8926-D7D926AFEE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7388" y="1054100"/>
            <a:ext cx="4189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和　　</a:t>
            </a:r>
            <a:r>
              <a:rPr lang="zh-CN" altLang="en-US" sz="2400" b="1" i="1">
                <a:solidFill>
                  <a:srgbClr val="A5002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zh-CN" altLang="en-US" sz="2400" b="1" baseline="-25000">
                <a:solidFill>
                  <a:srgbClr val="A5002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12</a:t>
            </a:r>
            <a:r>
              <a:rPr lang="zh-CN" altLang="en-US" sz="2400" b="1">
                <a:solidFill>
                  <a:srgbClr val="A5002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zh-CN" altLang="en-US" sz="2400" b="1" i="1">
                <a:solidFill>
                  <a:srgbClr val="A5002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zh-CN" altLang="en-US" sz="2400" b="1" baseline="-25000">
                <a:solidFill>
                  <a:srgbClr val="A5002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23</a:t>
            </a:r>
            <a:r>
              <a:rPr lang="zh-CN" altLang="en-US" sz="2400" b="1">
                <a:solidFill>
                  <a:srgbClr val="A5002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zh-CN" altLang="en-US" sz="2400" b="1" i="1">
                <a:solidFill>
                  <a:srgbClr val="A5002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zh-CN" altLang="en-US" sz="2400" b="1" baseline="-25000">
                <a:solidFill>
                  <a:srgbClr val="A5002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31</a:t>
            </a:r>
            <a:r>
              <a:rPr lang="zh-CN" altLang="en-US" sz="2400" b="1">
                <a:solidFill>
                  <a:srgbClr val="A5002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= </a:t>
            </a:r>
            <a:r>
              <a:rPr lang="zh-CN" altLang="en-US" sz="2400" b="1" i="1">
                <a:solidFill>
                  <a:srgbClr val="A50021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</a:p>
        </p:txBody>
      </p:sp>
      <p:sp>
        <p:nvSpPr>
          <p:cNvPr id="57405" name="Text Box 201">
            <a:extLst>
              <a:ext uri="{FF2B5EF4-FFF2-40B4-BE49-F238E27FC236}">
                <a16:creationId xmlns:a16="http://schemas.microsoft.com/office/drawing/2014/main" id="{03EF4846-891B-6C34-5C02-EEB3BB5BAD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9613" y="1511300"/>
            <a:ext cx="43195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宋体" panose="02010600030101010101" pitchFamily="2" charset="-122"/>
              </a:rPr>
              <a:t>则负载相电流也是对称的，即</a:t>
            </a:r>
          </a:p>
        </p:txBody>
      </p:sp>
      <p:graphicFrame>
        <p:nvGraphicFramePr>
          <p:cNvPr id="57406" name="Object 62">
            <a:extLst>
              <a:ext uri="{FF2B5EF4-FFF2-40B4-BE49-F238E27FC236}">
                <a16:creationId xmlns:a16="http://schemas.microsoft.com/office/drawing/2014/main" id="{FF4000AC-B075-9444-129A-84F2D520871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92725" y="1989138"/>
          <a:ext cx="2590800" cy="81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9" imgW="1495530" imgH="409485" progId="Equation.DSMT4">
                  <p:embed/>
                </p:oleObj>
              </mc:Choice>
              <mc:Fallback>
                <p:oleObj name="Equation" r:id="rId9" imgW="1495530" imgH="409485" progId="Equation.DSMT4">
                  <p:embed/>
                  <p:pic>
                    <p:nvPicPr>
                      <p:cNvPr id="0" name="Object 6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1989138"/>
                        <a:ext cx="2590800" cy="812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7407" name="Object 63">
            <a:extLst>
              <a:ext uri="{FF2B5EF4-FFF2-40B4-BE49-F238E27FC236}">
                <a16:creationId xmlns:a16="http://schemas.microsoft.com/office/drawing/2014/main" id="{342BDB4E-62A4-3EC7-CF63-B5FB9046AA3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859338" y="2643188"/>
          <a:ext cx="3152775" cy="714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11" imgW="1809810" imgH="352335" progId="Equation.DSMT4">
                  <p:embed/>
                </p:oleObj>
              </mc:Choice>
              <mc:Fallback>
                <p:oleObj name="Equation" r:id="rId11" imgW="1809810" imgH="352335" progId="Equation.DSMT4">
                  <p:embed/>
                  <p:pic>
                    <p:nvPicPr>
                      <p:cNvPr id="0" name="Object 6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59338" y="2643188"/>
                        <a:ext cx="3152775" cy="714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7408" name="Line 204">
            <a:extLst>
              <a:ext uri="{FF2B5EF4-FFF2-40B4-BE49-F238E27FC236}">
                <a16:creationId xmlns:a16="http://schemas.microsoft.com/office/drawing/2014/main" id="{0AE27D3F-2498-EDA4-B1A2-59A20230FA49}"/>
              </a:ext>
            </a:extLst>
          </p:cNvPr>
          <p:cNvSpPr>
            <a:spLocks noChangeShapeType="1"/>
          </p:cNvSpPr>
          <p:nvPr/>
        </p:nvSpPr>
        <p:spPr bwMode="auto">
          <a:xfrm>
            <a:off x="6819900" y="4814888"/>
            <a:ext cx="990600" cy="0"/>
          </a:xfrm>
          <a:prstGeom prst="line">
            <a:avLst/>
          </a:prstGeom>
          <a:noFill/>
          <a:ln w="38100">
            <a:solidFill>
              <a:srgbClr val="FF6699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7409" name="Line 205">
            <a:extLst>
              <a:ext uri="{FF2B5EF4-FFF2-40B4-BE49-F238E27FC236}">
                <a16:creationId xmlns:a16="http://schemas.microsoft.com/office/drawing/2014/main" id="{08B7F118-3C08-B157-3B5A-DE351FA9A57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46825" y="4768850"/>
            <a:ext cx="457200" cy="762000"/>
          </a:xfrm>
          <a:prstGeom prst="line">
            <a:avLst/>
          </a:prstGeom>
          <a:noFill/>
          <a:ln w="38100">
            <a:solidFill>
              <a:srgbClr val="FF6699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7410" name="Line 206">
            <a:extLst>
              <a:ext uri="{FF2B5EF4-FFF2-40B4-BE49-F238E27FC236}">
                <a16:creationId xmlns:a16="http://schemas.microsoft.com/office/drawing/2014/main" id="{B1BF309B-B774-1F70-63F3-D2E74A08B22E}"/>
              </a:ext>
            </a:extLst>
          </p:cNvPr>
          <p:cNvSpPr>
            <a:spLocks noChangeShapeType="1"/>
          </p:cNvSpPr>
          <p:nvPr/>
        </p:nvSpPr>
        <p:spPr bwMode="auto">
          <a:xfrm rot="-466219" flipH="1" flipV="1">
            <a:off x="6381750" y="3976688"/>
            <a:ext cx="381000" cy="838200"/>
          </a:xfrm>
          <a:prstGeom prst="line">
            <a:avLst/>
          </a:prstGeom>
          <a:noFill/>
          <a:ln w="38100">
            <a:solidFill>
              <a:srgbClr val="FF6699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7411" name="Line 207">
            <a:extLst>
              <a:ext uri="{FF2B5EF4-FFF2-40B4-BE49-F238E27FC236}">
                <a16:creationId xmlns:a16="http://schemas.microsoft.com/office/drawing/2014/main" id="{95CA7DDA-C7B7-17C3-5833-D4BE249041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362700" y="3328988"/>
            <a:ext cx="457200" cy="762000"/>
          </a:xfrm>
          <a:prstGeom prst="line">
            <a:avLst/>
          </a:prstGeom>
          <a:noFill/>
          <a:ln w="38100">
            <a:solidFill>
              <a:srgbClr val="FF669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7412" name="Line 208">
            <a:extLst>
              <a:ext uri="{FF2B5EF4-FFF2-40B4-BE49-F238E27FC236}">
                <a16:creationId xmlns:a16="http://schemas.microsoft.com/office/drawing/2014/main" id="{8723843D-F66A-7D17-DDB5-432CC22C299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75463" y="3328988"/>
            <a:ext cx="0" cy="1447800"/>
          </a:xfrm>
          <a:prstGeom prst="line">
            <a:avLst/>
          </a:prstGeom>
          <a:noFill/>
          <a:ln w="38100">
            <a:solidFill>
              <a:srgbClr val="6666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7413" name="Line 209">
            <a:extLst>
              <a:ext uri="{FF2B5EF4-FFF2-40B4-BE49-F238E27FC236}">
                <a16:creationId xmlns:a16="http://schemas.microsoft.com/office/drawing/2014/main" id="{4C018C94-2C78-CBB6-72B8-5B35AA68E1F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720013" y="4768850"/>
            <a:ext cx="381000" cy="838200"/>
          </a:xfrm>
          <a:prstGeom prst="line">
            <a:avLst/>
          </a:prstGeom>
          <a:noFill/>
          <a:ln w="38100">
            <a:solidFill>
              <a:srgbClr val="FF669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7414" name="Line 210">
            <a:extLst>
              <a:ext uri="{FF2B5EF4-FFF2-40B4-BE49-F238E27FC236}">
                <a16:creationId xmlns:a16="http://schemas.microsoft.com/office/drawing/2014/main" id="{6E6E66E4-624D-8539-9A7B-8ADB89A4B800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1813" y="4794250"/>
            <a:ext cx="1219200" cy="838200"/>
          </a:xfrm>
          <a:prstGeom prst="line">
            <a:avLst/>
          </a:prstGeom>
          <a:noFill/>
          <a:ln w="38100">
            <a:solidFill>
              <a:srgbClr val="6666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7415" name="Line 211">
            <a:extLst>
              <a:ext uri="{FF2B5EF4-FFF2-40B4-BE49-F238E27FC236}">
                <a16:creationId xmlns:a16="http://schemas.microsoft.com/office/drawing/2014/main" id="{3406468A-7BAD-1D03-3240-9EF84A24B8A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91175" y="5489575"/>
            <a:ext cx="781050" cy="0"/>
          </a:xfrm>
          <a:prstGeom prst="line">
            <a:avLst/>
          </a:prstGeom>
          <a:noFill/>
          <a:ln w="38100">
            <a:solidFill>
              <a:srgbClr val="FF6699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57416" name="Line 212">
            <a:extLst>
              <a:ext uri="{FF2B5EF4-FFF2-40B4-BE49-F238E27FC236}">
                <a16:creationId xmlns:a16="http://schemas.microsoft.com/office/drawing/2014/main" id="{6E3C4AA0-C51E-ACC0-B87B-0647CF86738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05450" y="4768850"/>
            <a:ext cx="1371600" cy="685800"/>
          </a:xfrm>
          <a:prstGeom prst="line">
            <a:avLst/>
          </a:prstGeom>
          <a:noFill/>
          <a:ln w="38100">
            <a:solidFill>
              <a:srgbClr val="6666FF"/>
            </a:solidFill>
            <a:round/>
            <a:headEnd/>
            <a:tailEnd type="stealth" w="med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9" name="Group 213">
            <a:extLst>
              <a:ext uri="{FF2B5EF4-FFF2-40B4-BE49-F238E27FC236}">
                <a16:creationId xmlns:a16="http://schemas.microsoft.com/office/drawing/2014/main" id="{D7224BA9-657B-E982-0BE8-3F88B29DF173}"/>
              </a:ext>
            </a:extLst>
          </p:cNvPr>
          <p:cNvGrpSpPr>
            <a:grpSpLocks/>
          </p:cNvGrpSpPr>
          <p:nvPr/>
        </p:nvGrpSpPr>
        <p:grpSpPr bwMode="auto">
          <a:xfrm>
            <a:off x="8066088" y="5629275"/>
            <a:ext cx="387350" cy="608013"/>
            <a:chOff x="0" y="0"/>
            <a:chExt cx="244" cy="383"/>
          </a:xfrm>
        </p:grpSpPr>
        <p:sp>
          <p:nvSpPr>
            <p:cNvPr id="57398" name="Text Box 214">
              <a:extLst>
                <a:ext uri="{FF2B5EF4-FFF2-40B4-BE49-F238E27FC236}">
                  <a16:creationId xmlns:a16="http://schemas.microsoft.com/office/drawing/2014/main" id="{B1289682-D8F1-D94E-42AF-561B25F91F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14"/>
              <a:ext cx="2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57399" name="Text Box 215">
              <a:extLst>
                <a:ext uri="{FF2B5EF4-FFF2-40B4-BE49-F238E27FC236}">
                  <a16:creationId xmlns:a16="http://schemas.microsoft.com/office/drawing/2014/main" id="{40E886BA-DF0B-D375-6471-D0E31CBAAF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0"/>
              <a:ext cx="18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6600FF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grpSp>
        <p:nvGrpSpPr>
          <p:cNvPr id="10" name="Group 216">
            <a:extLst>
              <a:ext uri="{FF2B5EF4-FFF2-40B4-BE49-F238E27FC236}">
                <a16:creationId xmlns:a16="http://schemas.microsoft.com/office/drawing/2014/main" id="{5CDC39D4-111A-4643-5684-EF0FDF630DBA}"/>
              </a:ext>
            </a:extLst>
          </p:cNvPr>
          <p:cNvGrpSpPr>
            <a:grpSpLocks/>
          </p:cNvGrpSpPr>
          <p:nvPr/>
        </p:nvGrpSpPr>
        <p:grpSpPr bwMode="auto">
          <a:xfrm>
            <a:off x="5192713" y="5226050"/>
            <a:ext cx="387350" cy="608013"/>
            <a:chOff x="0" y="0"/>
            <a:chExt cx="244" cy="383"/>
          </a:xfrm>
        </p:grpSpPr>
        <p:sp>
          <p:nvSpPr>
            <p:cNvPr id="25" name="Text Box 217">
              <a:extLst>
                <a:ext uri="{FF2B5EF4-FFF2-40B4-BE49-F238E27FC236}">
                  <a16:creationId xmlns:a16="http://schemas.microsoft.com/office/drawing/2014/main" id="{B319BCD6-B70E-E440-E877-6178AF6BB9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14"/>
              <a:ext cx="2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57397" name="Text Box 218">
              <a:extLst>
                <a:ext uri="{FF2B5EF4-FFF2-40B4-BE49-F238E27FC236}">
                  <a16:creationId xmlns:a16="http://schemas.microsoft.com/office/drawing/2014/main" id="{C297B191-432E-F5A4-3771-06D7A94D38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0"/>
              <a:ext cx="18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6600FF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grpSp>
        <p:nvGrpSpPr>
          <p:cNvPr id="11" name="Group 219">
            <a:extLst>
              <a:ext uri="{FF2B5EF4-FFF2-40B4-BE49-F238E27FC236}">
                <a16:creationId xmlns:a16="http://schemas.microsoft.com/office/drawing/2014/main" id="{AEECBEFB-3893-5285-E7F3-19579BA740A8}"/>
              </a:ext>
            </a:extLst>
          </p:cNvPr>
          <p:cNvGrpSpPr>
            <a:grpSpLocks/>
          </p:cNvGrpSpPr>
          <p:nvPr/>
        </p:nvGrpSpPr>
        <p:grpSpPr bwMode="auto">
          <a:xfrm>
            <a:off x="6858000" y="3328988"/>
            <a:ext cx="387350" cy="608012"/>
            <a:chOff x="0" y="0"/>
            <a:chExt cx="244" cy="383"/>
          </a:xfrm>
        </p:grpSpPr>
        <p:sp>
          <p:nvSpPr>
            <p:cNvPr id="57394" name="Text Box 220">
              <a:extLst>
                <a:ext uri="{FF2B5EF4-FFF2-40B4-BE49-F238E27FC236}">
                  <a16:creationId xmlns:a16="http://schemas.microsoft.com/office/drawing/2014/main" id="{433D639E-3896-6F33-B002-559C706F3F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14"/>
              <a:ext cx="24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3</a:t>
              </a:r>
            </a:p>
          </p:txBody>
        </p:sp>
        <p:sp>
          <p:nvSpPr>
            <p:cNvPr id="26" name="Text Box 221">
              <a:extLst>
                <a:ext uri="{FF2B5EF4-FFF2-40B4-BE49-F238E27FC236}">
                  <a16:creationId xmlns:a16="http://schemas.microsoft.com/office/drawing/2014/main" id="{49FFFEF3-55B2-AEEE-6F98-305E497E0F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0"/>
              <a:ext cx="18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6600FF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grpSp>
        <p:nvGrpSpPr>
          <p:cNvPr id="12" name="Group 222">
            <a:extLst>
              <a:ext uri="{FF2B5EF4-FFF2-40B4-BE49-F238E27FC236}">
                <a16:creationId xmlns:a16="http://schemas.microsoft.com/office/drawing/2014/main" id="{CC63FADB-C2FB-905A-56E2-699C4D880EAB}"/>
              </a:ext>
            </a:extLst>
          </p:cNvPr>
          <p:cNvGrpSpPr>
            <a:grpSpLocks/>
          </p:cNvGrpSpPr>
          <p:nvPr/>
        </p:nvGrpSpPr>
        <p:grpSpPr bwMode="auto">
          <a:xfrm>
            <a:off x="5868988" y="3832225"/>
            <a:ext cx="482600" cy="608013"/>
            <a:chOff x="0" y="0"/>
            <a:chExt cx="304" cy="383"/>
          </a:xfrm>
        </p:grpSpPr>
        <p:sp>
          <p:nvSpPr>
            <p:cNvPr id="57392" name="Text Box 223">
              <a:extLst>
                <a:ext uri="{FF2B5EF4-FFF2-40B4-BE49-F238E27FC236}">
                  <a16:creationId xmlns:a16="http://schemas.microsoft.com/office/drawing/2014/main" id="{6751E15F-C952-0C4F-3419-50CEC45AAC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14"/>
              <a:ext cx="3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31</a:t>
              </a:r>
            </a:p>
          </p:txBody>
        </p:sp>
        <p:sp>
          <p:nvSpPr>
            <p:cNvPr id="57393" name="Text Box 224">
              <a:extLst>
                <a:ext uri="{FF2B5EF4-FFF2-40B4-BE49-F238E27FC236}">
                  <a16:creationId xmlns:a16="http://schemas.microsoft.com/office/drawing/2014/main" id="{93297B53-9931-BC56-602A-17E310455F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0"/>
              <a:ext cx="18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FF0066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grpSp>
        <p:nvGrpSpPr>
          <p:cNvPr id="22" name="Group 225">
            <a:extLst>
              <a:ext uri="{FF2B5EF4-FFF2-40B4-BE49-F238E27FC236}">
                <a16:creationId xmlns:a16="http://schemas.microsoft.com/office/drawing/2014/main" id="{E1CD43D4-5B1B-AD9D-C89D-B7C0448C9654}"/>
              </a:ext>
            </a:extLst>
          </p:cNvPr>
          <p:cNvGrpSpPr>
            <a:grpSpLocks/>
          </p:cNvGrpSpPr>
          <p:nvPr/>
        </p:nvGrpSpPr>
        <p:grpSpPr bwMode="auto">
          <a:xfrm>
            <a:off x="7780338" y="4552950"/>
            <a:ext cx="482600" cy="608013"/>
            <a:chOff x="0" y="0"/>
            <a:chExt cx="304" cy="383"/>
          </a:xfrm>
        </p:grpSpPr>
        <p:sp>
          <p:nvSpPr>
            <p:cNvPr id="57390" name="Text Box 226">
              <a:extLst>
                <a:ext uri="{FF2B5EF4-FFF2-40B4-BE49-F238E27FC236}">
                  <a16:creationId xmlns:a16="http://schemas.microsoft.com/office/drawing/2014/main" id="{053121F8-1254-DEA3-D961-1087F422E0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14"/>
              <a:ext cx="3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12</a:t>
              </a:r>
            </a:p>
          </p:txBody>
        </p:sp>
        <p:sp>
          <p:nvSpPr>
            <p:cNvPr id="57391" name="Text Box 227">
              <a:extLst>
                <a:ext uri="{FF2B5EF4-FFF2-40B4-BE49-F238E27FC236}">
                  <a16:creationId xmlns:a16="http://schemas.microsoft.com/office/drawing/2014/main" id="{8DDC79E3-27C7-DB15-E5BA-78ECE47581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0"/>
              <a:ext cx="18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FF0066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grpSp>
        <p:nvGrpSpPr>
          <p:cNvPr id="29" name="Group 228">
            <a:extLst>
              <a:ext uri="{FF2B5EF4-FFF2-40B4-BE49-F238E27FC236}">
                <a16:creationId xmlns:a16="http://schemas.microsoft.com/office/drawing/2014/main" id="{D556F862-4D50-0ED3-BE2A-C15B5E81B398}"/>
              </a:ext>
            </a:extLst>
          </p:cNvPr>
          <p:cNvGrpSpPr>
            <a:grpSpLocks/>
          </p:cNvGrpSpPr>
          <p:nvPr/>
        </p:nvGrpSpPr>
        <p:grpSpPr bwMode="auto">
          <a:xfrm>
            <a:off x="6197600" y="5273675"/>
            <a:ext cx="482600" cy="608013"/>
            <a:chOff x="0" y="0"/>
            <a:chExt cx="304" cy="383"/>
          </a:xfrm>
        </p:grpSpPr>
        <p:sp>
          <p:nvSpPr>
            <p:cNvPr id="57388" name="Text Box 229">
              <a:extLst>
                <a:ext uri="{FF2B5EF4-FFF2-40B4-BE49-F238E27FC236}">
                  <a16:creationId xmlns:a16="http://schemas.microsoft.com/office/drawing/2014/main" id="{3C0DC248-E90D-7BDC-7C1D-6985BD3AA0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14"/>
              <a:ext cx="3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solidFill>
                    <a:srgbClr val="FF0066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FF0066"/>
                  </a:solidFill>
                  <a:latin typeface="Times New Roman" panose="02020603050405020304" pitchFamily="18" charset="0"/>
                </a:rPr>
                <a:t>23</a:t>
              </a:r>
            </a:p>
          </p:txBody>
        </p:sp>
        <p:sp>
          <p:nvSpPr>
            <p:cNvPr id="57389" name="Text Box 230">
              <a:extLst>
                <a:ext uri="{FF2B5EF4-FFF2-40B4-BE49-F238E27FC236}">
                  <a16:creationId xmlns:a16="http://schemas.microsoft.com/office/drawing/2014/main" id="{21A79C27-337D-265F-B42A-931B1A00B8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" y="0"/>
              <a:ext cx="189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>
                  <a:solidFill>
                    <a:srgbClr val="FF0066"/>
                  </a:solidFill>
                  <a:latin typeface="宋体" panose="02010600030101010101" pitchFamily="2" charset="-122"/>
                </a:rPr>
                <a:t>•</a:t>
              </a:r>
            </a:p>
          </p:txBody>
        </p:sp>
      </p:grpSp>
      <p:grpSp>
        <p:nvGrpSpPr>
          <p:cNvPr id="30" name="Group 231">
            <a:extLst>
              <a:ext uri="{FF2B5EF4-FFF2-40B4-BE49-F238E27FC236}">
                <a16:creationId xmlns:a16="http://schemas.microsoft.com/office/drawing/2014/main" id="{2B05FDD0-86F1-AA38-3762-09DFDE253E89}"/>
              </a:ext>
            </a:extLst>
          </p:cNvPr>
          <p:cNvGrpSpPr>
            <a:grpSpLocks/>
          </p:cNvGrpSpPr>
          <p:nvPr/>
        </p:nvGrpSpPr>
        <p:grpSpPr bwMode="auto">
          <a:xfrm>
            <a:off x="4995863" y="3605213"/>
            <a:ext cx="3459162" cy="2625725"/>
            <a:chOff x="0" y="0"/>
            <a:chExt cx="2179" cy="1655"/>
          </a:xfrm>
        </p:grpSpPr>
        <p:sp>
          <p:nvSpPr>
            <p:cNvPr id="57376" name="Line 232">
              <a:extLst>
                <a:ext uri="{FF2B5EF4-FFF2-40B4-BE49-F238E27FC236}">
                  <a16:creationId xmlns:a16="http://schemas.microsoft.com/office/drawing/2014/main" id="{0479C5F3-983B-7B7F-2EE3-79D07A202E1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2198602">
              <a:off x="1076" y="490"/>
              <a:ext cx="864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377" name="Line 233">
              <a:extLst>
                <a:ext uri="{FF2B5EF4-FFF2-40B4-BE49-F238E27FC236}">
                  <a16:creationId xmlns:a16="http://schemas.microsoft.com/office/drawing/2014/main" id="{5CD47D89-83A4-58D7-C48A-E7ECE8F17CB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9441441">
              <a:off x="328" y="580"/>
              <a:ext cx="864" cy="1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7378" name="Group 234">
              <a:extLst>
                <a:ext uri="{FF2B5EF4-FFF2-40B4-BE49-F238E27FC236}">
                  <a16:creationId xmlns:a16="http://schemas.microsoft.com/office/drawing/2014/main" id="{10E8D18C-4020-665F-EA2F-00F8E4BA2FBB}"/>
                </a:ext>
              </a:extLst>
            </p:cNvPr>
            <p:cNvGrpSpPr>
              <a:grpSpLocks/>
            </p:cNvGrpSpPr>
            <p:nvPr/>
          </p:nvGrpSpPr>
          <p:grpSpPr bwMode="auto">
            <a:xfrm rot="-582049">
              <a:off x="1816" y="0"/>
              <a:ext cx="363" cy="373"/>
              <a:chOff x="0" y="0"/>
              <a:chExt cx="363" cy="373"/>
            </a:xfrm>
          </p:grpSpPr>
          <p:sp>
            <p:nvSpPr>
              <p:cNvPr id="57386" name="Text Box 235">
                <a:extLst>
                  <a:ext uri="{FF2B5EF4-FFF2-40B4-BE49-F238E27FC236}">
                    <a16:creationId xmlns:a16="http://schemas.microsoft.com/office/drawing/2014/main" id="{D9053E96-9FB9-0416-D921-D0558338056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4"/>
                <a:ext cx="36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12</a:t>
                </a:r>
              </a:p>
            </p:txBody>
          </p:sp>
          <p:sp>
            <p:nvSpPr>
              <p:cNvPr id="57387" name="Text Box 236">
                <a:extLst>
                  <a:ext uri="{FF2B5EF4-FFF2-40B4-BE49-F238E27FC236}">
                    <a16:creationId xmlns:a16="http://schemas.microsoft.com/office/drawing/2014/main" id="{918E3890-385A-BF2D-1379-3E82644D73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3" y="0"/>
                <a:ext cx="16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7379" name="Group 237">
              <a:extLst>
                <a:ext uri="{FF2B5EF4-FFF2-40B4-BE49-F238E27FC236}">
                  <a16:creationId xmlns:a16="http://schemas.microsoft.com/office/drawing/2014/main" id="{4F1A9922-D4C4-CC20-E9D5-CF4BD44CD836}"/>
                </a:ext>
              </a:extLst>
            </p:cNvPr>
            <p:cNvGrpSpPr>
              <a:grpSpLocks/>
            </p:cNvGrpSpPr>
            <p:nvPr/>
          </p:nvGrpSpPr>
          <p:grpSpPr bwMode="auto">
            <a:xfrm rot="-977292">
              <a:off x="0" y="358"/>
              <a:ext cx="363" cy="372"/>
              <a:chOff x="0" y="0"/>
              <a:chExt cx="363" cy="372"/>
            </a:xfrm>
          </p:grpSpPr>
          <p:sp>
            <p:nvSpPr>
              <p:cNvPr id="57384" name="Text Box 238">
                <a:extLst>
                  <a:ext uri="{FF2B5EF4-FFF2-40B4-BE49-F238E27FC236}">
                    <a16:creationId xmlns:a16="http://schemas.microsoft.com/office/drawing/2014/main" id="{BFFE7A14-84C7-6AE7-68DE-2DB22D7D947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103"/>
                <a:ext cx="36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31</a:t>
                </a:r>
              </a:p>
            </p:txBody>
          </p:sp>
          <p:sp>
            <p:nvSpPr>
              <p:cNvPr id="57385" name="Text Box 239">
                <a:extLst>
                  <a:ext uri="{FF2B5EF4-FFF2-40B4-BE49-F238E27FC236}">
                    <a16:creationId xmlns:a16="http://schemas.microsoft.com/office/drawing/2014/main" id="{4F9F0A7C-5550-317B-8724-060E62DAEE1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74" y="0"/>
                <a:ext cx="16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57380" name="Group 240">
              <a:extLst>
                <a:ext uri="{FF2B5EF4-FFF2-40B4-BE49-F238E27FC236}">
                  <a16:creationId xmlns:a16="http://schemas.microsoft.com/office/drawing/2014/main" id="{070D800C-84E4-19F4-3787-42BED419448D}"/>
                </a:ext>
              </a:extLst>
            </p:cNvPr>
            <p:cNvGrpSpPr>
              <a:grpSpLocks/>
            </p:cNvGrpSpPr>
            <p:nvPr/>
          </p:nvGrpSpPr>
          <p:grpSpPr bwMode="auto">
            <a:xfrm rot="-392007">
              <a:off x="1120" y="1303"/>
              <a:ext cx="363" cy="352"/>
              <a:chOff x="307" y="-132"/>
              <a:chExt cx="363" cy="352"/>
            </a:xfrm>
          </p:grpSpPr>
          <p:sp>
            <p:nvSpPr>
              <p:cNvPr id="57382" name="Text Box 241">
                <a:extLst>
                  <a:ext uri="{FF2B5EF4-FFF2-40B4-BE49-F238E27FC236}">
                    <a16:creationId xmlns:a16="http://schemas.microsoft.com/office/drawing/2014/main" id="{18544DCF-8256-B070-6911-A57CA383F22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7" y="-49"/>
                <a:ext cx="36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U</a:t>
                </a:r>
                <a:r>
                  <a:rPr lang="en-US" altLang="zh-CN" sz="2200" b="1" baseline="-25000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23</a:t>
                </a:r>
              </a:p>
            </p:txBody>
          </p:sp>
          <p:sp>
            <p:nvSpPr>
              <p:cNvPr id="57383" name="Text Box 242">
                <a:extLst>
                  <a:ext uri="{FF2B5EF4-FFF2-40B4-BE49-F238E27FC236}">
                    <a16:creationId xmlns:a16="http://schemas.microsoft.com/office/drawing/2014/main" id="{F5627D31-67F5-E196-5DED-5EBCFDE2FEF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0" y="-132"/>
                <a:ext cx="166" cy="2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solidFill>
                      <a:srgbClr val="008000"/>
                    </a:solidFill>
                    <a:latin typeface="Times New Roman" panose="02020603050405020304" pitchFamily="18" charset="0"/>
                  </a:rPr>
                  <a:t>•</a:t>
                </a:r>
                <a:endParaRPr lang="en-US" altLang="zh-CN" sz="2000" b="1">
                  <a:solidFill>
                    <a:srgbClr val="008000"/>
                  </a:solidFill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7381" name="Line 243">
              <a:extLst>
                <a:ext uri="{FF2B5EF4-FFF2-40B4-BE49-F238E27FC236}">
                  <a16:creationId xmlns:a16="http://schemas.microsoft.com/office/drawing/2014/main" id="{3C3D18A7-8B8F-F050-B5BA-C9FF40A945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61" y="731"/>
              <a:ext cx="0" cy="864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7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7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7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7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7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7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7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7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57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7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7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5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5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5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5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5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5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12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95" grpId="0" autoUpdateAnimBg="0"/>
      <p:bldP spid="57396" grpId="0" autoUpdateAnimBg="0"/>
      <p:bldP spid="57402" grpId="0" autoUpdateAnimBg="0"/>
      <p:bldP spid="57403" grpId="0" autoUpdateAnimBg="0"/>
      <p:bldP spid="57404" grpId="0" autoUpdateAnimBg="0"/>
      <p:bldP spid="57405" grpId="0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9">
            <a:extLst>
              <a:ext uri="{FF2B5EF4-FFF2-40B4-BE49-F238E27FC236}">
                <a16:creationId xmlns:a16="http://schemas.microsoft.com/office/drawing/2014/main" id="{1D1FB0B1-FC70-4F6F-0076-FCFAB038DC6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23863" y="260350"/>
            <a:ext cx="3643312" cy="501650"/>
          </a:xfrm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2.8.3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三相功率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58374" name="Text Box 11">
            <a:extLst>
              <a:ext uri="{FF2B5EF4-FFF2-40B4-BE49-F238E27FC236}">
                <a16:creationId xmlns:a16="http://schemas.microsoft.com/office/drawing/2014/main" id="{6AF9342E-C821-5D4C-7C16-E3489DC74C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836613"/>
            <a:ext cx="8458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　　不论负载是何种连接方式，总的有功功率必定等于各相功率之和。当负载对称时，三相总功率为</a:t>
            </a:r>
          </a:p>
        </p:txBody>
      </p:sp>
      <p:sp>
        <p:nvSpPr>
          <p:cNvPr id="58375" name="Text Box 30">
            <a:extLst>
              <a:ext uri="{FF2B5EF4-FFF2-40B4-BE49-F238E27FC236}">
                <a16:creationId xmlns:a16="http://schemas.microsoft.com/office/drawing/2014/main" id="{4668BC1D-EBBE-7C27-B027-D4DEA3229C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97000" y="1692275"/>
            <a:ext cx="6311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= 3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= 3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 i="1">
                <a:solidFill>
                  <a:srgbClr val="0000FF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baseline="-25000">
                <a:solidFill>
                  <a:srgbClr val="0000FF"/>
                </a:solidFill>
                <a:latin typeface="Times New Roman" panose="02020603050405020304" pitchFamily="18" charset="0"/>
              </a:rPr>
              <a:t>p</a:t>
            </a:r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cos</a:t>
            </a:r>
            <a:r>
              <a:rPr lang="zh-CN" altLang="en-US" sz="2400" b="1" i="1">
                <a:solidFill>
                  <a:srgbClr val="00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endParaRPr lang="en-US" altLang="zh-CN" sz="2400" b="1" i="1">
              <a:solidFill>
                <a:srgbClr val="0000FF"/>
              </a:solidFill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58376" name="Text Box 31">
            <a:extLst>
              <a:ext uri="{FF2B5EF4-FFF2-40B4-BE49-F238E27FC236}">
                <a16:creationId xmlns:a16="http://schemas.microsoft.com/office/drawing/2014/main" id="{7CA69E75-479F-5324-38EA-14418CF131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28700" y="2200275"/>
            <a:ext cx="6311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注意 </a:t>
            </a:r>
            <a:r>
              <a:rPr lang="zh-CN" altLang="en-US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zh-CN" altLang="en-US" sz="2400" b="1" i="1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是相电压与相电流的相位差角。</a:t>
            </a:r>
          </a:p>
        </p:txBody>
      </p:sp>
      <p:grpSp>
        <p:nvGrpSpPr>
          <p:cNvPr id="2" name="Group 32">
            <a:extLst>
              <a:ext uri="{FF2B5EF4-FFF2-40B4-BE49-F238E27FC236}">
                <a16:creationId xmlns:a16="http://schemas.microsoft.com/office/drawing/2014/main" id="{90E85FF3-898A-006D-AD72-57CF029CA0B9}"/>
              </a:ext>
            </a:extLst>
          </p:cNvPr>
          <p:cNvGrpSpPr>
            <a:grpSpLocks/>
          </p:cNvGrpSpPr>
          <p:nvPr/>
        </p:nvGrpSpPr>
        <p:grpSpPr bwMode="auto">
          <a:xfrm>
            <a:off x="2419350" y="2651125"/>
            <a:ext cx="781050" cy="76200"/>
            <a:chOff x="0" y="0"/>
            <a:chExt cx="492" cy="48"/>
          </a:xfrm>
        </p:grpSpPr>
        <p:sp>
          <p:nvSpPr>
            <p:cNvPr id="4" name="Oval 33">
              <a:extLst>
                <a:ext uri="{FF2B5EF4-FFF2-40B4-BE49-F238E27FC236}">
                  <a16:creationId xmlns:a16="http://schemas.microsoft.com/office/drawing/2014/main" id="{04F0A039-29AD-E9C5-AB24-88A051BAB7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" cy="48"/>
            </a:xfrm>
            <a:prstGeom prst="ellipse">
              <a:avLst/>
            </a:prstGeom>
            <a:solidFill>
              <a:srgbClr val="FF0066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" name="Oval 34">
              <a:extLst>
                <a:ext uri="{FF2B5EF4-FFF2-40B4-BE49-F238E27FC236}">
                  <a16:creationId xmlns:a16="http://schemas.microsoft.com/office/drawing/2014/main" id="{66528613-82F2-5DD2-E3F9-C737781AB1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" y="0"/>
              <a:ext cx="48" cy="48"/>
            </a:xfrm>
            <a:prstGeom prst="ellipse">
              <a:avLst/>
            </a:prstGeom>
            <a:solidFill>
              <a:srgbClr val="FF0066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6" name="Oval 35">
              <a:extLst>
                <a:ext uri="{FF2B5EF4-FFF2-40B4-BE49-F238E27FC236}">
                  <a16:creationId xmlns:a16="http://schemas.microsoft.com/office/drawing/2014/main" id="{D8F5EE99-CE73-4C62-45B6-71EBE5573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" y="0"/>
              <a:ext cx="48" cy="48"/>
            </a:xfrm>
            <a:prstGeom prst="ellipse">
              <a:avLst/>
            </a:prstGeom>
            <a:solidFill>
              <a:srgbClr val="FF0066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Group 36">
            <a:extLst>
              <a:ext uri="{FF2B5EF4-FFF2-40B4-BE49-F238E27FC236}">
                <a16:creationId xmlns:a16="http://schemas.microsoft.com/office/drawing/2014/main" id="{5C47A233-5897-EF44-1713-7DD0D853A99A}"/>
              </a:ext>
            </a:extLst>
          </p:cNvPr>
          <p:cNvGrpSpPr>
            <a:grpSpLocks/>
          </p:cNvGrpSpPr>
          <p:nvPr/>
        </p:nvGrpSpPr>
        <p:grpSpPr bwMode="auto">
          <a:xfrm>
            <a:off x="3676650" y="2670175"/>
            <a:ext cx="781050" cy="76200"/>
            <a:chOff x="0" y="0"/>
            <a:chExt cx="492" cy="48"/>
          </a:xfrm>
        </p:grpSpPr>
        <p:sp>
          <p:nvSpPr>
            <p:cNvPr id="7" name="Oval 37">
              <a:extLst>
                <a:ext uri="{FF2B5EF4-FFF2-40B4-BE49-F238E27FC236}">
                  <a16:creationId xmlns:a16="http://schemas.microsoft.com/office/drawing/2014/main" id="{3A9ACBEF-5A25-6F1E-2C5C-AD630A3649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8" cy="48"/>
            </a:xfrm>
            <a:prstGeom prst="ellipse">
              <a:avLst/>
            </a:prstGeom>
            <a:solidFill>
              <a:srgbClr val="FF0066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8" name="Oval 38">
              <a:extLst>
                <a:ext uri="{FF2B5EF4-FFF2-40B4-BE49-F238E27FC236}">
                  <a16:creationId xmlns:a16="http://schemas.microsoft.com/office/drawing/2014/main" id="{22A295A2-0DC3-882A-F16A-85817BAD56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" y="0"/>
              <a:ext cx="48" cy="48"/>
            </a:xfrm>
            <a:prstGeom prst="ellipse">
              <a:avLst/>
            </a:prstGeom>
            <a:solidFill>
              <a:srgbClr val="FF0066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9" name="Oval 39">
              <a:extLst>
                <a:ext uri="{FF2B5EF4-FFF2-40B4-BE49-F238E27FC236}">
                  <a16:creationId xmlns:a16="http://schemas.microsoft.com/office/drawing/2014/main" id="{AD966FC3-DB44-111A-B6C3-19B8A3E190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4" y="0"/>
              <a:ext cx="48" cy="48"/>
            </a:xfrm>
            <a:prstGeom prst="ellipse">
              <a:avLst/>
            </a:prstGeom>
            <a:solidFill>
              <a:srgbClr val="FF0066"/>
            </a:solidFill>
            <a:ln w="254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</p:grpSp>
      <p:sp>
        <p:nvSpPr>
          <p:cNvPr id="58385" name="Text Box 40">
            <a:extLst>
              <a:ext uri="{FF2B5EF4-FFF2-40B4-BE49-F238E27FC236}">
                <a16:creationId xmlns:a16="http://schemas.microsoft.com/office/drawing/2014/main" id="{59582BC3-4FCA-60E9-7F10-9383FF591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6475" y="2778125"/>
            <a:ext cx="44037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当对称负载是星形联结时，</a:t>
            </a:r>
          </a:p>
        </p:txBody>
      </p:sp>
      <p:graphicFrame>
        <p:nvGraphicFramePr>
          <p:cNvPr id="58386" name="Object 18">
            <a:extLst>
              <a:ext uri="{FF2B5EF4-FFF2-40B4-BE49-F238E27FC236}">
                <a16:creationId xmlns:a16="http://schemas.microsoft.com/office/drawing/2014/main" id="{87770626-F2E8-F02D-8991-6923524F16E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41900" y="2755900"/>
          <a:ext cx="311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3009960" imgH="352335" progId="Equation.3">
                  <p:embed/>
                </p:oleObj>
              </mc:Choice>
              <mc:Fallback>
                <p:oleObj r:id="rId2" imgW="3009960" imgH="352335" progId="Equation.3">
                  <p:embed/>
                  <p:pic>
                    <p:nvPicPr>
                      <p:cNvPr id="0" name="Object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1900" y="2755900"/>
                        <a:ext cx="3111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87" name="Text Box 42">
            <a:extLst>
              <a:ext uri="{FF2B5EF4-FFF2-40B4-BE49-F238E27FC236}">
                <a16:creationId xmlns:a16="http://schemas.microsoft.com/office/drawing/2014/main" id="{CF682386-E45C-7CA6-A2C7-DD1F80615C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5838" y="3311525"/>
            <a:ext cx="472916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当对称负载是三角形联结时，</a:t>
            </a:r>
          </a:p>
        </p:txBody>
      </p:sp>
      <p:graphicFrame>
        <p:nvGraphicFramePr>
          <p:cNvPr id="58388" name="Object 20">
            <a:extLst>
              <a:ext uri="{FF2B5EF4-FFF2-40B4-BE49-F238E27FC236}">
                <a16:creationId xmlns:a16="http://schemas.microsoft.com/office/drawing/2014/main" id="{DAAA97A2-CE31-DF77-E478-2250D057001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092700" y="3332163"/>
          <a:ext cx="3111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009960" imgH="352335" progId="Equation.3">
                  <p:embed/>
                </p:oleObj>
              </mc:Choice>
              <mc:Fallback>
                <p:oleObj r:id="rId4" imgW="3009960" imgH="352335" progId="Equation.3">
                  <p:embed/>
                  <p:pic>
                    <p:nvPicPr>
                      <p:cNvPr id="0" name="Object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92700" y="3332163"/>
                        <a:ext cx="3111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89" name="Text Box 44">
            <a:extLst>
              <a:ext uri="{FF2B5EF4-FFF2-40B4-BE49-F238E27FC236}">
                <a16:creationId xmlns:a16="http://schemas.microsoft.com/office/drawing/2014/main" id="{5BC3F306-2D55-DB2A-D571-CEE4B7D5FF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2188" y="3794125"/>
            <a:ext cx="64754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由上述关系可得对称负载的三相功率为</a:t>
            </a:r>
          </a:p>
        </p:txBody>
      </p:sp>
      <p:graphicFrame>
        <p:nvGraphicFramePr>
          <p:cNvPr id="58390" name="Object 22">
            <a:extLst>
              <a:ext uri="{FF2B5EF4-FFF2-40B4-BE49-F238E27FC236}">
                <a16:creationId xmlns:a16="http://schemas.microsoft.com/office/drawing/2014/main" id="{36A0B397-BB5A-35B9-F914-D4424C94DB3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92500" y="4346575"/>
          <a:ext cx="21590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057400" imgH="314325" progId="Equation.3">
                  <p:embed/>
                </p:oleObj>
              </mc:Choice>
              <mc:Fallback>
                <p:oleObj r:id="rId6" imgW="2057400" imgH="314325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2500" y="4346575"/>
                        <a:ext cx="2159000" cy="419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8391" name="Text Box 46">
            <a:extLst>
              <a:ext uri="{FF2B5EF4-FFF2-40B4-BE49-F238E27FC236}">
                <a16:creationId xmlns:a16="http://schemas.microsoft.com/office/drawing/2014/main" id="{9FF9B1CB-5C9F-484E-CDBF-1CC38A68A5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7900" y="4759325"/>
            <a:ext cx="66929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注意 </a:t>
            </a:r>
            <a:r>
              <a:rPr lang="zh-CN" altLang="en-US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 </a:t>
            </a: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仍</a:t>
            </a:r>
            <a:r>
              <a:rPr lang="zh-CN" altLang="en-US" sz="2400" b="1">
                <a:latin typeface="Times New Roman" panose="02020603050405020304" pitchFamily="18" charset="0"/>
              </a:rPr>
              <a:t>是相电压与相电流的相位差角。</a:t>
            </a:r>
          </a:p>
        </p:txBody>
      </p:sp>
      <p:sp>
        <p:nvSpPr>
          <p:cNvPr id="58392" name="Text Box 49">
            <a:extLst>
              <a:ext uri="{FF2B5EF4-FFF2-40B4-BE49-F238E27FC236}">
                <a16:creationId xmlns:a16="http://schemas.microsoft.com/office/drawing/2014/main" id="{7C2B0ECC-D379-A0D6-4941-0BABDC284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7263" y="5210175"/>
            <a:ext cx="18621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同理，可得</a:t>
            </a:r>
          </a:p>
        </p:txBody>
      </p:sp>
      <p:graphicFrame>
        <p:nvGraphicFramePr>
          <p:cNvPr id="58393" name="Object 25">
            <a:extLst>
              <a:ext uri="{FF2B5EF4-FFF2-40B4-BE49-F238E27FC236}">
                <a16:creationId xmlns:a16="http://schemas.microsoft.com/office/drawing/2014/main" id="{ACED3B03-A7E2-A025-E86B-68FF816B79F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60700" y="5254625"/>
          <a:ext cx="3873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3771900" imgH="352335" progId="Equation.3">
                  <p:embed/>
                </p:oleObj>
              </mc:Choice>
              <mc:Fallback>
                <p:oleObj r:id="rId8" imgW="3771900" imgH="352335" progId="Equation.3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0700" y="5254625"/>
                        <a:ext cx="3873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8394" name="Object 26">
            <a:extLst>
              <a:ext uri="{FF2B5EF4-FFF2-40B4-BE49-F238E27FC236}">
                <a16:creationId xmlns:a16="http://schemas.microsoft.com/office/drawing/2014/main" id="{49B92B72-69D0-FC9E-5849-FA9AD145922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57550" y="5826125"/>
          <a:ext cx="2603500" cy="457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2495610" imgH="352335" progId="Equation.3">
                  <p:embed/>
                </p:oleObj>
              </mc:Choice>
              <mc:Fallback>
                <p:oleObj r:id="rId10" imgW="2495610" imgH="352335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57550" y="5826125"/>
                        <a:ext cx="2603500" cy="457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8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8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8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8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3" dur="500"/>
                                        <p:tgtEl>
                                          <p:spTgt spid="58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8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8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8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 autoUpdateAnimBg="0"/>
      <p:bldP spid="58375" grpId="0" autoUpdateAnimBg="0"/>
      <p:bldP spid="58376" grpId="0" autoUpdateAnimBg="0"/>
      <p:bldP spid="58385" grpId="0" autoUpdateAnimBg="0"/>
      <p:bldP spid="58387" grpId="0" autoUpdateAnimBg="0"/>
      <p:bldP spid="58389" grpId="0" autoUpdateAnimBg="0"/>
      <p:bldP spid="58391" grpId="0" autoUpdateAnimBg="0"/>
      <p:bldP spid="58392" grpId="0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56">
            <a:extLst>
              <a:ext uri="{FF2B5EF4-FFF2-40B4-BE49-F238E27FC236}">
                <a16:creationId xmlns:a16="http://schemas.microsoft.com/office/drawing/2014/main" id="{41550A27-2ADF-9FA8-4BDF-B9B4B2A4F8D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260350"/>
            <a:ext cx="8229600" cy="533400"/>
          </a:xfrm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2.9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非正弦周期电压和电流</a:t>
            </a:r>
          </a:p>
        </p:txBody>
      </p:sp>
      <p:sp>
        <p:nvSpPr>
          <p:cNvPr id="59395" name="Text Box 6">
            <a:extLst>
              <a:ext uri="{FF2B5EF4-FFF2-40B4-BE49-F238E27FC236}">
                <a16:creationId xmlns:a16="http://schemas.microsoft.com/office/drawing/2014/main" id="{4895DE92-66E7-4388-0C4C-65332564C0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4238" y="908050"/>
            <a:ext cx="79057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实际电路中会遇到非正弦周期量，如下面所列举的波形</a:t>
            </a:r>
          </a:p>
        </p:txBody>
      </p:sp>
      <p:grpSp>
        <p:nvGrpSpPr>
          <p:cNvPr id="2" name="Group 7">
            <a:extLst>
              <a:ext uri="{FF2B5EF4-FFF2-40B4-BE49-F238E27FC236}">
                <a16:creationId xmlns:a16="http://schemas.microsoft.com/office/drawing/2014/main" id="{B17A6F22-60B6-A6EF-5D91-24D87F97B470}"/>
              </a:ext>
            </a:extLst>
          </p:cNvPr>
          <p:cNvGrpSpPr>
            <a:grpSpLocks/>
          </p:cNvGrpSpPr>
          <p:nvPr/>
        </p:nvGrpSpPr>
        <p:grpSpPr bwMode="auto">
          <a:xfrm>
            <a:off x="468313" y="1303338"/>
            <a:ext cx="2713037" cy="1814512"/>
            <a:chOff x="0" y="0"/>
            <a:chExt cx="1709" cy="1143"/>
          </a:xfrm>
        </p:grpSpPr>
        <p:sp>
          <p:nvSpPr>
            <p:cNvPr id="59432" name="Line 8">
              <a:extLst>
                <a:ext uri="{FF2B5EF4-FFF2-40B4-BE49-F238E27FC236}">
                  <a16:creationId xmlns:a16="http://schemas.microsoft.com/office/drawing/2014/main" id="{11826332-E8C9-E680-0E9A-98C0FC05FC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7" y="711"/>
              <a:ext cx="13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33" name="Line 9">
              <a:extLst>
                <a:ext uri="{FF2B5EF4-FFF2-40B4-BE49-F238E27FC236}">
                  <a16:creationId xmlns:a16="http://schemas.microsoft.com/office/drawing/2014/main" id="{E98AD363-BE86-2E8B-2BE1-7121C65266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7" y="135"/>
              <a:ext cx="0" cy="10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34" name="Text Box 10">
              <a:extLst>
                <a:ext uri="{FF2B5EF4-FFF2-40B4-BE49-F238E27FC236}">
                  <a16:creationId xmlns:a16="http://schemas.microsoft.com/office/drawing/2014/main" id="{675004FE-FFB1-2C85-44AA-37019CE7BB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" y="660"/>
              <a:ext cx="2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59435" name="Text Box 11">
              <a:extLst>
                <a:ext uri="{FF2B5EF4-FFF2-40B4-BE49-F238E27FC236}">
                  <a16:creationId xmlns:a16="http://schemas.microsoft.com/office/drawing/2014/main" id="{D8C7BCE1-DB69-3041-1190-B83B58B905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9" y="672"/>
              <a:ext cx="33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 </a:t>
              </a:r>
              <a:r>
                <a:rPr lang="en-US" altLang="zh-CN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t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59436" name="未知">
              <a:extLst>
                <a:ext uri="{FF2B5EF4-FFF2-40B4-BE49-F238E27FC236}">
                  <a16:creationId xmlns:a16="http://schemas.microsoft.com/office/drawing/2014/main" id="{8295EDC3-041F-7FFF-2897-C8C95085007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" y="375"/>
              <a:ext cx="336" cy="336"/>
            </a:xfrm>
            <a:custGeom>
              <a:avLst/>
              <a:gdLst>
                <a:gd name="T0" fmla="*/ 0 w 240"/>
                <a:gd name="T1" fmla="*/ 0 h 336"/>
                <a:gd name="T2" fmla="*/ 143265 w 240"/>
                <a:gd name="T3" fmla="*/ 0 h 336"/>
                <a:gd name="T4" fmla="*/ 143265 w 240"/>
                <a:gd name="T5" fmla="*/ 336 h 336"/>
                <a:gd name="T6" fmla="*/ 0 60000 65536"/>
                <a:gd name="T7" fmla="*/ 0 60000 65536"/>
                <a:gd name="T8" fmla="*/ 0 60000 65536"/>
                <a:gd name="T9" fmla="*/ 0 w 240"/>
                <a:gd name="T10" fmla="*/ 0 h 336"/>
                <a:gd name="T11" fmla="*/ 240 w 240"/>
                <a:gd name="T12" fmla="*/ 336 h 3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" h="336">
                  <a:moveTo>
                    <a:pt x="0" y="0"/>
                  </a:moveTo>
                  <a:lnTo>
                    <a:pt x="240" y="0"/>
                  </a:lnTo>
                  <a:lnTo>
                    <a:pt x="240" y="336"/>
                  </a:lnTo>
                </a:path>
              </a:pathLst>
            </a:custGeom>
            <a:noFill/>
            <a:ln w="38100" cap="flat" cmpd="sng">
              <a:solidFill>
                <a:srgbClr val="66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13">
              <a:extLst>
                <a:ext uri="{FF2B5EF4-FFF2-40B4-BE49-F238E27FC236}">
                  <a16:creationId xmlns:a16="http://schemas.microsoft.com/office/drawing/2014/main" id="{BF700272-7798-D89B-40D9-1FACC0320E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9" y="711"/>
              <a:ext cx="0" cy="336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Text Box 14">
              <a:extLst>
                <a:ext uri="{FF2B5EF4-FFF2-40B4-BE49-F238E27FC236}">
                  <a16:creationId xmlns:a16="http://schemas.microsoft.com/office/drawing/2014/main" id="{96C242B6-079C-D7C7-3F72-68A87F61B9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3" y="636"/>
              <a:ext cx="21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</a:t>
              </a:r>
              <a:endParaRPr lang="zh-CN" altLang="en-US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7" name="Text Box 15">
              <a:extLst>
                <a:ext uri="{FF2B5EF4-FFF2-40B4-BE49-F238E27FC236}">
                  <a16:creationId xmlns:a16="http://schemas.microsoft.com/office/drawing/2014/main" id="{7732AD01-F0CF-044D-94FE-D4656298EE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31" y="672"/>
              <a:ext cx="30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2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8" name="未知">
              <a:extLst>
                <a:ext uri="{FF2B5EF4-FFF2-40B4-BE49-F238E27FC236}">
                  <a16:creationId xmlns:a16="http://schemas.microsoft.com/office/drawing/2014/main" id="{6AFFEB8E-7656-C0C2-FA9D-A45FAE9DC2C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99" y="375"/>
              <a:ext cx="336" cy="336"/>
            </a:xfrm>
            <a:custGeom>
              <a:avLst/>
              <a:gdLst>
                <a:gd name="T0" fmla="*/ 0 w 240"/>
                <a:gd name="T1" fmla="*/ 0 h 336"/>
                <a:gd name="T2" fmla="*/ 143265 w 240"/>
                <a:gd name="T3" fmla="*/ 0 h 336"/>
                <a:gd name="T4" fmla="*/ 143265 w 240"/>
                <a:gd name="T5" fmla="*/ 336 h 336"/>
                <a:gd name="T6" fmla="*/ 0 60000 65536"/>
                <a:gd name="T7" fmla="*/ 0 60000 65536"/>
                <a:gd name="T8" fmla="*/ 0 60000 65536"/>
                <a:gd name="T9" fmla="*/ 0 w 240"/>
                <a:gd name="T10" fmla="*/ 0 h 336"/>
                <a:gd name="T11" fmla="*/ 240 w 240"/>
                <a:gd name="T12" fmla="*/ 336 h 3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" h="336">
                  <a:moveTo>
                    <a:pt x="0" y="0"/>
                  </a:moveTo>
                  <a:lnTo>
                    <a:pt x="240" y="0"/>
                  </a:lnTo>
                  <a:lnTo>
                    <a:pt x="240" y="336"/>
                  </a:lnTo>
                </a:path>
              </a:pathLst>
            </a:custGeom>
            <a:noFill/>
            <a:ln w="38100" cap="flat" cmpd="sng">
              <a:solidFill>
                <a:srgbClr val="66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41" name="未知">
              <a:extLst>
                <a:ext uri="{FF2B5EF4-FFF2-40B4-BE49-F238E27FC236}">
                  <a16:creationId xmlns:a16="http://schemas.microsoft.com/office/drawing/2014/main" id="{5103BC78-805F-9FEA-DE16-BCDAF00382D8}"/>
                </a:ext>
              </a:extLst>
            </p:cNvPr>
            <p:cNvSpPr>
              <a:spLocks/>
            </p:cNvSpPr>
            <p:nvPr/>
          </p:nvSpPr>
          <p:spPr bwMode="auto">
            <a:xfrm flipH="1" flipV="1">
              <a:off x="663" y="711"/>
              <a:ext cx="336" cy="336"/>
            </a:xfrm>
            <a:custGeom>
              <a:avLst/>
              <a:gdLst>
                <a:gd name="T0" fmla="*/ 0 w 240"/>
                <a:gd name="T1" fmla="*/ 0 h 336"/>
                <a:gd name="T2" fmla="*/ 143265 w 240"/>
                <a:gd name="T3" fmla="*/ 0 h 336"/>
                <a:gd name="T4" fmla="*/ 143265 w 240"/>
                <a:gd name="T5" fmla="*/ 336 h 336"/>
                <a:gd name="T6" fmla="*/ 0 60000 65536"/>
                <a:gd name="T7" fmla="*/ 0 60000 65536"/>
                <a:gd name="T8" fmla="*/ 0 60000 65536"/>
                <a:gd name="T9" fmla="*/ 0 w 240"/>
                <a:gd name="T10" fmla="*/ 0 h 336"/>
                <a:gd name="T11" fmla="*/ 240 w 240"/>
                <a:gd name="T12" fmla="*/ 336 h 3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40" h="336">
                  <a:moveTo>
                    <a:pt x="0" y="0"/>
                  </a:moveTo>
                  <a:lnTo>
                    <a:pt x="240" y="0"/>
                  </a:lnTo>
                  <a:lnTo>
                    <a:pt x="240" y="336"/>
                  </a:lnTo>
                </a:path>
              </a:pathLst>
            </a:custGeom>
            <a:noFill/>
            <a:ln w="38100" cap="flat" cmpd="sng">
              <a:solidFill>
                <a:srgbClr val="66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42" name="Text Box 18">
              <a:extLst>
                <a:ext uri="{FF2B5EF4-FFF2-40B4-BE49-F238E27FC236}">
                  <a16:creationId xmlns:a16="http://schemas.microsoft.com/office/drawing/2014/main" id="{CA42F088-0769-51BE-C61B-37D2662D21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40"/>
              <a:ext cx="3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m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59443" name="Text Box 19">
              <a:extLst>
                <a:ext uri="{FF2B5EF4-FFF2-40B4-BE49-F238E27FC236}">
                  <a16:creationId xmlns:a16="http://schemas.microsoft.com/office/drawing/2014/main" id="{329B74D9-81A0-27F1-1778-88B5CEB80A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" y="0"/>
              <a:ext cx="21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u</a:t>
              </a:r>
            </a:p>
          </p:txBody>
        </p:sp>
      </p:grpSp>
      <p:grpSp>
        <p:nvGrpSpPr>
          <p:cNvPr id="3" name="Group 20">
            <a:extLst>
              <a:ext uri="{FF2B5EF4-FFF2-40B4-BE49-F238E27FC236}">
                <a16:creationId xmlns:a16="http://schemas.microsoft.com/office/drawing/2014/main" id="{292D157F-AB62-072E-4917-E7D7A2E0DCEF}"/>
              </a:ext>
            </a:extLst>
          </p:cNvPr>
          <p:cNvGrpSpPr>
            <a:grpSpLocks/>
          </p:cNvGrpSpPr>
          <p:nvPr/>
        </p:nvGrpSpPr>
        <p:grpSpPr bwMode="auto">
          <a:xfrm>
            <a:off x="3135313" y="1322388"/>
            <a:ext cx="2428875" cy="1814512"/>
            <a:chOff x="0" y="0"/>
            <a:chExt cx="1530" cy="1143"/>
          </a:xfrm>
        </p:grpSpPr>
        <p:sp>
          <p:nvSpPr>
            <p:cNvPr id="59419" name="Line 21">
              <a:extLst>
                <a:ext uri="{FF2B5EF4-FFF2-40B4-BE49-F238E27FC236}">
                  <a16:creationId xmlns:a16="http://schemas.microsoft.com/office/drawing/2014/main" id="{37922E2E-C9BB-CC97-4CDD-2519CD1615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7" y="711"/>
              <a:ext cx="10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20" name="Line 22">
              <a:extLst>
                <a:ext uri="{FF2B5EF4-FFF2-40B4-BE49-F238E27FC236}">
                  <a16:creationId xmlns:a16="http://schemas.microsoft.com/office/drawing/2014/main" id="{65E3B7A9-8031-DA0F-E180-F5E9E3F2A0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7" y="135"/>
              <a:ext cx="0" cy="10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21" name="Text Box 23">
              <a:extLst>
                <a:ext uri="{FF2B5EF4-FFF2-40B4-BE49-F238E27FC236}">
                  <a16:creationId xmlns:a16="http://schemas.microsoft.com/office/drawing/2014/main" id="{7BF0C2E4-88BD-A0B5-6CB0-EF0911BB56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" y="660"/>
              <a:ext cx="2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59422" name="Text Box 24">
              <a:extLst>
                <a:ext uri="{FF2B5EF4-FFF2-40B4-BE49-F238E27FC236}">
                  <a16:creationId xmlns:a16="http://schemas.microsoft.com/office/drawing/2014/main" id="{29D21F7B-2D38-85FB-BE98-61D531D537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0" y="684"/>
              <a:ext cx="33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 </a:t>
              </a:r>
              <a:r>
                <a:rPr lang="en-US" altLang="zh-CN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t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59423" name="Line 25">
              <a:extLst>
                <a:ext uri="{FF2B5EF4-FFF2-40B4-BE49-F238E27FC236}">
                  <a16:creationId xmlns:a16="http://schemas.microsoft.com/office/drawing/2014/main" id="{4E12C913-CE4F-2F65-D71B-0B205C5BBA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3" y="387"/>
              <a:ext cx="0" cy="336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24" name="Text Box 26">
              <a:extLst>
                <a:ext uri="{FF2B5EF4-FFF2-40B4-BE49-F238E27FC236}">
                  <a16:creationId xmlns:a16="http://schemas.microsoft.com/office/drawing/2014/main" id="{85B30A21-565D-431E-F516-4F488B17CBC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1" y="684"/>
              <a:ext cx="30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2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59425" name="Text Box 27">
              <a:extLst>
                <a:ext uri="{FF2B5EF4-FFF2-40B4-BE49-F238E27FC236}">
                  <a16:creationId xmlns:a16="http://schemas.microsoft.com/office/drawing/2014/main" id="{818C0285-BACA-539E-0AFF-DAE08894B5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1" y="672"/>
              <a:ext cx="30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4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59426" name="Text Box 28">
              <a:extLst>
                <a:ext uri="{FF2B5EF4-FFF2-40B4-BE49-F238E27FC236}">
                  <a16:creationId xmlns:a16="http://schemas.microsoft.com/office/drawing/2014/main" id="{E598873A-4717-3536-6832-B0FD97528A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40"/>
              <a:ext cx="3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m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59427" name="Text Box 29">
              <a:extLst>
                <a:ext uri="{FF2B5EF4-FFF2-40B4-BE49-F238E27FC236}">
                  <a16:creationId xmlns:a16="http://schemas.microsoft.com/office/drawing/2014/main" id="{01FFABEE-0CE7-BACA-1BC1-65A40DE531A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" y="0"/>
              <a:ext cx="21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59428" name="Line 30">
              <a:extLst>
                <a:ext uri="{FF2B5EF4-FFF2-40B4-BE49-F238E27FC236}">
                  <a16:creationId xmlns:a16="http://schemas.microsoft.com/office/drawing/2014/main" id="{7E3AE927-C2B2-BDC1-35EC-4E30695DCB5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7" y="375"/>
              <a:ext cx="336" cy="336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29" name="Line 31">
              <a:extLst>
                <a:ext uri="{FF2B5EF4-FFF2-40B4-BE49-F238E27FC236}">
                  <a16:creationId xmlns:a16="http://schemas.microsoft.com/office/drawing/2014/main" id="{25280B0A-8799-407F-8B8E-A0BFE2072C2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7" y="387"/>
              <a:ext cx="0" cy="336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30" name="Line 32">
              <a:extLst>
                <a:ext uri="{FF2B5EF4-FFF2-40B4-BE49-F238E27FC236}">
                  <a16:creationId xmlns:a16="http://schemas.microsoft.com/office/drawing/2014/main" id="{D16A7124-A43E-14F0-8CA5-F0756A7A898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51" y="375"/>
              <a:ext cx="336" cy="336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31" name="Line 33">
              <a:extLst>
                <a:ext uri="{FF2B5EF4-FFF2-40B4-BE49-F238E27FC236}">
                  <a16:creationId xmlns:a16="http://schemas.microsoft.com/office/drawing/2014/main" id="{7E1BF0A2-338C-5518-6392-513B13F38A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7" y="375"/>
              <a:ext cx="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" name="Group 34">
            <a:extLst>
              <a:ext uri="{FF2B5EF4-FFF2-40B4-BE49-F238E27FC236}">
                <a16:creationId xmlns:a16="http://schemas.microsoft.com/office/drawing/2014/main" id="{75C15CC4-396D-3458-9AA0-494A9F122F20}"/>
              </a:ext>
            </a:extLst>
          </p:cNvPr>
          <p:cNvGrpSpPr>
            <a:grpSpLocks/>
          </p:cNvGrpSpPr>
          <p:nvPr/>
        </p:nvGrpSpPr>
        <p:grpSpPr bwMode="auto">
          <a:xfrm>
            <a:off x="5497513" y="1341438"/>
            <a:ext cx="3170237" cy="1814512"/>
            <a:chOff x="0" y="0"/>
            <a:chExt cx="1997" cy="1143"/>
          </a:xfrm>
        </p:grpSpPr>
        <p:sp>
          <p:nvSpPr>
            <p:cNvPr id="59406" name="Line 35">
              <a:extLst>
                <a:ext uri="{FF2B5EF4-FFF2-40B4-BE49-F238E27FC236}">
                  <a16:creationId xmlns:a16="http://schemas.microsoft.com/office/drawing/2014/main" id="{8E9A5F0C-710D-7485-1632-E73FFD23BD8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7" y="711"/>
              <a:ext cx="163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07" name="Line 36">
              <a:extLst>
                <a:ext uri="{FF2B5EF4-FFF2-40B4-BE49-F238E27FC236}">
                  <a16:creationId xmlns:a16="http://schemas.microsoft.com/office/drawing/2014/main" id="{F29AAA33-1970-F45B-2E26-8F897AFA993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7" y="135"/>
              <a:ext cx="0" cy="10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08" name="Text Box 37">
              <a:extLst>
                <a:ext uri="{FF2B5EF4-FFF2-40B4-BE49-F238E27FC236}">
                  <a16:creationId xmlns:a16="http://schemas.microsoft.com/office/drawing/2014/main" id="{AFB4D9E7-553B-7B3F-17C9-8847D3FB26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" y="612"/>
              <a:ext cx="20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59409" name="Text Box 38">
              <a:extLst>
                <a:ext uri="{FF2B5EF4-FFF2-40B4-BE49-F238E27FC236}">
                  <a16:creationId xmlns:a16="http://schemas.microsoft.com/office/drawing/2014/main" id="{8F76D00F-7295-61F6-FD79-3A29BF88A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7" y="408"/>
              <a:ext cx="330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 </a:t>
              </a:r>
              <a:r>
                <a:rPr lang="en-US" altLang="zh-CN" sz="2200" b="1" i="1">
                  <a:latin typeface="Times New Roman" panose="02020603050405020304" pitchFamily="18" charset="0"/>
                  <a:sym typeface="Symbol" panose="05050102010706020507" pitchFamily="18" charset="2"/>
                </a:rPr>
                <a:t>t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59410" name="Text Box 39">
              <a:extLst>
                <a:ext uri="{FF2B5EF4-FFF2-40B4-BE49-F238E27FC236}">
                  <a16:creationId xmlns:a16="http://schemas.microsoft.com/office/drawing/2014/main" id="{543A102C-47C3-34E6-3E6A-ABFF56555A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01" y="696"/>
              <a:ext cx="301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2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59411" name="Text Box 40">
              <a:extLst>
                <a:ext uri="{FF2B5EF4-FFF2-40B4-BE49-F238E27FC236}">
                  <a16:creationId xmlns:a16="http://schemas.microsoft.com/office/drawing/2014/main" id="{54CE3549-B45F-279D-5CA2-EA19653FD9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7" y="648"/>
              <a:ext cx="21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>
                  <a:latin typeface="Times New Roman" panose="02020603050405020304" pitchFamily="18" charset="0"/>
                  <a:sym typeface="Symbol" panose="05050102010706020507" pitchFamily="18" charset="2"/>
                </a:rPr>
                <a:t></a:t>
              </a:r>
              <a:endParaRPr lang="zh-CN" altLang="en-US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59412" name="Text Box 41">
              <a:extLst>
                <a:ext uri="{FF2B5EF4-FFF2-40B4-BE49-F238E27FC236}">
                  <a16:creationId xmlns:a16="http://schemas.microsoft.com/office/drawing/2014/main" id="{A16A1800-5799-154C-D0A6-5507FDDE8BF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240"/>
              <a:ext cx="343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U</a:t>
              </a:r>
              <a:r>
                <a:rPr lang="en-US" altLang="zh-CN" sz="2200" b="1" baseline="-25000">
                  <a:latin typeface="Times New Roman" panose="02020603050405020304" pitchFamily="18" charset="0"/>
                </a:rPr>
                <a:t>m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59413" name="Text Box 42">
              <a:extLst>
                <a:ext uri="{FF2B5EF4-FFF2-40B4-BE49-F238E27FC236}">
                  <a16:creationId xmlns:a16="http://schemas.microsoft.com/office/drawing/2014/main" id="{53B64945-5305-EEA9-2DA6-F119219C19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" y="0"/>
              <a:ext cx="214" cy="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59414" name="Line 43">
              <a:extLst>
                <a:ext uri="{FF2B5EF4-FFF2-40B4-BE49-F238E27FC236}">
                  <a16:creationId xmlns:a16="http://schemas.microsoft.com/office/drawing/2014/main" id="{253FDC30-73AA-3322-ECB7-88039D669F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27" y="375"/>
              <a:ext cx="336" cy="336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15" name="Line 44">
              <a:extLst>
                <a:ext uri="{FF2B5EF4-FFF2-40B4-BE49-F238E27FC236}">
                  <a16:creationId xmlns:a16="http://schemas.microsoft.com/office/drawing/2014/main" id="{22554946-3973-AB3B-A871-35085810801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51" y="375"/>
              <a:ext cx="336" cy="336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16" name="Line 45">
              <a:extLst>
                <a:ext uri="{FF2B5EF4-FFF2-40B4-BE49-F238E27FC236}">
                  <a16:creationId xmlns:a16="http://schemas.microsoft.com/office/drawing/2014/main" id="{0282922C-E978-2FCE-411F-5CF7C37352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7" y="711"/>
              <a:ext cx="336" cy="336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17" name="Line 46">
              <a:extLst>
                <a:ext uri="{FF2B5EF4-FFF2-40B4-BE49-F238E27FC236}">
                  <a16:creationId xmlns:a16="http://schemas.microsoft.com/office/drawing/2014/main" id="{30191C08-D228-4EA7-F7F0-99FDFBA071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311" y="711"/>
              <a:ext cx="336" cy="336"/>
            </a:xfrm>
            <a:prstGeom prst="line">
              <a:avLst/>
            </a:prstGeom>
            <a:noFill/>
            <a:ln w="38100">
              <a:solidFill>
                <a:srgbClr val="66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418" name="Line 47">
              <a:extLst>
                <a:ext uri="{FF2B5EF4-FFF2-40B4-BE49-F238E27FC236}">
                  <a16:creationId xmlns:a16="http://schemas.microsoft.com/office/drawing/2014/main" id="{B49B04ED-B550-C093-44D8-E41743AB99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" y="363"/>
              <a:ext cx="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9437" name="Text Box 48">
            <a:extLst>
              <a:ext uri="{FF2B5EF4-FFF2-40B4-BE49-F238E27FC236}">
                <a16:creationId xmlns:a16="http://schemas.microsoft.com/office/drawing/2014/main" id="{683324B5-48F1-A431-949E-6C0BD4A3EE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0" y="3141663"/>
            <a:ext cx="1027113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FF0066"/>
                </a:solidFill>
                <a:latin typeface="Times New Roman" panose="02020603050405020304" pitchFamily="18" charset="0"/>
              </a:rPr>
              <a:t>矩形波</a:t>
            </a:r>
          </a:p>
        </p:txBody>
      </p:sp>
      <p:sp>
        <p:nvSpPr>
          <p:cNvPr id="59438" name="Text Box 49">
            <a:extLst>
              <a:ext uri="{FF2B5EF4-FFF2-40B4-BE49-F238E27FC236}">
                <a16:creationId xmlns:a16="http://schemas.microsoft.com/office/drawing/2014/main" id="{9250836C-7A64-A9BB-CF59-A2A71CBF3F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9850" y="3141663"/>
            <a:ext cx="1027113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FF0066"/>
                </a:solidFill>
                <a:latin typeface="Times New Roman" panose="02020603050405020304" pitchFamily="18" charset="0"/>
              </a:rPr>
              <a:t>锯齿波</a:t>
            </a:r>
          </a:p>
        </p:txBody>
      </p:sp>
      <p:sp>
        <p:nvSpPr>
          <p:cNvPr id="59439" name="Text Box 50">
            <a:extLst>
              <a:ext uri="{FF2B5EF4-FFF2-40B4-BE49-F238E27FC236}">
                <a16:creationId xmlns:a16="http://schemas.microsoft.com/office/drawing/2014/main" id="{7E74B89F-D30F-D794-9AFA-CF7D9C0C22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4325" y="3141663"/>
            <a:ext cx="1027113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FF0066"/>
                </a:solidFill>
                <a:latin typeface="Times New Roman" panose="02020603050405020304" pitchFamily="18" charset="0"/>
              </a:rPr>
              <a:t>三角波</a:t>
            </a:r>
          </a:p>
        </p:txBody>
      </p:sp>
      <p:sp>
        <p:nvSpPr>
          <p:cNvPr id="59440" name="Text Box 51">
            <a:extLst>
              <a:ext uri="{FF2B5EF4-FFF2-40B4-BE49-F238E27FC236}">
                <a16:creationId xmlns:a16="http://schemas.microsoft.com/office/drawing/2014/main" id="{67754A73-1ECE-4757-3BA4-C1826AAEBF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3727450"/>
            <a:ext cx="7704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设周期函数为 </a:t>
            </a:r>
            <a:r>
              <a:rPr lang="en-US" altLang="zh-CN" sz="2400" b="1" i="1">
                <a:latin typeface="Times New Roman" panose="02020603050405020304" pitchFamily="18" charset="0"/>
              </a:rPr>
              <a:t>f</a:t>
            </a:r>
            <a:r>
              <a:rPr lang="zh-CN" altLang="en-US" sz="2400" b="1">
                <a:latin typeface="Times New Roman" panose="02020603050405020304" pitchFamily="18" charset="0"/>
              </a:rPr>
              <a:t>( </a:t>
            </a:r>
            <a:r>
              <a:rPr lang="zh-CN" altLang="en-US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 </a:t>
            </a:r>
            <a:r>
              <a:rPr lang="en-US" altLang="zh-CN" sz="2400" b="1" i="1">
                <a:latin typeface="Times New Roman" panose="02020603050405020304" pitchFamily="18" charset="0"/>
                <a:sym typeface="Symbol" panose="05050102010706020507" pitchFamily="18" charset="2"/>
              </a:rPr>
              <a:t>t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)，可以分解为下列傅里叶级数：</a:t>
            </a:r>
          </a:p>
        </p:txBody>
      </p:sp>
      <p:graphicFrame>
        <p:nvGraphicFramePr>
          <p:cNvPr id="59444" name="Object 52">
            <a:extLst>
              <a:ext uri="{FF2B5EF4-FFF2-40B4-BE49-F238E27FC236}">
                <a16:creationId xmlns:a16="http://schemas.microsoft.com/office/drawing/2014/main" id="{D60C944E-DEAF-FE36-42C9-326C19E1DA8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328738" y="4424363"/>
          <a:ext cx="6616700" cy="373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6728080" imgH="380835" progId="Equation.3">
                  <p:embed/>
                </p:oleObj>
              </mc:Choice>
              <mc:Fallback>
                <p:oleObj r:id="rId2" imgW="6728080" imgH="380835" progId="Equation.3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28738" y="4424363"/>
                        <a:ext cx="6616700" cy="373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9445" name="Object 53">
            <a:extLst>
              <a:ext uri="{FF2B5EF4-FFF2-40B4-BE49-F238E27FC236}">
                <a16:creationId xmlns:a16="http://schemas.microsoft.com/office/drawing/2014/main" id="{045628D7-C64E-9BBD-9AAE-66B5D0AA5A6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24075" y="4805363"/>
          <a:ext cx="3362325" cy="78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3478290" imgH="812447" progId="Equation.3">
                  <p:embed/>
                </p:oleObj>
              </mc:Choice>
              <mc:Fallback>
                <p:oleObj r:id="rId4" imgW="3478290" imgH="812447" progId="Equation.3">
                  <p:embed/>
                  <p:pic>
                    <p:nvPicPr>
                      <p:cNvPr id="0" name="Object 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075" y="4805363"/>
                        <a:ext cx="3362325" cy="78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446" name="Text Box 59">
            <a:extLst>
              <a:ext uri="{FF2B5EF4-FFF2-40B4-BE49-F238E27FC236}">
                <a16:creationId xmlns:a16="http://schemas.microsoft.com/office/drawing/2014/main" id="{C619AE15-7678-78F7-9049-E6040D9BD0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0113" y="5597525"/>
            <a:ext cx="737711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式中，</a:t>
            </a:r>
            <a:r>
              <a:rPr lang="en-US" altLang="zh-CN" sz="2400" b="1" i="1">
                <a:latin typeface="Times New Roman" panose="02020603050405020304" pitchFamily="18" charset="0"/>
              </a:rPr>
              <a:t>A</a:t>
            </a:r>
            <a:r>
              <a:rPr lang="en-US" altLang="zh-CN" sz="2400" b="1" baseline="-25000">
                <a:latin typeface="Times New Roman" panose="02020603050405020304" pitchFamily="18" charset="0"/>
              </a:rPr>
              <a:t>0</a:t>
            </a:r>
            <a:r>
              <a:rPr lang="en-US" altLang="zh-CN" sz="2400" b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为直流分量；第二项的频率与非正弦周期函数的频率相同，称为基波；其余称为高次谐波。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9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9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9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9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9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9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autoUpdateAnimBg="0"/>
      <p:bldP spid="59437" grpId="0" autoUpdateAnimBg="0"/>
      <p:bldP spid="59438" grpId="0" autoUpdateAnimBg="0"/>
      <p:bldP spid="59439" grpId="0" autoUpdateAnimBg="0"/>
      <p:bldP spid="59440" grpId="0" autoUpdateAnimBg="0"/>
      <p:bldP spid="59446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ext Box 2">
            <a:extLst>
              <a:ext uri="{FF2B5EF4-FFF2-40B4-BE49-F238E27FC236}">
                <a16:creationId xmlns:a16="http://schemas.microsoft.com/office/drawing/2014/main" id="{C1C0EFB5-6563-7E01-F44F-3AF34A6B0E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675" y="33670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2400">
              <a:latin typeface="宋体" panose="02010600030101010101" pitchFamily="2" charset="-122"/>
            </a:endParaRPr>
          </a:p>
        </p:txBody>
      </p:sp>
      <p:graphicFrame>
        <p:nvGraphicFramePr>
          <p:cNvPr id="60419" name="Object 3">
            <a:extLst>
              <a:ext uri="{FF2B5EF4-FFF2-40B4-BE49-F238E27FC236}">
                <a16:creationId xmlns:a16="http://schemas.microsoft.com/office/drawing/2014/main" id="{025BBAC3-0E7B-8D28-AC54-43E38E9B85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19400" y="1154113"/>
          <a:ext cx="4921250" cy="6683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5331686" imgH="723586" progId="Equation.3">
                  <p:embed/>
                </p:oleObj>
              </mc:Choice>
              <mc:Fallback>
                <p:oleObj r:id="rId2" imgW="5331686" imgH="723586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1154113"/>
                        <a:ext cx="4921250" cy="6683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0" name="Object 4">
            <a:extLst>
              <a:ext uri="{FF2B5EF4-FFF2-40B4-BE49-F238E27FC236}">
                <a16:creationId xmlns:a16="http://schemas.microsoft.com/office/drawing/2014/main" id="{E2136A8E-A42A-09F4-A912-68B1C2DC9CE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81300" y="1989138"/>
          <a:ext cx="5822950" cy="6810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6182217" imgH="723586" progId="Equation.3">
                  <p:embed/>
                </p:oleObj>
              </mc:Choice>
              <mc:Fallback>
                <p:oleObj r:id="rId4" imgW="6182217" imgH="723586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1300" y="1989138"/>
                        <a:ext cx="5822950" cy="6810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1" name="Object 5">
            <a:extLst>
              <a:ext uri="{FF2B5EF4-FFF2-40B4-BE49-F238E27FC236}">
                <a16:creationId xmlns:a16="http://schemas.microsoft.com/office/drawing/2014/main" id="{4169593D-43F3-E705-5DDC-39D05C62319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06700" y="2986088"/>
          <a:ext cx="4986338" cy="658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5471325" imgH="723586" progId="Equation.3">
                  <p:embed/>
                </p:oleObj>
              </mc:Choice>
              <mc:Fallback>
                <p:oleObj r:id="rId6" imgW="5471325" imgH="723586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6700" y="2986088"/>
                        <a:ext cx="4986338" cy="658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22" name="Text Box 6">
            <a:extLst>
              <a:ext uri="{FF2B5EF4-FFF2-40B4-BE49-F238E27FC236}">
                <a16:creationId xmlns:a16="http://schemas.microsoft.com/office/drawing/2014/main" id="{D1A6E117-2F31-9F5C-387E-7ACC853F3A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33375"/>
            <a:ext cx="60055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0000FF"/>
                </a:solidFill>
                <a:latin typeface="宋体" panose="02010600030101010101" pitchFamily="2" charset="-122"/>
                <a:ea typeface="楷体_GB2312" pitchFamily="49" charset="-122"/>
              </a:rPr>
              <a:t>几种非正弦周期电压的傅里叶级数的展开式</a:t>
            </a:r>
          </a:p>
        </p:txBody>
      </p:sp>
      <p:sp>
        <p:nvSpPr>
          <p:cNvPr id="60423" name="Text Box 7">
            <a:extLst>
              <a:ext uri="{FF2B5EF4-FFF2-40B4-BE49-F238E27FC236}">
                <a16:creationId xmlns:a16="http://schemas.microsoft.com/office/drawing/2014/main" id="{C6279DF0-C22F-83DF-E002-EF665BCAE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4850" y="1231900"/>
            <a:ext cx="1885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矩形波电压</a:t>
            </a:r>
          </a:p>
        </p:txBody>
      </p:sp>
      <p:sp>
        <p:nvSpPr>
          <p:cNvPr id="60424" name="Text Box 8">
            <a:extLst>
              <a:ext uri="{FF2B5EF4-FFF2-40B4-BE49-F238E27FC236}">
                <a16:creationId xmlns:a16="http://schemas.microsoft.com/office/drawing/2014/main" id="{5B9A981B-43E6-E26E-8CC5-B18B04B573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675" y="2179638"/>
            <a:ext cx="1885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锯齿波电压</a:t>
            </a:r>
          </a:p>
        </p:txBody>
      </p:sp>
      <p:sp>
        <p:nvSpPr>
          <p:cNvPr id="60425" name="Text Box 9">
            <a:extLst>
              <a:ext uri="{FF2B5EF4-FFF2-40B4-BE49-F238E27FC236}">
                <a16:creationId xmlns:a16="http://schemas.microsoft.com/office/drawing/2014/main" id="{BBE84D83-BF60-AEE5-E5D4-76E237DB81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068638"/>
            <a:ext cx="1885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三角波电压</a:t>
            </a:r>
          </a:p>
        </p:txBody>
      </p:sp>
      <p:sp>
        <p:nvSpPr>
          <p:cNvPr id="60426" name="Text Box 10">
            <a:extLst>
              <a:ext uri="{FF2B5EF4-FFF2-40B4-BE49-F238E27FC236}">
                <a16:creationId xmlns:a16="http://schemas.microsoft.com/office/drawing/2014/main" id="{3A7BBC0C-D925-8111-1E6B-51EEEA76B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7550" y="4568825"/>
            <a:ext cx="513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非正弦周期电流 </a:t>
            </a:r>
            <a:r>
              <a:rPr lang="en-US" altLang="zh-CN" sz="2400" b="1" i="1">
                <a:solidFill>
                  <a:srgbClr val="FF3300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400" b="1" i="1">
                <a:latin typeface="Times New Roman" panose="02020603050405020304" pitchFamily="18" charset="0"/>
              </a:rPr>
              <a:t> </a:t>
            </a:r>
            <a:r>
              <a:rPr lang="zh-CN" altLang="en-US" sz="2400" b="1">
                <a:latin typeface="Times New Roman" panose="02020603050405020304" pitchFamily="18" charset="0"/>
              </a:rPr>
              <a:t>的有效值也是用</a:t>
            </a:r>
          </a:p>
        </p:txBody>
      </p:sp>
      <p:sp>
        <p:nvSpPr>
          <p:cNvPr id="60427" name="Text Box 11">
            <a:extLst>
              <a:ext uri="{FF2B5EF4-FFF2-40B4-BE49-F238E27FC236}">
                <a16:creationId xmlns:a16="http://schemas.microsoft.com/office/drawing/2014/main" id="{B4CAB85F-F0A1-F6E7-1A21-B44EE3E4B9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088" y="3810000"/>
            <a:ext cx="76819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从上面几个式子可以看出，傅里叶级数具有收敛性。</a:t>
            </a:r>
          </a:p>
        </p:txBody>
      </p:sp>
      <p:graphicFrame>
        <p:nvGraphicFramePr>
          <p:cNvPr id="60428" name="Object 12">
            <a:extLst>
              <a:ext uri="{FF2B5EF4-FFF2-40B4-BE49-F238E27FC236}">
                <a16:creationId xmlns:a16="http://schemas.microsoft.com/office/drawing/2014/main" id="{58242A8E-11C4-F7DF-6C68-CF9A631ED1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143625" y="4365625"/>
          <a:ext cx="1747838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8" imgW="952087" imgH="444307" progId="Equation.DSMT4">
                  <p:embed/>
                </p:oleObj>
              </mc:Choice>
              <mc:Fallback>
                <p:oleObj name="Equation" r:id="rId8" imgW="952087" imgH="444307" progId="Equation.DSMT4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43625" y="4365625"/>
                        <a:ext cx="1747838" cy="835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29" name="Object 13">
            <a:extLst>
              <a:ext uri="{FF2B5EF4-FFF2-40B4-BE49-F238E27FC236}">
                <a16:creationId xmlns:a16="http://schemas.microsoft.com/office/drawing/2014/main" id="{384A6E64-17A8-3CCE-FE3F-32E866FF1CF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43213" y="5157788"/>
          <a:ext cx="2744787" cy="46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2743200" imgH="469900" progId="Equation.3">
                  <p:embed/>
                </p:oleObj>
              </mc:Choice>
              <mc:Fallback>
                <p:oleObj r:id="rId10" imgW="2743200" imgH="469900" progId="Equation.3">
                  <p:embed/>
                  <p:pic>
                    <p:nvPicPr>
                      <p:cNvPr id="0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213" y="5157788"/>
                        <a:ext cx="2744787" cy="46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30" name="Text Box 14">
            <a:extLst>
              <a:ext uri="{FF2B5EF4-FFF2-40B4-BE49-F238E27FC236}">
                <a16:creationId xmlns:a16="http://schemas.microsoft.com/office/drawing/2014/main" id="{96F5D1D5-FDA8-56F5-F06B-CFB6E67301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088" y="5178425"/>
            <a:ext cx="19764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计算。得出</a:t>
            </a:r>
          </a:p>
        </p:txBody>
      </p:sp>
      <p:sp>
        <p:nvSpPr>
          <p:cNvPr id="60431" name="Text Box 15">
            <a:extLst>
              <a:ext uri="{FF2B5EF4-FFF2-40B4-BE49-F238E27FC236}">
                <a16:creationId xmlns:a16="http://schemas.microsoft.com/office/drawing/2014/main" id="{4767723F-1651-A139-F232-AE1076286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4213" y="5876925"/>
            <a:ext cx="12668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式中</a:t>
            </a:r>
          </a:p>
        </p:txBody>
      </p:sp>
      <p:graphicFrame>
        <p:nvGraphicFramePr>
          <p:cNvPr id="60432" name="Object 16">
            <a:extLst>
              <a:ext uri="{FF2B5EF4-FFF2-40B4-BE49-F238E27FC236}">
                <a16:creationId xmlns:a16="http://schemas.microsoft.com/office/drawing/2014/main" id="{68A52FFB-9F50-2E93-328D-45AE0F01CA1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30500" y="5792788"/>
          <a:ext cx="1049338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1054100" imgH="723900" progId="Equation.3">
                  <p:embed/>
                </p:oleObj>
              </mc:Choice>
              <mc:Fallback>
                <p:oleObj r:id="rId12" imgW="1054100" imgH="723900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30500" y="5792788"/>
                        <a:ext cx="1049338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0433" name="Object 17">
            <a:extLst>
              <a:ext uri="{FF2B5EF4-FFF2-40B4-BE49-F238E27FC236}">
                <a16:creationId xmlns:a16="http://schemas.microsoft.com/office/drawing/2014/main" id="{37A2EEF8-21DB-EBB5-7CE4-CBF05CF331D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32263" y="5805488"/>
          <a:ext cx="1087437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1092200" imgH="723900" progId="Equation.3">
                  <p:embed/>
                </p:oleObj>
              </mc:Choice>
              <mc:Fallback>
                <p:oleObj r:id="rId14" imgW="1092200" imgH="723900" progId="Equation.3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2263" y="5805488"/>
                        <a:ext cx="1087437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0434" name="Text Box 18">
            <a:extLst>
              <a:ext uri="{FF2B5EF4-FFF2-40B4-BE49-F238E27FC236}">
                <a16:creationId xmlns:a16="http://schemas.microsoft.com/office/drawing/2014/main" id="{A9AF73A1-A9B5-62BA-D8B1-D3D991C7004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0063" y="5889625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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0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3" grpId="0" autoUpdateAnimBg="0"/>
      <p:bldP spid="60424" grpId="0" autoUpdateAnimBg="0"/>
      <p:bldP spid="60425" grpId="0" autoUpdateAnimBg="0"/>
      <p:bldP spid="60426" grpId="0" autoUpdateAnimBg="0"/>
      <p:bldP spid="60427" grpId="0" autoUpdateAnimBg="0"/>
      <p:bldP spid="60430" grpId="0" autoUpdateAnimBg="0"/>
      <p:bldP spid="60431" grpId="0" autoUpdateAnimBg="0"/>
      <p:bldP spid="60434" grpId="0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Text Box 5">
            <a:extLst>
              <a:ext uri="{FF2B5EF4-FFF2-40B4-BE49-F238E27FC236}">
                <a16:creationId xmlns:a16="http://schemas.microsoft.com/office/drawing/2014/main" id="{C23672C3-D538-AC88-03A9-96FA9AEAD3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16000" y="333375"/>
            <a:ext cx="6007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同理，非正弦周期电压 </a:t>
            </a:r>
            <a:r>
              <a:rPr lang="en-US" altLang="zh-CN" sz="2400" b="1" i="1">
                <a:latin typeface="Times New Roman" panose="02020603050405020304" pitchFamily="18" charset="0"/>
              </a:rPr>
              <a:t>u </a:t>
            </a:r>
            <a:r>
              <a:rPr lang="zh-CN" altLang="en-US" sz="2400" b="1">
                <a:latin typeface="Times New Roman" panose="02020603050405020304" pitchFamily="18" charset="0"/>
              </a:rPr>
              <a:t>的有效值为</a:t>
            </a:r>
          </a:p>
        </p:txBody>
      </p:sp>
      <p:graphicFrame>
        <p:nvGraphicFramePr>
          <p:cNvPr id="61446" name="Object 6">
            <a:extLst>
              <a:ext uri="{FF2B5EF4-FFF2-40B4-BE49-F238E27FC236}">
                <a16:creationId xmlns:a16="http://schemas.microsoft.com/office/drawing/2014/main" id="{3A348E2B-A20F-0958-3663-FEB62E8E4FB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033713" y="904875"/>
          <a:ext cx="3036887" cy="468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2933820" imgH="362040" progId="Equation.3">
                  <p:embed/>
                </p:oleObj>
              </mc:Choice>
              <mc:Fallback>
                <p:oleObj r:id="rId2" imgW="2933820" imgH="36204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3713" y="904875"/>
                        <a:ext cx="3036887" cy="468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7" name="Text Box 65">
            <a:extLst>
              <a:ext uri="{FF2B5EF4-FFF2-40B4-BE49-F238E27FC236}">
                <a16:creationId xmlns:a16="http://schemas.microsoft.com/office/drawing/2014/main" id="{98070BA5-0C45-C802-CA58-AC47588D4C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341438"/>
            <a:ext cx="8434388" cy="96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20000"/>
              </a:lnSpc>
              <a:spcBef>
                <a:spcPct val="0"/>
              </a:spcBef>
              <a:buFontTx/>
              <a:buNone/>
            </a:pP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　　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[</a:t>
            </a:r>
            <a:r>
              <a:rPr lang="zh-CN" altLang="en-US" sz="2400" b="1">
                <a:solidFill>
                  <a:srgbClr val="FF0066"/>
                </a:solidFill>
                <a:latin typeface="Times New Roman" panose="02020603050405020304" pitchFamily="18" charset="0"/>
              </a:rPr>
              <a:t>例</a:t>
            </a:r>
            <a:r>
              <a:rPr lang="en-US" altLang="zh-CN" sz="2400" b="1">
                <a:solidFill>
                  <a:srgbClr val="FF0066"/>
                </a:solidFill>
                <a:latin typeface="Times New Roman" panose="02020603050405020304" pitchFamily="18" charset="0"/>
              </a:rPr>
              <a:t> 1</a:t>
            </a:r>
            <a:r>
              <a:rPr lang="zh-CN" altLang="en-US" sz="2400" b="1">
                <a:solidFill>
                  <a:srgbClr val="FF0066"/>
                </a:solidFill>
                <a:latin typeface="宋体" panose="02010600030101010101" pitchFamily="2" charset="-122"/>
              </a:rPr>
              <a:t>]</a:t>
            </a:r>
            <a:r>
              <a:rPr lang="zh-CN" altLang="en-US" sz="2400" b="1">
                <a:latin typeface="Times New Roman" panose="02020603050405020304" pitchFamily="18" charset="0"/>
              </a:rPr>
              <a:t>　一可控半波整流电压 </a:t>
            </a:r>
            <a:r>
              <a:rPr lang="en-US" altLang="zh-CN" sz="2400" b="1">
                <a:latin typeface="Times New Roman" panose="02020603050405020304" pitchFamily="18" charset="0"/>
              </a:rPr>
              <a:t>,  </a:t>
            </a:r>
            <a:r>
              <a:rPr lang="zh-CN" altLang="en-US" sz="2400" b="1">
                <a:latin typeface="Times New Roman" panose="02020603050405020304" pitchFamily="18" charset="0"/>
              </a:rPr>
              <a:t>在 </a:t>
            </a: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</a:t>
            </a:r>
            <a:r>
              <a:rPr lang="zh-CN" altLang="en-US" sz="2400" b="1">
                <a:latin typeface="Times New Roman" panose="02020603050405020304" pitchFamily="18" charset="0"/>
              </a:rPr>
              <a:t> </a:t>
            </a:r>
            <a:r>
              <a:rPr lang="en-US" altLang="zh-CN" sz="2400" b="1">
                <a:latin typeface="Times New Roman" panose="02020603050405020304" pitchFamily="18" charset="0"/>
              </a:rPr>
              <a:t>/3</a:t>
            </a:r>
            <a:r>
              <a:rPr lang="zh-CN" altLang="en-US" sz="2400" b="1">
                <a:latin typeface="Times New Roman" panose="02020603050405020304" pitchFamily="18" charset="0"/>
              </a:rPr>
              <a:t>  </a:t>
            </a:r>
            <a:r>
              <a:rPr lang="zh-CN" altLang="en-US" sz="2400" b="1">
                <a:latin typeface="Times New Roman" panose="02020603050405020304" pitchFamily="18" charset="0"/>
                <a:sym typeface="Symbol" panose="05050102010706020507" pitchFamily="18" charset="2"/>
              </a:rPr>
              <a:t> </a:t>
            </a:r>
            <a:r>
              <a:rPr lang="zh-CN" altLang="en-US" sz="2400" b="1">
                <a:latin typeface="Times New Roman" panose="02020603050405020304" pitchFamily="18" charset="0"/>
              </a:rPr>
              <a:t> 之间是正弦电压，   求其平均值和有效值。</a:t>
            </a:r>
          </a:p>
        </p:txBody>
      </p:sp>
      <p:grpSp>
        <p:nvGrpSpPr>
          <p:cNvPr id="2" name="Group 66">
            <a:extLst>
              <a:ext uri="{FF2B5EF4-FFF2-40B4-BE49-F238E27FC236}">
                <a16:creationId xmlns:a16="http://schemas.microsoft.com/office/drawing/2014/main" id="{04DAA9AB-DD52-304F-1117-30A700680FA7}"/>
              </a:ext>
            </a:extLst>
          </p:cNvPr>
          <p:cNvGrpSpPr>
            <a:grpSpLocks/>
          </p:cNvGrpSpPr>
          <p:nvPr/>
        </p:nvGrpSpPr>
        <p:grpSpPr bwMode="auto">
          <a:xfrm>
            <a:off x="396875" y="2432050"/>
            <a:ext cx="4319588" cy="2076450"/>
            <a:chOff x="0" y="0"/>
            <a:chExt cx="2781" cy="1318"/>
          </a:xfrm>
        </p:grpSpPr>
        <p:sp>
          <p:nvSpPr>
            <p:cNvPr id="61450" name="Text Box 67">
              <a:extLst>
                <a:ext uri="{FF2B5EF4-FFF2-40B4-BE49-F238E27FC236}">
                  <a16:creationId xmlns:a16="http://schemas.microsoft.com/office/drawing/2014/main" id="{E1137203-661F-F022-2FED-A2B47E1DDE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671"/>
              <a:ext cx="590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b="1" i="1">
                  <a:solidFill>
                    <a:srgbClr val="FF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</a:t>
              </a:r>
              <a:r>
                <a:rPr lang="en-US" altLang="zh-CN" sz="2000" b="1" i="1" baseline="-25000">
                  <a:solidFill>
                    <a:srgbClr val="FF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 </a:t>
              </a:r>
              <a:r>
                <a:rPr lang="en-US" altLang="zh-CN" sz="2000" b="1" i="1">
                  <a:solidFill>
                    <a:srgbClr val="FF00FF"/>
                  </a:solidFill>
                  <a:latin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61451" name="Text Box 68">
              <a:extLst>
                <a:ext uri="{FF2B5EF4-FFF2-40B4-BE49-F238E27FC236}">
                  <a16:creationId xmlns:a16="http://schemas.microsoft.com/office/drawing/2014/main" id="{8DD15AE4-573F-BAA6-5F4C-C4F7F0E503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" y="205"/>
              <a:ext cx="116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zh-CN" altLang="en-US" sz="2000" b="1">
                <a:latin typeface="Times New Roman" panose="02020603050405020304" pitchFamily="18" charset="0"/>
              </a:endParaRPr>
            </a:p>
          </p:txBody>
        </p:sp>
        <p:sp>
          <p:nvSpPr>
            <p:cNvPr id="61452" name="Line 69">
              <a:extLst>
                <a:ext uri="{FF2B5EF4-FFF2-40B4-BE49-F238E27FC236}">
                  <a16:creationId xmlns:a16="http://schemas.microsoft.com/office/drawing/2014/main" id="{37884C8C-81D3-6155-88D3-053E7BDC81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8" y="60"/>
              <a:ext cx="0" cy="124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3" name="Line 70">
              <a:extLst>
                <a:ext uri="{FF2B5EF4-FFF2-40B4-BE49-F238E27FC236}">
                  <a16:creationId xmlns:a16="http://schemas.microsoft.com/office/drawing/2014/main" id="{0B54B21C-A87C-5FA3-96EF-4E5ECEC0D2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" y="1020"/>
              <a:ext cx="193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4" name="Line 71">
              <a:extLst>
                <a:ext uri="{FF2B5EF4-FFF2-40B4-BE49-F238E27FC236}">
                  <a16:creationId xmlns:a16="http://schemas.microsoft.com/office/drawing/2014/main" id="{0E2E5B86-FBF3-BA28-818D-B6CE30D493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9" y="565"/>
              <a:ext cx="0" cy="44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5" name="未知">
              <a:extLst>
                <a:ext uri="{FF2B5EF4-FFF2-40B4-BE49-F238E27FC236}">
                  <a16:creationId xmlns:a16="http://schemas.microsoft.com/office/drawing/2014/main" id="{F80415D4-94D7-456E-25B1-2F9B1BA3A9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" y="463"/>
              <a:ext cx="90" cy="103"/>
            </a:xfrm>
            <a:custGeom>
              <a:avLst/>
              <a:gdLst>
                <a:gd name="T0" fmla="*/ 90 w 90"/>
                <a:gd name="T1" fmla="*/ 0 h 104"/>
                <a:gd name="T2" fmla="*/ 50 w 90"/>
                <a:gd name="T3" fmla="*/ 20 h 104"/>
                <a:gd name="T4" fmla="*/ 0 w 90"/>
                <a:gd name="T5" fmla="*/ 85 h 104"/>
                <a:gd name="T6" fmla="*/ 0 60000 65536"/>
                <a:gd name="T7" fmla="*/ 0 60000 65536"/>
                <a:gd name="T8" fmla="*/ 0 60000 65536"/>
                <a:gd name="T9" fmla="*/ 0 w 90"/>
                <a:gd name="T10" fmla="*/ 0 h 104"/>
                <a:gd name="T11" fmla="*/ 90 w 90"/>
                <a:gd name="T12" fmla="*/ 104 h 1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0" h="104">
                  <a:moveTo>
                    <a:pt x="90" y="0"/>
                  </a:moveTo>
                  <a:cubicBezTo>
                    <a:pt x="77" y="1"/>
                    <a:pt x="65" y="3"/>
                    <a:pt x="50" y="20"/>
                  </a:cubicBezTo>
                  <a:cubicBezTo>
                    <a:pt x="35" y="37"/>
                    <a:pt x="17" y="70"/>
                    <a:pt x="0" y="104"/>
                  </a:cubicBezTo>
                </a:path>
              </a:pathLst>
            </a:custGeom>
            <a:noFill/>
            <a:ln w="38100" cap="flat" cmpd="sng">
              <a:solidFill>
                <a:srgbClr val="3366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6" name="未知">
              <a:extLst>
                <a:ext uri="{FF2B5EF4-FFF2-40B4-BE49-F238E27FC236}">
                  <a16:creationId xmlns:a16="http://schemas.microsoft.com/office/drawing/2014/main" id="{400AD05F-7F9C-9912-2D50-73548A7DDC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" y="560"/>
              <a:ext cx="158" cy="452"/>
            </a:xfrm>
            <a:custGeom>
              <a:avLst/>
              <a:gdLst>
                <a:gd name="T0" fmla="*/ 140 w 159"/>
                <a:gd name="T1" fmla="*/ 0 h 453"/>
                <a:gd name="T2" fmla="*/ 66 w 159"/>
                <a:gd name="T3" fmla="*/ 242 h 453"/>
                <a:gd name="T4" fmla="*/ 0 w 159"/>
                <a:gd name="T5" fmla="*/ 434 h 453"/>
                <a:gd name="T6" fmla="*/ 0 60000 65536"/>
                <a:gd name="T7" fmla="*/ 0 60000 65536"/>
                <a:gd name="T8" fmla="*/ 0 60000 65536"/>
                <a:gd name="T9" fmla="*/ 0 w 159"/>
                <a:gd name="T10" fmla="*/ 0 h 453"/>
                <a:gd name="T11" fmla="*/ 159 w 15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9" h="453">
                  <a:moveTo>
                    <a:pt x="159" y="0"/>
                  </a:moveTo>
                  <a:cubicBezTo>
                    <a:pt x="126" y="92"/>
                    <a:pt x="93" y="185"/>
                    <a:pt x="66" y="261"/>
                  </a:cubicBezTo>
                  <a:cubicBezTo>
                    <a:pt x="39" y="337"/>
                    <a:pt x="17" y="416"/>
                    <a:pt x="0" y="453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lg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457" name="Group 74">
              <a:extLst>
                <a:ext uri="{FF2B5EF4-FFF2-40B4-BE49-F238E27FC236}">
                  <a16:creationId xmlns:a16="http://schemas.microsoft.com/office/drawing/2014/main" id="{BE61D262-C397-4867-78EC-AEA6F9FD93A2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719" y="462"/>
              <a:ext cx="246" cy="551"/>
              <a:chOff x="0" y="0"/>
              <a:chExt cx="246" cy="551"/>
            </a:xfrm>
          </p:grpSpPr>
          <p:sp>
            <p:nvSpPr>
              <p:cNvPr id="61490" name="未知">
                <a:extLst>
                  <a:ext uri="{FF2B5EF4-FFF2-40B4-BE49-F238E27FC236}">
                    <a16:creationId xmlns:a16="http://schemas.microsoft.com/office/drawing/2014/main" id="{CF7384DD-7A09-680D-D5E1-84F060FF5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" y="0"/>
                <a:ext cx="90" cy="104"/>
              </a:xfrm>
              <a:custGeom>
                <a:avLst/>
                <a:gdLst>
                  <a:gd name="T0" fmla="*/ 90 w 90"/>
                  <a:gd name="T1" fmla="*/ 0 h 104"/>
                  <a:gd name="T2" fmla="*/ 50 w 90"/>
                  <a:gd name="T3" fmla="*/ 20 h 104"/>
                  <a:gd name="T4" fmla="*/ 0 w 90"/>
                  <a:gd name="T5" fmla="*/ 104 h 104"/>
                  <a:gd name="T6" fmla="*/ 0 60000 65536"/>
                  <a:gd name="T7" fmla="*/ 0 60000 65536"/>
                  <a:gd name="T8" fmla="*/ 0 60000 65536"/>
                  <a:gd name="T9" fmla="*/ 0 w 90"/>
                  <a:gd name="T10" fmla="*/ 0 h 104"/>
                  <a:gd name="T11" fmla="*/ 90 w 90"/>
                  <a:gd name="T12" fmla="*/ 104 h 1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0" h="104">
                    <a:moveTo>
                      <a:pt x="90" y="0"/>
                    </a:moveTo>
                    <a:cubicBezTo>
                      <a:pt x="77" y="1"/>
                      <a:pt x="65" y="3"/>
                      <a:pt x="50" y="20"/>
                    </a:cubicBezTo>
                    <a:cubicBezTo>
                      <a:pt x="35" y="37"/>
                      <a:pt x="17" y="70"/>
                      <a:pt x="0" y="104"/>
                    </a:cubicBezTo>
                  </a:path>
                </a:pathLst>
              </a:custGeom>
              <a:noFill/>
              <a:ln w="38100" cap="flat" cmpd="sng">
                <a:solidFill>
                  <a:srgbClr val="3366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" name="未知">
                <a:extLst>
                  <a:ext uri="{FF2B5EF4-FFF2-40B4-BE49-F238E27FC236}">
                    <a16:creationId xmlns:a16="http://schemas.microsoft.com/office/drawing/2014/main" id="{E64B0E32-8E65-8C1E-E950-AE93230D00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"/>
                <a:ext cx="159" cy="453"/>
              </a:xfrm>
              <a:custGeom>
                <a:avLst/>
                <a:gdLst>
                  <a:gd name="T0" fmla="*/ 159 w 159"/>
                  <a:gd name="T1" fmla="*/ 0 h 453"/>
                  <a:gd name="T2" fmla="*/ 66 w 159"/>
                  <a:gd name="T3" fmla="*/ 261 h 453"/>
                  <a:gd name="T4" fmla="*/ 0 w 159"/>
                  <a:gd name="T5" fmla="*/ 453 h 453"/>
                  <a:gd name="T6" fmla="*/ 0 60000 65536"/>
                  <a:gd name="T7" fmla="*/ 0 60000 65536"/>
                  <a:gd name="T8" fmla="*/ 0 60000 65536"/>
                  <a:gd name="T9" fmla="*/ 0 w 159"/>
                  <a:gd name="T10" fmla="*/ 0 h 453"/>
                  <a:gd name="T11" fmla="*/ 159 w 159"/>
                  <a:gd name="T12" fmla="*/ 453 h 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9" h="453">
                    <a:moveTo>
                      <a:pt x="159" y="0"/>
                    </a:moveTo>
                    <a:cubicBezTo>
                      <a:pt x="126" y="92"/>
                      <a:pt x="93" y="185"/>
                      <a:pt x="66" y="261"/>
                    </a:cubicBezTo>
                    <a:cubicBezTo>
                      <a:pt x="39" y="337"/>
                      <a:pt x="17" y="416"/>
                      <a:pt x="0" y="453"/>
                    </a:cubicBezTo>
                  </a:path>
                </a:pathLst>
              </a:custGeom>
              <a:noFill/>
              <a:ln w="38100" cap="flat" cmpd="sng">
                <a:solidFill>
                  <a:srgbClr val="3366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458" name="Line 77">
              <a:extLst>
                <a:ext uri="{FF2B5EF4-FFF2-40B4-BE49-F238E27FC236}">
                  <a16:creationId xmlns:a16="http://schemas.microsoft.com/office/drawing/2014/main" id="{D9870A77-4FB4-2488-77A6-9E71121DD21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29" y="462"/>
              <a:ext cx="76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59" name="Line 78">
              <a:extLst>
                <a:ext uri="{FF2B5EF4-FFF2-40B4-BE49-F238E27FC236}">
                  <a16:creationId xmlns:a16="http://schemas.microsoft.com/office/drawing/2014/main" id="{9251C0FB-3AD7-E85D-194F-0A702033E7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28" y="470"/>
              <a:ext cx="114" cy="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0" name="Line 79">
              <a:extLst>
                <a:ext uri="{FF2B5EF4-FFF2-40B4-BE49-F238E27FC236}">
                  <a16:creationId xmlns:a16="http://schemas.microsoft.com/office/drawing/2014/main" id="{6A4D128A-9FE2-8FE9-F78B-522E828AE5F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29" y="508"/>
              <a:ext cx="147" cy="3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1" name="Line 80">
              <a:extLst>
                <a:ext uri="{FF2B5EF4-FFF2-40B4-BE49-F238E27FC236}">
                  <a16:creationId xmlns:a16="http://schemas.microsoft.com/office/drawing/2014/main" id="{19836480-C731-C362-B129-DD324F1413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29" y="556"/>
              <a:ext cx="171" cy="4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2" name="Line 81">
              <a:extLst>
                <a:ext uri="{FF2B5EF4-FFF2-40B4-BE49-F238E27FC236}">
                  <a16:creationId xmlns:a16="http://schemas.microsoft.com/office/drawing/2014/main" id="{53F0AA22-23B8-8D5A-9012-F89CEEDA292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77" y="632"/>
              <a:ext cx="152" cy="3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3" name="Line 82">
              <a:extLst>
                <a:ext uri="{FF2B5EF4-FFF2-40B4-BE49-F238E27FC236}">
                  <a16:creationId xmlns:a16="http://schemas.microsoft.com/office/drawing/2014/main" id="{6C8C4427-CE80-1743-8DE3-5D2F39FC51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40" y="718"/>
              <a:ext cx="118" cy="2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4" name="Line 83">
              <a:extLst>
                <a:ext uri="{FF2B5EF4-FFF2-40B4-BE49-F238E27FC236}">
                  <a16:creationId xmlns:a16="http://schemas.microsoft.com/office/drawing/2014/main" id="{D243051C-CB29-5FDD-942D-D7F6E8F327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99" y="793"/>
              <a:ext cx="88" cy="2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5" name="Line 84">
              <a:extLst>
                <a:ext uri="{FF2B5EF4-FFF2-40B4-BE49-F238E27FC236}">
                  <a16:creationId xmlns:a16="http://schemas.microsoft.com/office/drawing/2014/main" id="{E414AAB7-B21A-04DC-EC3E-4EFFA8B59F9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44" y="853"/>
              <a:ext cx="66" cy="1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6" name="Line 85">
              <a:extLst>
                <a:ext uri="{FF2B5EF4-FFF2-40B4-BE49-F238E27FC236}">
                  <a16:creationId xmlns:a16="http://schemas.microsoft.com/office/drawing/2014/main" id="{142882D3-5790-ABE6-FC8B-A237CEBE7F1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15" y="953"/>
              <a:ext cx="26" cy="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7" name="Line 86">
              <a:extLst>
                <a:ext uri="{FF2B5EF4-FFF2-40B4-BE49-F238E27FC236}">
                  <a16:creationId xmlns:a16="http://schemas.microsoft.com/office/drawing/2014/main" id="{8FE913F7-1C3F-CB45-FAC3-53B58E1B5B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23" y="567"/>
              <a:ext cx="0" cy="44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8" name="未知">
              <a:extLst>
                <a:ext uri="{FF2B5EF4-FFF2-40B4-BE49-F238E27FC236}">
                  <a16:creationId xmlns:a16="http://schemas.microsoft.com/office/drawing/2014/main" id="{91E3E452-0D94-2A49-FA7C-0F8D74D9A6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2" y="465"/>
              <a:ext cx="89" cy="103"/>
            </a:xfrm>
            <a:custGeom>
              <a:avLst/>
              <a:gdLst>
                <a:gd name="T0" fmla="*/ 71 w 90"/>
                <a:gd name="T1" fmla="*/ 0 h 104"/>
                <a:gd name="T2" fmla="*/ 45 w 90"/>
                <a:gd name="T3" fmla="*/ 20 h 104"/>
                <a:gd name="T4" fmla="*/ 0 w 90"/>
                <a:gd name="T5" fmla="*/ 85 h 104"/>
                <a:gd name="T6" fmla="*/ 0 60000 65536"/>
                <a:gd name="T7" fmla="*/ 0 60000 65536"/>
                <a:gd name="T8" fmla="*/ 0 60000 65536"/>
                <a:gd name="T9" fmla="*/ 0 w 90"/>
                <a:gd name="T10" fmla="*/ 0 h 104"/>
                <a:gd name="T11" fmla="*/ 90 w 90"/>
                <a:gd name="T12" fmla="*/ 104 h 1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90" h="104">
                  <a:moveTo>
                    <a:pt x="90" y="0"/>
                  </a:moveTo>
                  <a:cubicBezTo>
                    <a:pt x="77" y="1"/>
                    <a:pt x="65" y="3"/>
                    <a:pt x="50" y="20"/>
                  </a:cubicBezTo>
                  <a:cubicBezTo>
                    <a:pt x="35" y="37"/>
                    <a:pt x="17" y="70"/>
                    <a:pt x="0" y="104"/>
                  </a:cubicBezTo>
                </a:path>
              </a:pathLst>
            </a:custGeom>
            <a:noFill/>
            <a:ln w="38100" cap="flat" cmpd="sng">
              <a:solidFill>
                <a:srgbClr val="3366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69" name="未知">
              <a:extLst>
                <a:ext uri="{FF2B5EF4-FFF2-40B4-BE49-F238E27FC236}">
                  <a16:creationId xmlns:a16="http://schemas.microsoft.com/office/drawing/2014/main" id="{5B0C34D8-05F0-C5DC-C77D-85BB6F3613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65" y="562"/>
              <a:ext cx="159" cy="452"/>
            </a:xfrm>
            <a:custGeom>
              <a:avLst/>
              <a:gdLst>
                <a:gd name="T0" fmla="*/ 159 w 159"/>
                <a:gd name="T1" fmla="*/ 0 h 453"/>
                <a:gd name="T2" fmla="*/ 66 w 159"/>
                <a:gd name="T3" fmla="*/ 242 h 453"/>
                <a:gd name="T4" fmla="*/ 0 w 159"/>
                <a:gd name="T5" fmla="*/ 434 h 453"/>
                <a:gd name="T6" fmla="*/ 0 60000 65536"/>
                <a:gd name="T7" fmla="*/ 0 60000 65536"/>
                <a:gd name="T8" fmla="*/ 0 60000 65536"/>
                <a:gd name="T9" fmla="*/ 0 w 159"/>
                <a:gd name="T10" fmla="*/ 0 h 453"/>
                <a:gd name="T11" fmla="*/ 159 w 159"/>
                <a:gd name="T12" fmla="*/ 453 h 45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59" h="453">
                  <a:moveTo>
                    <a:pt x="159" y="0"/>
                  </a:moveTo>
                  <a:cubicBezTo>
                    <a:pt x="126" y="92"/>
                    <a:pt x="93" y="185"/>
                    <a:pt x="66" y="261"/>
                  </a:cubicBezTo>
                  <a:cubicBezTo>
                    <a:pt x="39" y="337"/>
                    <a:pt x="17" y="416"/>
                    <a:pt x="0" y="453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prstDash val="lg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1470" name="Group 89">
              <a:extLst>
                <a:ext uri="{FF2B5EF4-FFF2-40B4-BE49-F238E27FC236}">
                  <a16:creationId xmlns:a16="http://schemas.microsoft.com/office/drawing/2014/main" id="{3FE89431-F64C-2AC8-697E-80FF710C3937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713" y="464"/>
              <a:ext cx="246" cy="551"/>
              <a:chOff x="0" y="0"/>
              <a:chExt cx="246" cy="551"/>
            </a:xfrm>
          </p:grpSpPr>
          <p:sp>
            <p:nvSpPr>
              <p:cNvPr id="61488" name="未知">
                <a:extLst>
                  <a:ext uri="{FF2B5EF4-FFF2-40B4-BE49-F238E27FC236}">
                    <a16:creationId xmlns:a16="http://schemas.microsoft.com/office/drawing/2014/main" id="{BB562C2B-FA39-B385-D03A-AC7F80FF57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" y="0"/>
                <a:ext cx="90" cy="104"/>
              </a:xfrm>
              <a:custGeom>
                <a:avLst/>
                <a:gdLst>
                  <a:gd name="T0" fmla="*/ 90 w 90"/>
                  <a:gd name="T1" fmla="*/ 0 h 104"/>
                  <a:gd name="T2" fmla="*/ 50 w 90"/>
                  <a:gd name="T3" fmla="*/ 20 h 104"/>
                  <a:gd name="T4" fmla="*/ 0 w 90"/>
                  <a:gd name="T5" fmla="*/ 104 h 104"/>
                  <a:gd name="T6" fmla="*/ 0 60000 65536"/>
                  <a:gd name="T7" fmla="*/ 0 60000 65536"/>
                  <a:gd name="T8" fmla="*/ 0 60000 65536"/>
                  <a:gd name="T9" fmla="*/ 0 w 90"/>
                  <a:gd name="T10" fmla="*/ 0 h 104"/>
                  <a:gd name="T11" fmla="*/ 90 w 90"/>
                  <a:gd name="T12" fmla="*/ 104 h 10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0" h="104">
                    <a:moveTo>
                      <a:pt x="90" y="0"/>
                    </a:moveTo>
                    <a:cubicBezTo>
                      <a:pt x="77" y="1"/>
                      <a:pt x="65" y="3"/>
                      <a:pt x="50" y="20"/>
                    </a:cubicBezTo>
                    <a:cubicBezTo>
                      <a:pt x="35" y="37"/>
                      <a:pt x="17" y="70"/>
                      <a:pt x="0" y="104"/>
                    </a:cubicBezTo>
                  </a:path>
                </a:pathLst>
              </a:custGeom>
              <a:noFill/>
              <a:ln w="38100" cap="flat" cmpd="sng">
                <a:solidFill>
                  <a:srgbClr val="3366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1489" name="未知">
                <a:extLst>
                  <a:ext uri="{FF2B5EF4-FFF2-40B4-BE49-F238E27FC236}">
                    <a16:creationId xmlns:a16="http://schemas.microsoft.com/office/drawing/2014/main" id="{37A9FB3E-15EE-F05A-706B-FBCE406E6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98"/>
                <a:ext cx="159" cy="453"/>
              </a:xfrm>
              <a:custGeom>
                <a:avLst/>
                <a:gdLst>
                  <a:gd name="T0" fmla="*/ 159 w 159"/>
                  <a:gd name="T1" fmla="*/ 0 h 453"/>
                  <a:gd name="T2" fmla="*/ 66 w 159"/>
                  <a:gd name="T3" fmla="*/ 261 h 453"/>
                  <a:gd name="T4" fmla="*/ 0 w 159"/>
                  <a:gd name="T5" fmla="*/ 453 h 453"/>
                  <a:gd name="T6" fmla="*/ 0 60000 65536"/>
                  <a:gd name="T7" fmla="*/ 0 60000 65536"/>
                  <a:gd name="T8" fmla="*/ 0 60000 65536"/>
                  <a:gd name="T9" fmla="*/ 0 w 159"/>
                  <a:gd name="T10" fmla="*/ 0 h 453"/>
                  <a:gd name="T11" fmla="*/ 159 w 159"/>
                  <a:gd name="T12" fmla="*/ 453 h 4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59" h="453">
                    <a:moveTo>
                      <a:pt x="159" y="0"/>
                    </a:moveTo>
                    <a:cubicBezTo>
                      <a:pt x="126" y="92"/>
                      <a:pt x="93" y="185"/>
                      <a:pt x="66" y="261"/>
                    </a:cubicBezTo>
                    <a:cubicBezTo>
                      <a:pt x="39" y="337"/>
                      <a:pt x="17" y="416"/>
                      <a:pt x="0" y="453"/>
                    </a:cubicBezTo>
                  </a:path>
                </a:pathLst>
              </a:custGeom>
              <a:noFill/>
              <a:ln w="38100" cap="flat" cmpd="sng">
                <a:solidFill>
                  <a:srgbClr val="3366FF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1471" name="Line 92">
              <a:extLst>
                <a:ext uri="{FF2B5EF4-FFF2-40B4-BE49-F238E27FC236}">
                  <a16:creationId xmlns:a16="http://schemas.microsoft.com/office/drawing/2014/main" id="{C8625F1C-305A-9679-BBBA-A528B3B23A0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23" y="464"/>
              <a:ext cx="77" cy="1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72" name="Line 93">
              <a:extLst>
                <a:ext uri="{FF2B5EF4-FFF2-40B4-BE49-F238E27FC236}">
                  <a16:creationId xmlns:a16="http://schemas.microsoft.com/office/drawing/2014/main" id="{C1BB2342-4D0A-00B8-DDB6-2F43168CF3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22" y="472"/>
              <a:ext cx="114" cy="28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73" name="Line 94">
              <a:extLst>
                <a:ext uri="{FF2B5EF4-FFF2-40B4-BE49-F238E27FC236}">
                  <a16:creationId xmlns:a16="http://schemas.microsoft.com/office/drawing/2014/main" id="{F9F51518-CCF9-68D5-B6B2-7D522E44A1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23" y="510"/>
              <a:ext cx="147" cy="37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74" name="Line 95">
              <a:extLst>
                <a:ext uri="{FF2B5EF4-FFF2-40B4-BE49-F238E27FC236}">
                  <a16:creationId xmlns:a16="http://schemas.microsoft.com/office/drawing/2014/main" id="{C8C2EC07-23E9-A065-60F5-646229C48A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23" y="558"/>
              <a:ext cx="171" cy="43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75" name="Line 96">
              <a:extLst>
                <a:ext uri="{FF2B5EF4-FFF2-40B4-BE49-F238E27FC236}">
                  <a16:creationId xmlns:a16="http://schemas.microsoft.com/office/drawing/2014/main" id="{80BEB5DA-1BCB-FA64-511E-ED79A088B7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71" y="634"/>
              <a:ext cx="153" cy="3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76" name="Line 97">
              <a:extLst>
                <a:ext uri="{FF2B5EF4-FFF2-40B4-BE49-F238E27FC236}">
                  <a16:creationId xmlns:a16="http://schemas.microsoft.com/office/drawing/2014/main" id="{8E65851B-7BB8-9963-4199-C3C223E9C7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34" y="720"/>
              <a:ext cx="118" cy="29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77" name="Line 98">
              <a:extLst>
                <a:ext uri="{FF2B5EF4-FFF2-40B4-BE49-F238E27FC236}">
                  <a16:creationId xmlns:a16="http://schemas.microsoft.com/office/drawing/2014/main" id="{4930A20A-076B-4462-8B82-D0310F95C85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93" y="795"/>
              <a:ext cx="89" cy="22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78" name="Line 99">
              <a:extLst>
                <a:ext uri="{FF2B5EF4-FFF2-40B4-BE49-F238E27FC236}">
                  <a16:creationId xmlns:a16="http://schemas.microsoft.com/office/drawing/2014/main" id="{23DD4D10-72EA-7DC7-3078-824EF176A8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38" y="855"/>
              <a:ext cx="66" cy="16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79" name="Line 100">
              <a:extLst>
                <a:ext uri="{FF2B5EF4-FFF2-40B4-BE49-F238E27FC236}">
                  <a16:creationId xmlns:a16="http://schemas.microsoft.com/office/drawing/2014/main" id="{2EB69029-939D-F2AA-4DFB-B4A0EA5D30F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09" y="955"/>
              <a:ext cx="26" cy="6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0" name="Line 101">
              <a:extLst>
                <a:ext uri="{FF2B5EF4-FFF2-40B4-BE49-F238E27FC236}">
                  <a16:creationId xmlns:a16="http://schemas.microsoft.com/office/drawing/2014/main" id="{7FD7D5B4-CC4C-F04B-8362-089E4AF19A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8" y="462"/>
              <a:ext cx="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481" name="Text Box 102">
              <a:extLst>
                <a:ext uri="{FF2B5EF4-FFF2-40B4-BE49-F238E27FC236}">
                  <a16:creationId xmlns:a16="http://schemas.microsoft.com/office/drawing/2014/main" id="{17BC7831-B92A-F7FE-1C8A-C2CE3F4B0C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1" y="317"/>
              <a:ext cx="563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solidFill>
                    <a:srgbClr val="FF00FF"/>
                  </a:solidFill>
                  <a:latin typeface="Times New Roman" panose="02020603050405020304" pitchFamily="18" charset="0"/>
                </a:rPr>
                <a:t>10</a:t>
              </a:r>
            </a:p>
          </p:txBody>
        </p:sp>
        <p:sp>
          <p:nvSpPr>
            <p:cNvPr id="61482" name="Text Box 103">
              <a:extLst>
                <a:ext uri="{FF2B5EF4-FFF2-40B4-BE49-F238E27FC236}">
                  <a16:creationId xmlns:a16="http://schemas.microsoft.com/office/drawing/2014/main" id="{7608EFA0-3CED-BF19-7584-BE18A1649A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534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b="1" i="1">
                  <a:solidFill>
                    <a:srgbClr val="9900FF"/>
                  </a:solidFill>
                  <a:latin typeface="Times New Roman" panose="02020603050405020304" pitchFamily="18" charset="0"/>
                </a:rPr>
                <a:t>u</a:t>
              </a:r>
              <a:r>
                <a:rPr lang="en-US" altLang="zh-CN" sz="2000" b="1">
                  <a:solidFill>
                    <a:srgbClr val="9900FF"/>
                  </a:solidFill>
                  <a:latin typeface="Times New Roman" panose="02020603050405020304" pitchFamily="18" charset="0"/>
                </a:rPr>
                <a:t>/V</a:t>
              </a:r>
              <a:endParaRPr lang="zh-CN" altLang="en-US" sz="2000" b="1">
                <a:solidFill>
                  <a:srgbClr val="99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1483" name="Text Box 104">
              <a:extLst>
                <a:ext uri="{FF2B5EF4-FFF2-40B4-BE49-F238E27FC236}">
                  <a16:creationId xmlns:a16="http://schemas.microsoft.com/office/drawing/2014/main" id="{F33DFAAC-9D6B-6F25-53F0-F56510D88A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4" y="911"/>
              <a:ext cx="19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solidFill>
                    <a:srgbClr val="FF3300"/>
                  </a:solidFill>
                  <a:latin typeface="Times New Roman" panose="02020603050405020304" pitchFamily="18" charset="0"/>
                </a:rPr>
                <a:t>0</a:t>
              </a:r>
            </a:p>
          </p:txBody>
        </p:sp>
        <p:graphicFrame>
          <p:nvGraphicFramePr>
            <p:cNvPr id="61484" name="Object 47">
              <a:extLst>
                <a:ext uri="{FF2B5EF4-FFF2-40B4-BE49-F238E27FC236}">
                  <a16:creationId xmlns:a16="http://schemas.microsoft.com/office/drawing/2014/main" id="{38612F1B-6340-AA05-BE41-C8DA63A644EC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549" y="1030"/>
            <a:ext cx="224" cy="2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162000" imgH="238035" progId="Equation.3">
                    <p:embed/>
                  </p:oleObj>
                </mc:Choice>
                <mc:Fallback>
                  <p:oleObj r:id="rId4" imgW="162000" imgH="238035" progId="Equation.3">
                    <p:embed/>
                    <p:pic>
                      <p:nvPicPr>
                        <p:cNvPr id="0" name="Object 47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9" y="1030"/>
                          <a:ext cx="224" cy="28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1485" name="Text Box 106">
              <a:extLst>
                <a:ext uri="{FF2B5EF4-FFF2-40B4-BE49-F238E27FC236}">
                  <a16:creationId xmlns:a16="http://schemas.microsoft.com/office/drawing/2014/main" id="{D7A7E084-6FFA-12B7-A304-0239433774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0" y="1013"/>
              <a:ext cx="34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solidFill>
                    <a:srgbClr val="00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</a:t>
              </a:r>
              <a:endPara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1486" name="Text Box 107">
              <a:extLst>
                <a:ext uri="{FF2B5EF4-FFF2-40B4-BE49-F238E27FC236}">
                  <a16:creationId xmlns:a16="http://schemas.microsoft.com/office/drawing/2014/main" id="{74C5461B-8107-A104-9E71-1B0231B6F5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02" y="1013"/>
              <a:ext cx="34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solidFill>
                    <a:srgbClr val="00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2</a:t>
              </a:r>
              <a:endPara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61487" name="Text Box 108">
              <a:extLst>
                <a:ext uri="{FF2B5EF4-FFF2-40B4-BE49-F238E27FC236}">
                  <a16:creationId xmlns:a16="http://schemas.microsoft.com/office/drawing/2014/main" id="{B9F453E4-B32F-7E2B-335D-5A807DDC2D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66" y="1010"/>
              <a:ext cx="342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US" altLang="zh-CN" sz="2000" b="1">
                  <a:solidFill>
                    <a:srgbClr val="00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3</a:t>
              </a:r>
              <a:endPara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61491" name="Text Box 109">
            <a:extLst>
              <a:ext uri="{FF2B5EF4-FFF2-40B4-BE49-F238E27FC236}">
                <a16:creationId xmlns:a16="http://schemas.microsoft.com/office/drawing/2014/main" id="{E73E3DBC-C93C-5B37-2F2F-E44E2CE97D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48188" y="2360613"/>
            <a:ext cx="30718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宋体" panose="02010600030101010101" pitchFamily="2" charset="-122"/>
              </a:rPr>
              <a:t>[</a:t>
            </a:r>
            <a:r>
              <a:rPr lang="zh-CN" altLang="en-US" sz="2400" b="1">
                <a:latin typeface="宋体" panose="02010600030101010101" pitchFamily="2" charset="-122"/>
              </a:rPr>
              <a:t>解</a:t>
            </a:r>
            <a:r>
              <a:rPr lang="en-US" altLang="zh-CN" sz="2400" b="1">
                <a:latin typeface="宋体" panose="02010600030101010101" pitchFamily="2" charset="-122"/>
              </a:rPr>
              <a:t>]</a:t>
            </a:r>
            <a:r>
              <a:rPr lang="en-US" altLang="zh-CN" sz="2400" b="1">
                <a:latin typeface="Times New Roman" panose="02020603050405020304" pitchFamily="18" charset="0"/>
              </a:rPr>
              <a:t>　</a:t>
            </a:r>
            <a:r>
              <a:rPr lang="zh-CN" altLang="en-US" sz="2400" b="1">
                <a:latin typeface="Times New Roman" panose="02020603050405020304" pitchFamily="18" charset="0"/>
              </a:rPr>
              <a:t>平均值：</a:t>
            </a:r>
          </a:p>
        </p:txBody>
      </p:sp>
      <p:graphicFrame>
        <p:nvGraphicFramePr>
          <p:cNvPr id="61492" name="Object 52">
            <a:extLst>
              <a:ext uri="{FF2B5EF4-FFF2-40B4-BE49-F238E27FC236}">
                <a16:creationId xmlns:a16="http://schemas.microsoft.com/office/drawing/2014/main" id="{A6374328-9F6A-6B6C-BA5D-AD661763F6A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356100" y="2997200"/>
          <a:ext cx="4537075" cy="1668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2343060" imgH="809535" progId="Equation.DSMT4">
                  <p:embed/>
                </p:oleObj>
              </mc:Choice>
              <mc:Fallback>
                <p:oleObj name="Equation" r:id="rId6" imgW="2343060" imgH="809535" progId="Equation.DSMT4">
                  <p:embed/>
                  <p:pic>
                    <p:nvPicPr>
                      <p:cNvPr id="0" name="Object 5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56100" y="2997200"/>
                        <a:ext cx="4537075" cy="1668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93" name="Text Box 112">
            <a:extLst>
              <a:ext uri="{FF2B5EF4-FFF2-40B4-BE49-F238E27FC236}">
                <a16:creationId xmlns:a16="http://schemas.microsoft.com/office/drawing/2014/main" id="{2E1318A8-A5FD-B43E-181F-3002CA9F40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4600575"/>
            <a:ext cx="1409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有效值：</a:t>
            </a:r>
          </a:p>
        </p:txBody>
      </p:sp>
      <p:graphicFrame>
        <p:nvGraphicFramePr>
          <p:cNvPr id="61494" name="Object 54">
            <a:extLst>
              <a:ext uri="{FF2B5EF4-FFF2-40B4-BE49-F238E27FC236}">
                <a16:creationId xmlns:a16="http://schemas.microsoft.com/office/drawing/2014/main" id="{97BE3F1F-6EFA-B9E1-3AF6-2C4701D9820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15988" y="5210175"/>
          <a:ext cx="7319962" cy="838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7210350" imgH="733515" progId="Equation.3">
                  <p:embed/>
                </p:oleObj>
              </mc:Choice>
              <mc:Fallback>
                <p:oleObj r:id="rId8" imgW="7210350" imgH="733515" progId="Equation.3">
                  <p:embed/>
                  <p:pic>
                    <p:nvPicPr>
                      <p:cNvPr id="0" name="Object 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5988" y="5210175"/>
                        <a:ext cx="7319962" cy="838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61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61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1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61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5" grpId="0" autoUpdateAnimBg="0"/>
      <p:bldP spid="61447" grpId="0" autoUpdateAnimBg="0"/>
      <p:bldP spid="61491" grpId="0" autoUpdateAnimBg="0"/>
      <p:bldP spid="61493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8">
            <a:extLst>
              <a:ext uri="{FF2B5EF4-FFF2-40B4-BE49-F238E27FC236}">
                <a16:creationId xmlns:a16="http://schemas.microsoft.com/office/drawing/2014/main" id="{DE70F29D-12EB-C602-09E9-97523C032476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260350"/>
            <a:ext cx="4176713" cy="501650"/>
          </a:xfrm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2.1.2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幅值与有效值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8196" name="Text Box 4">
            <a:extLst>
              <a:ext uri="{FF2B5EF4-FFF2-40B4-BE49-F238E27FC236}">
                <a16:creationId xmlns:a16="http://schemas.microsoft.com/office/drawing/2014/main" id="{4ED3BCBC-6372-3C87-87C4-4F45B8969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052513"/>
            <a:ext cx="4724400" cy="1108075"/>
          </a:xfrm>
          <a:prstGeom prst="rect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/>
          <a:p>
            <a:pPr algn="just" eaLnBrk="1" hangingPunct="1">
              <a:defRPr/>
            </a:pPr>
            <a:r>
              <a:rPr lang="zh-CN" altLang="en-US" sz="2200" b="1" dirty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　　</a:t>
            </a:r>
            <a:r>
              <a:rPr lang="zh-CN" altLang="en-US" sz="2200" b="1" dirty="0">
                <a:solidFill>
                  <a:srgbClr val="6600FF"/>
                </a:solidFill>
                <a:latin typeface="Times New Roman" pitchFamily="18" charset="0"/>
              </a:rPr>
              <a:t>瞬时值</a:t>
            </a:r>
            <a:r>
              <a:rPr lang="zh-CN" altLang="en-US" sz="2200" b="1" dirty="0">
                <a:latin typeface="Times New Roman" pitchFamily="18" charset="0"/>
              </a:rPr>
              <a:t>是交流电任一时刻的值。</a:t>
            </a:r>
          </a:p>
          <a:p>
            <a:pPr algn="just" eaLnBrk="1" hangingPunct="1">
              <a:defRPr/>
            </a:pPr>
            <a:r>
              <a:rPr lang="zh-CN" altLang="en-US" sz="2200" b="1" dirty="0">
                <a:latin typeface="Times New Roman" pitchFamily="18" charset="0"/>
              </a:rPr>
              <a:t>用小写字母表示。如 </a:t>
            </a:r>
            <a:r>
              <a:rPr lang="zh-CN" altLang="en-US" sz="2200" b="1" i="1" dirty="0">
                <a:latin typeface="Times New Roman" pitchFamily="18" charset="0"/>
              </a:rPr>
              <a:t>i、u、e</a:t>
            </a:r>
            <a:r>
              <a:rPr lang="en-US" altLang="zh-CN" sz="2200" b="1" i="1" dirty="0">
                <a:latin typeface="Times New Roman" pitchFamily="18" charset="0"/>
              </a:rPr>
              <a:t> </a:t>
            </a:r>
            <a:r>
              <a:rPr lang="zh-CN" altLang="en-US" sz="2200" b="1" dirty="0">
                <a:latin typeface="Times New Roman" pitchFamily="18" charset="0"/>
              </a:rPr>
              <a:t>分别表</a:t>
            </a:r>
          </a:p>
          <a:p>
            <a:pPr algn="just" eaLnBrk="1" hangingPunct="1">
              <a:defRPr/>
            </a:pPr>
            <a:r>
              <a:rPr lang="zh-CN" altLang="en-US" sz="2200" b="1" dirty="0">
                <a:latin typeface="Times New Roman" pitchFamily="18" charset="0"/>
              </a:rPr>
              <a:t>示电流、电压、电动势的瞬时值。</a:t>
            </a:r>
          </a:p>
        </p:txBody>
      </p:sp>
      <p:graphicFrame>
        <p:nvGraphicFramePr>
          <p:cNvPr id="8197" name="Object 5">
            <a:extLst>
              <a:ext uri="{FF2B5EF4-FFF2-40B4-BE49-F238E27FC236}">
                <a16:creationId xmlns:a16="http://schemas.microsoft.com/office/drawing/2014/main" id="{2A385A8C-F3C7-5C3A-86BD-66E1E8D6D0A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034088" y="2895600"/>
          <a:ext cx="2328862" cy="449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181100" imgH="228600" progId="">
                  <p:embed/>
                </p:oleObj>
              </mc:Choice>
              <mc:Fallback>
                <p:oleObj r:id="rId2" imgW="1181100" imgH="22860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34088" y="2895600"/>
                        <a:ext cx="2328862" cy="449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8" name="Object 6">
            <a:extLst>
              <a:ext uri="{FF2B5EF4-FFF2-40B4-BE49-F238E27FC236}">
                <a16:creationId xmlns:a16="http://schemas.microsoft.com/office/drawing/2014/main" id="{5210376F-5A24-5C55-D5F9-988BC95BE94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05163" y="4386263"/>
          <a:ext cx="2046287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235200" imgH="685800" progId="Equation.3">
                  <p:embed/>
                </p:oleObj>
              </mc:Choice>
              <mc:Fallback>
                <p:oleObj r:id="rId4" imgW="2235200" imgH="6858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5163" y="4386263"/>
                        <a:ext cx="2046287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199" name="Object 7">
            <a:extLst>
              <a:ext uri="{FF2B5EF4-FFF2-40B4-BE49-F238E27FC236}">
                <a16:creationId xmlns:a16="http://schemas.microsoft.com/office/drawing/2014/main" id="{2D6C8DC7-C881-34A4-19BA-938878D81FA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17688" y="5156200"/>
          <a:ext cx="1763712" cy="72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107285" imgH="863225" progId="Equation.3">
                  <p:embed/>
                </p:oleObj>
              </mc:Choice>
              <mc:Fallback>
                <p:oleObj r:id="rId6" imgW="2107285" imgH="863225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17688" y="5156200"/>
                        <a:ext cx="1763712" cy="72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0" name="Object 8">
            <a:extLst>
              <a:ext uri="{FF2B5EF4-FFF2-40B4-BE49-F238E27FC236}">
                <a16:creationId xmlns:a16="http://schemas.microsoft.com/office/drawing/2014/main" id="{B10CA6C0-D9B4-D41F-52FC-FC395447A7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934200" y="3929063"/>
          <a:ext cx="914400" cy="719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072385" imgH="842588" progId="Equation.3">
                  <p:embed/>
                </p:oleObj>
              </mc:Choice>
              <mc:Fallback>
                <p:oleObj r:id="rId8" imgW="1072385" imgH="842588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934200" y="3929063"/>
                        <a:ext cx="914400" cy="719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01" name="Object 9">
            <a:extLst>
              <a:ext uri="{FF2B5EF4-FFF2-40B4-BE49-F238E27FC236}">
                <a16:creationId xmlns:a16="http://schemas.microsoft.com/office/drawing/2014/main" id="{049ABFA2-A4C9-827E-073B-8E2ACADFA4A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248400" y="5229225"/>
          <a:ext cx="1060450" cy="738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1212817" imgH="842588" progId="Equation.3">
                  <p:embed/>
                </p:oleObj>
              </mc:Choice>
              <mc:Fallback>
                <p:oleObj r:id="rId10" imgW="1212817" imgH="842588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5229225"/>
                        <a:ext cx="1060450" cy="738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组合 4">
            <a:extLst>
              <a:ext uri="{FF2B5EF4-FFF2-40B4-BE49-F238E27FC236}">
                <a16:creationId xmlns:a16="http://schemas.microsoft.com/office/drawing/2014/main" id="{9DC2FC68-D978-B489-3217-0EF7F79894D5}"/>
              </a:ext>
            </a:extLst>
          </p:cNvPr>
          <p:cNvGrpSpPr>
            <a:grpSpLocks/>
          </p:cNvGrpSpPr>
          <p:nvPr/>
        </p:nvGrpSpPr>
        <p:grpSpPr bwMode="auto">
          <a:xfrm>
            <a:off x="5616575" y="428625"/>
            <a:ext cx="3276600" cy="2238375"/>
            <a:chOff x="5549899" y="428625"/>
            <a:chExt cx="3414714" cy="2238375"/>
          </a:xfrm>
        </p:grpSpPr>
        <p:grpSp>
          <p:nvGrpSpPr>
            <p:cNvPr id="8209" name="Group 12">
              <a:extLst>
                <a:ext uri="{FF2B5EF4-FFF2-40B4-BE49-F238E27FC236}">
                  <a16:creationId xmlns:a16="http://schemas.microsoft.com/office/drawing/2014/main" id="{51F66952-184F-EB05-750B-7861786A3F4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065963" y="1371600"/>
              <a:ext cx="1760537" cy="463551"/>
              <a:chOff x="0" y="0"/>
              <a:chExt cx="1109" cy="292"/>
            </a:xfrm>
          </p:grpSpPr>
          <p:sp>
            <p:nvSpPr>
              <p:cNvPr id="3" name="Text Box 13">
                <a:extLst>
                  <a:ext uri="{FF2B5EF4-FFF2-40B4-BE49-F238E27FC236}">
                    <a16:creationId xmlns:a16="http://schemas.microsoft.com/office/drawing/2014/main" id="{57AA891D-D5EB-1F10-A387-AB50FBA1AD2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23" y="0"/>
                <a:ext cx="286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 i="1">
                    <a:solidFill>
                      <a:srgbClr val="FF00FF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</a:t>
                </a:r>
                <a:r>
                  <a:rPr lang="en-US" altLang="zh-CN" sz="2200" b="1" i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t</a:t>
                </a:r>
                <a:endParaRPr lang="en-US" altLang="zh-CN" sz="2200" b="1">
                  <a:solidFill>
                    <a:srgbClr val="FF00FF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8225" name="Text Box 14">
                <a:extLst>
                  <a:ext uri="{FF2B5EF4-FFF2-40B4-BE49-F238E27FC236}">
                    <a16:creationId xmlns:a16="http://schemas.microsoft.com/office/drawing/2014/main" id="{B53A7372-7A65-B11C-1D59-07B111CDB6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4" y="8"/>
                <a:ext cx="301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200" b="1">
                    <a:solidFill>
                      <a:srgbClr val="FF00FF"/>
                    </a:solidFill>
                    <a:latin typeface="Times New Roman" panose="02020603050405020304" pitchFamily="18" charset="0"/>
                  </a:rPr>
                  <a:t>2</a:t>
                </a:r>
                <a:r>
                  <a:rPr lang="en-US" altLang="zh-CN" sz="2200" b="1">
                    <a:solidFill>
                      <a:srgbClr val="FF00FF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</a:t>
                </a:r>
              </a:p>
            </p:txBody>
          </p:sp>
          <p:sp>
            <p:nvSpPr>
              <p:cNvPr id="8226" name="Text Box 15">
                <a:extLst>
                  <a:ext uri="{FF2B5EF4-FFF2-40B4-BE49-F238E27FC236}">
                    <a16:creationId xmlns:a16="http://schemas.microsoft.com/office/drawing/2014/main" id="{DB507D46-A0CF-9555-91A2-038327C3DBF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23"/>
                <a:ext cx="213" cy="2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200" b="1">
                    <a:solidFill>
                      <a:srgbClr val="FF00FF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</a:t>
                </a:r>
              </a:p>
            </p:txBody>
          </p:sp>
        </p:grpSp>
        <p:sp>
          <p:nvSpPr>
            <p:cNvPr id="8210" name="Text Box 16">
              <a:extLst>
                <a:ext uri="{FF2B5EF4-FFF2-40B4-BE49-F238E27FC236}">
                  <a16:creationId xmlns:a16="http://schemas.microsoft.com/office/drawing/2014/main" id="{516B8881-6677-B62D-7952-F56E0E4407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35639" y="771525"/>
              <a:ext cx="450850" cy="42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m</a:t>
              </a:r>
              <a:endPara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8211" name="Line 17">
              <a:extLst>
                <a:ext uri="{FF2B5EF4-FFF2-40B4-BE49-F238E27FC236}">
                  <a16:creationId xmlns:a16="http://schemas.microsoft.com/office/drawing/2014/main" id="{71720D64-2FE0-699A-7D9F-278D09A990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69013" y="1793875"/>
              <a:ext cx="2895600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2" name="Line 18">
              <a:extLst>
                <a:ext uri="{FF2B5EF4-FFF2-40B4-BE49-F238E27FC236}">
                  <a16:creationId xmlns:a16="http://schemas.microsoft.com/office/drawing/2014/main" id="{2835ACD7-7F22-C4FD-FF4F-20262A0976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142038" y="609600"/>
              <a:ext cx="0" cy="205740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3" name="Text Box 19">
              <a:extLst>
                <a:ext uri="{FF2B5EF4-FFF2-40B4-BE49-F238E27FC236}">
                  <a16:creationId xmlns:a16="http://schemas.microsoft.com/office/drawing/2014/main" id="{4950F757-D38C-3C2A-A1E7-13118AD276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74076" y="1789113"/>
              <a:ext cx="331788" cy="42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latin typeface="Times New Roman" panose="02020603050405020304" pitchFamily="18" charset="0"/>
                </a:rPr>
                <a:t> </a:t>
              </a:r>
              <a:r>
                <a:rPr lang="en-US" altLang="zh-CN" sz="2200" b="1" i="1">
                  <a:latin typeface="Times New Roman" panose="02020603050405020304" pitchFamily="18" charset="0"/>
                </a:rPr>
                <a:t>t</a:t>
              </a:r>
              <a:endParaRPr lang="en-US" altLang="zh-CN" sz="2200" b="1">
                <a:latin typeface="Times New Roman" panose="02020603050405020304" pitchFamily="18" charset="0"/>
              </a:endParaRPr>
            </a:p>
          </p:txBody>
        </p:sp>
        <p:sp>
          <p:nvSpPr>
            <p:cNvPr id="8214" name="Text Box 20">
              <a:extLst>
                <a:ext uri="{FF2B5EF4-FFF2-40B4-BE49-F238E27FC236}">
                  <a16:creationId xmlns:a16="http://schemas.microsoft.com/office/drawing/2014/main" id="{842E3329-6E24-D96D-E605-EFCC1E46A6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92775" y="428625"/>
              <a:ext cx="401638" cy="427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latin typeface="Times New Roman" panose="02020603050405020304" pitchFamily="18" charset="0"/>
                </a:rPr>
                <a:t>  </a:t>
              </a:r>
              <a:r>
                <a:rPr lang="en-US" altLang="zh-CN" sz="2200" b="1" i="1">
                  <a:latin typeface="Times New Roman" panose="02020603050405020304" pitchFamily="18" charset="0"/>
                </a:rPr>
                <a:t>i</a:t>
              </a:r>
              <a:endParaRPr lang="en-US" altLang="zh-CN" sz="2200" b="1" i="1" baseline="-25000">
                <a:latin typeface="Times New Roman" panose="02020603050405020304" pitchFamily="18" charset="0"/>
              </a:endParaRPr>
            </a:p>
          </p:txBody>
        </p:sp>
        <p:sp>
          <p:nvSpPr>
            <p:cNvPr id="8215" name="Text Box 21">
              <a:extLst>
                <a:ext uri="{FF2B5EF4-FFF2-40B4-BE49-F238E27FC236}">
                  <a16:creationId xmlns:a16="http://schemas.microsoft.com/office/drawing/2014/main" id="{B84E822A-8E1E-B2CF-8F9A-8406764CEF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2313" y="1735138"/>
              <a:ext cx="323850" cy="42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2200" b="1">
                  <a:latin typeface="Times New Roman" panose="02020603050405020304" pitchFamily="18" charset="0"/>
                </a:rPr>
                <a:t>0</a:t>
              </a:r>
              <a:endParaRPr lang="en-US" altLang="zh-CN" sz="2200">
                <a:latin typeface="Times New Roman" panose="02020603050405020304" pitchFamily="18" charset="0"/>
              </a:endParaRPr>
            </a:p>
          </p:txBody>
        </p:sp>
        <p:sp>
          <p:nvSpPr>
            <p:cNvPr id="8216" name="未知">
              <a:extLst>
                <a:ext uri="{FF2B5EF4-FFF2-40B4-BE49-F238E27FC236}">
                  <a16:creationId xmlns:a16="http://schemas.microsoft.com/office/drawing/2014/main" id="{FE1DC0BE-155F-44CE-2BB9-6BCB90FC3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43625" y="954088"/>
              <a:ext cx="2024063" cy="1712912"/>
            </a:xfrm>
            <a:custGeom>
              <a:avLst/>
              <a:gdLst>
                <a:gd name="T0" fmla="*/ 0 w 2152"/>
                <a:gd name="T1" fmla="*/ 2147483647 h 2024"/>
                <a:gd name="T2" fmla="*/ 2147483647 w 2152"/>
                <a:gd name="T3" fmla="*/ 2147483647 h 2024"/>
                <a:gd name="T4" fmla="*/ 2147483647 w 2152"/>
                <a:gd name="T5" fmla="*/ 2147483647 h 2024"/>
                <a:gd name="T6" fmla="*/ 2147483647 w 2152"/>
                <a:gd name="T7" fmla="*/ 2147483647 h 20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2"/>
                <a:gd name="T13" fmla="*/ 0 h 2024"/>
                <a:gd name="T14" fmla="*/ 2152 w 2152"/>
                <a:gd name="T15" fmla="*/ 2024 h 20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33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17" name="Text Box 23">
              <a:extLst>
                <a:ext uri="{FF2B5EF4-FFF2-40B4-BE49-F238E27FC236}">
                  <a16:creationId xmlns:a16="http://schemas.microsoft.com/office/drawing/2014/main" id="{2BEEA9DC-C496-E1B2-9624-88E31FF6F7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07350" y="1731963"/>
              <a:ext cx="465138" cy="42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zh-CN" altLang="en-US" sz="2200" b="1" i="1">
                  <a:latin typeface="Times New Roman" panose="02020603050405020304" pitchFamily="18" charset="0"/>
                </a:rPr>
                <a:t>Ｔ</a:t>
              </a:r>
            </a:p>
          </p:txBody>
        </p:sp>
        <p:sp>
          <p:nvSpPr>
            <p:cNvPr id="8218" name="Text Box 24">
              <a:extLst>
                <a:ext uri="{FF2B5EF4-FFF2-40B4-BE49-F238E27FC236}">
                  <a16:creationId xmlns:a16="http://schemas.microsoft.com/office/drawing/2014/main" id="{35B3156F-AE9B-BB72-FAB2-E0E5AB1131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151688" y="1731963"/>
              <a:ext cx="573087" cy="42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latin typeface="Times New Roman" panose="02020603050405020304" pitchFamily="18" charset="0"/>
                </a:rPr>
                <a:t>T/</a:t>
              </a:r>
              <a:r>
                <a:rPr lang="en-US" altLang="zh-CN" sz="2200" b="1">
                  <a:latin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8219" name="Oval 25">
              <a:extLst>
                <a:ext uri="{FF2B5EF4-FFF2-40B4-BE49-F238E27FC236}">
                  <a16:creationId xmlns:a16="http://schemas.microsoft.com/office/drawing/2014/main" id="{EAF07B5C-7854-866A-F0DA-39A2F7F206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77075" y="1751013"/>
              <a:ext cx="74613" cy="95250"/>
            </a:xfrm>
            <a:prstGeom prst="ellipse">
              <a:avLst/>
            </a:prstGeom>
            <a:solidFill>
              <a:srgbClr val="66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4" name="Oval 26">
              <a:extLst>
                <a:ext uri="{FF2B5EF4-FFF2-40B4-BE49-F238E27FC236}">
                  <a16:creationId xmlns:a16="http://schemas.microsoft.com/office/drawing/2014/main" id="{266A9700-712D-A6F0-FAC6-C544EFBFCB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8951" y="1751013"/>
              <a:ext cx="74613" cy="95250"/>
            </a:xfrm>
            <a:prstGeom prst="ellipse">
              <a:avLst/>
            </a:prstGeom>
            <a:solidFill>
              <a:srgbClr val="66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zh-CN" altLang="en-US" sz="2400">
                <a:latin typeface="宋体" panose="02010600030101010101" pitchFamily="2" charset="-122"/>
              </a:endParaRPr>
            </a:p>
          </p:txBody>
        </p:sp>
        <p:sp>
          <p:nvSpPr>
            <p:cNvPr id="5" name="Line 27">
              <a:extLst>
                <a:ext uri="{FF2B5EF4-FFF2-40B4-BE49-F238E27FC236}">
                  <a16:creationId xmlns:a16="http://schemas.microsoft.com/office/drawing/2014/main" id="{1F2AAC3A-06DB-BBFD-F5C0-2A1BF98C69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61088" y="1028700"/>
              <a:ext cx="762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28">
              <a:extLst>
                <a:ext uri="{FF2B5EF4-FFF2-40B4-BE49-F238E27FC236}">
                  <a16:creationId xmlns:a16="http://schemas.microsoft.com/office/drawing/2014/main" id="{A5FED1B9-EB61-437A-9E8D-84BB566651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161088" y="2552700"/>
              <a:ext cx="762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29">
              <a:extLst>
                <a:ext uri="{FF2B5EF4-FFF2-40B4-BE49-F238E27FC236}">
                  <a16:creationId xmlns:a16="http://schemas.microsoft.com/office/drawing/2014/main" id="{1B4D5B93-8732-8FFE-0C88-66DD788B34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49899" y="2224088"/>
              <a:ext cx="590550" cy="4270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en-US" altLang="zh-CN" sz="22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–I</a:t>
              </a:r>
              <a:r>
                <a:rPr lang="en-US" altLang="zh-CN" sz="22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m</a:t>
              </a:r>
              <a:endPara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8220" name="Text Box 30">
            <a:extLst>
              <a:ext uri="{FF2B5EF4-FFF2-40B4-BE49-F238E27FC236}">
                <a16:creationId xmlns:a16="http://schemas.microsoft.com/office/drawing/2014/main" id="{8AEA4AE2-FBEC-AEA8-1EA8-F0C0364777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67425" y="4737100"/>
            <a:ext cx="1320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同理可得</a:t>
            </a:r>
            <a:endParaRPr lang="zh-CN" altLang="en-US" sz="2200" b="1" baseline="-25000">
              <a:solidFill>
                <a:srgbClr val="6600FF"/>
              </a:solidFill>
              <a:latin typeface="宋体" panose="02010600030101010101" pitchFamily="2" charset="-122"/>
            </a:endParaRPr>
          </a:p>
        </p:txBody>
      </p:sp>
      <p:sp>
        <p:nvSpPr>
          <p:cNvPr id="8221" name="Text Box 31">
            <a:extLst>
              <a:ext uri="{FF2B5EF4-FFF2-40B4-BE49-F238E27FC236}">
                <a16:creationId xmlns:a16="http://schemas.microsoft.com/office/drawing/2014/main" id="{DE3F9CF2-B183-B88E-ECA0-6FE7E4EE71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113" y="4425950"/>
            <a:ext cx="24542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根据上述定义，有</a:t>
            </a:r>
          </a:p>
        </p:txBody>
      </p:sp>
      <p:sp>
        <p:nvSpPr>
          <p:cNvPr id="8222" name="Text Box 32">
            <a:extLst>
              <a:ext uri="{FF2B5EF4-FFF2-40B4-BE49-F238E27FC236}">
                <a16:creationId xmlns:a16="http://schemas.microsoft.com/office/drawing/2014/main" id="{3ED4B188-D536-1BEB-0640-FC87EE2144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5241925"/>
            <a:ext cx="487363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得</a:t>
            </a:r>
          </a:p>
        </p:txBody>
      </p:sp>
      <p:sp>
        <p:nvSpPr>
          <p:cNvPr id="8223" name="Text Box 33">
            <a:extLst>
              <a:ext uri="{FF2B5EF4-FFF2-40B4-BE49-F238E27FC236}">
                <a16:creationId xmlns:a16="http://schemas.microsoft.com/office/drawing/2014/main" id="{170FB79F-8947-0D5E-AEF9-B46DAF7B3C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34075" y="3365500"/>
            <a:ext cx="25987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当电流为正弦量时</a:t>
            </a:r>
            <a:r>
              <a:rPr lang="en-US" altLang="zh-CN" sz="2200" b="1">
                <a:solidFill>
                  <a:srgbClr val="6600FF"/>
                </a:solidFill>
                <a:latin typeface="宋体" panose="02010600030101010101" pitchFamily="2" charset="-122"/>
              </a:rPr>
              <a:t>:</a:t>
            </a:r>
          </a:p>
        </p:txBody>
      </p:sp>
      <p:graphicFrame>
        <p:nvGraphicFramePr>
          <p:cNvPr id="8224" name="Object 32">
            <a:extLst>
              <a:ext uri="{FF2B5EF4-FFF2-40B4-BE49-F238E27FC236}">
                <a16:creationId xmlns:a16="http://schemas.microsoft.com/office/drawing/2014/main" id="{45949FEB-ED54-6509-F6E6-AF7E02F9FDCA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96200" y="5210175"/>
          <a:ext cx="1016000" cy="698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1225583" imgH="842588" progId="Equation.3">
                  <p:embed/>
                </p:oleObj>
              </mc:Choice>
              <mc:Fallback>
                <p:oleObj r:id="rId12" imgW="1225583" imgH="842588" progId="Equation.3">
                  <p:embed/>
                  <p:pic>
                    <p:nvPicPr>
                      <p:cNvPr id="0" name="Object 3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96200" y="5210175"/>
                        <a:ext cx="1016000" cy="698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28" name="Text Box 39">
            <a:extLst>
              <a:ext uri="{FF2B5EF4-FFF2-40B4-BE49-F238E27FC236}">
                <a16:creationId xmlns:a16="http://schemas.microsoft.com/office/drawing/2014/main" id="{4C587A48-1EB0-A1F9-658B-10D9241449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346325"/>
            <a:ext cx="51054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　　最大值</a:t>
            </a:r>
            <a:r>
              <a:rPr lang="zh-CN" altLang="en-US" sz="2200" b="1">
                <a:solidFill>
                  <a:srgbClr val="000000"/>
                </a:solidFill>
                <a:latin typeface="宋体" panose="02010600030101010101" pitchFamily="2" charset="-122"/>
              </a:rPr>
              <a:t>是交流电的幅值。用大写字母加下标表示。如</a:t>
            </a:r>
            <a:r>
              <a:rPr lang="zh-CN" altLang="en-US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2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2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en-US" altLang="zh-CN" sz="2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200" b="1" baseline="-250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2200" b="1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r>
              <a:rPr lang="en-US" altLang="zh-CN" sz="2200" b="1">
                <a:solidFill>
                  <a:schemeClr val="tx2"/>
                </a:solidFill>
                <a:latin typeface="宋体" panose="02010600030101010101" pitchFamily="2" charset="-122"/>
              </a:rPr>
              <a:t> </a:t>
            </a:r>
            <a:endParaRPr lang="zh-CN" altLang="en-US" sz="22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8229" name="Text Box 40">
            <a:extLst>
              <a:ext uri="{FF2B5EF4-FFF2-40B4-BE49-F238E27FC236}">
                <a16:creationId xmlns:a16="http://schemas.microsoft.com/office/drawing/2014/main" id="{DBD3AFB9-4314-122E-9384-23D6006BCA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3330575"/>
            <a:ext cx="5105400" cy="1062038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200" b="1" dirty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zh-CN" altLang="en-US" sz="2200" b="1" dirty="0">
                <a:solidFill>
                  <a:srgbClr val="6600FF"/>
                </a:solidFill>
              </a:rPr>
              <a:t>有效值</a:t>
            </a:r>
            <a:r>
              <a:rPr lang="zh-CN" altLang="en-US" sz="2200" b="1" dirty="0"/>
              <a:t>与交流热效应相等的直流定义为交流电的有效值。</a:t>
            </a:r>
          </a:p>
          <a:p>
            <a:pPr eaLnBrk="1" hangingPunct="1">
              <a:defRPr/>
            </a:pPr>
            <a:endParaRPr lang="zh-CN" altLang="en-US" sz="2200" b="1" baseline="-250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8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8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3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8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220" grpId="0" autoUpdateAnimBg="0"/>
      <p:bldP spid="8221" grpId="0" autoUpdateAnimBg="0"/>
      <p:bldP spid="8222" grpId="0" autoUpdateAnimBg="0"/>
      <p:bldP spid="8223" grpId="0" autoUpdateAnimBg="0"/>
      <p:bldP spid="8228" grpId="0" autoUpdateAnimBg="0"/>
      <p:bldP spid="8229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6">
            <a:extLst>
              <a:ext uri="{FF2B5EF4-FFF2-40B4-BE49-F238E27FC236}">
                <a16:creationId xmlns:a16="http://schemas.microsoft.com/office/drawing/2014/main" id="{193801E2-0B44-55FF-84A3-A3830089D69B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323850" y="188913"/>
            <a:ext cx="2373313" cy="501650"/>
          </a:xfrm>
        </p:spPr>
        <p:txBody>
          <a:bodyPr/>
          <a:lstStyle/>
          <a:p>
            <a:pPr algn="just" eaLnBrk="1" hangingPunct="1"/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2.1.3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初相位</a:t>
            </a:r>
            <a:endParaRPr lang="zh-CN" altLang="en-US" sz="2600">
              <a:solidFill>
                <a:srgbClr val="7030A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grpSp>
        <p:nvGrpSpPr>
          <p:cNvPr id="9219" name="组合 14">
            <a:extLst>
              <a:ext uri="{FF2B5EF4-FFF2-40B4-BE49-F238E27FC236}">
                <a16:creationId xmlns:a16="http://schemas.microsoft.com/office/drawing/2014/main" id="{B98CE0A4-95A6-9A43-552B-6459754D4EB6}"/>
              </a:ext>
            </a:extLst>
          </p:cNvPr>
          <p:cNvGrpSpPr>
            <a:grpSpLocks/>
          </p:cNvGrpSpPr>
          <p:nvPr/>
        </p:nvGrpSpPr>
        <p:grpSpPr bwMode="auto">
          <a:xfrm>
            <a:off x="1042988" y="2579688"/>
            <a:ext cx="2655887" cy="2001837"/>
            <a:chOff x="917575" y="2519459"/>
            <a:chExt cx="3085752" cy="2082704"/>
          </a:xfrm>
        </p:grpSpPr>
        <p:grpSp>
          <p:nvGrpSpPr>
            <p:cNvPr id="2" name="Group 2">
              <a:extLst>
                <a:ext uri="{FF2B5EF4-FFF2-40B4-BE49-F238E27FC236}">
                  <a16:creationId xmlns:a16="http://schemas.microsoft.com/office/drawing/2014/main" id="{0D312EE2-3AA3-4D65-7B07-9F87C5D3F3A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17575" y="2519459"/>
              <a:ext cx="3085752" cy="2001741"/>
              <a:chOff x="0" y="-18"/>
              <a:chExt cx="2499" cy="1901"/>
            </a:xfrm>
          </p:grpSpPr>
          <p:sp>
            <p:nvSpPr>
              <p:cNvPr id="9245" name="Text Box 3">
                <a:extLst>
                  <a:ext uri="{FF2B5EF4-FFF2-40B4-BE49-F238E27FC236}">
                    <a16:creationId xmlns:a16="http://schemas.microsoft.com/office/drawing/2014/main" id="{266F010A-531C-A5F9-A540-6B71B2B8EEC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32" y="1038"/>
                <a:ext cx="467" cy="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chemeClr val="tx2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</a:t>
                </a:r>
                <a:r>
                  <a:rPr lang="zh-CN" altLang="en-US" sz="2000" b="1" i="1"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000" b="1" i="1">
                    <a:latin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3" name="Line 4">
                <a:extLst>
                  <a:ext uri="{FF2B5EF4-FFF2-40B4-BE49-F238E27FC236}">
                    <a16:creationId xmlns:a16="http://schemas.microsoft.com/office/drawing/2014/main" id="{7D264560-388A-6081-0345-0258DE317B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9" y="167"/>
                <a:ext cx="0" cy="171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" name="Text Box 5">
                <a:extLst>
                  <a:ext uri="{FF2B5EF4-FFF2-40B4-BE49-F238E27FC236}">
                    <a16:creationId xmlns:a16="http://schemas.microsoft.com/office/drawing/2014/main" id="{FE5A3D0E-5859-9094-F28E-54C9FBC0C9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7" y="-18"/>
                <a:ext cx="240" cy="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i</a:t>
                </a:r>
                <a:endParaRPr lang="en-US" altLang="zh-CN" sz="2000" b="1" i="1" baseline="-2500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" name="Text Box 6">
                <a:extLst>
                  <a:ext uri="{FF2B5EF4-FFF2-40B4-BE49-F238E27FC236}">
                    <a16:creationId xmlns:a16="http://schemas.microsoft.com/office/drawing/2014/main" id="{6BB5B6EC-D752-0A62-88E8-CE45E2C35B4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2" y="1020"/>
                <a:ext cx="349" cy="3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latin typeface="Times New Roman" panose="02020603050405020304" pitchFamily="18" charset="0"/>
                  </a:rPr>
                  <a:t>O</a:t>
                </a:r>
                <a:endParaRPr lang="en-US" altLang="zh-CN" sz="20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249" name="Line 7">
                <a:extLst>
                  <a:ext uri="{FF2B5EF4-FFF2-40B4-BE49-F238E27FC236}">
                    <a16:creationId xmlns:a16="http://schemas.microsoft.com/office/drawing/2014/main" id="{87AB9A58-D5D4-8625-96E5-58A8517F75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097"/>
                <a:ext cx="2424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" name="未知">
              <a:extLst>
                <a:ext uri="{FF2B5EF4-FFF2-40B4-BE49-F238E27FC236}">
                  <a16:creationId xmlns:a16="http://schemas.microsoft.com/office/drawing/2014/main" id="{D1F68F49-F10D-6108-A1F8-B5FF01BE17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6375" y="2806700"/>
              <a:ext cx="2244725" cy="1795463"/>
            </a:xfrm>
            <a:custGeom>
              <a:avLst/>
              <a:gdLst>
                <a:gd name="T0" fmla="*/ 0 w 2152"/>
                <a:gd name="T1" fmla="*/ 2147483647 h 2024"/>
                <a:gd name="T2" fmla="*/ 2147483647 w 2152"/>
                <a:gd name="T3" fmla="*/ 2147483647 h 2024"/>
                <a:gd name="T4" fmla="*/ 2147483647 w 2152"/>
                <a:gd name="T5" fmla="*/ 2147483647 h 2024"/>
                <a:gd name="T6" fmla="*/ 2147483647 w 2152"/>
                <a:gd name="T7" fmla="*/ 2147483647 h 20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2"/>
                <a:gd name="T13" fmla="*/ 0 h 2024"/>
                <a:gd name="T14" fmla="*/ 2152 w 2152"/>
                <a:gd name="T15" fmla="*/ 2024 h 20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33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230" name="Text Box 14">
            <a:extLst>
              <a:ext uri="{FF2B5EF4-FFF2-40B4-BE49-F238E27FC236}">
                <a16:creationId xmlns:a16="http://schemas.microsoft.com/office/drawing/2014/main" id="{4D6B87B3-DB88-612D-333F-F09C4388A6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8988" y="795338"/>
            <a:ext cx="745490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　　正弦量所取计时起点不同，其初始值(</a:t>
            </a:r>
            <a:r>
              <a:rPr lang="zh-CN" altLang="en-US" sz="2200" b="1" i="1">
                <a:latin typeface="Times New Roman" panose="02020603050405020304" pitchFamily="18" charset="0"/>
              </a:rPr>
              <a:t>t</a:t>
            </a:r>
            <a:r>
              <a:rPr lang="en-US" altLang="zh-CN" sz="2200" b="1" i="1"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latin typeface="Times New Roman" panose="02020603050405020304" pitchFamily="18" charset="0"/>
              </a:rPr>
              <a:t>=</a:t>
            </a:r>
            <a:r>
              <a:rPr lang="en-US" altLang="zh-CN" sz="2200" b="1"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latin typeface="Times New Roman" panose="02020603050405020304" pitchFamily="18" charset="0"/>
              </a:rPr>
              <a:t>0</a:t>
            </a:r>
            <a:r>
              <a:rPr lang="en-US" altLang="zh-CN" sz="2200" b="1"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latin typeface="宋体" panose="02010600030101010101" pitchFamily="2" charset="-122"/>
              </a:rPr>
              <a:t>时的值)及到达幅值或某一特定值所需时间就不同。</a:t>
            </a:r>
          </a:p>
        </p:txBody>
      </p:sp>
      <p:grpSp>
        <p:nvGrpSpPr>
          <p:cNvPr id="9221" name="组合 13">
            <a:extLst>
              <a:ext uri="{FF2B5EF4-FFF2-40B4-BE49-F238E27FC236}">
                <a16:creationId xmlns:a16="http://schemas.microsoft.com/office/drawing/2014/main" id="{F422D865-F010-E145-0608-193F53672569}"/>
              </a:ext>
            </a:extLst>
          </p:cNvPr>
          <p:cNvGrpSpPr>
            <a:grpSpLocks/>
          </p:cNvGrpSpPr>
          <p:nvPr/>
        </p:nvGrpSpPr>
        <p:grpSpPr bwMode="auto">
          <a:xfrm>
            <a:off x="5200650" y="2565400"/>
            <a:ext cx="2755900" cy="2005013"/>
            <a:chOff x="5103813" y="2513033"/>
            <a:chExt cx="3124262" cy="2174855"/>
          </a:xfrm>
        </p:grpSpPr>
        <p:grpSp>
          <p:nvGrpSpPr>
            <p:cNvPr id="9232" name="Group 8">
              <a:extLst>
                <a:ext uri="{FF2B5EF4-FFF2-40B4-BE49-F238E27FC236}">
                  <a16:creationId xmlns:a16="http://schemas.microsoft.com/office/drawing/2014/main" id="{EDB9C44E-2FD2-96BE-CB2A-D842F5BE9A3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375275" y="3898900"/>
              <a:ext cx="530225" cy="788988"/>
              <a:chOff x="0" y="0"/>
              <a:chExt cx="360" cy="780"/>
            </a:xfrm>
          </p:grpSpPr>
          <p:sp>
            <p:nvSpPr>
              <p:cNvPr id="7" name="Line 9">
                <a:extLst>
                  <a:ext uri="{FF2B5EF4-FFF2-40B4-BE49-F238E27FC236}">
                    <a16:creationId xmlns:a16="http://schemas.microsoft.com/office/drawing/2014/main" id="{2C8BDE50-FED2-4B70-36FE-9A36E45853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0"/>
                <a:ext cx="0" cy="78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" name="Line 10">
                <a:extLst>
                  <a:ext uri="{FF2B5EF4-FFF2-40B4-BE49-F238E27FC236}">
                    <a16:creationId xmlns:a16="http://schemas.microsoft.com/office/drawing/2014/main" id="{1BC45B52-F59A-B836-439E-CBD7AC2287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" y="372"/>
                <a:ext cx="336" cy="12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prstDash val="dash"/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" name="Text Box 11">
                <a:extLst>
                  <a:ext uri="{FF2B5EF4-FFF2-40B4-BE49-F238E27FC236}">
                    <a16:creationId xmlns:a16="http://schemas.microsoft.com/office/drawing/2014/main" id="{A0F32BD9-C0B0-F675-53C4-017FF2A8807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" y="338"/>
                <a:ext cx="278" cy="4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rgbClr val="FF00FF"/>
                    </a:solidFill>
                    <a:latin typeface="宋体" panose="02010600030101010101" pitchFamily="2" charset="-122"/>
                    <a:sym typeface="Symbol" panose="05050102010706020507" pitchFamily="18" charset="2"/>
                  </a:rPr>
                  <a:t></a:t>
                </a:r>
                <a:endParaRPr lang="zh-CN" altLang="en-US" sz="2000" b="1" i="1" baseline="-25000">
                  <a:solidFill>
                    <a:srgbClr val="FF00FF"/>
                  </a:solidFill>
                  <a:latin typeface="宋体" panose="02010600030101010101" pitchFamily="2" charset="-122"/>
                  <a:sym typeface="Symbol" panose="05050102010706020507" pitchFamily="18" charset="2"/>
                </a:endParaRPr>
              </a:p>
            </p:txBody>
          </p:sp>
        </p:grpSp>
        <p:sp>
          <p:nvSpPr>
            <p:cNvPr id="9233" name="未知">
              <a:extLst>
                <a:ext uri="{FF2B5EF4-FFF2-40B4-BE49-F238E27FC236}">
                  <a16:creationId xmlns:a16="http://schemas.microsoft.com/office/drawing/2014/main" id="{086E1C42-2D30-1337-4495-BF8C3DC00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22900" y="2873375"/>
              <a:ext cx="2387600" cy="1735138"/>
            </a:xfrm>
            <a:custGeom>
              <a:avLst/>
              <a:gdLst>
                <a:gd name="T0" fmla="*/ 0 w 2152"/>
                <a:gd name="T1" fmla="*/ 2147483647 h 2024"/>
                <a:gd name="T2" fmla="*/ 2147483647 w 2152"/>
                <a:gd name="T3" fmla="*/ 2147483647 h 2024"/>
                <a:gd name="T4" fmla="*/ 2147483647 w 2152"/>
                <a:gd name="T5" fmla="*/ 2147483647 h 2024"/>
                <a:gd name="T6" fmla="*/ 2147483647 w 2152"/>
                <a:gd name="T7" fmla="*/ 2147483647 h 20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2"/>
                <a:gd name="T13" fmla="*/ 0 h 2024"/>
                <a:gd name="T14" fmla="*/ 2152 w 2152"/>
                <a:gd name="T15" fmla="*/ 2024 h 20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33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234" name="Group 16">
              <a:extLst>
                <a:ext uri="{FF2B5EF4-FFF2-40B4-BE49-F238E27FC236}">
                  <a16:creationId xmlns:a16="http://schemas.microsoft.com/office/drawing/2014/main" id="{CEA53E0B-951A-F9E6-07C3-5F223939F9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03813" y="2513033"/>
              <a:ext cx="3124262" cy="2004992"/>
              <a:chOff x="0" y="-35"/>
              <a:chExt cx="2359" cy="1923"/>
            </a:xfrm>
          </p:grpSpPr>
          <p:sp>
            <p:nvSpPr>
              <p:cNvPr id="9235" name="Line 17">
                <a:extLst>
                  <a:ext uri="{FF2B5EF4-FFF2-40B4-BE49-F238E27FC236}">
                    <a16:creationId xmlns:a16="http://schemas.microsoft.com/office/drawing/2014/main" id="{CE486A4E-12F0-7110-7E3E-96F5F54996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43" y="172"/>
                <a:ext cx="0" cy="171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36" name="Text Box 18">
                <a:extLst>
                  <a:ext uri="{FF2B5EF4-FFF2-40B4-BE49-F238E27FC236}">
                    <a16:creationId xmlns:a16="http://schemas.microsoft.com/office/drawing/2014/main" id="{DB736451-DCEB-1BF2-A535-944A4422C4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07" y="-35"/>
                <a:ext cx="218" cy="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i</a:t>
                </a:r>
                <a:endParaRPr lang="en-US" altLang="zh-CN" sz="2000" b="1" i="1" baseline="-2500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9237" name="Line 19">
                <a:extLst>
                  <a:ext uri="{FF2B5EF4-FFF2-40B4-BE49-F238E27FC236}">
                    <a16:creationId xmlns:a16="http://schemas.microsoft.com/office/drawing/2014/main" id="{71C913E6-8BCC-B049-F309-25E9A40084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114"/>
                <a:ext cx="2208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" name="Text Box 20">
                <a:extLst>
                  <a:ext uri="{FF2B5EF4-FFF2-40B4-BE49-F238E27FC236}">
                    <a16:creationId xmlns:a16="http://schemas.microsoft.com/office/drawing/2014/main" id="{793C2DCB-CB57-CCFD-6719-E8D5E0F13E9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35" y="1006"/>
                <a:ext cx="424" cy="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2000" b="1" i="1">
                    <a:solidFill>
                      <a:schemeClr val="tx2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</a:t>
                </a:r>
                <a:r>
                  <a:rPr lang="zh-CN" altLang="en-US" sz="2000" b="1" i="1"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2000" b="1" i="1">
                    <a:latin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11" name="Text Box 21">
                <a:extLst>
                  <a:ext uri="{FF2B5EF4-FFF2-40B4-BE49-F238E27FC236}">
                    <a16:creationId xmlns:a16="http://schemas.microsoft.com/office/drawing/2014/main" id="{82347490-DD84-8177-22A7-937093F41C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19" y="1027"/>
                <a:ext cx="317" cy="4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2000" b="1" i="1">
                    <a:latin typeface="Times New Roman" panose="02020603050405020304" pitchFamily="18" charset="0"/>
                  </a:rPr>
                  <a:t>O</a:t>
                </a:r>
                <a:endParaRPr lang="en-US" altLang="zh-CN" sz="2000">
                  <a:latin typeface="Times New Roman" panose="02020603050405020304" pitchFamily="18" charset="0"/>
                </a:endParaRPr>
              </a:p>
            </p:txBody>
          </p:sp>
        </p:grpSp>
      </p:grpSp>
      <p:graphicFrame>
        <p:nvGraphicFramePr>
          <p:cNvPr id="9238" name="Object 22">
            <a:extLst>
              <a:ext uri="{FF2B5EF4-FFF2-40B4-BE49-F238E27FC236}">
                <a16:creationId xmlns:a16="http://schemas.microsoft.com/office/drawing/2014/main" id="{39C03763-9B16-0F7A-44CC-10E84587D19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68563" y="1858963"/>
          <a:ext cx="1454150" cy="331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842300" imgH="419282" progId="Equation.3">
                  <p:embed/>
                </p:oleObj>
              </mc:Choice>
              <mc:Fallback>
                <p:oleObj r:id="rId2" imgW="1842300" imgH="419282" progId="Equation.3">
                  <p:embed/>
                  <p:pic>
                    <p:nvPicPr>
                      <p:cNvPr id="0" name="Object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8563" y="1858963"/>
                        <a:ext cx="1454150" cy="3317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39" name="Object 23">
            <a:extLst>
              <a:ext uri="{FF2B5EF4-FFF2-40B4-BE49-F238E27FC236}">
                <a16:creationId xmlns:a16="http://schemas.microsoft.com/office/drawing/2014/main" id="{09A327EC-6C45-13F2-42DA-85FA62233D1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95600" y="2333625"/>
          <a:ext cx="690563" cy="3667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711200" imgH="381000" progId="">
                  <p:embed/>
                </p:oleObj>
              </mc:Choice>
              <mc:Fallback>
                <p:oleObj r:id="rId4" imgW="711200" imgH="381000" progId="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333625"/>
                        <a:ext cx="690563" cy="3667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40" name="Object 24">
            <a:extLst>
              <a:ext uri="{FF2B5EF4-FFF2-40B4-BE49-F238E27FC236}">
                <a16:creationId xmlns:a16="http://schemas.microsoft.com/office/drawing/2014/main" id="{F19A2299-211F-267C-3938-40928B4DB25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92713" y="1793875"/>
          <a:ext cx="2363787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6" imgW="1156202" imgH="228699" progId="Equation.DSMT4">
                  <p:embed/>
                </p:oleObj>
              </mc:Choice>
              <mc:Fallback>
                <p:oleObj name="Equation" r:id="rId6" imgW="1156202" imgH="228699" progId="Equation.DSMT4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2713" y="1793875"/>
                        <a:ext cx="2363787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41" name="Object 25">
            <a:extLst>
              <a:ext uri="{FF2B5EF4-FFF2-40B4-BE49-F238E27FC236}">
                <a16:creationId xmlns:a16="http://schemas.microsoft.com/office/drawing/2014/main" id="{13C06BDD-BCCE-243A-B528-FBE2A3D1A67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168900" y="2278063"/>
          <a:ext cx="13271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812800" imgH="228600" progId="">
                  <p:embed/>
                </p:oleObj>
              </mc:Choice>
              <mc:Fallback>
                <p:oleObj r:id="rId8" imgW="812800" imgH="228600" progId="">
                  <p:embed/>
                  <p:pic>
                    <p:nvPicPr>
                      <p:cNvPr id="0" name="Object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68900" y="2278063"/>
                        <a:ext cx="1327150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42" name="Text Box 26">
            <a:extLst>
              <a:ext uri="{FF2B5EF4-FFF2-40B4-BE49-F238E27FC236}">
                <a16:creationId xmlns:a16="http://schemas.microsoft.com/office/drawing/2014/main" id="{49D1154B-14E3-2D2F-7CB1-9774C2620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57288" y="1773238"/>
            <a:ext cx="89376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例如</a:t>
            </a:r>
            <a:r>
              <a:rPr lang="en-US" altLang="zh-CN" sz="2200" b="1">
                <a:solidFill>
                  <a:srgbClr val="6600FF"/>
                </a:solidFill>
                <a:latin typeface="宋体" panose="02010600030101010101" pitchFamily="2" charset="-122"/>
              </a:rPr>
              <a:t>:</a:t>
            </a:r>
          </a:p>
        </p:txBody>
      </p:sp>
      <p:sp>
        <p:nvSpPr>
          <p:cNvPr id="9243" name="Text Box 27">
            <a:extLst>
              <a:ext uri="{FF2B5EF4-FFF2-40B4-BE49-F238E27FC236}">
                <a16:creationId xmlns:a16="http://schemas.microsoft.com/office/drawing/2014/main" id="{C4C0C73E-4459-3E00-E9E9-D285DA872B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3575" y="2263775"/>
            <a:ext cx="13208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不等于零</a:t>
            </a:r>
          </a:p>
        </p:txBody>
      </p:sp>
      <p:sp>
        <p:nvSpPr>
          <p:cNvPr id="9244" name="Text Box 28">
            <a:extLst>
              <a:ext uri="{FF2B5EF4-FFF2-40B4-BE49-F238E27FC236}">
                <a16:creationId xmlns:a16="http://schemas.microsoft.com/office/drawing/2014/main" id="{BF793FEB-8A5F-60C7-8B2A-E8BC1C6548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74750" y="2244725"/>
            <a:ext cx="13430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t </a:t>
            </a:r>
            <a:r>
              <a:rPr lang="en-US" altLang="zh-CN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= 0 </a:t>
            </a: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时，</a:t>
            </a:r>
          </a:p>
        </p:txBody>
      </p:sp>
      <p:sp>
        <p:nvSpPr>
          <p:cNvPr id="9246" name="Text Box 30">
            <a:extLst>
              <a:ext uri="{FF2B5EF4-FFF2-40B4-BE49-F238E27FC236}">
                <a16:creationId xmlns:a16="http://schemas.microsoft.com/office/drawing/2014/main" id="{CD68FC94-0F47-F597-EA72-7D04C3DA19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06500" y="5457825"/>
            <a:ext cx="74501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t </a:t>
            </a:r>
            <a:r>
              <a:rPr lang="en-US" altLang="zh-CN" sz="22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= 0 </a:t>
            </a: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时的相位角称为</a:t>
            </a:r>
            <a:r>
              <a:rPr lang="zh-CN" altLang="en-US" sz="2200" b="1">
                <a:solidFill>
                  <a:srgbClr val="FF00FF"/>
                </a:solidFill>
                <a:latin typeface="Times New Roman" panose="02020603050405020304" pitchFamily="18" charset="0"/>
              </a:rPr>
              <a:t>初相位角或初相位。</a:t>
            </a:r>
          </a:p>
        </p:txBody>
      </p:sp>
      <p:sp>
        <p:nvSpPr>
          <p:cNvPr id="9247" name="Text Box 31">
            <a:extLst>
              <a:ext uri="{FF2B5EF4-FFF2-40B4-BE49-F238E27FC236}">
                <a16:creationId xmlns:a16="http://schemas.microsoft.com/office/drawing/2014/main" id="{97A270E3-FEE9-A8D5-8260-7A0876147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1188" y="4716463"/>
            <a:ext cx="80454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　　</a:t>
            </a:r>
            <a:r>
              <a:rPr lang="en-US" altLang="zh-CN" sz="2200" b="1" i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t </a:t>
            </a: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和 </a:t>
            </a:r>
            <a:r>
              <a:rPr lang="en-US" altLang="zh-CN" sz="2200" b="1">
                <a:solidFill>
                  <a:schemeClr val="tx2"/>
                </a:solidFill>
                <a:latin typeface="Times New Roman" panose="02020603050405020304" pitchFamily="18" charset="0"/>
              </a:rPr>
              <a:t>(</a:t>
            </a:r>
            <a:r>
              <a:rPr lang="en-US" altLang="zh-CN" sz="2200" b="1" i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t </a:t>
            </a:r>
            <a:r>
              <a:rPr lang="en-US" altLang="zh-CN" sz="22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+ </a:t>
            </a:r>
            <a:r>
              <a:rPr lang="en-US" altLang="zh-CN" sz="2200" b="1" i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</a:t>
            </a:r>
            <a:r>
              <a:rPr lang="en-US" altLang="zh-CN" sz="22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) </a:t>
            </a: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称为正弦量的</a:t>
            </a:r>
            <a:r>
              <a:rPr lang="zh-CN" altLang="en-US" sz="2200" b="1">
                <a:solidFill>
                  <a:srgbClr val="FF00FF"/>
                </a:solidFill>
                <a:latin typeface="Times New Roman" panose="02020603050405020304" pitchFamily="18" charset="0"/>
              </a:rPr>
              <a:t>相位角或相位。</a:t>
            </a:r>
            <a:r>
              <a:rPr lang="zh-CN" altLang="en-US" sz="2200" b="1">
                <a:solidFill>
                  <a:schemeClr val="tx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它表明正弦量的进程。</a:t>
            </a:r>
          </a:p>
        </p:txBody>
      </p:sp>
      <p:sp>
        <p:nvSpPr>
          <p:cNvPr id="9248" name="Text Box 32">
            <a:extLst>
              <a:ext uri="{FF2B5EF4-FFF2-40B4-BE49-F238E27FC236}">
                <a16:creationId xmlns:a16="http://schemas.microsoft.com/office/drawing/2014/main" id="{90A5D5D9-A34A-F146-43FF-EF5C666785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5063" y="5889625"/>
            <a:ext cx="72961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若所取计时时刻不同，则正弦量</a:t>
            </a:r>
            <a:r>
              <a:rPr lang="zh-CN" altLang="en-US" sz="2200" b="1">
                <a:solidFill>
                  <a:srgbClr val="FF00FF"/>
                </a:solidFill>
                <a:latin typeface="宋体" panose="02010600030101010101" pitchFamily="2" charset="-122"/>
              </a:rPr>
              <a:t>初相位不同。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3" dur="5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9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8" dur="5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5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8" dur="500"/>
                                        <p:tgtEl>
                                          <p:spTgt spid="9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 autoUpdateAnimBg="0"/>
      <p:bldP spid="9242" grpId="0" autoUpdateAnimBg="0"/>
      <p:bldP spid="9243" grpId="0" autoUpdateAnimBg="0"/>
      <p:bldP spid="9244" grpId="0" autoUpdateAnimBg="0"/>
      <p:bldP spid="9246" grpId="0" autoUpdateAnimBg="0"/>
      <p:bldP spid="9247" grpId="0" autoUpdateAnimBg="0"/>
      <p:bldP spid="924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Line 3">
            <a:extLst>
              <a:ext uri="{FF2B5EF4-FFF2-40B4-BE49-F238E27FC236}">
                <a16:creationId xmlns:a16="http://schemas.microsoft.com/office/drawing/2014/main" id="{F8F7CAE3-5FF2-335B-E660-0C7DC27F553C}"/>
              </a:ext>
            </a:extLst>
          </p:cNvPr>
          <p:cNvSpPr>
            <a:spLocks noChangeShapeType="1"/>
          </p:cNvSpPr>
          <p:nvPr/>
        </p:nvSpPr>
        <p:spPr bwMode="auto">
          <a:xfrm>
            <a:off x="5334000" y="5257800"/>
            <a:ext cx="304800" cy="76200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243" name="Text Box 4">
            <a:extLst>
              <a:ext uri="{FF2B5EF4-FFF2-40B4-BE49-F238E27FC236}">
                <a16:creationId xmlns:a16="http://schemas.microsoft.com/office/drawing/2014/main" id="{90EF1946-6C17-4CAA-18ED-C0A2806E13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188913"/>
            <a:ext cx="3124200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2.1.3　</a:t>
            </a:r>
            <a:r>
              <a:rPr lang="zh-CN" altLang="en-US" sz="2600" b="1">
                <a:solidFill>
                  <a:srgbClr val="7030A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初相位</a:t>
            </a:r>
          </a:p>
        </p:txBody>
      </p:sp>
      <p:sp>
        <p:nvSpPr>
          <p:cNvPr id="10254" name="Text Box 14">
            <a:extLst>
              <a:ext uri="{FF2B5EF4-FFF2-40B4-BE49-F238E27FC236}">
                <a16:creationId xmlns:a16="http://schemas.microsoft.com/office/drawing/2014/main" id="{A457347B-2F19-6B63-5F32-A4E326FD18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7050" y="1528763"/>
            <a:ext cx="44831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</a:rPr>
              <a:t>　　同频率正弦量的相位角之差或是初相角之差，称为相位差，用 </a:t>
            </a:r>
            <a:r>
              <a:rPr lang="zh-CN" altLang="en-US" sz="2200" b="1" i="1">
                <a:solidFill>
                  <a:srgbClr val="7030A0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zh-CN" altLang="en-US" sz="2200" b="1" i="1">
                <a:solidFill>
                  <a:srgbClr val="FF0066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zh-CN" altLang="en-US" sz="2200" b="1">
                <a:latin typeface="Times New Roman" panose="02020603050405020304" pitchFamily="18" charset="0"/>
                <a:sym typeface="Symbol" panose="05050102010706020507" pitchFamily="18" charset="2"/>
              </a:rPr>
              <a:t>表示</a:t>
            </a:r>
            <a:r>
              <a:rPr lang="zh-CN" altLang="en-US" sz="2200" b="1">
                <a:latin typeface="Times New Roman" panose="02020603050405020304" pitchFamily="18" charset="0"/>
              </a:rPr>
              <a:t>。</a:t>
            </a:r>
          </a:p>
        </p:txBody>
      </p:sp>
      <p:sp>
        <p:nvSpPr>
          <p:cNvPr id="10255" name="Text Box 15">
            <a:extLst>
              <a:ext uri="{FF2B5EF4-FFF2-40B4-BE49-F238E27FC236}">
                <a16:creationId xmlns:a16="http://schemas.microsoft.com/office/drawing/2014/main" id="{43259094-5A28-A90C-3F7E-ACAA34337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2363" y="2565400"/>
            <a:ext cx="28765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2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u </a:t>
            </a:r>
            <a:r>
              <a:rPr lang="zh-CN" altLang="en-US" sz="2200" b="1">
                <a:solidFill>
                  <a:schemeClr val="accent2"/>
                </a:solidFill>
                <a:latin typeface="Times New Roman" panose="02020603050405020304" pitchFamily="18" charset="0"/>
              </a:rPr>
              <a:t>和 </a:t>
            </a:r>
            <a:r>
              <a:rPr lang="en-US" altLang="zh-CN" sz="22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i </a:t>
            </a:r>
            <a:r>
              <a:rPr lang="zh-CN" altLang="en-US" sz="2200" b="1">
                <a:solidFill>
                  <a:schemeClr val="accent2"/>
                </a:solidFill>
                <a:latin typeface="Times New Roman" panose="02020603050405020304" pitchFamily="18" charset="0"/>
              </a:rPr>
              <a:t>的相位差为</a:t>
            </a:r>
          </a:p>
        </p:txBody>
      </p:sp>
      <p:sp>
        <p:nvSpPr>
          <p:cNvPr id="10256" name="Text Box 16">
            <a:extLst>
              <a:ext uri="{FF2B5EF4-FFF2-40B4-BE49-F238E27FC236}">
                <a16:creationId xmlns:a16="http://schemas.microsoft.com/office/drawing/2014/main" id="{6430E477-38D6-0493-5F5A-9CE9102182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3438" y="4913313"/>
            <a:ext cx="4105275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tx2"/>
                </a:solidFill>
                <a:latin typeface="宋体" panose="02010600030101010101" pitchFamily="2" charset="-122"/>
              </a:rPr>
              <a:t>　　当两个同频率的正弦量计时起点改变时，它们的初相位角改变，但初相位角之差不变。</a:t>
            </a:r>
          </a:p>
        </p:txBody>
      </p:sp>
      <p:grpSp>
        <p:nvGrpSpPr>
          <p:cNvPr id="10247" name="组合 14">
            <a:extLst>
              <a:ext uri="{FF2B5EF4-FFF2-40B4-BE49-F238E27FC236}">
                <a16:creationId xmlns:a16="http://schemas.microsoft.com/office/drawing/2014/main" id="{5A23F73E-704F-BA8F-D805-2D981D2807CF}"/>
              </a:ext>
            </a:extLst>
          </p:cNvPr>
          <p:cNvGrpSpPr>
            <a:grpSpLocks/>
          </p:cNvGrpSpPr>
          <p:nvPr/>
        </p:nvGrpSpPr>
        <p:grpSpPr bwMode="auto">
          <a:xfrm>
            <a:off x="669925" y="549275"/>
            <a:ext cx="3325813" cy="2640013"/>
            <a:chOff x="285750" y="601663"/>
            <a:chExt cx="3638550" cy="2760289"/>
          </a:xfrm>
        </p:grpSpPr>
        <p:sp>
          <p:nvSpPr>
            <p:cNvPr id="10269" name="Line 2">
              <a:extLst>
                <a:ext uri="{FF2B5EF4-FFF2-40B4-BE49-F238E27FC236}">
                  <a16:creationId xmlns:a16="http://schemas.microsoft.com/office/drawing/2014/main" id="{9B6CFF05-D46B-E1A1-CE99-AC2E542214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2900" y="2135188"/>
              <a:ext cx="0" cy="112871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0" name="未知">
              <a:extLst>
                <a:ext uri="{FF2B5EF4-FFF2-40B4-BE49-F238E27FC236}">
                  <a16:creationId xmlns:a16="http://schemas.microsoft.com/office/drawing/2014/main" id="{2E387D9A-2433-FB82-EDD2-05D366D62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2950" y="952500"/>
              <a:ext cx="2581275" cy="2373313"/>
            </a:xfrm>
            <a:custGeom>
              <a:avLst/>
              <a:gdLst>
                <a:gd name="T0" fmla="*/ 0 w 2152"/>
                <a:gd name="T1" fmla="*/ 2147483647 h 2024"/>
                <a:gd name="T2" fmla="*/ 2147483647 w 2152"/>
                <a:gd name="T3" fmla="*/ 2147483647 h 2024"/>
                <a:gd name="T4" fmla="*/ 2147483647 w 2152"/>
                <a:gd name="T5" fmla="*/ 2147483647 h 2024"/>
                <a:gd name="T6" fmla="*/ 2147483647 w 2152"/>
                <a:gd name="T7" fmla="*/ 2147483647 h 20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2"/>
                <a:gd name="T13" fmla="*/ 0 h 2024"/>
                <a:gd name="T14" fmla="*/ 2152 w 2152"/>
                <a:gd name="T15" fmla="*/ 2024 h 20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33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1" name="未知">
              <a:extLst>
                <a:ext uri="{FF2B5EF4-FFF2-40B4-BE49-F238E27FC236}">
                  <a16:creationId xmlns:a16="http://schemas.microsoft.com/office/drawing/2014/main" id="{D03EFD80-4670-AA07-BF69-BA580F52EA6C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00" y="1198563"/>
              <a:ext cx="2581275" cy="1765300"/>
            </a:xfrm>
            <a:custGeom>
              <a:avLst/>
              <a:gdLst>
                <a:gd name="T0" fmla="*/ 0 w 2152"/>
                <a:gd name="T1" fmla="*/ 2147483647 h 2024"/>
                <a:gd name="T2" fmla="*/ 2147483647 w 2152"/>
                <a:gd name="T3" fmla="*/ 2147483647 h 2024"/>
                <a:gd name="T4" fmla="*/ 2147483647 w 2152"/>
                <a:gd name="T5" fmla="*/ 2147483647 h 2024"/>
                <a:gd name="T6" fmla="*/ 2147483647 w 2152"/>
                <a:gd name="T7" fmla="*/ 2147483647 h 20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2"/>
                <a:gd name="T13" fmla="*/ 0 h 2024"/>
                <a:gd name="T14" fmla="*/ 2152 w 2152"/>
                <a:gd name="T15" fmla="*/ 2024 h 20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00B05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272" name="Group 7">
              <a:extLst>
                <a:ext uri="{FF2B5EF4-FFF2-40B4-BE49-F238E27FC236}">
                  <a16:creationId xmlns:a16="http://schemas.microsoft.com/office/drawing/2014/main" id="{7995995B-F674-B21E-2F3E-904F1F15B82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5750" y="601663"/>
              <a:ext cx="3638550" cy="2633662"/>
              <a:chOff x="0" y="37"/>
              <a:chExt cx="2424" cy="1820"/>
            </a:xfrm>
          </p:grpSpPr>
          <p:sp>
            <p:nvSpPr>
              <p:cNvPr id="10279" name="Text Box 8">
                <a:extLst>
                  <a:ext uri="{FF2B5EF4-FFF2-40B4-BE49-F238E27FC236}">
                    <a16:creationId xmlns:a16="http://schemas.microsoft.com/office/drawing/2014/main" id="{C9730DA7-F727-DA14-7738-AD6BD999DA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8" y="1064"/>
                <a:ext cx="200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latin typeface="Times New Roman" panose="02020603050405020304" pitchFamily="18" charset="0"/>
                  </a:rPr>
                  <a:t>0</a:t>
                </a:r>
                <a:endParaRPr lang="en-US" altLang="zh-CN" sz="1800" i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" name="Line 9">
                <a:extLst>
                  <a:ext uri="{FF2B5EF4-FFF2-40B4-BE49-F238E27FC236}">
                    <a16:creationId xmlns:a16="http://schemas.microsoft.com/office/drawing/2014/main" id="{9F529FAF-1BDE-BD0C-77DF-7756385940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9" y="141"/>
                <a:ext cx="0" cy="171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" name="Text Box 10">
                <a:extLst>
                  <a:ext uri="{FF2B5EF4-FFF2-40B4-BE49-F238E27FC236}">
                    <a16:creationId xmlns:a16="http://schemas.microsoft.com/office/drawing/2014/main" id="{2E110BEC-7C96-0FD1-B048-4E5E3B6587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61" y="1057"/>
                <a:ext cx="310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i="1">
                    <a:solidFill>
                      <a:schemeClr val="tx2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</a:t>
                </a:r>
                <a:r>
                  <a:rPr lang="zh-CN" altLang="en-US" sz="1800" b="1" i="1"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1800" b="1" i="1">
                    <a:latin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4" name="Text Box 11">
                <a:extLst>
                  <a:ext uri="{FF2B5EF4-FFF2-40B4-BE49-F238E27FC236}">
                    <a16:creationId xmlns:a16="http://schemas.microsoft.com/office/drawing/2014/main" id="{BF3B8FE3-4944-C03D-A289-1C045108C5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8" y="37"/>
                <a:ext cx="166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i</a:t>
                </a:r>
                <a:endParaRPr lang="en-US" altLang="zh-CN" sz="1800" b="1" i="1" baseline="-2500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" name="Line 12">
                <a:extLst>
                  <a:ext uri="{FF2B5EF4-FFF2-40B4-BE49-F238E27FC236}">
                    <a16:creationId xmlns:a16="http://schemas.microsoft.com/office/drawing/2014/main" id="{93D0AC2F-A021-7277-4817-E92DFDB732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071"/>
                <a:ext cx="2424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84" name="Text Box 13">
                <a:extLst>
                  <a:ext uri="{FF2B5EF4-FFF2-40B4-BE49-F238E27FC236}">
                    <a16:creationId xmlns:a16="http://schemas.microsoft.com/office/drawing/2014/main" id="{CCBCA9B0-924B-6711-B3D3-FC54AFBBD9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9" y="44"/>
                <a:ext cx="208" cy="2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i="1">
                    <a:latin typeface="Times New Roman" panose="02020603050405020304" pitchFamily="18" charset="0"/>
                  </a:rPr>
                  <a:t>u</a:t>
                </a:r>
              </a:p>
            </p:txBody>
          </p:sp>
        </p:grpSp>
        <p:sp>
          <p:nvSpPr>
            <p:cNvPr id="10273" name="AutoShape 17">
              <a:extLst>
                <a:ext uri="{FF2B5EF4-FFF2-40B4-BE49-F238E27FC236}">
                  <a16:creationId xmlns:a16="http://schemas.microsoft.com/office/drawing/2014/main" id="{C6C5DB36-4E49-6F77-1720-A0C5A53A28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6913" y="1179513"/>
              <a:ext cx="254000" cy="390525"/>
            </a:xfrm>
            <a:prstGeom prst="wedgeRoundRectCallout">
              <a:avLst>
                <a:gd name="adj1" fmla="val -92255"/>
                <a:gd name="adj2" fmla="val 28051"/>
                <a:gd name="adj3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10274" name="AutoShape 18">
              <a:extLst>
                <a:ext uri="{FF2B5EF4-FFF2-40B4-BE49-F238E27FC236}">
                  <a16:creationId xmlns:a16="http://schemas.microsoft.com/office/drawing/2014/main" id="{0EBF4C6D-DF05-113F-EE9F-849F9798E8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788" y="909638"/>
              <a:ext cx="333375" cy="401637"/>
            </a:xfrm>
            <a:prstGeom prst="wedgeRoundRectCallout">
              <a:avLst>
                <a:gd name="adj1" fmla="val 56694"/>
                <a:gd name="adj2" fmla="val 73565"/>
                <a:gd name="adj3" fmla="val 16667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009900"/>
                  </a:solidFill>
                  <a:latin typeface="Times New Roman" panose="02020603050405020304" pitchFamily="18" charset="0"/>
                </a:rPr>
                <a:t>u</a:t>
              </a:r>
            </a:p>
          </p:txBody>
        </p:sp>
        <p:sp>
          <p:nvSpPr>
            <p:cNvPr id="10275" name="Line 19">
              <a:extLst>
                <a:ext uri="{FF2B5EF4-FFF2-40B4-BE49-F238E27FC236}">
                  <a16:creationId xmlns:a16="http://schemas.microsoft.com/office/drawing/2014/main" id="{D22DB2B5-3DCF-57E1-C847-7E83675408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42950" y="2025650"/>
              <a:ext cx="0" cy="62865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276" name="AutoShape 20">
              <a:extLst>
                <a:ext uri="{FF2B5EF4-FFF2-40B4-BE49-F238E27FC236}">
                  <a16:creationId xmlns:a16="http://schemas.microsoft.com/office/drawing/2014/main" id="{60B3648A-9136-71CA-D84D-7384B44C7E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6825" y="2263695"/>
              <a:ext cx="544513" cy="427197"/>
            </a:xfrm>
            <a:prstGeom prst="wedgeRoundRectCallout">
              <a:avLst>
                <a:gd name="adj1" fmla="val -101954"/>
                <a:gd name="adj2" fmla="val -33431"/>
                <a:gd name="adj3" fmla="val 16667"/>
              </a:avLst>
            </a:prstGeom>
            <a:solidFill>
              <a:srgbClr val="FFFFCC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i="1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</a:t>
              </a:r>
              <a:r>
                <a:rPr lang="en-US" altLang="zh-CN" sz="1800" b="1" baseline="-25000">
                  <a:solidFill>
                    <a:srgbClr val="FF000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2</a:t>
              </a:r>
            </a:p>
          </p:txBody>
        </p:sp>
        <p:sp>
          <p:nvSpPr>
            <p:cNvPr id="10277" name="AutoShape 21">
              <a:extLst>
                <a:ext uri="{FF2B5EF4-FFF2-40B4-BE49-F238E27FC236}">
                  <a16:creationId xmlns:a16="http://schemas.microsoft.com/office/drawing/2014/main" id="{D2836B98-BA0A-BC33-A39C-81651F6BD4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455" y="2934755"/>
              <a:ext cx="592276" cy="427197"/>
            </a:xfrm>
            <a:prstGeom prst="wedgeRoundRectCallout">
              <a:avLst>
                <a:gd name="adj1" fmla="val -13171"/>
                <a:gd name="adj2" fmla="val -37324"/>
                <a:gd name="adj3" fmla="val 16667"/>
              </a:avLst>
            </a:prstGeom>
            <a:solidFill>
              <a:srgbClr val="FFFFCC"/>
            </a:solidFill>
            <a:ln w="9525">
              <a:solidFill>
                <a:schemeClr val="accent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i="1">
                  <a:solidFill>
                    <a:srgbClr val="00B05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</a:t>
              </a:r>
              <a:r>
                <a:rPr lang="en-US" altLang="zh-CN" sz="1800" b="1" baseline="-25000">
                  <a:solidFill>
                    <a:srgbClr val="00B050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1</a:t>
              </a:r>
            </a:p>
          </p:txBody>
        </p:sp>
        <p:sp>
          <p:nvSpPr>
            <p:cNvPr id="10278" name="AutoShape 22">
              <a:extLst>
                <a:ext uri="{FF2B5EF4-FFF2-40B4-BE49-F238E27FC236}">
                  <a16:creationId xmlns:a16="http://schemas.microsoft.com/office/drawing/2014/main" id="{90575DD8-1D72-8FE0-6632-111F77D185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3350" y="2782888"/>
              <a:ext cx="407988" cy="519112"/>
            </a:xfrm>
            <a:prstGeom prst="wedgeEllipseCallout">
              <a:avLst>
                <a:gd name="adj1" fmla="val -231468"/>
                <a:gd name="adj2" fmla="val -159213"/>
              </a:avLst>
            </a:prstGeom>
            <a:solidFill>
              <a:srgbClr val="CCFFFF"/>
            </a:solidFill>
            <a:ln w="9525">
              <a:solidFill>
                <a:srgbClr val="FF99FF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i="1">
                  <a:solidFill>
                    <a:srgbClr val="6600FF"/>
                  </a:solidFill>
                  <a:latin typeface="Times New Roman" panose="02020603050405020304" pitchFamily="18" charset="0"/>
                  <a:sym typeface="Symbol" panose="05050102010706020507" pitchFamily="18" charset="2"/>
                </a:rPr>
                <a:t></a:t>
              </a:r>
              <a:endParaRPr lang="zh-CN" altLang="en-US" sz="1800" b="1" i="1">
                <a:solidFill>
                  <a:srgbClr val="FF99FF"/>
                </a:solidFill>
                <a:latin typeface="Times New Roman" panose="02020603050405020304" pitchFamily="18" charset="0"/>
                <a:sym typeface="Symbol" panose="05050102010706020507" pitchFamily="18" charset="2"/>
              </a:endParaRPr>
            </a:p>
          </p:txBody>
        </p:sp>
      </p:grpSp>
      <p:sp>
        <p:nvSpPr>
          <p:cNvPr id="10263" name="Text Box 23">
            <a:extLst>
              <a:ext uri="{FF2B5EF4-FFF2-40B4-BE49-F238E27FC236}">
                <a16:creationId xmlns:a16="http://schemas.microsoft.com/office/drawing/2014/main" id="{FBFA43F3-2F24-0763-852E-19B4D1F670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24525" y="3644900"/>
            <a:ext cx="8985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accent2"/>
                </a:solidFill>
                <a:latin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lang="zh-CN" altLang="en-US" sz="2200" b="1">
                <a:latin typeface="宋体" panose="02010600030101010101" pitchFamily="2" charset="-122"/>
                <a:sym typeface="Symbol" panose="05050102010706020507" pitchFamily="18" charset="2"/>
              </a:rPr>
              <a:t>图中</a:t>
            </a:r>
            <a:endParaRPr lang="zh-CN" altLang="en-US" sz="2200" b="1" baseline="-25000">
              <a:latin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10264" name="Text Box 24">
            <a:extLst>
              <a:ext uri="{FF2B5EF4-FFF2-40B4-BE49-F238E27FC236}">
                <a16:creationId xmlns:a16="http://schemas.microsoft.com/office/drawing/2014/main" id="{0504619B-01DD-F20D-3086-AFE18D9CFB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0563" y="4222750"/>
            <a:ext cx="424815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u</a:t>
            </a:r>
            <a:r>
              <a:rPr lang="en-US" altLang="zh-CN" sz="22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chemeClr val="accent2"/>
                </a:solidFill>
                <a:latin typeface="Times New Roman" panose="02020603050405020304" pitchFamily="18" charset="0"/>
              </a:rPr>
              <a:t>超前 </a:t>
            </a:r>
            <a:r>
              <a:rPr lang="en-US" altLang="zh-CN" sz="22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i  </a:t>
            </a:r>
            <a:r>
              <a:rPr lang="zh-CN" altLang="en-US" sz="2200" b="1" i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en-US" altLang="zh-CN" sz="22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zh-CN" altLang="en-US" sz="22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角</a:t>
            </a:r>
            <a:r>
              <a:rPr lang="zh-CN" altLang="en-US" sz="2200" b="1">
                <a:solidFill>
                  <a:schemeClr val="accent2"/>
                </a:solidFill>
                <a:latin typeface="Times New Roman" panose="02020603050405020304" pitchFamily="18" charset="0"/>
              </a:rPr>
              <a:t>或称 </a:t>
            </a:r>
            <a:r>
              <a:rPr lang="zh-CN" altLang="en-US" sz="22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i</a:t>
            </a:r>
            <a:r>
              <a:rPr lang="en-US" altLang="zh-CN" sz="22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solidFill>
                  <a:schemeClr val="accent2"/>
                </a:solidFill>
                <a:latin typeface="Times New Roman" panose="02020603050405020304" pitchFamily="18" charset="0"/>
              </a:rPr>
              <a:t>滞后</a:t>
            </a:r>
            <a:r>
              <a:rPr lang="zh-CN" altLang="en-US" sz="2200" b="1" i="1">
                <a:solidFill>
                  <a:schemeClr val="accent2"/>
                </a:solidFill>
                <a:latin typeface="Times New Roman" panose="02020603050405020304" pitchFamily="18" charset="0"/>
              </a:rPr>
              <a:t> u  </a:t>
            </a:r>
            <a:r>
              <a:rPr lang="zh-CN" altLang="en-US" sz="2200" b="1" i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</a:t>
            </a:r>
            <a:r>
              <a:rPr lang="en-US" altLang="zh-CN" sz="2200" b="1" i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 </a:t>
            </a:r>
            <a:r>
              <a:rPr lang="zh-CN" altLang="en-US" sz="2200" b="1">
                <a:solidFill>
                  <a:schemeClr val="accent2"/>
                </a:solidFill>
                <a:latin typeface="Times New Roman" panose="02020603050405020304" pitchFamily="18" charset="0"/>
                <a:sym typeface="Symbol" panose="05050102010706020507" pitchFamily="18" charset="2"/>
              </a:rPr>
              <a:t>角</a:t>
            </a:r>
          </a:p>
        </p:txBody>
      </p:sp>
      <p:grpSp>
        <p:nvGrpSpPr>
          <p:cNvPr id="10250" name="组合 15">
            <a:extLst>
              <a:ext uri="{FF2B5EF4-FFF2-40B4-BE49-F238E27FC236}">
                <a16:creationId xmlns:a16="http://schemas.microsoft.com/office/drawing/2014/main" id="{A1312CBD-1F16-3AD0-EF63-BD246EB45FC8}"/>
              </a:ext>
            </a:extLst>
          </p:cNvPr>
          <p:cNvGrpSpPr>
            <a:grpSpLocks/>
          </p:cNvGrpSpPr>
          <p:nvPr/>
        </p:nvGrpSpPr>
        <p:grpSpPr bwMode="auto">
          <a:xfrm>
            <a:off x="465138" y="3357563"/>
            <a:ext cx="4322762" cy="3198812"/>
            <a:chOff x="249238" y="3421063"/>
            <a:chExt cx="4513262" cy="3103562"/>
          </a:xfrm>
        </p:grpSpPr>
        <p:grpSp>
          <p:nvGrpSpPr>
            <p:cNvPr id="6" name="Group 26">
              <a:extLst>
                <a:ext uri="{FF2B5EF4-FFF2-40B4-BE49-F238E27FC236}">
                  <a16:creationId xmlns:a16="http://schemas.microsoft.com/office/drawing/2014/main" id="{7A397E67-A508-0FB0-58D6-B9E5D3D32E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9238" y="3421063"/>
              <a:ext cx="3541712" cy="2989262"/>
              <a:chOff x="0" y="33"/>
              <a:chExt cx="2372" cy="1793"/>
            </a:xfrm>
          </p:grpSpPr>
          <p:sp>
            <p:nvSpPr>
              <p:cNvPr id="7" name="Line 27">
                <a:extLst>
                  <a:ext uri="{FF2B5EF4-FFF2-40B4-BE49-F238E27FC236}">
                    <a16:creationId xmlns:a16="http://schemas.microsoft.com/office/drawing/2014/main" id="{9744C486-4EEC-960F-E46E-AF4187CCE0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63" y="110"/>
                <a:ext cx="0" cy="1716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65" name="Text Box 28">
                <a:extLst>
                  <a:ext uri="{FF2B5EF4-FFF2-40B4-BE49-F238E27FC236}">
                    <a16:creationId xmlns:a16="http://schemas.microsoft.com/office/drawing/2014/main" id="{434C9977-C425-9CAC-FAC3-A06D8C486FC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82" y="1063"/>
                <a:ext cx="290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600" b="1" i="1">
                    <a:solidFill>
                      <a:schemeClr val="tx2"/>
                    </a:solidFill>
                    <a:latin typeface="Times New Roman" panose="02020603050405020304" pitchFamily="18" charset="0"/>
                    <a:sym typeface="Symbol" panose="05050102010706020507" pitchFamily="18" charset="2"/>
                  </a:rPr>
                  <a:t></a:t>
                </a:r>
                <a:r>
                  <a:rPr lang="zh-CN" altLang="en-US" sz="1600" b="1" i="1">
                    <a:latin typeface="Times New Roman" panose="02020603050405020304" pitchFamily="18" charset="0"/>
                  </a:rPr>
                  <a:t> </a:t>
                </a:r>
                <a:r>
                  <a:rPr lang="en-US" altLang="zh-CN" sz="1600" b="1" i="1">
                    <a:latin typeface="Times New Roman" panose="02020603050405020304" pitchFamily="18" charset="0"/>
                  </a:rPr>
                  <a:t>t</a:t>
                </a:r>
              </a:p>
            </p:txBody>
          </p:sp>
          <p:sp>
            <p:nvSpPr>
              <p:cNvPr id="10266" name="Text Box 29">
                <a:extLst>
                  <a:ext uri="{FF2B5EF4-FFF2-40B4-BE49-F238E27FC236}">
                    <a16:creationId xmlns:a16="http://schemas.microsoft.com/office/drawing/2014/main" id="{BC783CD8-B0FD-8F8A-4CA0-8039FBFFDC7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" y="33"/>
                <a:ext cx="162" cy="2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i="1">
                    <a:solidFill>
                      <a:schemeClr val="tx2"/>
                    </a:solidFill>
                    <a:latin typeface="Times New Roman" panose="02020603050405020304" pitchFamily="18" charset="0"/>
                  </a:rPr>
                  <a:t>i</a:t>
                </a:r>
                <a:endParaRPr lang="en-US" altLang="zh-CN" sz="1600" b="1" i="1" baseline="-25000">
                  <a:solidFill>
                    <a:schemeClr val="tx2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0267" name="Line 30">
                <a:extLst>
                  <a:ext uri="{FF2B5EF4-FFF2-40B4-BE49-F238E27FC236}">
                    <a16:creationId xmlns:a16="http://schemas.microsoft.com/office/drawing/2014/main" id="{1A55B08C-D78A-661B-CE4F-4DB0BC89C1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058"/>
                <a:ext cx="236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10268" name="Text Box 31">
                <a:extLst>
                  <a:ext uri="{FF2B5EF4-FFF2-40B4-BE49-F238E27FC236}">
                    <a16:creationId xmlns:a16="http://schemas.microsoft.com/office/drawing/2014/main" id="{043B8454-D20F-EA54-B297-593A1AB140C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44" y="1136"/>
                <a:ext cx="227" cy="2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600" b="1" i="1">
                    <a:latin typeface="Times New Roman" panose="02020603050405020304" pitchFamily="18" charset="0"/>
                  </a:rPr>
                  <a:t>O</a:t>
                </a:r>
                <a:endParaRPr lang="en-US" altLang="zh-CN" sz="1600" i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8" name="未知">
              <a:extLst>
                <a:ext uri="{FF2B5EF4-FFF2-40B4-BE49-F238E27FC236}">
                  <a16:creationId xmlns:a16="http://schemas.microsoft.com/office/drawing/2014/main" id="{54F6C1CE-77DB-4C5A-171B-1095F419C40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9788" y="3790950"/>
              <a:ext cx="2578100" cy="2733675"/>
            </a:xfrm>
            <a:custGeom>
              <a:avLst/>
              <a:gdLst>
                <a:gd name="T0" fmla="*/ 0 w 2152"/>
                <a:gd name="T1" fmla="*/ 2147483647 h 2024"/>
                <a:gd name="T2" fmla="*/ 2147483647 w 2152"/>
                <a:gd name="T3" fmla="*/ 2147483647 h 2024"/>
                <a:gd name="T4" fmla="*/ 2147483647 w 2152"/>
                <a:gd name="T5" fmla="*/ 2147483647 h 2024"/>
                <a:gd name="T6" fmla="*/ 2147483647 w 2152"/>
                <a:gd name="T7" fmla="*/ 2147483647 h 20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2"/>
                <a:gd name="T13" fmla="*/ 0 h 2024"/>
                <a:gd name="T14" fmla="*/ 2152 w 2152"/>
                <a:gd name="T15" fmla="*/ 2024 h 20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33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7" name="未知">
              <a:extLst>
                <a:ext uri="{FF2B5EF4-FFF2-40B4-BE49-F238E27FC236}">
                  <a16:creationId xmlns:a16="http://schemas.microsoft.com/office/drawing/2014/main" id="{00DCFBEB-CD23-EB24-9FCB-A4C8847E25A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0738" y="4535488"/>
              <a:ext cx="2578100" cy="1493837"/>
            </a:xfrm>
            <a:custGeom>
              <a:avLst/>
              <a:gdLst>
                <a:gd name="T0" fmla="*/ 0 w 2152"/>
                <a:gd name="T1" fmla="*/ 2147483647 h 2024"/>
                <a:gd name="T2" fmla="*/ 2147483647 w 2152"/>
                <a:gd name="T3" fmla="*/ 2147483647 h 2024"/>
                <a:gd name="T4" fmla="*/ 2147483647 w 2152"/>
                <a:gd name="T5" fmla="*/ 2147483647 h 2024"/>
                <a:gd name="T6" fmla="*/ 2147483647 w 2152"/>
                <a:gd name="T7" fmla="*/ 2147483647 h 20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2"/>
                <a:gd name="T13" fmla="*/ 0 h 2024"/>
                <a:gd name="T14" fmla="*/ 2152 w 2152"/>
                <a:gd name="T15" fmla="*/ 2024 h 20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CC6600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8" name="未知">
              <a:extLst>
                <a:ext uri="{FF2B5EF4-FFF2-40B4-BE49-F238E27FC236}">
                  <a16:creationId xmlns:a16="http://schemas.microsoft.com/office/drawing/2014/main" id="{E048261F-A67F-2843-BD8A-8BD17F552EB3}"/>
                </a:ext>
              </a:extLst>
            </p:cNvPr>
            <p:cNvSpPr>
              <a:spLocks/>
            </p:cNvSpPr>
            <p:nvPr/>
          </p:nvSpPr>
          <p:spPr bwMode="auto">
            <a:xfrm flipV="1">
              <a:off x="820738" y="4497388"/>
              <a:ext cx="2578100" cy="1493837"/>
            </a:xfrm>
            <a:custGeom>
              <a:avLst/>
              <a:gdLst>
                <a:gd name="T0" fmla="*/ 0 w 2152"/>
                <a:gd name="T1" fmla="*/ 2147483647 h 2024"/>
                <a:gd name="T2" fmla="*/ 2147483647 w 2152"/>
                <a:gd name="T3" fmla="*/ 2147483647 h 2024"/>
                <a:gd name="T4" fmla="*/ 2147483647 w 2152"/>
                <a:gd name="T5" fmla="*/ 2147483647 h 2024"/>
                <a:gd name="T6" fmla="*/ 2147483647 w 2152"/>
                <a:gd name="T7" fmla="*/ 2147483647 h 20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52"/>
                <a:gd name="T13" fmla="*/ 0 h 2024"/>
                <a:gd name="T14" fmla="*/ 2152 w 2152"/>
                <a:gd name="T15" fmla="*/ 2024 h 20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52" h="2024">
                  <a:moveTo>
                    <a:pt x="0" y="977"/>
                  </a:moveTo>
                  <a:cubicBezTo>
                    <a:pt x="99" y="840"/>
                    <a:pt x="343" y="0"/>
                    <a:pt x="597" y="152"/>
                  </a:cubicBezTo>
                  <a:cubicBezTo>
                    <a:pt x="851" y="304"/>
                    <a:pt x="1265" y="1752"/>
                    <a:pt x="1524" y="1888"/>
                  </a:cubicBezTo>
                  <a:cubicBezTo>
                    <a:pt x="1783" y="2024"/>
                    <a:pt x="2021" y="1161"/>
                    <a:pt x="2152" y="970"/>
                  </a:cubicBezTo>
                </a:path>
              </a:pathLst>
            </a:custGeom>
            <a:noFill/>
            <a:ln w="38100" cap="flat" cmpd="sng">
              <a:solidFill>
                <a:srgbClr val="FF00F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9" name="AutoShape 35">
              <a:extLst>
                <a:ext uri="{FF2B5EF4-FFF2-40B4-BE49-F238E27FC236}">
                  <a16:creationId xmlns:a16="http://schemas.microsoft.com/office/drawing/2014/main" id="{57809587-FEDD-DFFA-8690-E9AB4EB595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71700" y="3579813"/>
              <a:ext cx="360363" cy="371475"/>
            </a:xfrm>
            <a:prstGeom prst="wedgeRoundRectCallout">
              <a:avLst>
                <a:gd name="adj1" fmla="val -181250"/>
                <a:gd name="adj2" fmla="val 74227"/>
                <a:gd name="adj3" fmla="val 16667"/>
              </a:avLst>
            </a:prstGeom>
            <a:gradFill rotWithShape="0">
              <a:gsLst>
                <a:gs pos="0">
                  <a:srgbClr val="CC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6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1</a:t>
              </a:r>
              <a:endParaRPr lang="en-US" altLang="zh-CN" sz="1600" b="1" i="1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260" name="AutoShape 36">
              <a:extLst>
                <a:ext uri="{FF2B5EF4-FFF2-40B4-BE49-F238E27FC236}">
                  <a16:creationId xmlns:a16="http://schemas.microsoft.com/office/drawing/2014/main" id="{8D0BE2B0-795D-00AE-4646-805348FBB7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32013" y="4164013"/>
              <a:ext cx="360362" cy="371475"/>
            </a:xfrm>
            <a:prstGeom prst="wedgeRoundRectCallout">
              <a:avLst>
                <a:gd name="adj1" fmla="val -180463"/>
                <a:gd name="adj2" fmla="val 95190"/>
                <a:gd name="adj3" fmla="val 16667"/>
              </a:avLst>
            </a:prstGeom>
            <a:gradFill rotWithShape="0">
              <a:gsLst>
                <a:gs pos="0">
                  <a:srgbClr val="CC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 i="1">
                  <a:solidFill>
                    <a:srgbClr val="CC66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600" b="1" baseline="-25000">
                  <a:solidFill>
                    <a:srgbClr val="CC6600"/>
                  </a:solidFill>
                  <a:latin typeface="Times New Roman" panose="02020603050405020304" pitchFamily="18" charset="0"/>
                </a:rPr>
                <a:t>2</a:t>
              </a:r>
              <a:endParaRPr lang="en-US" altLang="zh-CN" sz="1600" b="1" i="1">
                <a:solidFill>
                  <a:srgbClr val="CC66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261" name="AutoShape 37">
              <a:extLst>
                <a:ext uri="{FF2B5EF4-FFF2-40B4-BE49-F238E27FC236}">
                  <a16:creationId xmlns:a16="http://schemas.microsoft.com/office/drawing/2014/main" id="{1B009699-2831-031B-B494-06520CDA27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3100" y="5961063"/>
              <a:ext cx="360363" cy="371475"/>
            </a:xfrm>
            <a:prstGeom prst="wedgeRoundRectCallout">
              <a:avLst>
                <a:gd name="adj1" fmla="val -140856"/>
                <a:gd name="adj2" fmla="val -54426"/>
                <a:gd name="adj3" fmla="val 16667"/>
              </a:avLst>
            </a:prstGeom>
            <a:gradFill rotWithShape="0">
              <a:gsLst>
                <a:gs pos="0">
                  <a:srgbClr val="CCFFFF"/>
                </a:gs>
                <a:gs pos="100000">
                  <a:srgbClr val="FFFFFF"/>
                </a:gs>
              </a:gsLst>
              <a:lin ang="5400000" scaled="1"/>
            </a:gra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 i="1">
                  <a:solidFill>
                    <a:srgbClr val="6600FF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600" b="1" baseline="-25000">
                  <a:solidFill>
                    <a:srgbClr val="6600FF"/>
                  </a:solidFill>
                  <a:latin typeface="Times New Roman" panose="02020603050405020304" pitchFamily="18" charset="0"/>
                </a:rPr>
                <a:t>3</a:t>
              </a:r>
              <a:endParaRPr lang="en-US" altLang="zh-CN" sz="1600" b="1" i="1">
                <a:solidFill>
                  <a:srgbClr val="FF99FF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10262" name="Text Box 38">
              <a:extLst>
                <a:ext uri="{FF2B5EF4-FFF2-40B4-BE49-F238E27FC236}">
                  <a16:creationId xmlns:a16="http://schemas.microsoft.com/office/drawing/2014/main" id="{B4C2138A-F287-D83D-26DA-C5AF2DAB4D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2138" y="6021388"/>
              <a:ext cx="1630362" cy="338137"/>
            </a:xfrm>
            <a:prstGeom prst="rect">
              <a:avLst/>
            </a:prstGeom>
            <a:solidFill>
              <a:srgbClr val="FCFFE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600" b="1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1</a:t>
              </a:r>
              <a:r>
                <a:rPr lang="en-US" altLang="zh-CN" sz="1600" b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sz="1600" b="1">
                  <a:latin typeface="Times New Roman" panose="02020603050405020304" pitchFamily="18" charset="0"/>
                </a:rPr>
                <a:t>与 </a:t>
              </a:r>
              <a:r>
                <a:rPr lang="en-US" altLang="zh-CN" sz="16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600" b="1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3</a:t>
              </a:r>
              <a:r>
                <a:rPr lang="en-US" altLang="zh-CN" sz="1600" b="1">
                  <a:solidFill>
                    <a:srgbClr val="FF0000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sz="1600" b="1">
                  <a:latin typeface="Times New Roman" panose="02020603050405020304" pitchFamily="18" charset="0"/>
                </a:rPr>
                <a:t>反相</a:t>
              </a:r>
              <a:endParaRPr lang="zh-CN" altLang="en-US" sz="1600" i="1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  <p:sp>
          <p:nvSpPr>
            <p:cNvPr id="9" name="Text Box 39">
              <a:extLst>
                <a:ext uri="{FF2B5EF4-FFF2-40B4-BE49-F238E27FC236}">
                  <a16:creationId xmlns:a16="http://schemas.microsoft.com/office/drawing/2014/main" id="{1044FF4F-82CA-84AB-7A64-D89F9A68DD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24150" y="4111625"/>
              <a:ext cx="1460500" cy="338138"/>
            </a:xfrm>
            <a:prstGeom prst="rect">
              <a:avLst/>
            </a:prstGeom>
            <a:solidFill>
              <a:srgbClr val="FCFFE1"/>
            </a:solidFill>
            <a:ln w="9525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 i="1">
                  <a:solidFill>
                    <a:schemeClr val="accent2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600" b="1" baseline="-25000">
                  <a:solidFill>
                    <a:schemeClr val="accent2"/>
                  </a:solidFill>
                  <a:latin typeface="Times New Roman" panose="02020603050405020304" pitchFamily="18" charset="0"/>
                </a:rPr>
                <a:t>1 </a:t>
              </a:r>
              <a:r>
                <a:rPr lang="zh-CN" altLang="en-US" sz="1600" b="1">
                  <a:latin typeface="Times New Roman" panose="02020603050405020304" pitchFamily="18" charset="0"/>
                </a:rPr>
                <a:t>与 </a:t>
              </a:r>
              <a:r>
                <a:rPr lang="en-US" altLang="zh-CN" sz="1600" b="1" i="1">
                  <a:solidFill>
                    <a:srgbClr val="FF0000"/>
                  </a:solidFill>
                  <a:latin typeface="Times New Roman" panose="02020603050405020304" pitchFamily="18" charset="0"/>
                </a:rPr>
                <a:t>i</a:t>
              </a:r>
              <a:r>
                <a:rPr lang="en-US" altLang="zh-CN" sz="1600" b="1" baseline="-25000">
                  <a:solidFill>
                    <a:srgbClr val="FF0000"/>
                  </a:solidFill>
                  <a:latin typeface="Times New Roman" panose="02020603050405020304" pitchFamily="18" charset="0"/>
                </a:rPr>
                <a:t>2 </a:t>
              </a:r>
              <a:r>
                <a:rPr lang="zh-CN" altLang="en-US" sz="1600" b="1">
                  <a:latin typeface="Times New Roman" panose="02020603050405020304" pitchFamily="18" charset="0"/>
                </a:rPr>
                <a:t>同相</a:t>
              </a:r>
              <a:endParaRPr lang="zh-CN" altLang="en-US" sz="1600" i="1" baseline="-25000">
                <a:solidFill>
                  <a:srgbClr val="FF0000"/>
                </a:solidFill>
                <a:latin typeface="Times New Roman" panose="02020603050405020304" pitchFamily="18" charset="0"/>
              </a:endParaRPr>
            </a:p>
          </p:txBody>
        </p:sp>
      </p:grpSp>
      <p:graphicFrame>
        <p:nvGraphicFramePr>
          <p:cNvPr id="10280" name="Object 40">
            <a:extLst>
              <a:ext uri="{FF2B5EF4-FFF2-40B4-BE49-F238E27FC236}">
                <a16:creationId xmlns:a16="http://schemas.microsoft.com/office/drawing/2014/main" id="{6A603B3B-4DED-89D3-DD2D-08601E4976F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264150" y="549275"/>
          <a:ext cx="2332038" cy="428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245140" imgH="228699" progId="">
                  <p:embed/>
                </p:oleObj>
              </mc:Choice>
              <mc:Fallback>
                <p:oleObj r:id="rId2" imgW="1245140" imgH="228699" progId="">
                  <p:embed/>
                  <p:pic>
                    <p:nvPicPr>
                      <p:cNvPr id="0" name="Object 4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64150" y="549275"/>
                        <a:ext cx="2332038" cy="428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1" name="Object 41">
            <a:extLst>
              <a:ext uri="{FF2B5EF4-FFF2-40B4-BE49-F238E27FC236}">
                <a16:creationId xmlns:a16="http://schemas.microsoft.com/office/drawing/2014/main" id="{F7D42955-ACB4-E9BB-90EA-9FC6F30BBE7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43525" y="1019175"/>
          <a:ext cx="2232025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245140" imgH="228699" progId="">
                  <p:embed/>
                </p:oleObj>
              </mc:Choice>
              <mc:Fallback>
                <p:oleObj r:id="rId4" imgW="1245140" imgH="228699" progId="">
                  <p:embed/>
                  <p:pic>
                    <p:nvPicPr>
                      <p:cNvPr id="0" name="Object 4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3525" y="1019175"/>
                        <a:ext cx="2232025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2" name="Object 42">
            <a:extLst>
              <a:ext uri="{FF2B5EF4-FFF2-40B4-BE49-F238E27FC236}">
                <a16:creationId xmlns:a16="http://schemas.microsoft.com/office/drawing/2014/main" id="{9F11EE7D-79E3-F15F-DF11-A51B36FD1F0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570413" y="3040063"/>
          <a:ext cx="4105275" cy="46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274287" imgH="228699" progId="">
                  <p:embed/>
                </p:oleObj>
              </mc:Choice>
              <mc:Fallback>
                <p:oleObj r:id="rId6" imgW="2274287" imgH="228699" progId="">
                  <p:embed/>
                  <p:pic>
                    <p:nvPicPr>
                      <p:cNvPr id="0" name="Object 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0413" y="3040063"/>
                        <a:ext cx="4105275" cy="46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83" name="Object 43">
            <a:extLst>
              <a:ext uri="{FF2B5EF4-FFF2-40B4-BE49-F238E27FC236}">
                <a16:creationId xmlns:a16="http://schemas.microsoft.com/office/drawing/2014/main" id="{57A87D77-D76B-F7A1-3E2D-62359AA901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04025" y="3695700"/>
          <a:ext cx="1101725" cy="33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148984" imgH="421294" progId="Equation.3">
                  <p:embed/>
                </p:oleObj>
              </mc:Choice>
              <mc:Fallback>
                <p:oleObj r:id="rId8" imgW="1148984" imgH="421294" progId="Equation.3">
                  <p:embed/>
                  <p:pic>
                    <p:nvPicPr>
                      <p:cNvPr id="0" name="Object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4025" y="3695700"/>
                        <a:ext cx="1101725" cy="334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5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7" dur="500"/>
                                        <p:tgtEl>
                                          <p:spTgt spid="10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0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75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4" grpId="0" autoUpdateAnimBg="0"/>
      <p:bldP spid="10255" grpId="0" autoUpdateAnimBg="0"/>
      <p:bldP spid="10256" grpId="0" autoUpdateAnimBg="0"/>
      <p:bldP spid="10263" grpId="0" autoUpdateAnimBg="0"/>
      <p:bldP spid="10264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43">
            <a:extLst>
              <a:ext uri="{FF2B5EF4-FFF2-40B4-BE49-F238E27FC236}">
                <a16:creationId xmlns:a16="http://schemas.microsoft.com/office/drawing/2014/main" id="{1B7C9F4B-EE6B-0191-1FAD-4E05012675BF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519113" y="188913"/>
            <a:ext cx="8229600" cy="425450"/>
          </a:xfrm>
        </p:spPr>
        <p:txBody>
          <a:bodyPr/>
          <a:lstStyle/>
          <a:p>
            <a:pPr eaLnBrk="1" hangingPunct="1"/>
            <a:r>
              <a:rPr lang="en-US" altLang="zh-CN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2.2　</a:t>
            </a: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正弦量的相量表示法</a:t>
            </a:r>
            <a:endParaRPr lang="zh-CN" altLang="en-US"/>
          </a:p>
        </p:txBody>
      </p:sp>
      <p:grpSp>
        <p:nvGrpSpPr>
          <p:cNvPr id="11267" name="组合 6">
            <a:extLst>
              <a:ext uri="{FF2B5EF4-FFF2-40B4-BE49-F238E27FC236}">
                <a16:creationId xmlns:a16="http://schemas.microsoft.com/office/drawing/2014/main" id="{532D6A8C-F0FD-E996-7123-E59E59DBD7BB}"/>
              </a:ext>
            </a:extLst>
          </p:cNvPr>
          <p:cNvGrpSpPr>
            <a:grpSpLocks/>
          </p:cNvGrpSpPr>
          <p:nvPr/>
        </p:nvGrpSpPr>
        <p:grpSpPr bwMode="auto">
          <a:xfrm>
            <a:off x="274638" y="2219325"/>
            <a:ext cx="2955925" cy="2473325"/>
            <a:chOff x="274638" y="2219325"/>
            <a:chExt cx="2955425" cy="2473444"/>
          </a:xfrm>
        </p:grpSpPr>
        <p:sp>
          <p:nvSpPr>
            <p:cNvPr id="2" name="Line 2">
              <a:extLst>
                <a:ext uri="{FF2B5EF4-FFF2-40B4-BE49-F238E27FC236}">
                  <a16:creationId xmlns:a16="http://schemas.microsoft.com/office/drawing/2014/main" id="{0C3716F0-29FE-19F2-10B5-E9DBD676362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741363" y="3021013"/>
              <a:ext cx="1812925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" name="Line 3">
              <a:extLst>
                <a:ext uri="{FF2B5EF4-FFF2-40B4-BE49-F238E27FC236}">
                  <a16:creationId xmlns:a16="http://schemas.microsoft.com/office/drawing/2014/main" id="{DD0149AF-BEF1-6B62-2753-EA3E44B5D3E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74700" y="3025775"/>
              <a:ext cx="1798638" cy="120332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88" name="Text Box 4">
              <a:extLst>
                <a:ext uri="{FF2B5EF4-FFF2-40B4-BE49-F238E27FC236}">
                  <a16:creationId xmlns:a16="http://schemas.microsoft.com/office/drawing/2014/main" id="{CD5B333F-F8CC-49E4-0D2D-41DC1B697F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83589" y="4209534"/>
              <a:ext cx="301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008000"/>
                  </a:solidFill>
                  <a:latin typeface="宋体" panose="02010600030101010101" pitchFamily="2" charset="-122"/>
                </a:rPr>
                <a:t>a</a:t>
              </a:r>
              <a:endParaRPr lang="en-US" altLang="zh-CN" sz="1800" b="1">
                <a:latin typeface="宋体" panose="02010600030101010101" pitchFamily="2" charset="-122"/>
              </a:endParaRPr>
            </a:p>
          </p:txBody>
        </p:sp>
        <p:sp>
          <p:nvSpPr>
            <p:cNvPr id="11289" name="Text Box 5">
              <a:extLst>
                <a:ext uri="{FF2B5EF4-FFF2-40B4-BE49-F238E27FC236}">
                  <a16:creationId xmlns:a16="http://schemas.microsoft.com/office/drawing/2014/main" id="{A5534211-D6B0-44C2-E38E-ABB376DBBA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2186" y="2836347"/>
              <a:ext cx="33855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008000"/>
                  </a:solidFill>
                  <a:latin typeface="Times New Roman" panose="02020603050405020304" pitchFamily="18" charset="0"/>
                </a:rPr>
                <a:t>A</a:t>
              </a:r>
              <a:endParaRPr lang="en-US" altLang="zh-CN" sz="1800" b="1" i="1">
                <a:latin typeface="Times New Roman" panose="02020603050405020304" pitchFamily="18" charset="0"/>
              </a:endParaRPr>
            </a:p>
          </p:txBody>
        </p:sp>
        <p:sp>
          <p:nvSpPr>
            <p:cNvPr id="4" name="Text Box 6">
              <a:extLst>
                <a:ext uri="{FF2B5EF4-FFF2-40B4-BE49-F238E27FC236}">
                  <a16:creationId xmlns:a16="http://schemas.microsoft.com/office/drawing/2014/main" id="{14608953-0C2A-28F8-84CE-C90ED1E2F9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7243" y="4319072"/>
              <a:ext cx="35137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latin typeface="Times New Roman" panose="02020603050405020304" pitchFamily="18" charset="0"/>
                </a:rPr>
                <a:t>O</a:t>
              </a:r>
              <a:endParaRPr lang="en-US" altLang="zh-CN" sz="1800" b="1">
                <a:latin typeface="Times New Roman" panose="02020603050405020304" pitchFamily="18" charset="0"/>
              </a:endParaRPr>
            </a:p>
          </p:txBody>
        </p:sp>
        <p:sp>
          <p:nvSpPr>
            <p:cNvPr id="5" name="Arc 7">
              <a:extLst>
                <a:ext uri="{FF2B5EF4-FFF2-40B4-BE49-F238E27FC236}">
                  <a16:creationId xmlns:a16="http://schemas.microsoft.com/office/drawing/2014/main" id="{ABDA295A-2634-C0F9-4EF2-503A22DB5C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9338" y="3803650"/>
              <a:ext cx="565150" cy="428625"/>
            </a:xfrm>
            <a:custGeom>
              <a:avLst/>
              <a:gdLst>
                <a:gd name="T0" fmla="*/ 2147483647 w 21600"/>
                <a:gd name="T1" fmla="*/ 0 h 18109"/>
                <a:gd name="T2" fmla="*/ 2147483647 w 21600"/>
                <a:gd name="T3" fmla="*/ 2147483647 h 18109"/>
                <a:gd name="T4" fmla="*/ 2147483647 w 21600"/>
                <a:gd name="T5" fmla="*/ 2147483647 h 18109"/>
                <a:gd name="T6" fmla="*/ 2147483647 w 21600"/>
                <a:gd name="T7" fmla="*/ 0 h 18109"/>
                <a:gd name="T8" fmla="*/ 2147483647 w 21600"/>
                <a:gd name="T9" fmla="*/ 2147483647 h 18109"/>
                <a:gd name="T10" fmla="*/ 2147483647 w 21600"/>
                <a:gd name="T11" fmla="*/ 2147483647 h 18109"/>
                <a:gd name="T12" fmla="*/ 0 w 21600"/>
                <a:gd name="T13" fmla="*/ 2147483647 h 181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600"/>
                <a:gd name="T22" fmla="*/ 0 h 18109"/>
                <a:gd name="T23" fmla="*/ 21600 w 21600"/>
                <a:gd name="T24" fmla="*/ 18109 h 1810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600" h="18109" fill="none" extrusionOk="0">
                  <a:moveTo>
                    <a:pt x="15005" y="0"/>
                  </a:moveTo>
                  <a:cubicBezTo>
                    <a:pt x="19219" y="4070"/>
                    <a:pt x="21600" y="9678"/>
                    <a:pt x="21600" y="15537"/>
                  </a:cubicBezTo>
                  <a:cubicBezTo>
                    <a:pt x="21600" y="16396"/>
                    <a:pt x="21548" y="17255"/>
                    <a:pt x="21446" y="18109"/>
                  </a:cubicBezTo>
                </a:path>
                <a:path w="21600" h="18109" stroke="0" extrusionOk="0">
                  <a:moveTo>
                    <a:pt x="15005" y="0"/>
                  </a:moveTo>
                  <a:cubicBezTo>
                    <a:pt x="19219" y="4070"/>
                    <a:pt x="21600" y="9678"/>
                    <a:pt x="21600" y="15537"/>
                  </a:cubicBezTo>
                  <a:cubicBezTo>
                    <a:pt x="21600" y="16396"/>
                    <a:pt x="21548" y="17255"/>
                    <a:pt x="21446" y="18109"/>
                  </a:cubicBezTo>
                  <a:lnTo>
                    <a:pt x="0" y="15537"/>
                  </a:lnTo>
                  <a:lnTo>
                    <a:pt x="15005" y="0"/>
                  </a:lnTo>
                  <a:close/>
                </a:path>
              </a:pathLst>
            </a:custGeom>
            <a:noFill/>
            <a:ln w="38100" cmpd="sng">
              <a:solidFill>
                <a:schemeClr val="accent2"/>
              </a:solidFill>
              <a:bevel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Text Box 8">
              <a:extLst>
                <a:ext uri="{FF2B5EF4-FFF2-40B4-BE49-F238E27FC236}">
                  <a16:creationId xmlns:a16="http://schemas.microsoft.com/office/drawing/2014/main" id="{21B31EAE-91CA-B631-2B29-FE4A2E3D59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7425" y="3730109"/>
              <a:ext cx="34336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 i="1">
                  <a:solidFill>
                    <a:srgbClr val="008000"/>
                  </a:solidFill>
                  <a:latin typeface="宋体" panose="02010600030101010101" pitchFamily="2" charset="-122"/>
                  <a:sym typeface="Symbol" panose="05050102010706020507" pitchFamily="18" charset="2"/>
                </a:rPr>
                <a:t></a:t>
              </a:r>
              <a:endParaRPr lang="zh-CN" altLang="en-US" sz="1800" b="1" i="1">
                <a:solidFill>
                  <a:srgbClr val="008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7" name="Line 9">
              <a:extLst>
                <a:ext uri="{FF2B5EF4-FFF2-40B4-BE49-F238E27FC236}">
                  <a16:creationId xmlns:a16="http://schemas.microsoft.com/office/drawing/2014/main" id="{94B49AFA-B225-EDFB-2E73-35F106B5F15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495550" y="3106738"/>
              <a:ext cx="19050" cy="1162050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Text Box 10">
              <a:extLst>
                <a:ext uri="{FF2B5EF4-FFF2-40B4-BE49-F238E27FC236}">
                  <a16:creationId xmlns:a16="http://schemas.microsoft.com/office/drawing/2014/main" id="{E7B3D8D5-2289-565B-155D-9BC1939FA5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5739" y="2841109"/>
              <a:ext cx="301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solidFill>
                    <a:srgbClr val="008000"/>
                  </a:solidFill>
                  <a:latin typeface="宋体" panose="02010600030101010101" pitchFamily="2" charset="-122"/>
                </a:rPr>
                <a:t>b</a:t>
              </a:r>
              <a:endParaRPr lang="en-US" altLang="zh-CN" sz="1800">
                <a:latin typeface="宋体" panose="02010600030101010101" pitchFamily="2" charset="-122"/>
              </a:endParaRPr>
            </a:p>
          </p:txBody>
        </p:sp>
        <p:grpSp>
          <p:nvGrpSpPr>
            <p:cNvPr id="9" name="Group 11">
              <a:extLst>
                <a:ext uri="{FF2B5EF4-FFF2-40B4-BE49-F238E27FC236}">
                  <a16:creationId xmlns:a16="http://schemas.microsoft.com/office/drawing/2014/main" id="{DCA00EB2-A2D2-BA3C-7B00-1C4A77E6F8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4638" y="2219325"/>
              <a:ext cx="2955425" cy="2463800"/>
              <a:chOff x="0" y="-16"/>
              <a:chExt cx="2015" cy="1552"/>
            </a:xfrm>
          </p:grpSpPr>
          <p:sp>
            <p:nvSpPr>
              <p:cNvPr id="10" name="Line 12">
                <a:extLst>
                  <a:ext uri="{FF2B5EF4-FFF2-40B4-BE49-F238E27FC236}">
                    <a16:creationId xmlns:a16="http://schemas.microsoft.com/office/drawing/2014/main" id="{EA491698-7549-B690-E4B8-5D5146F434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0" y="1248"/>
                <a:ext cx="1776" cy="0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" name="Line 13">
                <a:extLst>
                  <a:ext uri="{FF2B5EF4-FFF2-40B4-BE49-F238E27FC236}">
                    <a16:creationId xmlns:a16="http://schemas.microsoft.com/office/drawing/2014/main" id="{6762D0BD-287B-23EA-2198-86ABD82BC0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6" y="144"/>
                <a:ext cx="0" cy="1392"/>
              </a:xfrm>
              <a:prstGeom prst="line">
                <a:avLst/>
              </a:prstGeom>
              <a:noFill/>
              <a:ln w="38100">
                <a:solidFill>
                  <a:srgbClr val="000000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Text Box 14">
                <a:extLst>
                  <a:ext uri="{FF2B5EF4-FFF2-40B4-BE49-F238E27FC236}">
                    <a16:creationId xmlns:a16="http://schemas.microsoft.com/office/drawing/2014/main" id="{1CF8E415-B60D-E357-0EDC-A4D893F062A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30" y="1179"/>
                <a:ext cx="285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latin typeface="宋体" panose="02010600030101010101" pitchFamily="2" charset="-122"/>
                  </a:rPr>
                  <a:t>+1</a:t>
                </a:r>
              </a:p>
            </p:txBody>
          </p:sp>
          <p:sp>
            <p:nvSpPr>
              <p:cNvPr id="13" name="Text Box 15">
                <a:extLst>
                  <a:ext uri="{FF2B5EF4-FFF2-40B4-BE49-F238E27FC236}">
                    <a16:creationId xmlns:a16="http://schemas.microsoft.com/office/drawing/2014/main" id="{CD2B416C-00D2-3DAA-486F-04A4A1E6360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88" y="-16"/>
                <a:ext cx="285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>
                    <a:latin typeface="宋体" panose="02010600030101010101" pitchFamily="2" charset="-122"/>
                  </a:rPr>
                  <a:t>+j</a:t>
                </a:r>
              </a:p>
            </p:txBody>
          </p:sp>
        </p:grpSp>
        <p:sp>
          <p:nvSpPr>
            <p:cNvPr id="14" name="Text Box 16">
              <a:extLst>
                <a:ext uri="{FF2B5EF4-FFF2-40B4-BE49-F238E27FC236}">
                  <a16:creationId xmlns:a16="http://schemas.microsoft.com/office/drawing/2014/main" id="{5164877A-8ABD-3933-80A2-98F0A02E10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23139" y="3322122"/>
              <a:ext cx="301686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800" b="1" i="1">
                  <a:latin typeface="宋体" panose="02010600030101010101" pitchFamily="2" charset="-122"/>
                </a:rPr>
                <a:t>r</a:t>
              </a:r>
            </a:p>
          </p:txBody>
        </p:sp>
        <p:sp>
          <p:nvSpPr>
            <p:cNvPr id="15" name="AutoShape 17">
              <a:extLst>
                <a:ext uri="{FF2B5EF4-FFF2-40B4-BE49-F238E27FC236}">
                  <a16:creationId xmlns:a16="http://schemas.microsoft.com/office/drawing/2014/main" id="{3B706004-9CAA-377B-D1E8-28461682C0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8395" y="2693625"/>
              <a:ext cx="586524" cy="519351"/>
            </a:xfrm>
            <a:prstGeom prst="wedgeEllipseCallout">
              <a:avLst>
                <a:gd name="adj1" fmla="val -24662"/>
                <a:gd name="adj2" fmla="val 110449"/>
              </a:avLst>
            </a:prstGeom>
            <a:noFill/>
            <a:ln w="9525">
              <a:solidFill>
                <a:srgbClr val="FF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宋体" panose="02010600030101010101" pitchFamily="2" charset="-122"/>
                </a:rPr>
                <a:t>模</a:t>
              </a:r>
            </a:p>
          </p:txBody>
        </p:sp>
        <p:sp>
          <p:nvSpPr>
            <p:cNvPr id="16" name="AutoShape 18">
              <a:extLst>
                <a:ext uri="{FF2B5EF4-FFF2-40B4-BE49-F238E27FC236}">
                  <a16:creationId xmlns:a16="http://schemas.microsoft.com/office/drawing/2014/main" id="{06100EEF-B90F-D863-030F-6CCA0E31D5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7927" y="4173418"/>
              <a:ext cx="913372" cy="519351"/>
            </a:xfrm>
            <a:prstGeom prst="wedgeEllipseCallout">
              <a:avLst>
                <a:gd name="adj1" fmla="val -759"/>
                <a:gd name="adj2" fmla="val -65384"/>
              </a:avLst>
            </a:prstGeom>
            <a:noFill/>
            <a:ln w="9525">
              <a:solidFill>
                <a:srgbClr val="FF00F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latin typeface="宋体" panose="02010600030101010101" pitchFamily="2" charset="-122"/>
                </a:rPr>
                <a:t>辐角</a:t>
              </a:r>
            </a:p>
          </p:txBody>
        </p:sp>
      </p:grpSp>
      <p:sp>
        <p:nvSpPr>
          <p:cNvPr id="11284" name="Text Box 19">
            <a:extLst>
              <a:ext uri="{FF2B5EF4-FFF2-40B4-BE49-F238E27FC236}">
                <a16:creationId xmlns:a16="http://schemas.microsoft.com/office/drawing/2014/main" id="{3DEA2FEB-EE69-D1DC-88DE-8EF73992D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1150" y="2513013"/>
            <a:ext cx="15684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accent2"/>
                </a:solidFill>
                <a:latin typeface="宋体" panose="02010600030101010101" pitchFamily="2" charset="-122"/>
              </a:rPr>
              <a:t>代数式</a:t>
            </a:r>
          </a:p>
        </p:txBody>
      </p:sp>
      <p:sp>
        <p:nvSpPr>
          <p:cNvPr id="11285" name="Text Box 20">
            <a:extLst>
              <a:ext uri="{FF2B5EF4-FFF2-40B4-BE49-F238E27FC236}">
                <a16:creationId xmlns:a16="http://schemas.microsoft.com/office/drawing/2014/main" id="{728F6D32-5E89-8CFD-7C81-C5560CAFEA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6388" y="2982913"/>
            <a:ext cx="142081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accent2"/>
                </a:solidFill>
                <a:latin typeface="宋体" panose="02010600030101010101" pitchFamily="2" charset="-122"/>
              </a:rPr>
              <a:t>三角式</a:t>
            </a:r>
          </a:p>
        </p:txBody>
      </p:sp>
      <p:sp>
        <p:nvSpPr>
          <p:cNvPr id="11286" name="Text Box 21">
            <a:extLst>
              <a:ext uri="{FF2B5EF4-FFF2-40B4-BE49-F238E27FC236}">
                <a16:creationId xmlns:a16="http://schemas.microsoft.com/office/drawing/2014/main" id="{832FE413-C7D3-AA80-641C-2BCBFD22B4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1150" y="3452813"/>
            <a:ext cx="14922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accent2"/>
                </a:solidFill>
                <a:latin typeface="宋体" panose="02010600030101010101" pitchFamily="2" charset="-122"/>
              </a:rPr>
              <a:t>指数式</a:t>
            </a:r>
          </a:p>
        </p:txBody>
      </p:sp>
      <p:sp>
        <p:nvSpPr>
          <p:cNvPr id="11287" name="Text Box 22">
            <a:extLst>
              <a:ext uri="{FF2B5EF4-FFF2-40B4-BE49-F238E27FC236}">
                <a16:creationId xmlns:a16="http://schemas.microsoft.com/office/drawing/2014/main" id="{186687F2-8158-FA9A-2B49-6D0CA66538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1150" y="3884613"/>
            <a:ext cx="16446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chemeClr val="accent2"/>
                </a:solidFill>
                <a:latin typeface="宋体" panose="02010600030101010101" pitchFamily="2" charset="-122"/>
              </a:rPr>
              <a:t>极坐标式</a:t>
            </a:r>
          </a:p>
        </p:txBody>
      </p:sp>
      <p:graphicFrame>
        <p:nvGraphicFramePr>
          <p:cNvPr id="11290" name="Object 26">
            <a:extLst>
              <a:ext uri="{FF2B5EF4-FFF2-40B4-BE49-F238E27FC236}">
                <a16:creationId xmlns:a16="http://schemas.microsoft.com/office/drawing/2014/main" id="{9BE3DB67-59F2-5D98-BCA7-A4F838C6AF6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11238" y="5159375"/>
          <a:ext cx="1328737" cy="33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1524000" imgH="393700" progId="Equation.3">
                  <p:embed/>
                </p:oleObj>
              </mc:Choice>
              <mc:Fallback>
                <p:oleObj r:id="rId2" imgW="1524000" imgH="393700" progId="Equation.3">
                  <p:embed/>
                  <p:pic>
                    <p:nvPicPr>
                      <p:cNvPr id="0" name="Object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1238" y="5159375"/>
                        <a:ext cx="1328737" cy="339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1" name="Object 27">
            <a:extLst>
              <a:ext uri="{FF2B5EF4-FFF2-40B4-BE49-F238E27FC236}">
                <a16:creationId xmlns:a16="http://schemas.microsoft.com/office/drawing/2014/main" id="{F0488070-54FB-DABE-2BE7-9F93ABCF8B6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30288" y="4833938"/>
          <a:ext cx="1309687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1561422" imgH="317362" progId="Equation.3">
                  <p:embed/>
                </p:oleObj>
              </mc:Choice>
              <mc:Fallback>
                <p:oleObj r:id="rId4" imgW="1561422" imgH="317362" progId="Equation.3">
                  <p:embed/>
                  <p:pic>
                    <p:nvPicPr>
                      <p:cNvPr id="0" name="Object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0288" y="4833938"/>
                        <a:ext cx="1309687" cy="266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2" name="Object 28">
            <a:extLst>
              <a:ext uri="{FF2B5EF4-FFF2-40B4-BE49-F238E27FC236}">
                <a16:creationId xmlns:a16="http://schemas.microsoft.com/office/drawing/2014/main" id="{D49F7FEC-94E3-66EA-63E5-3943FC92A94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041400" y="5561013"/>
          <a:ext cx="1514475" cy="369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1867711" imgH="457399" progId="Equation.3">
                  <p:embed/>
                </p:oleObj>
              </mc:Choice>
              <mc:Fallback>
                <p:oleObj r:id="rId6" imgW="1867711" imgH="457399" progId="Equation.3">
                  <p:embed/>
                  <p:pic>
                    <p:nvPicPr>
                      <p:cNvPr id="0" name="Object 2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1400" y="5561013"/>
                        <a:ext cx="1514475" cy="3698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93" name="Object 29">
            <a:extLst>
              <a:ext uri="{FF2B5EF4-FFF2-40B4-BE49-F238E27FC236}">
                <a16:creationId xmlns:a16="http://schemas.microsoft.com/office/drawing/2014/main" id="{04BFC4BF-76AE-4E52-3286-8F1865E766E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92188" y="5908675"/>
          <a:ext cx="1449387" cy="638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905827" imgH="838564" progId="Equation.3">
                  <p:embed/>
                </p:oleObj>
              </mc:Choice>
              <mc:Fallback>
                <p:oleObj r:id="rId8" imgW="1905827" imgH="838564" progId="Equation.3">
                  <p:embed/>
                  <p:pic>
                    <p:nvPicPr>
                      <p:cNvPr id="0" name="Object 2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2188" y="5908675"/>
                        <a:ext cx="1449387" cy="638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94" name="Text Box 30">
            <a:extLst>
              <a:ext uri="{FF2B5EF4-FFF2-40B4-BE49-F238E27FC236}">
                <a16:creationId xmlns:a16="http://schemas.microsoft.com/office/drawing/2014/main" id="{6EB265F8-5C58-199D-79E5-3C75758DBC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692150"/>
            <a:ext cx="8208963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　　正弦量具有幅值、频率和初相位三个要素，它们除用三角函数式和正弦波形表示外，还可以用相量来表示。</a:t>
            </a:r>
          </a:p>
        </p:txBody>
      </p:sp>
      <p:sp>
        <p:nvSpPr>
          <p:cNvPr id="11295" name="Text Box 31">
            <a:extLst>
              <a:ext uri="{FF2B5EF4-FFF2-40B4-BE49-F238E27FC236}">
                <a16:creationId xmlns:a16="http://schemas.microsoft.com/office/drawing/2014/main" id="{7E656DD3-6262-CD10-03FE-60FD91811A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213" y="1484313"/>
            <a:ext cx="71628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宋体" panose="02010600030101010101" pitchFamily="2" charset="-122"/>
              </a:rPr>
              <a:t>正弦量的相量表示法就是用复数来表示正弦量。</a:t>
            </a:r>
          </a:p>
        </p:txBody>
      </p:sp>
      <p:sp>
        <p:nvSpPr>
          <p:cNvPr id="11296" name="Text Box 32">
            <a:extLst>
              <a:ext uri="{FF2B5EF4-FFF2-40B4-BE49-F238E27FC236}">
                <a16:creationId xmlns:a16="http://schemas.microsoft.com/office/drawing/2014/main" id="{6ECAD82A-E9F8-BB28-B6C5-5045CEB00F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5200" y="2505075"/>
            <a:ext cx="133667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 i="1">
                <a:latin typeface="Times New Roman" panose="02020603050405020304" pitchFamily="18" charset="0"/>
              </a:rPr>
              <a:t>A</a:t>
            </a:r>
            <a:r>
              <a:rPr lang="en-US" altLang="zh-CN" sz="2200" b="1" i="1">
                <a:latin typeface="Times New Roman" panose="02020603050405020304" pitchFamily="18" charset="0"/>
              </a:rPr>
              <a:t> </a:t>
            </a:r>
            <a:r>
              <a:rPr lang="zh-CN" altLang="en-US" sz="2200" b="1">
                <a:latin typeface="Times New Roman" panose="02020603050405020304" pitchFamily="18" charset="0"/>
              </a:rPr>
              <a:t>=</a:t>
            </a:r>
            <a:r>
              <a:rPr lang="en-US" altLang="zh-CN" sz="2200" b="1">
                <a:latin typeface="Times New Roman" panose="02020603050405020304" pitchFamily="18" charset="0"/>
              </a:rPr>
              <a:t> </a:t>
            </a:r>
            <a:r>
              <a:rPr lang="zh-CN" altLang="en-US" sz="2200" b="1" i="1">
                <a:latin typeface="Times New Roman" panose="02020603050405020304" pitchFamily="18" charset="0"/>
              </a:rPr>
              <a:t>a</a:t>
            </a:r>
            <a:r>
              <a:rPr lang="en-US" altLang="zh-CN" sz="2200" b="1" i="1">
                <a:latin typeface="Times New Roman" panose="02020603050405020304" pitchFamily="18" charset="0"/>
              </a:rPr>
              <a:t> + </a:t>
            </a:r>
            <a:r>
              <a:rPr lang="zh-CN" altLang="en-US" sz="2200" b="1">
                <a:latin typeface="Times New Roman" panose="02020603050405020304" pitchFamily="18" charset="0"/>
              </a:rPr>
              <a:t>j</a:t>
            </a:r>
            <a:r>
              <a:rPr lang="zh-CN" altLang="en-US" sz="2200" b="1" i="1">
                <a:latin typeface="Times New Roman" panose="02020603050405020304" pitchFamily="18" charset="0"/>
              </a:rPr>
              <a:t>b</a:t>
            </a:r>
            <a:endParaRPr lang="zh-CN" altLang="en-US" sz="2200" b="1" i="1">
              <a:latin typeface="Times New Roman" panose="02020603050405020304" pitchFamily="18" charset="0"/>
              <a:sym typeface="Symbol" panose="05050102010706020507" pitchFamily="18" charset="2"/>
            </a:endParaRPr>
          </a:p>
        </p:txBody>
      </p:sp>
      <p:sp>
        <p:nvSpPr>
          <p:cNvPr id="11297" name="Text Box 33">
            <a:extLst>
              <a:ext uri="{FF2B5EF4-FFF2-40B4-BE49-F238E27FC236}">
                <a16:creationId xmlns:a16="http://schemas.microsoft.com/office/drawing/2014/main" id="{F0A997E8-CF57-4336-F415-4DC06B4B82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6500" y="2974975"/>
            <a:ext cx="28829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2200" b="1">
                <a:latin typeface="Times New Roman" panose="02020603050405020304" pitchFamily="18" charset="0"/>
              </a:rPr>
              <a:t>= </a:t>
            </a:r>
            <a:r>
              <a:rPr lang="en-US" altLang="zh-CN" sz="2200" b="1" i="1">
                <a:latin typeface="Times New Roman" panose="02020603050405020304" pitchFamily="18" charset="0"/>
              </a:rPr>
              <a:t>r</a:t>
            </a:r>
            <a:r>
              <a:rPr lang="en-US" altLang="zh-CN" sz="2200" b="1">
                <a:latin typeface="Times New Roman" panose="02020603050405020304" pitchFamily="18" charset="0"/>
              </a:rPr>
              <a:t>(cos</a:t>
            </a:r>
            <a:r>
              <a:rPr lang="en-US" altLang="zh-CN" sz="2200" b="1" i="1">
                <a:latin typeface="Times New Roman" panose="02020603050405020304" pitchFamily="18" charset="0"/>
                <a:sym typeface="Symbol" panose="05050102010706020507" pitchFamily="18" charset="2"/>
              </a:rPr>
              <a:t></a:t>
            </a:r>
            <a:r>
              <a:rPr lang="en-US" altLang="zh-CN" sz="2200" b="1">
                <a:latin typeface="Times New Roman" panose="02020603050405020304" pitchFamily="18" charset="0"/>
              </a:rPr>
              <a:t>  + jsin</a:t>
            </a:r>
            <a:r>
              <a:rPr lang="en-US" altLang="zh-CN" sz="2200" b="1" i="1">
                <a:latin typeface="Times New Roman" panose="02020603050405020304" pitchFamily="18" charset="0"/>
                <a:sym typeface="Symbol" panose="05050102010706020507" pitchFamily="18" charset="2"/>
              </a:rPr>
              <a:t></a:t>
            </a:r>
            <a:r>
              <a:rPr lang="en-US" altLang="zh-CN" sz="2200" b="1">
                <a:latin typeface="Times New Roman" panose="02020603050405020304" pitchFamily="18" charset="0"/>
              </a:rPr>
              <a:t>)</a:t>
            </a:r>
          </a:p>
        </p:txBody>
      </p:sp>
      <p:sp>
        <p:nvSpPr>
          <p:cNvPr id="11298" name="Text Box 34">
            <a:extLst>
              <a:ext uri="{FF2B5EF4-FFF2-40B4-BE49-F238E27FC236}">
                <a16:creationId xmlns:a16="http://schemas.microsoft.com/office/drawing/2014/main" id="{B58F97DC-0CAA-48C3-4557-2044BAD80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52850" y="3470275"/>
            <a:ext cx="16319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2200" b="1" i="1">
                <a:latin typeface="Times New Roman" panose="02020603050405020304" pitchFamily="18" charset="0"/>
              </a:rPr>
              <a:t>= r</a:t>
            </a:r>
            <a:r>
              <a:rPr lang="en-US" altLang="zh-CN" sz="2200" b="1">
                <a:latin typeface="Times New Roman" panose="02020603050405020304" pitchFamily="18" charset="0"/>
              </a:rPr>
              <a:t>e</a:t>
            </a:r>
            <a:r>
              <a:rPr lang="en-US" altLang="zh-CN" sz="2200" b="1" baseline="30000">
                <a:latin typeface="Times New Roman" panose="02020603050405020304" pitchFamily="18" charset="0"/>
                <a:sym typeface="Symbol" panose="05050102010706020507" pitchFamily="18" charset="2"/>
              </a:rPr>
              <a:t>j</a:t>
            </a:r>
            <a:r>
              <a:rPr lang="en-US" altLang="zh-CN" sz="2200" b="1" i="1" baseline="30000">
                <a:latin typeface="Times New Roman" panose="02020603050405020304" pitchFamily="18" charset="0"/>
                <a:sym typeface="Symbol" panose="05050102010706020507" pitchFamily="18" charset="2"/>
              </a:rPr>
              <a:t></a:t>
            </a:r>
          </a:p>
        </p:txBody>
      </p:sp>
      <p:sp>
        <p:nvSpPr>
          <p:cNvPr id="11299" name="Text Box 35">
            <a:extLst>
              <a:ext uri="{FF2B5EF4-FFF2-40B4-BE49-F238E27FC236}">
                <a16:creationId xmlns:a16="http://schemas.microsoft.com/office/drawing/2014/main" id="{B95847A3-E5D6-B8E1-8E80-3100388A6B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49675" y="3922713"/>
            <a:ext cx="1457325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en-US" altLang="zh-CN" sz="2200" b="1" i="1">
                <a:latin typeface="Times New Roman" panose="02020603050405020304" pitchFamily="18" charset="0"/>
              </a:rPr>
              <a:t>= r</a:t>
            </a:r>
            <a:r>
              <a:rPr lang="en-US" altLang="zh-CN" sz="2200" b="1" i="1">
                <a:latin typeface="Times New Roman" panose="02020603050405020304" pitchFamily="18" charset="0"/>
                <a:sym typeface="Symbol" panose="05050102010706020507" pitchFamily="18" charset="2"/>
              </a:rPr>
              <a:t> </a:t>
            </a:r>
          </a:p>
        </p:txBody>
      </p:sp>
      <p:sp>
        <p:nvSpPr>
          <p:cNvPr id="11300" name="Text Box 36">
            <a:extLst>
              <a:ext uri="{FF2B5EF4-FFF2-40B4-BE49-F238E27FC236}">
                <a16:creationId xmlns:a16="http://schemas.microsoft.com/office/drawing/2014/main" id="{2574DE17-A7A9-7EC5-3129-CF85D69EE5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1550" y="1989138"/>
            <a:ext cx="30035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Times New Roman" panose="02020603050405020304" pitchFamily="18" charset="0"/>
              </a:rPr>
              <a:t>设平面有一复数 </a:t>
            </a:r>
            <a:r>
              <a:rPr lang="en-US" altLang="zh-CN" sz="2200" b="1" i="1">
                <a:solidFill>
                  <a:srgbClr val="6600FF"/>
                </a:solidFill>
                <a:latin typeface="Times New Roman" panose="02020603050405020304" pitchFamily="18" charset="0"/>
              </a:rPr>
              <a:t>A</a:t>
            </a:r>
            <a:endParaRPr lang="en-US" altLang="zh-CN" sz="2200" b="1">
              <a:solidFill>
                <a:srgbClr val="66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301" name="Text Box 37">
            <a:extLst>
              <a:ext uri="{FF2B5EF4-FFF2-40B4-BE49-F238E27FC236}">
                <a16:creationId xmlns:a16="http://schemas.microsoft.com/office/drawing/2014/main" id="{CBC2CEBA-473B-A18E-9E73-F22ADF1F8C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0950" y="2047875"/>
            <a:ext cx="43624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zh-CN" altLang="en-US" sz="2200" b="1">
                <a:latin typeface="Times New Roman" panose="02020603050405020304" pitchFamily="18" charset="0"/>
              </a:rPr>
              <a:t>复数 </a:t>
            </a:r>
            <a:r>
              <a:rPr lang="en-US" altLang="zh-CN" sz="2200" b="1" i="1">
                <a:latin typeface="Times New Roman" panose="02020603050405020304" pitchFamily="18" charset="0"/>
              </a:rPr>
              <a:t>A </a:t>
            </a:r>
            <a:r>
              <a:rPr lang="zh-CN" altLang="en-US" sz="2200" b="1">
                <a:latin typeface="Times New Roman" panose="02020603050405020304" pitchFamily="18" charset="0"/>
              </a:rPr>
              <a:t>可有几种式子表示</a:t>
            </a:r>
          </a:p>
        </p:txBody>
      </p:sp>
      <p:sp>
        <p:nvSpPr>
          <p:cNvPr id="11302" name="Text Box 38">
            <a:extLst>
              <a:ext uri="{FF2B5EF4-FFF2-40B4-BE49-F238E27FC236}">
                <a16:creationId xmlns:a16="http://schemas.microsoft.com/office/drawing/2014/main" id="{F28B0C8E-1B9E-B95C-DC70-B593E02CBA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3713" y="4535488"/>
            <a:ext cx="557530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　　复数在进行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加减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运算时应采用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代数式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，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实部与实部相加减，虚部与虚部相加减。</a:t>
            </a:r>
          </a:p>
        </p:txBody>
      </p:sp>
      <p:sp>
        <p:nvSpPr>
          <p:cNvPr id="11303" name="Text Box 39">
            <a:extLst>
              <a:ext uri="{FF2B5EF4-FFF2-40B4-BE49-F238E27FC236}">
                <a16:creationId xmlns:a16="http://schemas.microsoft.com/office/drawing/2014/main" id="{5A029E17-4A4B-9BB3-DD93-9AB78C4421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3713" y="5472113"/>
            <a:ext cx="58594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　　复数进行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乘除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运算时应采用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指数式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或</a:t>
            </a: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极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200" b="1">
                <a:solidFill>
                  <a:srgbClr val="FF0000"/>
                </a:solidFill>
                <a:latin typeface="宋体" panose="02010600030101010101" pitchFamily="2" charset="-122"/>
              </a:rPr>
              <a:t>坐标式</a:t>
            </a:r>
            <a:r>
              <a:rPr lang="zh-CN" altLang="en-US" sz="2200" b="1">
                <a:solidFill>
                  <a:srgbClr val="6600FF"/>
                </a:solidFill>
                <a:latin typeface="宋体" panose="02010600030101010101" pitchFamily="2" charset="-122"/>
              </a:rPr>
              <a:t>，模与模相乘除，辐角与辐角相加减。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75"/>
                                        <p:tgtEl>
                                          <p:spTgt spid="1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75"/>
                                        <p:tgtEl>
                                          <p:spTgt spid="1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75"/>
                                        <p:tgtEl>
                                          <p:spTgt spid="1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1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7" dur="75"/>
                                        <p:tgtEl>
                                          <p:spTgt spid="1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500"/>
                                        <p:tgtEl>
                                          <p:spTgt spid="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1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4" grpId="0" autoUpdateAnimBg="0"/>
      <p:bldP spid="11285" grpId="0" autoUpdateAnimBg="0"/>
      <p:bldP spid="11286" grpId="0" autoUpdateAnimBg="0"/>
      <p:bldP spid="11287" grpId="0" autoUpdateAnimBg="0"/>
      <p:bldP spid="11294" grpId="0" autoUpdateAnimBg="0"/>
      <p:bldP spid="11295" grpId="0" autoUpdateAnimBg="0"/>
      <p:bldP spid="11296" grpId="0" autoUpdateAnimBg="0"/>
      <p:bldP spid="11297" grpId="0" autoUpdateAnimBg="0"/>
      <p:bldP spid="11298" grpId="0" autoUpdateAnimBg="0"/>
      <p:bldP spid="11299" grpId="0" autoUpdateAnimBg="0"/>
      <p:bldP spid="11300" grpId="0" autoUpdateAnimBg="0"/>
      <p:bldP spid="11301" grpId="0" autoUpdateAnimBg="0"/>
      <p:bldP spid="11302" grpId="0" autoUpdateAnimBg="0"/>
      <p:bldP spid="11303" grpId="0" autoUpdateAnimBg="0"/>
    </p:bldLst>
  </p:timing>
</p:sld>
</file>

<file path=ppt/theme/theme1.xml><?xml version="1.0" encoding="utf-8"?>
<a:theme xmlns:a="http://schemas.openxmlformats.org/drawingml/2006/main" name="1_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noFill/>
        <a:ln w="38100" cmpd="sng">
          <a:solidFill>
            <a:srgbClr val="FF6600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wrap="none" anchor="ctr"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rgbClr val="808080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707</TotalTime>
  <Pages>0</Pages>
  <Words>5325</Words>
  <Characters>0</Characters>
  <Application>Microsoft Office PowerPoint</Application>
  <DocSecurity>0</DocSecurity>
  <PresentationFormat>全屏显示(4:3)</PresentationFormat>
  <Lines>0</Lines>
  <Paragraphs>1231</Paragraphs>
  <Slides>58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58</vt:i4>
      </vt:variant>
    </vt:vector>
  </HeadingPairs>
  <TitlesOfParts>
    <vt:vector size="66" baseType="lpstr">
      <vt:lpstr>华文楷体</vt:lpstr>
      <vt:lpstr>宋体</vt:lpstr>
      <vt:lpstr>Arial</vt:lpstr>
      <vt:lpstr>Times New Roman</vt:lpstr>
      <vt:lpstr>1_自定义设计方案</vt:lpstr>
      <vt:lpstr>Equation.3</vt:lpstr>
      <vt:lpstr>Equation</vt:lpstr>
      <vt:lpstr>Visio.Drawing.11</vt:lpstr>
      <vt:lpstr>PowerPoint 演示文稿</vt:lpstr>
      <vt:lpstr>第 2 章　正弦交流电路</vt:lpstr>
      <vt:lpstr>PowerPoint 演示文稿</vt:lpstr>
      <vt:lpstr>2.1　正弦电压与电流</vt:lpstr>
      <vt:lpstr>2.1.1　频率与周期</vt:lpstr>
      <vt:lpstr>2.1.2　幅值与有效值</vt:lpstr>
      <vt:lpstr>2.1.3　初相位</vt:lpstr>
      <vt:lpstr>PowerPoint 演示文稿</vt:lpstr>
      <vt:lpstr>2.2　正弦量的相量表示法</vt:lpstr>
      <vt:lpstr>PowerPoint 演示文稿</vt:lpstr>
      <vt:lpstr>PowerPoint 演示文稿</vt:lpstr>
      <vt:lpstr>PowerPoint 演示文稿</vt:lpstr>
      <vt:lpstr>2.3　单一参数的交流电路</vt:lpstr>
      <vt:lpstr>2.3.1　电阻元件的交流电路</vt:lpstr>
      <vt:lpstr>PowerPoint 演示文稿</vt:lpstr>
      <vt:lpstr>2.3.2　电感元件的交流电路</vt:lpstr>
      <vt:lpstr>PowerPoint 演示文稿</vt:lpstr>
      <vt:lpstr>PowerPoint 演示文稿</vt:lpstr>
      <vt:lpstr>2.3.3　电容元件的交流电路</vt:lpstr>
      <vt:lpstr>PowerPoint 演示文稿</vt:lpstr>
      <vt:lpstr>PowerPoint 演示文稿</vt:lpstr>
      <vt:lpstr>PowerPoint 演示文稿</vt:lpstr>
      <vt:lpstr>2.4　电阻、电感与电容元件串联的交流电路</vt:lpstr>
      <vt:lpstr>PowerPoint 演示文稿</vt:lpstr>
      <vt:lpstr>PowerPoint 演示文稿</vt:lpstr>
      <vt:lpstr>PowerPoint 演示文稿</vt:lpstr>
      <vt:lpstr>阻抗三角形、电压三角形、功率三角形</vt:lpstr>
      <vt:lpstr>PowerPoint 演示文稿</vt:lpstr>
      <vt:lpstr>PowerPoint 演示文稿</vt:lpstr>
      <vt:lpstr>PowerPoint 演示文稿</vt:lpstr>
      <vt:lpstr>2.5　阻抗串联与并联</vt:lpstr>
      <vt:lpstr>2.5.2　阻抗的并联</vt:lpstr>
      <vt:lpstr>2.6　电路中的谐振</vt:lpstr>
      <vt:lpstr>2.6.1　串联谐振</vt:lpstr>
      <vt:lpstr>PowerPoint 演示文稿</vt:lpstr>
      <vt:lpstr>2.6.2　并联谐振</vt:lpstr>
      <vt:lpstr>PowerPoint 演示文稿</vt:lpstr>
      <vt:lpstr>2.7　功率因数的提高</vt:lpstr>
      <vt:lpstr>PowerPoint 演示文稿</vt:lpstr>
      <vt:lpstr>PowerPoint 演示文稿</vt:lpstr>
      <vt:lpstr>2.8　 三相电路</vt:lpstr>
      <vt:lpstr>PowerPoint 演示文稿</vt:lpstr>
      <vt:lpstr>PowerPoint 演示文稿</vt:lpstr>
      <vt:lpstr>PowerPoint 演示文稿</vt:lpstr>
      <vt:lpstr>2.8.2　三相电路中负载的连接方法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2.8.3　三相功率</vt:lpstr>
      <vt:lpstr>2.9　非正弦周期电压和电流</vt:lpstr>
      <vt:lpstr>PowerPoint 演示文稿</vt:lpstr>
      <vt:lpstr>PowerPoint 演示文稿</vt:lpstr>
    </vt:vector>
  </TitlesOfParts>
  <Manager/>
  <Company>BIT</Company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没有幻灯片标题</dc:title>
  <dc:subject/>
  <dc:creator>zhang zhen ling</dc:creator>
  <cp:keywords/>
  <dc:description/>
  <cp:lastModifiedBy>Sophix Ma</cp:lastModifiedBy>
  <cp:revision>425</cp:revision>
  <dcterms:created xsi:type="dcterms:W3CDTF">1999-08-11T07:57:15Z</dcterms:created>
  <dcterms:modified xsi:type="dcterms:W3CDTF">2025-11-13T12:38:19Z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2052-9.1.0.4993</vt:lpwstr>
  </property>
</Properties>
</file>