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av" ContentType="audio/x-wav"/>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4.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26"/>
  </p:notesMasterIdLst>
  <p:sldIdLst>
    <p:sldId id="391" r:id="rId3"/>
    <p:sldId id="258" r:id="rId4"/>
    <p:sldId id="259" r:id="rId5"/>
    <p:sldId id="260" r:id="rId6"/>
    <p:sldId id="261" r:id="rId7"/>
    <p:sldId id="305" r:id="rId8"/>
    <p:sldId id="306" r:id="rId9"/>
    <p:sldId id="262" r:id="rId10"/>
    <p:sldId id="587" r:id="rId11"/>
    <p:sldId id="263" r:id="rId12"/>
    <p:sldId id="307" r:id="rId13"/>
    <p:sldId id="264" r:id="rId14"/>
    <p:sldId id="300" r:id="rId15"/>
    <p:sldId id="265" r:id="rId16"/>
    <p:sldId id="312" r:id="rId17"/>
    <p:sldId id="266" r:id="rId18"/>
    <p:sldId id="314" r:id="rId19"/>
    <p:sldId id="267" r:id="rId20"/>
    <p:sldId id="404" r:id="rId21"/>
    <p:sldId id="268" r:id="rId22"/>
    <p:sldId id="315" r:id="rId23"/>
    <p:sldId id="269" r:id="rId24"/>
    <p:sldId id="270" r:id="rId25"/>
    <p:sldId id="693" r:id="rId26"/>
    <p:sldId id="271" r:id="rId27"/>
    <p:sldId id="316" r:id="rId28"/>
    <p:sldId id="363" r:id="rId29"/>
    <p:sldId id="317" r:id="rId30"/>
    <p:sldId id="318" r:id="rId31"/>
    <p:sldId id="405" r:id="rId32"/>
    <p:sldId id="272" r:id="rId33"/>
    <p:sldId id="273" r:id="rId34"/>
    <p:sldId id="308" r:id="rId35"/>
    <p:sldId id="309" r:id="rId36"/>
    <p:sldId id="392" r:id="rId37"/>
    <p:sldId id="393" r:id="rId38"/>
    <p:sldId id="310" r:id="rId39"/>
    <p:sldId id="406" r:id="rId40"/>
    <p:sldId id="408" r:id="rId41"/>
    <p:sldId id="274" r:id="rId42"/>
    <p:sldId id="301" r:id="rId43"/>
    <p:sldId id="275" r:id="rId44"/>
    <p:sldId id="276" r:id="rId45"/>
    <p:sldId id="311" r:id="rId46"/>
    <p:sldId id="277" r:id="rId47"/>
    <p:sldId id="319" r:id="rId48"/>
    <p:sldId id="320" r:id="rId49"/>
    <p:sldId id="321" r:id="rId50"/>
    <p:sldId id="779" r:id="rId51"/>
    <p:sldId id="279" r:id="rId52"/>
    <p:sldId id="780" r:id="rId53"/>
    <p:sldId id="781" r:id="rId54"/>
    <p:sldId id="782" r:id="rId55"/>
    <p:sldId id="343" r:id="rId56"/>
    <p:sldId id="344" r:id="rId57"/>
    <p:sldId id="345" r:id="rId58"/>
    <p:sldId id="280" r:id="rId59"/>
    <p:sldId id="783" r:id="rId60"/>
    <p:sldId id="281" r:id="rId61"/>
    <p:sldId id="330" r:id="rId62"/>
    <p:sldId id="358" r:id="rId63"/>
    <p:sldId id="359" r:id="rId64"/>
    <p:sldId id="360" r:id="rId65"/>
    <p:sldId id="784" r:id="rId66"/>
    <p:sldId id="283" r:id="rId67"/>
    <p:sldId id="368" r:id="rId68"/>
    <p:sldId id="846" r:id="rId69"/>
    <p:sldId id="337" r:id="rId70"/>
    <p:sldId id="848" r:id="rId71"/>
    <p:sldId id="847" r:id="rId72"/>
    <p:sldId id="284" r:id="rId73"/>
    <p:sldId id="364" r:id="rId74"/>
    <p:sldId id="365" r:id="rId75"/>
    <p:sldId id="366" r:id="rId76"/>
    <p:sldId id="367" r:id="rId77"/>
    <p:sldId id="285" r:id="rId78"/>
    <p:sldId id="369" r:id="rId79"/>
    <p:sldId id="785" r:id="rId80"/>
    <p:sldId id="849" r:id="rId81"/>
    <p:sldId id="850" r:id="rId82"/>
    <p:sldId id="381" r:id="rId83"/>
    <p:sldId id="382" r:id="rId84"/>
    <p:sldId id="340" r:id="rId85"/>
    <p:sldId id="379" r:id="rId86"/>
    <p:sldId id="380" r:id="rId87"/>
    <p:sldId id="288" r:id="rId88"/>
    <p:sldId id="851" r:id="rId89"/>
    <p:sldId id="852" r:id="rId90"/>
    <p:sldId id="289" r:id="rId91"/>
    <p:sldId id="290" r:id="rId92"/>
    <p:sldId id="291" r:id="rId93"/>
    <p:sldId id="853" r:id="rId94"/>
    <p:sldId id="292" r:id="rId95"/>
    <p:sldId id="383" r:id="rId96"/>
    <p:sldId id="302" r:id="rId97"/>
    <p:sldId id="341" r:id="rId98"/>
    <p:sldId id="384" r:id="rId99"/>
    <p:sldId id="342" r:id="rId100"/>
    <p:sldId id="854" r:id="rId101"/>
    <p:sldId id="855" r:id="rId102"/>
    <p:sldId id="294" r:id="rId103"/>
    <p:sldId id="394" r:id="rId104"/>
    <p:sldId id="296" r:id="rId105"/>
    <p:sldId id="297" r:id="rId106"/>
    <p:sldId id="304" r:id="rId107"/>
    <p:sldId id="298" r:id="rId108"/>
    <p:sldId id="299" r:id="rId109"/>
    <p:sldId id="347" r:id="rId110"/>
    <p:sldId id="354" r:id="rId111"/>
    <p:sldId id="322" r:id="rId112"/>
    <p:sldId id="323" r:id="rId113"/>
    <p:sldId id="328" r:id="rId114"/>
    <p:sldId id="331" r:id="rId115"/>
    <p:sldId id="332" r:id="rId116"/>
    <p:sldId id="324" r:id="rId117"/>
    <p:sldId id="333" r:id="rId118"/>
    <p:sldId id="335" r:id="rId119"/>
    <p:sldId id="407" r:id="rId120"/>
    <p:sldId id="385" r:id="rId121"/>
    <p:sldId id="336" r:id="rId122"/>
    <p:sldId id="386" r:id="rId123"/>
    <p:sldId id="388" r:id="rId124"/>
    <p:sldId id="856" r:id="rId125"/>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93"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6600CC"/>
    <a:srgbClr val="9900CC"/>
    <a:srgbClr val="003300"/>
    <a:srgbClr val="006600"/>
    <a:srgbClr val="000099"/>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08" d="100"/>
          <a:sy n="108" d="100"/>
        </p:scale>
        <p:origin x="984" y="102"/>
      </p:cViewPr>
      <p:guideLst>
        <p:guide orient="horz" pos="2193"/>
        <p:guide pos="2886"/>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6420"/>
    </p:cViewPr>
  </p:sorterViewPr>
  <p:gridSpacing cx="45003" cy="45003"/>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28" Type="http://schemas.openxmlformats.org/officeDocument/2006/relationships/viewProps" Target="viewProp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tableStyles" Target="tableStyle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6.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37.wmf"/></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43.wmf"/><Relationship Id="rId1" Type="http://schemas.openxmlformats.org/officeDocument/2006/relationships/image" Target="../media/image4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47.e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49.emf"/><Relationship Id="rId1" Type="http://schemas.openxmlformats.org/officeDocument/2006/relationships/image" Target="../media/image48.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51.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3.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53.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55.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emf"/><Relationship Id="rId4" Type="http://schemas.openxmlformats.org/officeDocument/2006/relationships/image" Target="../media/image59.wmf"/></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59.wmf"/><Relationship Id="rId1" Type="http://schemas.openxmlformats.org/officeDocument/2006/relationships/image" Target="../media/image58.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60.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63.wmf"/><Relationship Id="rId2" Type="http://schemas.openxmlformats.org/officeDocument/2006/relationships/image" Target="../media/image62.wmf"/><Relationship Id="rId1" Type="http://schemas.openxmlformats.org/officeDocument/2006/relationships/image" Target="../media/image6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7.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9.wmf"/><Relationship Id="rId1" Type="http://schemas.openxmlformats.org/officeDocument/2006/relationships/image" Target="../media/image2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3.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747" name="Rectangle 3"/>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076" name="Rectangle 4"/>
          <p:cNvSpPr>
            <a:spLocks noGrp="1" noRot="1" noChangeAspec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31749" name="Rectangle 5"/>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1" lang="zh-CN" altLang="en-US"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rPr>
              <a:t>第五级</a:t>
            </a:r>
          </a:p>
        </p:txBody>
      </p:sp>
      <p:sp>
        <p:nvSpPr>
          <p:cNvPr id="31750" name="Rectangle 6"/>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2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1751" name="Rectangle 7"/>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lstStyle/>
          <a:p>
            <a:pPr lvl="0" algn="r" eaLnBrk="1" fontAlgn="base" hangingPunct="1">
              <a:buNone/>
            </a:pPr>
            <a:fld id="{9A0DB2DC-4C9A-4742-B13C-FB6460FD3503}" type="slidenum">
              <a:rPr lang="en-US" altLang="zh-CN" sz="1200" strike="noStrike" noProof="1" dirty="0">
                <a:latin typeface="Times New Roman" panose="02020603050405020304" pitchFamily="18" charset="0"/>
                <a:ea typeface="宋体" panose="02010600030101010101" pitchFamily="2" charset="-122"/>
                <a:cs typeface="+mn-cs"/>
              </a:rPr>
              <a:t>‹#›</a:t>
            </a:fld>
            <a:endParaRPr lang="en-US" altLang="zh-CN"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dirty="0"/>
              <a:t>66</a:t>
            </a:fld>
            <a:endParaRPr lang="en-US" altLang="zh-CN" sz="1200" dirty="0"/>
          </a:p>
        </p:txBody>
      </p:sp>
      <p:sp>
        <p:nvSpPr>
          <p:cNvPr id="73730" name="Rectangle 2"/>
          <p:cNvSpPr>
            <a:spLocks noGrp="1" noRot="1" noChangeAspect="1" noTextEdit="1"/>
          </p:cNvSpPr>
          <p:nvPr>
            <p:ph type="sldImg"/>
          </p:nvPr>
        </p:nvSpPr>
        <p:spPr>
          <a:xfrm>
            <a:off x="1144588" y="685800"/>
            <a:ext cx="4572000" cy="3429000"/>
          </a:xfrm>
          <a:solidFill>
            <a:srgbClr val="FFFFFF"/>
          </a:solidFill>
        </p:spPr>
      </p:sp>
      <p:sp>
        <p:nvSpPr>
          <p:cNvPr id="73731" name="Rectangle 3"/>
          <p:cNvSpPr>
            <a:spLocks noGrp="1"/>
          </p:cNvSpPr>
          <p:nvPr>
            <p:ph type="body"/>
          </p:nvPr>
        </p:nvSpPr>
        <p:spPr>
          <a:xfrm>
            <a:off x="914400" y="4343400"/>
            <a:ext cx="5029200" cy="444500"/>
          </a:xfrm>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dirty="0"/>
              <a:t>71</a:t>
            </a:fld>
            <a:endParaRPr lang="en-US" altLang="zh-CN" sz="1200" dirty="0"/>
          </a:p>
        </p:txBody>
      </p:sp>
      <p:sp>
        <p:nvSpPr>
          <p:cNvPr id="71682" name="Rectangle 2"/>
          <p:cNvSpPr>
            <a:spLocks noGrp="1" noRot="1" noChangeAspect="1" noTextEdit="1"/>
          </p:cNvSpPr>
          <p:nvPr>
            <p:ph type="sldImg"/>
          </p:nvPr>
        </p:nvSpPr>
        <p:spPr>
          <a:xfrm>
            <a:off x="1144588" y="685800"/>
            <a:ext cx="4572000" cy="3429000"/>
          </a:xfrm>
          <a:solidFill>
            <a:srgbClr val="FFFFFF"/>
          </a:solidFill>
        </p:spPr>
      </p:sp>
      <p:sp>
        <p:nvSpPr>
          <p:cNvPr id="71683" name="Rectangle 3"/>
          <p:cNvSpPr>
            <a:spLocks noGrp="1"/>
          </p:cNvSpPr>
          <p:nvPr>
            <p:ph type="body"/>
          </p:nvPr>
        </p:nvSpPr>
        <p:spPr>
          <a:xfrm>
            <a:off x="914400" y="4343400"/>
            <a:ext cx="5029200" cy="444500"/>
          </a:xfrm>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dirty="0"/>
              <a:t>104</a:t>
            </a:fld>
            <a:endParaRPr lang="en-US" altLang="zh-CN" sz="1200" dirty="0"/>
          </a:p>
        </p:txBody>
      </p:sp>
      <p:sp>
        <p:nvSpPr>
          <p:cNvPr id="103426" name="Rectangle 2"/>
          <p:cNvSpPr>
            <a:spLocks noGrp="1" noRot="1" noChangeAspect="1" noTextEdit="1"/>
          </p:cNvSpPr>
          <p:nvPr>
            <p:ph type="sldImg"/>
          </p:nvPr>
        </p:nvSpPr>
        <p:spPr>
          <a:solidFill>
            <a:srgbClr val="FFFFFF"/>
          </a:solidFill>
        </p:spPr>
      </p:sp>
      <p:sp>
        <p:nvSpPr>
          <p:cNvPr id="103427" name="Rectangle 3"/>
          <p:cNvSpPr>
            <a:spLocks noGrp="1"/>
          </p:cNvSpPr>
          <p:nvPr>
            <p:ph type="body"/>
          </p:nvPr>
        </p:nvSpPr>
        <p:spPr>
          <a:solidFill>
            <a:srgbClr val="FFFFFF"/>
          </a:solidFill>
          <a:ln>
            <a:solidFill>
              <a:srgbClr val="000000"/>
            </a:solidFill>
            <a:miter/>
          </a:ln>
        </p:spPr>
        <p:txBody>
          <a:bodyPr wrap="square" lIns="91440" tIns="45720" rIns="91440" bIns="45720" anchor="t" anchorCtr="0"/>
          <a:lstStyle/>
          <a:p>
            <a:pPr lvl="0" eaLnBrk="1" hangingPunct="1"/>
            <a:endParaRPr lang="zh-CN" altLang="zh-CN"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p:cNvSpPr>
          <p:nvPr>
            <p:ph type="sldNum" sz="quarter"/>
          </p:nvPr>
        </p:nvSpPr>
        <p:spPr>
          <a:xfrm>
            <a:off x="3886200" y="8686800"/>
            <a:ext cx="2971800" cy="457200"/>
          </a:xfrm>
          <a:prstGeom prst="rect">
            <a:avLst/>
          </a:prstGeom>
          <a:noFill/>
          <a:ln w="9525">
            <a:noFill/>
          </a:ln>
        </p:spPr>
        <p:txBody>
          <a:bodyPr vert="horz" wrap="square" lIns="91440" tIns="45720" rIns="91440" bIns="45720" anchor="b" anchorCtr="0"/>
          <a:lstStyle/>
          <a:p>
            <a:pPr lvl="0" algn="r"/>
            <a:fld id="{9A0DB2DC-4C9A-4742-B13C-FB6460FD3503}" type="slidenum">
              <a:rPr lang="en-US" altLang="zh-CN" sz="1200" dirty="0"/>
              <a:t>105</a:t>
            </a:fld>
            <a:endParaRPr lang="en-US" altLang="zh-CN" sz="1200" dirty="0"/>
          </a:p>
        </p:txBody>
      </p:sp>
      <p:sp>
        <p:nvSpPr>
          <p:cNvPr id="105474" name="Rectangle 2"/>
          <p:cNvSpPr>
            <a:spLocks noGrp="1" noRot="1" noChangeAspect="1" noTextEdit="1"/>
          </p:cNvSpPr>
          <p:nvPr>
            <p:ph type="sldImg"/>
          </p:nvPr>
        </p:nvSpPr>
        <p:spPr/>
      </p:sp>
      <p:sp>
        <p:nvSpPr>
          <p:cNvPr id="105475" name="Rectangle 3"/>
          <p:cNvSpPr>
            <a:spLocks noGrp="1"/>
          </p:cNvSpPr>
          <p:nvPr>
            <p:ph type="body"/>
          </p:nvPr>
        </p:nvSpPr>
        <p:spPr/>
        <p:txBody>
          <a:bodyPr wrap="square" lIns="91440" tIns="45720" rIns="91440" bIns="45720" anchor="t" anchorCtr="0"/>
          <a:lstStyle/>
          <a:p>
            <a:pPr lvl="0" eaLnBrk="1" hangingPunct="1"/>
            <a:endParaRPr lang="zh-CN" altLang="zh-CN"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1" lang="zh-CN" alt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1026"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1027" name="Rectangle 3"/>
          <p:cNvSpPr>
            <a:spLocks noGrp="1"/>
          </p:cNvSpPr>
          <p:nvPr>
            <p:ph type="body"/>
          </p:nvPr>
        </p:nvSpPr>
        <p:spPr>
          <a:xfrm>
            <a:off x="685800" y="1981200"/>
            <a:ext cx="7772400" cy="4114800"/>
          </a:xfrm>
          <a:prstGeom prst="rect">
            <a:avLst/>
          </a:prstGeom>
          <a:noFill/>
          <a:ln w="9525">
            <a:noFill/>
          </a:ln>
        </p:spPr>
        <p:txBody>
          <a:bodyPr anchor="t" anchorCtr="0"/>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3"/>
          <a:stretch>
            <a:fillRect/>
          </a:stretch>
        </a:blipFill>
        <a:effectLst/>
      </p:bgPr>
    </p:bg>
    <p:spTree>
      <p:nvGrpSpPr>
        <p:cNvPr id="1" name=""/>
        <p:cNvGrpSpPr/>
        <p:nvPr/>
      </p:nvGrpSpPr>
      <p:grpSpPr>
        <a:xfrm>
          <a:off x="0" y="0"/>
          <a:ext cx="0" cy="0"/>
          <a:chOff x="0" y="0"/>
          <a:chExt cx="0" cy="0"/>
        </a:xfrm>
      </p:grpSpPr>
      <p:sp>
        <p:nvSpPr>
          <p:cNvPr id="2050" name="Rectangle 2"/>
          <p:cNvSpPr>
            <a:spLocks noGrp="1"/>
          </p:cNvSpPr>
          <p:nvPr>
            <p:ph type="title"/>
          </p:nvPr>
        </p:nvSpPr>
        <p:spPr>
          <a:xfrm>
            <a:off x="685800" y="609600"/>
            <a:ext cx="7772400" cy="1143000"/>
          </a:xfrm>
          <a:prstGeom prst="rect">
            <a:avLst/>
          </a:prstGeom>
          <a:noFill/>
          <a:ln w="9525">
            <a:noFill/>
          </a:ln>
        </p:spPr>
        <p:txBody>
          <a:bodyPr anchor="ctr" anchorCtr="0"/>
          <a:lstStyle/>
          <a:p>
            <a:pPr lvl="0"/>
            <a:r>
              <a:rPr lang="zh-CN" altLang="en-US" dirty="0"/>
              <a:t>单击此处编辑母版标题样式</a:t>
            </a:r>
          </a:p>
        </p:txBody>
      </p:sp>
      <p:sp>
        <p:nvSpPr>
          <p:cNvPr id="2051" name="Rectangle 3"/>
          <p:cNvSpPr>
            <a:spLocks noGrp="1"/>
          </p:cNvSpPr>
          <p:nvPr>
            <p:ph type="body"/>
          </p:nvPr>
        </p:nvSpPr>
        <p:spPr>
          <a:xfrm>
            <a:off x="685800" y="1981200"/>
            <a:ext cx="7772400" cy="4114800"/>
          </a:xfrm>
          <a:prstGeom prst="rect">
            <a:avLst/>
          </a:prstGeom>
          <a:noFill/>
          <a:ln w="9525">
            <a:noFill/>
          </a:ln>
        </p:spPr>
        <p:txBody>
          <a:bodyPr anchor="t" anchorCtr="0"/>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1" lang="en-US" altLang="zh-CN" sz="1400" b="0" i="0" u="none" strike="noStrike" kern="1200" cap="none" spc="0" normalizeH="0" baseline="0" noProof="0">
              <a:ln>
                <a:noFill/>
              </a:ln>
              <a:solidFill>
                <a:schemeClr val="tx1"/>
              </a:solidFill>
              <a:effectLst/>
              <a:uLnTx/>
              <a:uFillTx/>
              <a:latin typeface="Times New Roman" panose="02020603050405020304" pitchFamily="18"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fontAlgn="base" hangingPunct="1">
              <a:buNone/>
            </a:pPr>
            <a:fld id="{9A0DB2DC-4C9A-4742-B13C-FB6460FD3503}" type="slidenum">
              <a:rPr lang="en-US" altLang="zh-CN" strike="noStrike" noProof="1" dirty="0">
                <a:latin typeface="Times New Roman" panose="02020603050405020304" pitchFamily="18" charset="0"/>
                <a:ea typeface="宋体" panose="02010600030101010101" pitchFamily="2" charset="-122"/>
                <a:cs typeface="+mn-cs"/>
              </a:rPr>
              <a:t>‹#›</a:t>
            </a:fld>
            <a:endParaRPr lang="en-US" altLang="zh-CN" strike="noStrike" noProof="1">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hf sldNum="0" hdr="0" ftr="0" dt="0"/>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jpeg"/><Relationship Id="rId2" Type="http://schemas.openxmlformats.org/officeDocument/2006/relationships/audio" Target="file:///C:\Program%20Files\Microsoft%20Office\Clipart\Pub60Cor\OCEAN_01.mid" TargetMode="External"/><Relationship Id="rId1" Type="http://schemas.microsoft.com/office/2007/relationships/media" Target="file:///C:\Program%20Files\Microsoft%20Office\Clipart\Pub60Cor\OCEAN_01.mid" TargetMode="External"/><Relationship Id="rId6" Type="http://schemas.openxmlformats.org/officeDocument/2006/relationships/hyperlink" Target="&#30005;&#23376;&#25216;&#26415;.ppt" TargetMode="Externa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image" Target="../media/image46.png"/><Relationship Id="rId7" Type="http://schemas.openxmlformats.org/officeDocument/2006/relationships/image" Target="../media/image57.wmf"/><Relationship Id="rId2" Type="http://schemas.openxmlformats.org/officeDocument/2006/relationships/slideLayout" Target="../slideLayouts/slideLayout1.xml"/><Relationship Id="rId1" Type="http://schemas.openxmlformats.org/officeDocument/2006/relationships/vmlDrawing" Target="../drawings/vmlDrawing22.vml"/><Relationship Id="rId6" Type="http://schemas.openxmlformats.org/officeDocument/2006/relationships/oleObject" Target="../embeddings/oleObject31.bin"/><Relationship Id="rId11" Type="http://schemas.openxmlformats.org/officeDocument/2006/relationships/image" Target="../media/image59.wmf"/><Relationship Id="rId5" Type="http://schemas.openxmlformats.org/officeDocument/2006/relationships/image" Target="../media/image56.emf"/><Relationship Id="rId10" Type="http://schemas.openxmlformats.org/officeDocument/2006/relationships/oleObject" Target="../embeddings/oleObject33.bin"/><Relationship Id="rId4" Type="http://schemas.openxmlformats.org/officeDocument/2006/relationships/oleObject" Target="../embeddings/oleObject30.bin"/><Relationship Id="rId9" Type="http://schemas.openxmlformats.org/officeDocument/2006/relationships/image" Target="../media/image58.wmf"/></Relationships>
</file>

<file path=ppt/slides/_rels/slide102.xml.rels><?xml version="1.0" encoding="UTF-8" standalone="yes"?>
<Relationships xmlns="http://schemas.openxmlformats.org/package/2006/relationships"><Relationship Id="rId3" Type="http://schemas.openxmlformats.org/officeDocument/2006/relationships/image" Target="../media/image34.jpeg"/><Relationship Id="rId7" Type="http://schemas.openxmlformats.org/officeDocument/2006/relationships/image" Target="../media/image59.wmf"/><Relationship Id="rId2" Type="http://schemas.openxmlformats.org/officeDocument/2006/relationships/slideLayout" Target="../slideLayouts/slideLayout1.xml"/><Relationship Id="rId1" Type="http://schemas.openxmlformats.org/officeDocument/2006/relationships/vmlDrawing" Target="../drawings/vmlDrawing23.vml"/><Relationship Id="rId6" Type="http://schemas.openxmlformats.org/officeDocument/2006/relationships/oleObject" Target="../embeddings/oleObject35.bin"/><Relationship Id="rId5" Type="http://schemas.openxmlformats.org/officeDocument/2006/relationships/image" Target="../media/image58.wmf"/><Relationship Id="rId4" Type="http://schemas.openxmlformats.org/officeDocument/2006/relationships/oleObject" Target="../embeddings/oleObject34.bin"/></Relationships>
</file>

<file path=ppt/slides/_rels/slide10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hemeOverride" Target="../theme/themeOverride4.xml"/><Relationship Id="rId4" Type="http://schemas.openxmlformats.org/officeDocument/2006/relationships/image" Target="../media/image46.png"/></Relationships>
</file>

<file path=ppt/slides/_rels/slide10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image" Target="../media/image60.wmf"/><Relationship Id="rId5" Type="http://schemas.openxmlformats.org/officeDocument/2006/relationships/oleObject" Target="../embeddings/oleObject36.bin"/><Relationship Id="rId4" Type="http://schemas.openxmlformats.org/officeDocument/2006/relationships/image" Target="../media/image7.png"/></Relationships>
</file>

<file path=ppt/slides/_rels/slide10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image" Target="../media/image5.png"/><Relationship Id="rId7" Type="http://schemas.openxmlformats.org/officeDocument/2006/relationships/image" Target="../media/image62.wmf"/><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38.bin"/><Relationship Id="rId5" Type="http://schemas.openxmlformats.org/officeDocument/2006/relationships/image" Target="../media/image61.wmf"/><Relationship Id="rId4" Type="http://schemas.openxmlformats.org/officeDocument/2006/relationships/oleObject" Target="../embeddings/oleObject37.bin"/><Relationship Id="rId9" Type="http://schemas.openxmlformats.org/officeDocument/2006/relationships/image" Target="../media/image63.wmf"/></Relationships>
</file>

<file path=ppt/slides/_rels/slide11.xml.rels><?xml version="1.0" encoding="UTF-8" standalone="yes"?>
<Relationships xmlns="http://schemas.openxmlformats.org/package/2006/relationships"><Relationship Id="rId3" Type="http://schemas.openxmlformats.org/officeDocument/2006/relationships/hyperlink" Target="../../../../&#21016;&#28059;/Y.swf" TargetMode="External"/><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1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23.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8.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slide" Target="slide25.xml"/><Relationship Id="rId7" Type="http://schemas.openxmlformats.org/officeDocument/2006/relationships/slide" Target="slide5.xml"/><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slide" Target="slide20.xml"/><Relationship Id="rId5" Type="http://schemas.openxmlformats.org/officeDocument/2006/relationships/slide" Target="slide65.xml"/><Relationship Id="rId4" Type="http://schemas.openxmlformats.org/officeDocument/2006/relationships/slide" Target="slide5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PN&#32467;&#24418;&#25104;&#21160;&#30011;/&#21322;&#23548;&#20307;&#20108;&#26497;&#31649;.exe" TargetMode="External"/><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7.png"/></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0.jpeg"/><Relationship Id="rId1" Type="http://schemas.openxmlformats.org/officeDocument/2006/relationships/slideLayout" Target="../slideLayouts/slideLayout1.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1.xml"/><Relationship Id="rId1" Type="http://schemas.openxmlformats.org/officeDocument/2006/relationships/vmlDrawing" Target="../drawings/vmlDrawing2.v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oleObject" Target="../embeddings/oleObject2.bin"/></Relationships>
</file>

<file path=ppt/slides/_rels/slide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27.emf"/><Relationship Id="rId4" Type="http://schemas.openxmlformats.org/officeDocument/2006/relationships/oleObject" Target="../embeddings/oleObject3.bin"/></Relationships>
</file>

<file path=ppt/slides/_rels/slide4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5.bin"/><Relationship Id="rId5" Type="http://schemas.openxmlformats.org/officeDocument/2006/relationships/image" Target="../media/image28.wmf"/><Relationship Id="rId4" Type="http://schemas.openxmlformats.org/officeDocument/2006/relationships/oleObject" Target="../embeddings/oleObject4.bin"/></Relationships>
</file>

<file path=ppt/slides/_rels/slide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image" Target="../media/image29.wmf"/><Relationship Id="rId4" Type="http://schemas.openxmlformats.org/officeDocument/2006/relationships/oleObject" Target="../embeddings/oleObject6.bin"/></Relationships>
</file>

<file path=ppt/slides/_rels/slide52.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8.bin"/><Relationship Id="rId5" Type="http://schemas.openxmlformats.org/officeDocument/2006/relationships/image" Target="../media/image29.wmf"/><Relationship Id="rId4" Type="http://schemas.openxmlformats.org/officeDocument/2006/relationships/oleObject" Target="../embeddings/oleObject7.bin"/></Relationships>
</file>

<file path=ppt/slides/_rels/slide5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11.bin"/><Relationship Id="rId5" Type="http://schemas.openxmlformats.org/officeDocument/2006/relationships/image" Target="../media/image29.wmf"/><Relationship Id="rId4" Type="http://schemas.openxmlformats.org/officeDocument/2006/relationships/oleObject" Target="../embeddings/oleObject10.bin"/></Relationships>
</file>

<file path=ppt/slides/_rels/slide5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hyperlink" Target="&#20809;&#25935;&#30005;&#38459;/&#20809;&#25935;&#30005;&#38459;.htm" TargetMode="External"/><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mlDrawing" Target="../drawings/vmlDrawing8.vml"/><Relationship Id="rId5" Type="http://schemas.openxmlformats.org/officeDocument/2006/relationships/image" Target="../media/image33.wmf"/><Relationship Id="rId4" Type="http://schemas.openxmlformats.org/officeDocument/2006/relationships/oleObject" Target="../embeddings/oleObject12.bin"/></Relationships>
</file>

<file path=ppt/slides/_rels/slide6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xml"/><Relationship Id="rId1" Type="http://schemas.openxmlformats.org/officeDocument/2006/relationships/vmlDrawing" Target="../drawings/vmlDrawing9.vml"/><Relationship Id="rId5" Type="http://schemas.openxmlformats.org/officeDocument/2006/relationships/image" Target="../media/image35.wmf"/><Relationship Id="rId4" Type="http://schemas.openxmlformats.org/officeDocument/2006/relationships/oleObject" Target="../embeddings/oleObject13.bin"/></Relationships>
</file>

<file path=ppt/slides/_rels/slide6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xml"/><Relationship Id="rId1" Type="http://schemas.openxmlformats.org/officeDocument/2006/relationships/vmlDrawing" Target="../drawings/vmlDrawing10.vml"/><Relationship Id="rId5" Type="http://schemas.openxmlformats.org/officeDocument/2006/relationships/image" Target="../media/image36.wmf"/><Relationship Id="rId4" Type="http://schemas.openxmlformats.org/officeDocument/2006/relationships/oleObject" Target="../embeddings/oleObject14.bin"/></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17.bin"/><Relationship Id="rId3" Type="http://schemas.openxmlformats.org/officeDocument/2006/relationships/image" Target="../media/image26.png"/><Relationship Id="rId7" Type="http://schemas.openxmlformats.org/officeDocument/2006/relationships/image" Target="../media/image29.wmf"/><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oleObject" Target="../embeddings/oleObject16.bin"/><Relationship Id="rId5" Type="http://schemas.openxmlformats.org/officeDocument/2006/relationships/image" Target="../media/image37.wmf"/><Relationship Id="rId4" Type="http://schemas.openxmlformats.org/officeDocument/2006/relationships/oleObject" Target="../embeddings/oleObject15.bin"/></Relationships>
</file>

<file path=ppt/slides/_rel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slide" Target="slide5.xml"/><Relationship Id="rId5" Type="http://schemas.openxmlformats.org/officeDocument/2006/relationships/image" Target="../media/image13.jpeg"/><Relationship Id="rId4" Type="http://schemas.openxmlformats.org/officeDocument/2006/relationships/image" Target="../media/image12.jpeg"/></Relationships>
</file>

<file path=ppt/slides/_rels/slide7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7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0.png"/></Relationships>
</file>

<file path=ppt/slides/_rels/slide7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7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jpe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themeOverride" Target="../theme/themeOverride1.xml"/><Relationship Id="rId5" Type="http://schemas.openxmlformats.org/officeDocument/2006/relationships/image" Target="../media/image15.png"/><Relationship Id="rId4" Type="http://schemas.openxmlformats.org/officeDocument/2006/relationships/image" Target="../media/image14.png"/></Relationships>
</file>

<file path=ppt/slides/_rels/slide8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43.wmf"/><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19.bin"/><Relationship Id="rId5" Type="http://schemas.openxmlformats.org/officeDocument/2006/relationships/image" Target="../media/image42.wmf"/><Relationship Id="rId4" Type="http://schemas.openxmlformats.org/officeDocument/2006/relationships/oleObject" Target="../embeddings/oleObject18.bin"/></Relationships>
</file>

<file path=ppt/slides/_rels/slide8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8.xml"/><Relationship Id="rId1" Type="http://schemas.openxmlformats.org/officeDocument/2006/relationships/themeOverride" Target="../theme/themeOverride2.xml"/></Relationships>
</file>

<file path=ppt/slides/_rels/slide9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1.xml"/><Relationship Id="rId1" Type="http://schemas.openxmlformats.org/officeDocument/2006/relationships/vmlDrawing" Target="../drawings/vmlDrawing13.vml"/><Relationship Id="rId6" Type="http://schemas.openxmlformats.org/officeDocument/2006/relationships/image" Target="../media/image7.png"/><Relationship Id="rId5" Type="http://schemas.openxmlformats.org/officeDocument/2006/relationships/image" Target="../media/image44.emf"/><Relationship Id="rId4" Type="http://schemas.openxmlformats.org/officeDocument/2006/relationships/oleObject" Target="../embeddings/oleObject20.bin"/></Relationships>
</file>

<file path=ppt/slides/_rels/slide9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vmlDrawing" Target="../drawings/vmlDrawing14.vml"/><Relationship Id="rId5" Type="http://schemas.openxmlformats.org/officeDocument/2006/relationships/image" Target="../media/image45.emf"/><Relationship Id="rId4" Type="http://schemas.openxmlformats.org/officeDocument/2006/relationships/oleObject" Target="../embeddings/oleObject21.bin"/></Relationships>
</file>

<file path=ppt/slides/_rels/slide9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1.xml"/><Relationship Id="rId1" Type="http://schemas.openxmlformats.org/officeDocument/2006/relationships/vmlDrawing" Target="../drawings/vmlDrawing15.vml"/><Relationship Id="rId5" Type="http://schemas.openxmlformats.org/officeDocument/2006/relationships/image" Target="../media/image45.emf"/><Relationship Id="rId4" Type="http://schemas.openxmlformats.org/officeDocument/2006/relationships/oleObject" Target="../embeddings/oleObject22.bin"/></Relationships>
</file>

<file path=ppt/slides/_rels/slide9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1.xml"/><Relationship Id="rId1" Type="http://schemas.openxmlformats.org/officeDocument/2006/relationships/vmlDrawing" Target="../drawings/vmlDrawing16.vml"/><Relationship Id="rId5" Type="http://schemas.openxmlformats.org/officeDocument/2006/relationships/image" Target="../media/image47.emf"/><Relationship Id="rId4" Type="http://schemas.openxmlformats.org/officeDocument/2006/relationships/oleObject" Target="../embeddings/oleObject23.bin"/></Relationships>
</file>

<file path=ppt/slides/_rels/slide95.xml.rels><?xml version="1.0" encoding="UTF-8" standalone="yes"?>
<Relationships xmlns="http://schemas.openxmlformats.org/package/2006/relationships"><Relationship Id="rId8" Type="http://schemas.openxmlformats.org/officeDocument/2006/relationships/image" Target="../media/image49.emf"/><Relationship Id="rId3" Type="http://schemas.openxmlformats.org/officeDocument/2006/relationships/image" Target="../media/image17.png"/><Relationship Id="rId7"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50.png"/><Relationship Id="rId5" Type="http://schemas.openxmlformats.org/officeDocument/2006/relationships/image" Target="../media/image48.emf"/><Relationship Id="rId4" Type="http://schemas.openxmlformats.org/officeDocument/2006/relationships/oleObject" Target="../embeddings/oleObject24.bin"/></Relationships>
</file>

<file path=ppt/slides/_rels/slide9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7.xml"/><Relationship Id="rId1" Type="http://schemas.openxmlformats.org/officeDocument/2006/relationships/vmlDrawing" Target="../drawings/vmlDrawing18.vml"/><Relationship Id="rId5" Type="http://schemas.openxmlformats.org/officeDocument/2006/relationships/image" Target="../media/image51.emf"/><Relationship Id="rId4" Type="http://schemas.openxmlformats.org/officeDocument/2006/relationships/oleObject" Target="../embeddings/oleObject26.bin"/></Relationships>
</file>

<file path=ppt/slides/_rels/slide9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slideLayout" Target="../slideLayouts/slideLayout7.xml"/><Relationship Id="rId1" Type="http://schemas.openxmlformats.org/officeDocument/2006/relationships/vmlDrawing" Target="../drawings/vmlDrawing19.vml"/><Relationship Id="rId5" Type="http://schemas.openxmlformats.org/officeDocument/2006/relationships/image" Target="../media/image52.emf"/><Relationship Id="rId4" Type="http://schemas.openxmlformats.org/officeDocument/2006/relationships/oleObject" Target="../embeddings/oleObject27.bin"/></Relationships>
</file>

<file path=ppt/slides/_rels/slide9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image" Target="../media/image53.emf"/><Relationship Id="rId5" Type="http://schemas.openxmlformats.org/officeDocument/2006/relationships/oleObject" Target="../embeddings/oleObject28.bin"/><Relationship Id="rId4" Type="http://schemas.openxmlformats.org/officeDocument/2006/relationships/image" Target="../media/image54.png"/></Relationships>
</file>

<file path=ppt/slides/_rels/slide9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7.xml"/><Relationship Id="rId1" Type="http://schemas.openxmlformats.org/officeDocument/2006/relationships/vmlDrawing" Target="../drawings/vmlDrawing21.vml"/><Relationship Id="rId5" Type="http://schemas.openxmlformats.org/officeDocument/2006/relationships/image" Target="../media/image55.wmf"/><Relationship Id="rId4" Type="http://schemas.openxmlformats.org/officeDocument/2006/relationships/oleObject" Target="../embeddings/oleObject29.bin"/></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4"/>
          <a:stretch>
            <a:fillRect/>
          </a:stretch>
        </a:blipFill>
        <a:effectLst/>
      </p:bgPr>
    </p:bg>
    <p:spTree>
      <p:nvGrpSpPr>
        <p:cNvPr id="1" name=""/>
        <p:cNvGrpSpPr/>
        <p:nvPr/>
      </p:nvGrpSpPr>
      <p:grpSpPr>
        <a:xfrm>
          <a:off x="0" y="0"/>
          <a:ext cx="0" cy="0"/>
          <a:chOff x="0" y="0"/>
          <a:chExt cx="0" cy="0"/>
        </a:xfrm>
      </p:grpSpPr>
      <p:pic>
        <p:nvPicPr>
          <p:cNvPr id="3074" name="OCEAN_01.mid">
            <a:hlinkClick r:id="" action="ppaction://media"/>
          </p:cNvPr>
          <p:cNvPicPr>
            <a:picLocks noRot="1" noChangeAspect="1"/>
          </p:cNvPicPr>
          <p:nvPr>
            <a:audioFile r:link="rId2"/>
            <p:extLst>
              <p:ext uri="{DAA4B4D4-6D71-4841-9C94-3DE7FCFB9230}">
                <p14:media xmlns:p14="http://schemas.microsoft.com/office/powerpoint/2010/main" r:link="rId1"/>
              </p:ext>
            </p:extLst>
          </p:nvPr>
        </p:nvPicPr>
        <p:blipFill>
          <a:blip r:embed="rId5"/>
          <a:stretch>
            <a:fillRect/>
          </a:stretch>
        </p:blipFill>
        <p:spPr>
          <a:xfrm>
            <a:off x="0" y="0"/>
            <a:ext cx="304800" cy="304800"/>
          </a:xfrm>
          <a:prstGeom prst="rect">
            <a:avLst/>
          </a:prstGeom>
          <a:noFill/>
          <a:ln w="9525">
            <a:noFill/>
          </a:ln>
        </p:spPr>
      </p:pic>
      <p:grpSp>
        <p:nvGrpSpPr>
          <p:cNvPr id="4099" name="Group 6"/>
          <p:cNvGrpSpPr/>
          <p:nvPr/>
        </p:nvGrpSpPr>
        <p:grpSpPr>
          <a:xfrm>
            <a:off x="1219200" y="1997075"/>
            <a:ext cx="6705600" cy="3381375"/>
            <a:chOff x="768" y="432"/>
            <a:chExt cx="4224" cy="2228"/>
          </a:xfrm>
        </p:grpSpPr>
        <p:sp>
          <p:nvSpPr>
            <p:cNvPr id="3079" name="Rectangle 7"/>
            <p:cNvSpPr>
              <a:spLocks noChangeArrowheads="1"/>
            </p:cNvSpPr>
            <p:nvPr/>
          </p:nvSpPr>
          <p:spPr bwMode="auto">
            <a:xfrm>
              <a:off x="768" y="2160"/>
              <a:ext cx="4224" cy="500"/>
            </a:xfrm>
            <a:prstGeom prst="rect">
              <a:avLst/>
            </a:prstGeom>
            <a:noFill/>
            <a:ln w="9525">
              <a:noFill/>
              <a:miter lim="800000"/>
            </a:ln>
            <a:effectLst/>
          </p:spPr>
          <p:txBody>
            <a:bodyPr lIns="92075" tIns="46038" rIns="92075" bIns="46038">
              <a:spAutoFit/>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zh-CN" sz="4400" b="1" i="0" u="none" strike="noStrike" kern="1200" cap="none" spc="0" normalizeH="0" baseline="0" noProof="0">
                <a:ln>
                  <a:noFill/>
                </a:ln>
                <a:solidFill>
                  <a:srgbClr val="CC0000"/>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n-cs"/>
              </a:endParaRPr>
            </a:p>
          </p:txBody>
        </p:sp>
        <p:sp>
          <p:nvSpPr>
            <p:cNvPr id="3080" name="Rectangle 8"/>
            <p:cNvSpPr>
              <a:spLocks noChangeArrowheads="1"/>
            </p:cNvSpPr>
            <p:nvPr/>
          </p:nvSpPr>
          <p:spPr bwMode="auto">
            <a:xfrm>
              <a:off x="2313" y="1479"/>
              <a:ext cx="1392" cy="430"/>
            </a:xfrm>
            <a:prstGeom prst="rect">
              <a:avLst/>
            </a:prstGeom>
            <a:noFill/>
            <a:ln w="9525">
              <a:noFill/>
              <a:miter lim="800000"/>
            </a:ln>
            <a:effectLst/>
          </p:spPr>
          <p:txBody>
            <a:bodyPr lIns="92075" tIns="46038" rIns="92075" bIns="46038">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Bookman Old Style" panose="02050604050505020204" pitchFamily="18" charset="0"/>
                  <a:ea typeface="宋体" panose="02010600030101010101" pitchFamily="2" charset="-122"/>
                  <a:cs typeface="+mn-cs"/>
                </a:rPr>
                <a:t>（下）</a:t>
              </a:r>
            </a:p>
          </p:txBody>
        </p:sp>
        <p:sp>
          <p:nvSpPr>
            <p:cNvPr id="4102" name="WordArt 9"/>
            <p:cNvSpPr>
              <a:spLocks noTextEdit="1"/>
            </p:cNvSpPr>
            <p:nvPr/>
          </p:nvSpPr>
          <p:spPr>
            <a:xfrm>
              <a:off x="960" y="432"/>
              <a:ext cx="3936" cy="909"/>
            </a:xfrm>
            <a:prstGeom prst="rect">
              <a:avLst/>
            </a:prstGeom>
          </p:spPr>
          <p:txBody>
            <a:bodyPr wrap="none" fromWordArt="1">
              <a:prstTxWarp prst="textPlain">
                <a:avLst>
                  <a:gd name="adj" fmla="val 50000"/>
                </a:avLst>
              </a:prstTxWarp>
              <a:normAutofit/>
              <a:scene3d>
                <a:camera prst="legacyPerspectiveBottomRight">
                  <a:rot lat="0" lon="21240000" rev="0"/>
                </a:camera>
                <a:lightRig rig="legacyHarsh3" dir="l"/>
              </a:scene3d>
              <a:sp3d extrusionH="430200" prstMaterial="legacyMatte">
                <a:extrusionClr>
                  <a:srgbClr val="C0C0C0"/>
                </a:extrusionClr>
              </a:sp3d>
            </a:bodyPr>
            <a:lstStyle/>
            <a:p>
              <a:pPr algn="ctr"/>
              <a:r>
                <a:rPr lang="zh-CN" altLang="en-US" sz="3600" b="1">
                  <a:gradFill rotWithShape="1">
                    <a:gsLst>
                      <a:gs pos="0">
                        <a:srgbClr val="FF3399">
                          <a:alpha val="100000"/>
                        </a:srgbClr>
                      </a:gs>
                      <a:gs pos="25000">
                        <a:srgbClr val="FF6633">
                          <a:alpha val="100000"/>
                        </a:srgbClr>
                      </a:gs>
                      <a:gs pos="50000">
                        <a:srgbClr val="FFFF00">
                          <a:alpha val="100000"/>
                        </a:srgbClr>
                      </a:gs>
                      <a:gs pos="75000">
                        <a:srgbClr val="01A78F">
                          <a:alpha val="100000"/>
                        </a:srgbClr>
                      </a:gs>
                      <a:gs pos="100000">
                        <a:srgbClr val="3366FF">
                          <a:alpha val="100000"/>
                        </a:srgbClr>
                      </a:gs>
                    </a:gsLst>
                    <a:lin ang="5400000" scaled="1"/>
                    <a:tileRect/>
                  </a:gradFill>
                  <a:latin typeface="宋体" panose="02010600030101010101" pitchFamily="2" charset="-122"/>
                  <a:ea typeface="宋体" panose="02010600030101010101" pitchFamily="2" charset="-122"/>
                </a:rPr>
                <a:t>电工技术与电子技术</a:t>
              </a:r>
            </a:p>
          </p:txBody>
        </p:sp>
        <p:sp>
          <p:nvSpPr>
            <p:cNvPr id="4103" name="WordArt 10"/>
            <p:cNvSpPr>
              <a:spLocks noTextEdit="1"/>
            </p:cNvSpPr>
            <p:nvPr/>
          </p:nvSpPr>
          <p:spPr>
            <a:xfrm>
              <a:off x="1584" y="2384"/>
              <a:ext cx="2430" cy="231"/>
            </a:xfrm>
            <a:prstGeom prst="rect">
              <a:avLst/>
            </a:prstGeom>
          </p:spPr>
          <p:txBody>
            <a:bodyPr wrap="none" fromWordArt="1">
              <a:prstTxWarp prst="textPlain">
                <a:avLst>
                  <a:gd name="adj" fmla="val 50000"/>
                </a:avLst>
              </a:prstTxWarp>
              <a:normAutofit fontScale="62500" lnSpcReduction="20000"/>
            </a:bodyPr>
            <a:lstStyle/>
            <a:p>
              <a:pPr algn="ctr"/>
              <a:r>
                <a:rPr lang="zh-CN" altLang="en-US" sz="3200">
                  <a:ln w="12700" cap="flat" cmpd="sng">
                    <a:solidFill>
                      <a:srgbClr val="3333CC"/>
                    </a:solidFill>
                    <a:prstDash val="solid"/>
                    <a:round/>
                    <a:headEnd type="none" w="sm" len="sm"/>
                    <a:tailEnd type="none" w="sm" len="sm"/>
                  </a:ln>
                  <a:solidFill>
                    <a:schemeClr val="tx1"/>
                  </a:solidFill>
                  <a:effectLst>
                    <a:outerShdw dist="45791" dir="2021404" algn="ctr" rotWithShape="0">
                      <a:srgbClr val="9999FF"/>
                    </a:outerShdw>
                  </a:effectLst>
                  <a:latin typeface="宋体" panose="02010600030101010101" pitchFamily="2" charset="-122"/>
                  <a:ea typeface="宋体" panose="02010600030101010101" pitchFamily="2" charset="-122"/>
                </a:rPr>
                <a:t>中国矿业大学信电学院</a:t>
              </a:r>
            </a:p>
          </p:txBody>
        </p:sp>
      </p:grpSp>
      <p:sp>
        <p:nvSpPr>
          <p:cNvPr id="4104" name="AutoShape 22">
            <a:hlinkClick r:id="rId6"/>
          </p:cNvPr>
          <p:cNvSpPr/>
          <p:nvPr/>
        </p:nvSpPr>
        <p:spPr>
          <a:xfrm>
            <a:off x="8001000" y="6248400"/>
            <a:ext cx="576263" cy="334963"/>
          </a:xfrm>
          <a:prstGeom prst="bevel">
            <a:avLst>
              <a:gd name="adj" fmla="val 12500"/>
            </a:avLst>
          </a:prstGeom>
          <a:gradFill rotWithShape="0">
            <a:gsLst>
              <a:gs pos="0">
                <a:srgbClr val="D1FABA"/>
              </a:gs>
              <a:gs pos="100000">
                <a:srgbClr val="9EBD8D"/>
              </a:gs>
            </a:gsLst>
            <a:path path="rect">
              <a:fillToRect l="50000" t="50000" r="50000" b="50000"/>
            </a:path>
            <a:tileRect/>
          </a:gradFill>
          <a:ln w="9525" cap="flat" cmpd="sng">
            <a:solidFill>
              <a:srgbClr val="006600"/>
            </a:solidFill>
            <a:prstDash val="solid"/>
            <a:miter/>
            <a:headEnd type="none" w="med" len="med"/>
            <a:tailEnd type="none" w="med" len="med"/>
          </a:ln>
        </p:spPr>
        <p:txBody>
          <a:bodyPr wrap="none" anchor="ctr" anchorCtr="0"/>
          <a:lstStyle/>
          <a:p>
            <a:pPr algn="ctr"/>
            <a:r>
              <a:rPr lang="zh-CN" altLang="en-US" sz="1600" b="1" dirty="0">
                <a:solidFill>
                  <a:srgbClr val="006600"/>
                </a:solidFill>
                <a:latin typeface="Times New Roman" panose="02020603050405020304" pitchFamily="18" charset="0"/>
                <a:ea typeface="宋体" panose="02010600030101010101" pitchFamily="2" charset="-122"/>
              </a:rPr>
              <a:t>返回</a:t>
            </a:r>
          </a:p>
        </p:txBody>
      </p:sp>
      <p:pic>
        <p:nvPicPr>
          <p:cNvPr id="4100" name="图片 4099" descr="图片9x"/>
          <p:cNvPicPr>
            <a:picLocks noChangeAspect="1"/>
          </p:cNvPicPr>
          <p:nvPr/>
        </p:nvPicPr>
        <p:blipFill>
          <a:blip r:embed="rId7"/>
          <a:stretch>
            <a:fillRect/>
          </a:stretch>
        </p:blipFill>
        <p:spPr>
          <a:xfrm>
            <a:off x="0" y="3175"/>
            <a:ext cx="9144000" cy="6850063"/>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0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307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3314" name="Group 2"/>
          <p:cNvGrpSpPr/>
          <p:nvPr/>
        </p:nvGrpSpPr>
        <p:grpSpPr>
          <a:xfrm>
            <a:off x="1073150" y="1936750"/>
            <a:ext cx="3086100" cy="3008313"/>
            <a:chOff x="343" y="863"/>
            <a:chExt cx="1800" cy="1755"/>
          </a:xfrm>
        </p:grpSpPr>
        <p:sp>
          <p:nvSpPr>
            <p:cNvPr id="13315" name="Oval 3"/>
            <p:cNvSpPr/>
            <p:nvPr/>
          </p:nvSpPr>
          <p:spPr>
            <a:xfrm>
              <a:off x="1183" y="125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16" name="Oval 4"/>
            <p:cNvSpPr/>
            <p:nvPr/>
          </p:nvSpPr>
          <p:spPr>
            <a:xfrm>
              <a:off x="725" y="1234"/>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17" name="Oval 5"/>
            <p:cNvSpPr/>
            <p:nvPr/>
          </p:nvSpPr>
          <p:spPr>
            <a:xfrm>
              <a:off x="472" y="993"/>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18" name="Oval 6"/>
            <p:cNvSpPr/>
            <p:nvPr/>
          </p:nvSpPr>
          <p:spPr>
            <a:xfrm>
              <a:off x="1409" y="1241"/>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19" name="Oval 7"/>
            <p:cNvSpPr/>
            <p:nvPr/>
          </p:nvSpPr>
          <p:spPr>
            <a:xfrm>
              <a:off x="1156" y="999"/>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0" name="Oval 8"/>
            <p:cNvSpPr/>
            <p:nvPr/>
          </p:nvSpPr>
          <p:spPr>
            <a:xfrm>
              <a:off x="478" y="1672"/>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1" name="Oval 9"/>
            <p:cNvSpPr/>
            <p:nvPr/>
          </p:nvSpPr>
          <p:spPr>
            <a:xfrm>
              <a:off x="1443" y="192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2" name="Oval 10"/>
            <p:cNvSpPr/>
            <p:nvPr/>
          </p:nvSpPr>
          <p:spPr>
            <a:xfrm>
              <a:off x="1191" y="1681"/>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3" name="Oval 11"/>
            <p:cNvSpPr/>
            <p:nvPr/>
          </p:nvSpPr>
          <p:spPr>
            <a:xfrm>
              <a:off x="1183" y="141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4" name="Oval 12"/>
            <p:cNvSpPr/>
            <p:nvPr/>
          </p:nvSpPr>
          <p:spPr>
            <a:xfrm>
              <a:off x="1631" y="169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5" name="Oval 13"/>
            <p:cNvSpPr/>
            <p:nvPr/>
          </p:nvSpPr>
          <p:spPr>
            <a:xfrm>
              <a:off x="1481"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6" name="Oval 14"/>
            <p:cNvSpPr/>
            <p:nvPr/>
          </p:nvSpPr>
          <p:spPr>
            <a:xfrm>
              <a:off x="1200" y="194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7" name="Oval 15"/>
            <p:cNvSpPr/>
            <p:nvPr/>
          </p:nvSpPr>
          <p:spPr>
            <a:xfrm>
              <a:off x="1200" y="2089"/>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8" name="Oval 16"/>
            <p:cNvSpPr/>
            <p:nvPr/>
          </p:nvSpPr>
          <p:spPr>
            <a:xfrm>
              <a:off x="770"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29" name="Oval 17"/>
            <p:cNvSpPr/>
            <p:nvPr/>
          </p:nvSpPr>
          <p:spPr>
            <a:xfrm>
              <a:off x="946" y="170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0" name="Oval 18"/>
            <p:cNvSpPr/>
            <p:nvPr/>
          </p:nvSpPr>
          <p:spPr>
            <a:xfrm>
              <a:off x="503" y="1945"/>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1" name="Oval 19"/>
            <p:cNvSpPr/>
            <p:nvPr/>
          </p:nvSpPr>
          <p:spPr>
            <a:xfrm>
              <a:off x="503" y="208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2" name="Oval 20"/>
            <p:cNvSpPr/>
            <p:nvPr/>
          </p:nvSpPr>
          <p:spPr>
            <a:xfrm>
              <a:off x="776"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3" name="Oval 21"/>
            <p:cNvSpPr/>
            <p:nvPr/>
          </p:nvSpPr>
          <p:spPr>
            <a:xfrm>
              <a:off x="917"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4" name="Oval 22"/>
            <p:cNvSpPr/>
            <p:nvPr/>
          </p:nvSpPr>
          <p:spPr>
            <a:xfrm>
              <a:off x="486" y="129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5" name="Oval 23"/>
            <p:cNvSpPr/>
            <p:nvPr/>
          </p:nvSpPr>
          <p:spPr>
            <a:xfrm>
              <a:off x="495" y="142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6" name="Oval 24"/>
            <p:cNvSpPr/>
            <p:nvPr/>
          </p:nvSpPr>
          <p:spPr>
            <a:xfrm>
              <a:off x="1636" y="237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37" name="Oval 25"/>
            <p:cNvSpPr/>
            <p:nvPr/>
          </p:nvSpPr>
          <p:spPr>
            <a:xfrm>
              <a:off x="1487" y="238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3338" name="Group 26"/>
            <p:cNvGrpSpPr/>
            <p:nvPr/>
          </p:nvGrpSpPr>
          <p:grpSpPr>
            <a:xfrm>
              <a:off x="1881" y="1287"/>
              <a:ext cx="87" cy="225"/>
              <a:chOff x="3073" y="3321"/>
              <a:chExt cx="110" cy="282"/>
            </a:xfrm>
          </p:grpSpPr>
          <p:sp>
            <p:nvSpPr>
              <p:cNvPr id="13339" name="Oval 27"/>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0" name="Oval 28"/>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3341" name="Oval 29"/>
            <p:cNvSpPr/>
            <p:nvPr/>
          </p:nvSpPr>
          <p:spPr>
            <a:xfrm>
              <a:off x="916" y="236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2" name="Oval 30"/>
            <p:cNvSpPr/>
            <p:nvPr/>
          </p:nvSpPr>
          <p:spPr>
            <a:xfrm>
              <a:off x="781" y="2374"/>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3" name="Oval 31"/>
            <p:cNvSpPr/>
            <p:nvPr/>
          </p:nvSpPr>
          <p:spPr>
            <a:xfrm>
              <a:off x="1628" y="100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4" name="Oval 32"/>
            <p:cNvSpPr/>
            <p:nvPr/>
          </p:nvSpPr>
          <p:spPr>
            <a:xfrm>
              <a:off x="1457" y="100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5" name="Oval 33"/>
            <p:cNvSpPr/>
            <p:nvPr/>
          </p:nvSpPr>
          <p:spPr>
            <a:xfrm>
              <a:off x="1902" y="208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6" name="Oval 34"/>
            <p:cNvSpPr/>
            <p:nvPr/>
          </p:nvSpPr>
          <p:spPr>
            <a:xfrm>
              <a:off x="1907" y="196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47" name="Freeform 35"/>
            <p:cNvSpPr/>
            <p:nvPr/>
          </p:nvSpPr>
          <p:spPr>
            <a:xfrm>
              <a:off x="1873" y="1027"/>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48" name="Freeform 36"/>
            <p:cNvSpPr/>
            <p:nvPr/>
          </p:nvSpPr>
          <p:spPr>
            <a:xfrm>
              <a:off x="1888" y="1698"/>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49" name="Freeform 37"/>
            <p:cNvSpPr/>
            <p:nvPr/>
          </p:nvSpPr>
          <p:spPr>
            <a:xfrm rot="-5400000">
              <a:off x="769" y="619"/>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0" name="Freeform 38"/>
            <p:cNvSpPr/>
            <p:nvPr/>
          </p:nvSpPr>
          <p:spPr>
            <a:xfrm rot="-5400000">
              <a:off x="1455" y="620"/>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1" name="Freeform 39"/>
            <p:cNvSpPr/>
            <p:nvPr/>
          </p:nvSpPr>
          <p:spPr>
            <a:xfrm rot="5400000" flipV="1">
              <a:off x="776" y="2089"/>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2" name="Freeform 40"/>
            <p:cNvSpPr/>
            <p:nvPr/>
          </p:nvSpPr>
          <p:spPr>
            <a:xfrm rot="5400000" flipV="1">
              <a:off x="1466" y="2114"/>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3" name="Freeform 41"/>
            <p:cNvSpPr/>
            <p:nvPr/>
          </p:nvSpPr>
          <p:spPr>
            <a:xfrm flipH="1" flipV="1">
              <a:off x="343" y="989"/>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4" name="Freeform 42"/>
            <p:cNvSpPr/>
            <p:nvPr/>
          </p:nvSpPr>
          <p:spPr>
            <a:xfrm flipH="1" flipV="1">
              <a:off x="349" y="1702"/>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3355" name="Text Box 43"/>
            <p:cNvSpPr txBox="1"/>
            <p:nvPr/>
          </p:nvSpPr>
          <p:spPr>
            <a:xfrm>
              <a:off x="720" y="1247"/>
              <a:ext cx="553"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3356" name="Text Box 44"/>
            <p:cNvSpPr txBox="1"/>
            <p:nvPr/>
          </p:nvSpPr>
          <p:spPr>
            <a:xfrm>
              <a:off x="1392" y="1253"/>
              <a:ext cx="751"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3357" name="Text Box 45"/>
            <p:cNvSpPr txBox="1"/>
            <p:nvPr/>
          </p:nvSpPr>
          <p:spPr>
            <a:xfrm>
              <a:off x="1451" y="1942"/>
              <a:ext cx="565"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3358" name="Oval 46"/>
            <p:cNvSpPr/>
            <p:nvPr/>
          </p:nvSpPr>
          <p:spPr>
            <a:xfrm>
              <a:off x="721" y="1931"/>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59" name="Text Box 47"/>
            <p:cNvSpPr txBox="1"/>
            <p:nvPr/>
          </p:nvSpPr>
          <p:spPr>
            <a:xfrm>
              <a:off x="720" y="1950"/>
              <a:ext cx="807"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sp>
        <p:nvSpPr>
          <p:cNvPr id="9264" name="AutoShape 48"/>
          <p:cNvSpPr>
            <a:spLocks noChangeArrowheads="1"/>
          </p:cNvSpPr>
          <p:nvPr/>
        </p:nvSpPr>
        <p:spPr bwMode="auto">
          <a:xfrm>
            <a:off x="3990975" y="2371725"/>
            <a:ext cx="1371600" cy="582613"/>
          </a:xfrm>
          <a:prstGeom prst="wedgeRoundRectCallout">
            <a:avLst>
              <a:gd name="adj1" fmla="val -60069"/>
              <a:gd name="adj2" fmla="val 31963"/>
              <a:gd name="adj3" fmla="val 16667"/>
            </a:avLst>
          </a:prstGeom>
          <a:gradFill rotWithShape="0">
            <a:gsLst>
              <a:gs pos="0">
                <a:srgbClr val="FFFFFF"/>
              </a:gs>
              <a:gs pos="50000">
                <a:srgbClr val="FFFF00"/>
              </a:gs>
              <a:gs pos="100000">
                <a:srgbClr val="FFFFFF"/>
              </a:gs>
            </a:gsLst>
            <a:lin ang="5400000" scaled="1"/>
          </a:gradFill>
          <a:ln w="28575">
            <a:solidFill>
              <a:srgbClr val="008000"/>
            </a:solidFill>
            <a:miter lim="800000"/>
            <a:headEnd type="none" w="sm" len="sm"/>
            <a:tailEnd type="none" w="sm" len="sm"/>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价电子</a:t>
            </a:r>
            <a:endParaRPr kumimoji="1" lang="zh-CN" altLang="en-US" sz="32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长城楷体" pitchFamily="49" charset="-122"/>
              <a:cs typeface="+mn-cs"/>
            </a:endParaRPr>
          </a:p>
        </p:txBody>
      </p:sp>
      <p:sp>
        <p:nvSpPr>
          <p:cNvPr id="9265" name="Rectangle 49"/>
          <p:cNvSpPr>
            <a:spLocks noChangeArrowheads="1"/>
          </p:cNvSpPr>
          <p:nvPr/>
        </p:nvSpPr>
        <p:spPr bwMode="auto">
          <a:xfrm>
            <a:off x="5422900" y="1023938"/>
            <a:ext cx="3063875" cy="3711575"/>
          </a:xfrm>
          <a:prstGeom prst="rect">
            <a:avLst/>
          </a:prstGeom>
          <a:noFill/>
          <a:ln w="9525">
            <a:noFill/>
            <a:miter lim="800000"/>
          </a:ln>
          <a:effectLst/>
        </p:spPr>
        <p:txBody>
          <a:bodyPr anchor="ctr">
            <a:spAutoFit/>
          </a:bodyPr>
          <a:lstStyle/>
          <a:p>
            <a:pPr marL="0" marR="0" lvl="0" indent="0" algn="just" defTabSz="914400" rtl="0" eaLnBrk="1" fontAlgn="base" latinLnBrk="0" hangingPunct="1">
              <a:lnSpc>
                <a:spcPct val="120000"/>
              </a:lnSpc>
              <a:spcBef>
                <a:spcPct val="5000"/>
              </a:spcBef>
              <a:spcAft>
                <a:spcPct val="0"/>
              </a:spcAft>
              <a:buClrTx/>
              <a:buSzTx/>
              <a:buFontTx/>
              <a:buNone/>
              <a:defRPr/>
            </a:pPr>
            <a:r>
              <a:rPr kumimoji="1" lang="en-US" altLang="zh-CN"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价电子在获得一定能量（温度升高或受光照）后，即可挣脱原子核的束缚，成为</a:t>
            </a:r>
            <a:r>
              <a:rPr kumimoji="1" lang="zh-CN" altLang="en-US" sz="24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自由电子</a:t>
            </a: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（带负电），同时共价键中留下一个空位，称为</a:t>
            </a:r>
            <a:r>
              <a:rPr kumimoji="1" lang="zh-CN" altLang="en-US" sz="24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空穴</a:t>
            </a: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（带正电）</a:t>
            </a: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长城楷体" pitchFamily="49" charset="-122"/>
                <a:cs typeface="+mn-cs"/>
              </a:rPr>
              <a:t>。</a:t>
            </a:r>
            <a:endParaRPr kumimoji="1" lang="zh-CN" altLang="en-US" sz="24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9266" name="Rectangle 50"/>
          <p:cNvSpPr>
            <a:spLocks noChangeArrowheads="1"/>
          </p:cNvSpPr>
          <p:nvPr/>
        </p:nvSpPr>
        <p:spPr bwMode="auto">
          <a:xfrm>
            <a:off x="701675" y="434975"/>
            <a:ext cx="3962400" cy="5191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本征半导体的导电机理</a:t>
            </a:r>
          </a:p>
        </p:txBody>
      </p:sp>
      <p:sp>
        <p:nvSpPr>
          <p:cNvPr id="9267" name="Rectangle 51"/>
          <p:cNvSpPr>
            <a:spLocks noChangeArrowheads="1"/>
          </p:cNvSpPr>
          <p:nvPr/>
        </p:nvSpPr>
        <p:spPr bwMode="auto">
          <a:xfrm>
            <a:off x="231775" y="4975225"/>
            <a:ext cx="8840788" cy="523875"/>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本征半导体中，自由电子和空穴成对出现，数目相等。</a:t>
            </a:r>
            <a:endPar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5" name="Group 52"/>
          <p:cNvGrpSpPr/>
          <p:nvPr/>
        </p:nvGrpSpPr>
        <p:grpSpPr>
          <a:xfrm>
            <a:off x="1797050" y="1814513"/>
            <a:ext cx="685800" cy="1676400"/>
            <a:chOff x="768" y="672"/>
            <a:chExt cx="432" cy="1131"/>
          </a:xfrm>
        </p:grpSpPr>
        <p:sp>
          <p:nvSpPr>
            <p:cNvPr id="13365" name="Oval 53"/>
            <p:cNvSpPr/>
            <p:nvPr/>
          </p:nvSpPr>
          <p:spPr>
            <a:xfrm>
              <a:off x="1104" y="672"/>
              <a:ext cx="96" cy="96"/>
            </a:xfrm>
            <a:prstGeom prst="ellipse">
              <a:avLst/>
            </a:prstGeom>
            <a:solidFill>
              <a:srgbClr val="FF33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66" name="Oval 54"/>
            <p:cNvSpPr/>
            <p:nvPr/>
          </p:nvSpPr>
          <p:spPr>
            <a:xfrm>
              <a:off x="768" y="1680"/>
              <a:ext cx="125" cy="123"/>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3367" name="Line 55"/>
            <p:cNvSpPr/>
            <p:nvPr/>
          </p:nvSpPr>
          <p:spPr>
            <a:xfrm flipV="1">
              <a:off x="864" y="768"/>
              <a:ext cx="288" cy="912"/>
            </a:xfrm>
            <a:prstGeom prst="line">
              <a:avLst/>
            </a:prstGeom>
            <a:ln w="38100" cap="flat" cmpd="sng">
              <a:solidFill>
                <a:schemeClr val="tx1"/>
              </a:solidFill>
              <a:prstDash val="solid"/>
              <a:round/>
              <a:headEnd type="none" w="sm" len="sm"/>
              <a:tailEnd type="arrow" w="sm" len="med"/>
            </a:ln>
          </p:spPr>
        </p:sp>
      </p:grpSp>
      <p:sp>
        <p:nvSpPr>
          <p:cNvPr id="9272" name="AutoShape 56"/>
          <p:cNvSpPr>
            <a:spLocks noChangeArrowheads="1"/>
          </p:cNvSpPr>
          <p:nvPr/>
        </p:nvSpPr>
        <p:spPr bwMode="auto">
          <a:xfrm>
            <a:off x="250825" y="4106863"/>
            <a:ext cx="1066800" cy="582613"/>
          </a:xfrm>
          <a:prstGeom prst="wedgeRoundRectCallout">
            <a:avLst>
              <a:gd name="adj1" fmla="val 94403"/>
              <a:gd name="adj2" fmla="val -146985"/>
              <a:gd name="adj3" fmla="val 16667"/>
            </a:avLst>
          </a:prstGeom>
          <a:gradFill rotWithShape="1">
            <a:gsLst>
              <a:gs pos="0">
                <a:srgbClr val="FFFFFF"/>
              </a:gs>
              <a:gs pos="50000">
                <a:srgbClr val="CCFFFF"/>
              </a:gs>
              <a:gs pos="100000">
                <a:srgbClr val="FFFFFF"/>
              </a:gs>
            </a:gsLst>
            <a:lin ang="5400000" scaled="1"/>
          </a:gradFill>
          <a:ln w="28575">
            <a:solidFill>
              <a:srgbClr val="006600"/>
            </a:solidFill>
            <a:miter lim="800000"/>
            <a:headEnd type="none" w="sm" len="sm"/>
            <a:tailEnd type="none" w="sm" len="sm"/>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微软雅黑" panose="020B0503020204020204" pitchFamily="34" charset="-122"/>
                <a:ea typeface="微软雅黑" panose="020B0503020204020204" pitchFamily="34" charset="-122"/>
                <a:cs typeface="+mn-cs"/>
              </a:rPr>
              <a:t>空穴</a:t>
            </a:r>
          </a:p>
        </p:txBody>
      </p:sp>
      <p:sp>
        <p:nvSpPr>
          <p:cNvPr id="9274" name="AutoShape 58"/>
          <p:cNvSpPr>
            <a:spLocks noChangeArrowheads="1"/>
          </p:cNvSpPr>
          <p:nvPr/>
        </p:nvSpPr>
        <p:spPr bwMode="auto">
          <a:xfrm>
            <a:off x="2771775" y="1314450"/>
            <a:ext cx="1905000" cy="582613"/>
          </a:xfrm>
          <a:prstGeom prst="wedgeRoundRectCallout">
            <a:avLst>
              <a:gd name="adj1" fmla="val -68500"/>
              <a:gd name="adj2" fmla="val 45639"/>
              <a:gd name="adj3" fmla="val 16667"/>
            </a:avLst>
          </a:prstGeom>
          <a:gradFill rotWithShape="1">
            <a:gsLst>
              <a:gs pos="0">
                <a:srgbClr val="FFFFFF"/>
              </a:gs>
              <a:gs pos="50000">
                <a:srgbClr val="FFFF99"/>
              </a:gs>
              <a:gs pos="100000">
                <a:srgbClr val="FFFFFF"/>
              </a:gs>
            </a:gsLst>
            <a:lin ang="5400000" scaled="1"/>
          </a:gradFill>
          <a:ln w="28575">
            <a:solidFill>
              <a:srgbClr val="00CC66"/>
            </a:solidFill>
            <a:miter lim="800000"/>
            <a:headEnd type="none" w="sm" len="sm"/>
            <a:tailEnd type="none" w="sm" len="sm"/>
          </a:ln>
          <a:effectLst/>
        </p:spPr>
        <p:txBody>
          <a:bodyPr lIns="90000" tIns="46800" rIns="90000" bIns="4680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自由电子</a:t>
            </a:r>
          </a:p>
        </p:txBody>
      </p:sp>
      <p:sp>
        <p:nvSpPr>
          <p:cNvPr id="13370" name="AutoShape 6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3371" name="AutoShape 6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3372" name="AutoShape 6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 name="矩形 1"/>
          <p:cNvSpPr/>
          <p:nvPr/>
        </p:nvSpPr>
        <p:spPr>
          <a:xfrm>
            <a:off x="292100" y="5499100"/>
            <a:ext cx="8851900" cy="1066800"/>
          </a:xfrm>
          <a:prstGeom prst="rect">
            <a:avLst/>
          </a:prstGeom>
        </p:spPr>
        <p:txBody>
          <a:bodyPr>
            <a:spAutoFit/>
          </a:bodyPr>
          <a:lstStyle/>
          <a:p>
            <a:pPr marL="0" marR="0" lvl="0" indent="0" algn="l" defTabSz="914400" rtl="0" eaLnBrk="1" fontAlgn="base" latinLnBrk="0" hangingPunct="1">
              <a:lnSpc>
                <a:spcPts val="3800"/>
              </a:lnSpc>
              <a:spcBef>
                <a:spcPts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本征半导体在温度升高时产生电子</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空穴对的现象称为</a:t>
            </a: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本征激发。</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9265">
                                            <p:txEl>
                                              <p:pRg st="0" end="0"/>
                                            </p:txEl>
                                          </p:spTgt>
                                        </p:tgtEl>
                                        <p:attrNameLst>
                                          <p:attrName>style.visibility</p:attrName>
                                        </p:attrNameLst>
                                      </p:cBhvr>
                                      <p:to>
                                        <p:strVal val="visible"/>
                                      </p:to>
                                    </p:set>
                                    <p:animEffect transition="in" filter="blinds(vertical)">
                                      <p:cBhvr>
                                        <p:cTn id="7" dur="500"/>
                                        <p:tgtEl>
                                          <p:spTgt spid="926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strips(upRigh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274"/>
                                        </p:tgtEl>
                                        <p:attrNameLst>
                                          <p:attrName>style.visibility</p:attrName>
                                        </p:attrNameLst>
                                      </p:cBhvr>
                                      <p:to>
                                        <p:strVal val="visible"/>
                                      </p:to>
                                    </p:set>
                                    <p:animEffect transition="in" filter="wipe(up)">
                                      <p:cBhvr>
                                        <p:cTn id="17" dur="500"/>
                                        <p:tgtEl>
                                          <p:spTgt spid="927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272"/>
                                        </p:tgtEl>
                                        <p:attrNameLst>
                                          <p:attrName>style.visibility</p:attrName>
                                        </p:attrNameLst>
                                      </p:cBhvr>
                                      <p:to>
                                        <p:strVal val="visible"/>
                                      </p:to>
                                    </p:set>
                                    <p:animEffect transition="in" filter="wipe(down)">
                                      <p:cBhvr>
                                        <p:cTn id="22" dur="500"/>
                                        <p:tgtEl>
                                          <p:spTgt spid="92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9267"/>
                                        </p:tgtEl>
                                        <p:attrNameLst>
                                          <p:attrName>style.visibility</p:attrName>
                                        </p:attrNameLst>
                                      </p:cBhvr>
                                      <p:to>
                                        <p:strVal val="visible"/>
                                      </p:to>
                                    </p:set>
                                    <p:animEffect transition="in" filter="blinds(vertical)">
                                      <p:cBhvr>
                                        <p:cTn id="27" dur="500"/>
                                        <p:tgtEl>
                                          <p:spTgt spid="926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linds(horizont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65" grpId="0" build="p"/>
      <p:bldP spid="9267" grpId="0"/>
      <p:bldP spid="9272" grpId="0" animBg="1"/>
      <p:bldP spid="9274" grpId="0" animBg="1"/>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6258"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59"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0"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1"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aphicFrame>
        <p:nvGraphicFramePr>
          <p:cNvPr id="30773" name="Group 53"/>
          <p:cNvGraphicFramePr>
            <a:graphicFrameLocks noGrp="1"/>
          </p:cNvGraphicFramePr>
          <p:nvPr/>
        </p:nvGraphicFramePr>
        <p:xfrm>
          <a:off x="542608" y="1853883"/>
          <a:ext cx="7949952" cy="2762250"/>
        </p:xfrm>
        <a:graphic>
          <a:graphicData uri="http://schemas.openxmlformats.org/drawingml/2006/table">
            <a:tbl>
              <a:tblPr/>
              <a:tblGrid>
                <a:gridCol w="1589990">
                  <a:extLst>
                    <a:ext uri="{9D8B030D-6E8A-4147-A177-3AD203B41FA5}">
                      <a16:colId xmlns:a16="http://schemas.microsoft.com/office/drawing/2014/main" val="20000"/>
                    </a:ext>
                  </a:extLst>
                </a:gridCol>
                <a:gridCol w="1011812">
                  <a:extLst>
                    <a:ext uri="{9D8B030D-6E8A-4147-A177-3AD203B41FA5}">
                      <a16:colId xmlns:a16="http://schemas.microsoft.com/office/drawing/2014/main" val="20001"/>
                    </a:ext>
                  </a:extLst>
                </a:gridCol>
                <a:gridCol w="1011812">
                  <a:extLst>
                    <a:ext uri="{9D8B030D-6E8A-4147-A177-3AD203B41FA5}">
                      <a16:colId xmlns:a16="http://schemas.microsoft.com/office/drawing/2014/main" val="20002"/>
                    </a:ext>
                  </a:extLst>
                </a:gridCol>
                <a:gridCol w="1734535">
                  <a:extLst>
                    <a:ext uri="{9D8B030D-6E8A-4147-A177-3AD203B41FA5}">
                      <a16:colId xmlns:a16="http://schemas.microsoft.com/office/drawing/2014/main" val="20003"/>
                    </a:ext>
                  </a:extLst>
                </a:gridCol>
                <a:gridCol w="1228629">
                  <a:extLst>
                    <a:ext uri="{9D8B030D-6E8A-4147-A177-3AD203B41FA5}">
                      <a16:colId xmlns:a16="http://schemas.microsoft.com/office/drawing/2014/main" val="20004"/>
                    </a:ext>
                  </a:extLst>
                </a:gridCol>
                <a:gridCol w="1373174">
                  <a:extLst>
                    <a:ext uri="{9D8B030D-6E8A-4147-A177-3AD203B41FA5}">
                      <a16:colId xmlns:a16="http://schemas.microsoft.com/office/drawing/2014/main" val="20005"/>
                    </a:ext>
                  </a:extLst>
                </a:gridCol>
              </a:tblGrid>
              <a:tr h="432560">
                <a:tc rowSpan="4">
                  <a:txBody>
                    <a:bodyPr/>
                    <a:lstStyle/>
                    <a:p>
                      <a:pPr marL="0" marR="0" lvl="0" indent="0" algn="l" defTabSz="914400" rtl="0" eaLnBrk="1" fontAlgn="base" latinLnBrk="0" hangingPunct="1">
                        <a:lnSpc>
                          <a:spcPct val="100000"/>
                        </a:lnSpc>
                        <a:spcBef>
                          <a:spcPct val="20000"/>
                        </a:spcBef>
                        <a:spcAft>
                          <a:spcPct val="0"/>
                        </a:spcAft>
                        <a:buClrTx/>
                        <a:buSzTx/>
                        <a:buFontTx/>
                        <a:buNone/>
                      </a:pPr>
                      <a:endParaRPr kumimoji="0" lang="zh-CN" altLang="en-US" sz="2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zh-CN" altLang="en-US"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管    型</a:t>
                      </a:r>
                    </a:p>
                  </a:txBody>
                  <a:tcPr marT="45725" marB="45725"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5">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zh-CN" altLang="en-US"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工    作    状   态</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hMerge="1">
                  <a:txBody>
                    <a:bodyPr/>
                    <a:lstStyle/>
                    <a:p>
                      <a:endParaRPr lang="zh-CN"/>
                    </a:p>
                  </a:txBody>
                  <a:tcPr/>
                </a:tc>
                <a:tc hMerge="1">
                  <a:txBody>
                    <a:bodyPr/>
                    <a:lstStyle/>
                    <a:p>
                      <a:endParaRPr lang="zh-CN"/>
                    </a:p>
                  </a:txBody>
                  <a:tcPr/>
                </a:tc>
                <a:tc hMerge="1">
                  <a:txBody>
                    <a:bodyPr/>
                    <a:lstStyle/>
                    <a:p>
                      <a:endParaRPr lang="zh-CN"/>
                    </a:p>
                  </a:txBody>
                  <a:tcPr/>
                </a:tc>
                <a:extLst>
                  <a:ext uri="{0D108BD9-81ED-4DB2-BD59-A6C34878D82A}">
                    <a16:rowId xmlns:a16="http://schemas.microsoft.com/office/drawing/2014/main" val="10000"/>
                  </a:ext>
                </a:extLst>
              </a:tr>
              <a:tr h="432560">
                <a:tc vMerge="1">
                  <a:txBody>
                    <a:bodyPr/>
                    <a:lstStyle/>
                    <a:p>
                      <a:endParaRPr lang="zh-CN"/>
                    </a:p>
                  </a:txBody>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zh-CN" altLang="en-US"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饱和</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zh-CN" altLang="en-US"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放大</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8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zh-CN" altLang="en-US"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截止</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1"/>
                  </a:ext>
                </a:extLst>
              </a:tr>
              <a:tr h="432030">
                <a:tc vMerge="1">
                  <a:txBody>
                    <a:bodyPr/>
                    <a:lstStyle/>
                    <a:p>
                      <a:endParaRPr lang="zh-CN"/>
                    </a:p>
                  </a:txBody>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U</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BE</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/V</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U</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CE</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/V</a:t>
                      </a:r>
                      <a:endParaRPr kumimoji="0" lang="zh-CN" altLang="en-US" sz="28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U</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BE</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/V</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U</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BE</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/V</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zh-CN"/>
                    </a:p>
                  </a:txBody>
                  <a:tcPr/>
                </a:tc>
                <a:extLst>
                  <a:ext uri="{0D108BD9-81ED-4DB2-BD59-A6C34878D82A}">
                    <a16:rowId xmlns:a16="http://schemas.microsoft.com/office/drawing/2014/main" val="10002"/>
                  </a:ext>
                </a:extLst>
              </a:tr>
              <a:tr h="376370">
                <a:tc vMerge="1">
                  <a:txBody>
                    <a:bodyPr/>
                    <a:lstStyle/>
                    <a:p>
                      <a:endParaRPr lang="zh-CN"/>
                    </a:p>
                  </a:txBody>
                  <a:tcPr/>
                </a:tc>
                <a:tc vMerge="1">
                  <a:txBody>
                    <a:bodyPr/>
                    <a:lstStyle/>
                    <a:p>
                      <a:endParaRPr lang="zh-CN"/>
                    </a:p>
                  </a:txBody>
                  <a:tcPr/>
                </a:tc>
                <a:tc vMerge="1">
                  <a:txBody>
                    <a:bodyPr/>
                    <a:lstStyle/>
                    <a:p>
                      <a:endParaRPr lang="zh-CN"/>
                    </a:p>
                  </a:txBody>
                  <a:tcPr/>
                </a:tc>
                <a:tc vMerge="1">
                  <a:txBody>
                    <a:bodyPr/>
                    <a:lstStyle/>
                    <a:p>
                      <a:endParaRPr lang="zh-CN"/>
                    </a:p>
                  </a:txBody>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开始截止</a:t>
                      </a:r>
                    </a:p>
                  </a:txBody>
                  <a:tcPr marT="45725" marB="45725"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0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可靠截止</a:t>
                      </a:r>
                    </a:p>
                  </a:txBody>
                  <a:tcPr marT="45725" marB="45725"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72012">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硅管</a:t>
                      </a:r>
                      <a:r>
                        <a:rPr kumimoji="0" lang="en-US" altLang="zh-CN" sz="22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NPN</a:t>
                      </a:r>
                      <a:r>
                        <a:rPr kumimoji="0" lang="en-US" altLang="zh-CN" sz="22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p>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锗管</a:t>
                      </a:r>
                      <a:r>
                        <a:rPr kumimoji="0" lang="en-US" altLang="zh-CN" sz="22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PNP</a:t>
                      </a:r>
                      <a:r>
                        <a:rPr kumimoji="0" lang="en-US" altLang="zh-CN" sz="2200" b="1" i="0" u="none" strike="noStrike" cap="none" normalizeH="0" baseline="0">
                          <a:ln>
                            <a:noFill/>
                          </a:ln>
                          <a:solidFill>
                            <a:schemeClr val="tx1"/>
                          </a:solidFill>
                          <a:effectLst/>
                          <a:latin typeface="宋体" panose="02010600030101010101" pitchFamily="2" charset="-122"/>
                          <a:ea typeface="宋体" panose="02010600030101010101" pitchFamily="2" charset="-122"/>
                        </a:rPr>
                        <a:t>)</a:t>
                      </a:r>
                    </a:p>
                  </a:txBody>
                  <a:tcPr marT="45725" marB="45725"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0.7</a:t>
                      </a:r>
                    </a:p>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0.3</a:t>
                      </a:r>
                      <a:endPar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0.3</a:t>
                      </a:r>
                    </a:p>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0.1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0.6 ~ 0.7</a:t>
                      </a:r>
                    </a:p>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0.2 ~ 0.3</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0.5</a:t>
                      </a:r>
                    </a:p>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0.1</a:t>
                      </a:r>
                    </a:p>
                  </a:txBody>
                  <a:tcPr marT="45725" marB="45725"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pPr>
                      <a:r>
                        <a:rPr kumimoji="0" lang="zh-CN" altLang="en-US"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zh-CN"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a:t>
                      </a:r>
                      <a:r>
                        <a:rPr kumimoji="0" lang="zh-CN" altLang="en-US"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sym typeface="Symbol" panose="05050102010706020507" pitchFamily="18" charset="2"/>
                        </a:rPr>
                        <a:t> </a:t>
                      </a:r>
                      <a:r>
                        <a:rPr kumimoji="0" lang="en-US" altLang="zh-CN" sz="2200" b="1" i="0" u="none" strike="noStrike" cap="none" normalizeH="0" baseline="0" dirty="0">
                          <a:ln>
                            <a:noFill/>
                          </a:ln>
                          <a:solidFill>
                            <a:schemeClr val="tx1"/>
                          </a:solidFill>
                          <a:effectLst/>
                          <a:latin typeface="Times New Roman" panose="02020603050405020304" pitchFamily="18" charset="0"/>
                          <a:ea typeface="方正琥珀繁体" pitchFamily="2" charset="-122"/>
                          <a:sym typeface="Symbol" panose="05050102010706020507" pitchFamily="18" charset="2"/>
                        </a:rPr>
                        <a:t>0</a:t>
                      </a: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p>
                    <a:p>
                      <a:pPr marL="0" marR="0" lvl="0" indent="0" algn="ctr" defTabSz="914400" rtl="0" eaLnBrk="1" fontAlgn="base" latinLnBrk="0" hangingPunct="1">
                        <a:lnSpc>
                          <a:spcPct val="100000"/>
                        </a:lnSpc>
                        <a:spcBef>
                          <a:spcPct val="20000"/>
                        </a:spcBef>
                        <a:spcAft>
                          <a:spcPct val="0"/>
                        </a:spcAft>
                        <a:buClrTx/>
                        <a:buSzTx/>
                        <a:buFontTx/>
                        <a:buNone/>
                      </a:pP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0.1</a:t>
                      </a:r>
                    </a:p>
                  </a:txBody>
                  <a:tcPr marT="45725" marB="45725"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4849" name="Text Box 33"/>
          <p:cNvSpPr txBox="1"/>
          <p:nvPr/>
        </p:nvSpPr>
        <p:spPr>
          <a:xfrm>
            <a:off x="2538095" y="1231583"/>
            <a:ext cx="3784600" cy="460375"/>
          </a:xfrm>
          <a:prstGeom prst="rect">
            <a:avLst/>
          </a:prstGeom>
          <a:noFill/>
          <a:ln w="9525">
            <a:noFill/>
          </a:ln>
        </p:spPr>
        <p:txBody>
          <a:bodyPr>
            <a:spAutoFit/>
          </a:bodyPr>
          <a:lstStyle/>
          <a:p>
            <a:pPr algn="ctr" eaLnBrk="1" hangingPunct="1">
              <a:spcBef>
                <a:spcPct val="50000"/>
              </a:spcBef>
            </a:pPr>
            <a:r>
              <a:rPr lang="zh-CN" altLang="en-US" b="1" dirty="0">
                <a:latin typeface="Times New Roman" panose="02020603050405020304" pitchFamily="18" charset="0"/>
              </a:rPr>
              <a:t>晶体管结电压的典型值</a:t>
            </a:r>
          </a:p>
        </p:txBody>
      </p:sp>
    </p:spTree>
  </p:cSld>
  <p:clrMapOvr>
    <a:masterClrMapping/>
  </p:clrMapOvr>
  <p:transition/>
</p:sld>
</file>

<file path=ppt/slides/slide10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381000" y="279400"/>
            <a:ext cx="4495800" cy="5334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9.5.4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主要参数</a:t>
            </a:r>
          </a:p>
        </p:txBody>
      </p:sp>
      <p:sp>
        <p:nvSpPr>
          <p:cNvPr id="43011" name="Rectangle 3"/>
          <p:cNvSpPr>
            <a:spLocks noGrp="1" noChangeArrowheads="1"/>
          </p:cNvSpPr>
          <p:nvPr>
            <p:ph type="subTitle" idx="1"/>
          </p:nvPr>
        </p:nvSpPr>
        <p:spPr>
          <a:xfrm>
            <a:off x="482600" y="1905000"/>
            <a:ext cx="45720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mn-lt"/>
                <a:ea typeface="+mn-ea"/>
                <a:cs typeface="+mn-cs"/>
              </a:rPr>
              <a:t>1</a:t>
            </a:r>
            <a:r>
              <a:rPr kumimoji="1" lang="en-US" altLang="zh-CN"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mn-ea"/>
                <a:cs typeface="+mn-cs"/>
              </a:rPr>
              <a:t>. </a:t>
            </a:r>
            <a:r>
              <a:rPr kumimoji="1" lang="zh-CN" altLang="en-US"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mn-ea"/>
                <a:cs typeface="+mn-cs"/>
              </a:rPr>
              <a:t>电流放大系数</a:t>
            </a:r>
            <a:r>
              <a:rPr kumimoji="1" lang="zh-CN" altLang="en-US" sz="2800" b="1" i="0" u="none" strike="noStrike" kern="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mn-ea"/>
                <a:cs typeface="+mn-cs"/>
                <a:sym typeface="Symbol" panose="05050102010706020507" pitchFamily="18" charset="2"/>
              </a:rPr>
              <a:t></a:t>
            </a:r>
            <a:r>
              <a:rPr kumimoji="1" lang="zh-CN" altLang="en-US" sz="2800" b="1" i="1" u="none" strike="noStrike" kern="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mn-ea"/>
                <a:cs typeface="+mn-cs"/>
                <a:sym typeface="Symbol" panose="05050102010706020507" pitchFamily="18" charset="2"/>
              </a:rPr>
              <a:t> </a:t>
            </a:r>
            <a:r>
              <a:rPr kumimoji="1" lang="en-US" altLang="zh-CN" sz="2800" b="1" i="1" u="none" strike="noStrike" kern="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mn-ea"/>
                <a:cs typeface="+mn-cs"/>
                <a:sym typeface="Symbol" panose="05050102010706020507" pitchFamily="18" charset="2"/>
              </a:rPr>
              <a:t>,</a:t>
            </a:r>
            <a:endParaRPr kumimoji="1" lang="zh-CN" altLang="en-US" sz="2800" b="0" i="1" u="none" strike="noStrike" kern="0" cap="none" spc="0" normalizeH="0" baseline="0" noProof="0" dirty="0">
              <a:ln>
                <a:noFill/>
              </a:ln>
              <a:solidFill>
                <a:srgbClr val="0000FF"/>
              </a:solidFill>
              <a:effectLst>
                <a:outerShdw blurRad="38100" dist="38100" dir="2700000" algn="tl">
                  <a:srgbClr val="C0C0C0"/>
                </a:outerShdw>
              </a:effectLst>
              <a:uLnTx/>
              <a:uFillTx/>
              <a:latin typeface="+mn-lt"/>
              <a:ea typeface="+mn-ea"/>
              <a:cs typeface="+mn-cs"/>
            </a:endParaRPr>
          </a:p>
        </p:txBody>
      </p:sp>
      <p:graphicFrame>
        <p:nvGraphicFramePr>
          <p:cNvPr id="43012" name="Object 4"/>
          <p:cNvGraphicFramePr>
            <a:graphicFrameLocks noChangeAspect="1"/>
          </p:cNvGraphicFramePr>
          <p:nvPr/>
        </p:nvGraphicFramePr>
        <p:xfrm>
          <a:off x="4157663" y="1924050"/>
          <a:ext cx="369887" cy="514350"/>
        </p:xfrm>
        <a:graphic>
          <a:graphicData uri="http://schemas.openxmlformats.org/presentationml/2006/ole">
            <mc:AlternateContent xmlns:mc="http://schemas.openxmlformats.org/markup-compatibility/2006">
              <mc:Choice xmlns:v="urn:schemas-microsoft-com:vml" Requires="v">
                <p:oleObj spid="_x0000_s24593" r:id="rId4" imgW="139700" imgH="241300" progId="Equation.3">
                  <p:embed/>
                </p:oleObj>
              </mc:Choice>
              <mc:Fallback>
                <p:oleObj r:id="rId4" imgW="139700" imgH="241300" progId="Equation.3">
                  <p:embed/>
                  <p:pic>
                    <p:nvPicPr>
                      <p:cNvPr id="0" name="图片 3107"/>
                      <p:cNvPicPr/>
                      <p:nvPr/>
                    </p:nvPicPr>
                    <p:blipFill>
                      <a:blip r:embed="rId5">
                        <a:clrChange>
                          <a:clrFrom>
                            <a:srgbClr val="000000"/>
                          </a:clrFrom>
                          <a:clrTo>
                            <a:srgbClr val="006600"/>
                          </a:clrTo>
                        </a:clrChange>
                      </a:blip>
                      <a:stretch>
                        <a:fillRect/>
                      </a:stretch>
                    </p:blipFill>
                    <p:spPr>
                      <a:xfrm>
                        <a:off x="4157663" y="1924050"/>
                        <a:ext cx="369887" cy="514350"/>
                      </a:xfrm>
                      <a:prstGeom prst="rect">
                        <a:avLst/>
                      </a:prstGeom>
                      <a:noFill/>
                      <a:ln w="38100">
                        <a:noFill/>
                        <a:miter/>
                      </a:ln>
                    </p:spPr>
                  </p:pic>
                </p:oleObj>
              </mc:Fallback>
            </mc:AlternateContent>
          </a:graphicData>
        </a:graphic>
      </p:graphicFrame>
      <p:sp>
        <p:nvSpPr>
          <p:cNvPr id="43013" name="Text Box 5"/>
          <p:cNvSpPr txBox="1">
            <a:spLocks noChangeArrowheads="1"/>
          </p:cNvSpPr>
          <p:nvPr/>
        </p:nvSpPr>
        <p:spPr bwMode="auto">
          <a:xfrm>
            <a:off x="996950" y="3044825"/>
            <a:ext cx="3581400" cy="51911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直流电流放大系数</a:t>
            </a:r>
          </a:p>
        </p:txBody>
      </p:sp>
      <p:sp>
        <p:nvSpPr>
          <p:cNvPr id="43016" name="Rectangle 8"/>
          <p:cNvSpPr>
            <a:spLocks noChangeArrowheads="1"/>
          </p:cNvSpPr>
          <p:nvPr/>
        </p:nvSpPr>
        <p:spPr bwMode="auto">
          <a:xfrm>
            <a:off x="4800600" y="3089275"/>
            <a:ext cx="3041650" cy="519113"/>
          </a:xfrm>
          <a:prstGeom prst="rect">
            <a:avLst/>
          </a:prstGeom>
          <a:noFill/>
          <a:ln w="12700">
            <a:noFill/>
            <a:miter lim="800000"/>
            <a:headEnd type="none" w="sm" len="sm"/>
            <a:tailEnd type="none" w="sm" len="sm"/>
          </a:ln>
          <a:effec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交流电流放大系数</a:t>
            </a:r>
          </a:p>
        </p:txBody>
      </p:sp>
      <p:sp>
        <p:nvSpPr>
          <p:cNvPr id="43017" name="Rectangle 9"/>
          <p:cNvSpPr>
            <a:spLocks noChangeArrowheads="1"/>
          </p:cNvSpPr>
          <p:nvPr/>
        </p:nvSpPr>
        <p:spPr bwMode="auto">
          <a:xfrm>
            <a:off x="949325" y="2332038"/>
            <a:ext cx="4827588" cy="6477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当晶体管接成发射极电路时，</a:t>
            </a:r>
          </a:p>
        </p:txBody>
      </p:sp>
      <p:sp>
        <p:nvSpPr>
          <p:cNvPr id="43018" name="Rectangle 10"/>
          <p:cNvSpPr>
            <a:spLocks noChangeArrowheads="1"/>
          </p:cNvSpPr>
          <p:nvPr/>
        </p:nvSpPr>
        <p:spPr bwMode="auto">
          <a:xfrm>
            <a:off x="381000" y="820738"/>
            <a:ext cx="8153400" cy="1031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表示晶体管特性的数据称为晶体管的参数，晶体管的参数也是设计电路、选用晶体管的依据。</a:t>
            </a:r>
          </a:p>
        </p:txBody>
      </p:sp>
      <p:sp>
        <p:nvSpPr>
          <p:cNvPr id="43019" name="Rectangle 11"/>
          <p:cNvSpPr>
            <a:spLocks noChangeArrowheads="1"/>
          </p:cNvSpPr>
          <p:nvPr/>
        </p:nvSpPr>
        <p:spPr bwMode="auto">
          <a:xfrm>
            <a:off x="496888" y="4324350"/>
            <a:ext cx="1255713" cy="6477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注意：</a:t>
            </a:r>
          </a:p>
        </p:txBody>
      </p:sp>
      <p:grpSp>
        <p:nvGrpSpPr>
          <p:cNvPr id="2" name="Group 12"/>
          <p:cNvGrpSpPr/>
          <p:nvPr/>
        </p:nvGrpSpPr>
        <p:grpSpPr>
          <a:xfrm>
            <a:off x="533400" y="4889500"/>
            <a:ext cx="8001000" cy="1117600"/>
            <a:chOff x="336" y="2873"/>
            <a:chExt cx="5040" cy="704"/>
          </a:xfrm>
        </p:grpSpPr>
        <p:sp>
          <p:nvSpPr>
            <p:cNvPr id="43021" name="Text Box 13"/>
            <p:cNvSpPr txBox="1">
              <a:spLocks noChangeArrowheads="1"/>
            </p:cNvSpPr>
            <p:nvPr/>
          </p:nvSpPr>
          <p:spPr bwMode="auto">
            <a:xfrm>
              <a:off x="336" y="2873"/>
              <a:ext cx="5040" cy="704"/>
            </a:xfrm>
            <a:prstGeom prst="rect">
              <a:avLst/>
            </a:prstGeom>
            <a:noFill/>
            <a:ln w="38100">
              <a:noFill/>
              <a:miter lim="800000"/>
            </a:ln>
            <a:effectLst/>
          </p:spPr>
          <p:txBody>
            <a:bodyPr lIns="90000" tIns="46800" rIns="90000" bIns="46800" anchor="ctr">
              <a:spAutoFit/>
            </a:bodyPr>
            <a:lstStyle/>
            <a:p>
              <a:pPr marR="0" defTabSz="914400">
                <a:lnSpc>
                  <a:spcPct val="120000"/>
                </a:lnSpc>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和</a:t>
              </a:r>
              <a:r>
                <a:rPr kumimoji="1" lang="zh-CN" altLang="en-US"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的含义不同，但在特性曲线近于平行等距并且</a:t>
              </a:r>
              <a:r>
                <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CE0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较小的情况下，两者数值接近。</a:t>
              </a:r>
            </a:p>
          </p:txBody>
        </p:sp>
        <p:graphicFrame>
          <p:nvGraphicFramePr>
            <p:cNvPr id="98318" name="Object 14"/>
            <p:cNvGraphicFramePr>
              <a:graphicFrameLocks noChangeAspect="1"/>
            </p:cNvGraphicFramePr>
            <p:nvPr/>
          </p:nvGraphicFramePr>
          <p:xfrm>
            <a:off x="871" y="2937"/>
            <a:ext cx="233" cy="324"/>
          </p:xfrm>
          <a:graphic>
            <a:graphicData uri="http://schemas.openxmlformats.org/presentationml/2006/ole">
              <mc:AlternateContent xmlns:mc="http://schemas.openxmlformats.org/markup-compatibility/2006">
                <mc:Choice xmlns:v="urn:schemas-microsoft-com:vml" Requires="v">
                  <p:oleObj spid="_x0000_s24594" r:id="rId6" imgW="190500" imgH="266700" progId="Equation.3">
                    <p:embed/>
                  </p:oleObj>
                </mc:Choice>
                <mc:Fallback>
                  <p:oleObj r:id="rId6" imgW="190500" imgH="266700" progId="Equation.3">
                    <p:embed/>
                    <p:pic>
                      <p:nvPicPr>
                        <p:cNvPr id="0" name="图片 3114"/>
                        <p:cNvPicPr/>
                        <p:nvPr/>
                      </p:nvPicPr>
                      <p:blipFill>
                        <a:blip r:embed="rId7"/>
                        <a:stretch>
                          <a:fillRect/>
                        </a:stretch>
                      </p:blipFill>
                      <p:spPr>
                        <a:xfrm>
                          <a:off x="871" y="2937"/>
                          <a:ext cx="233" cy="324"/>
                        </a:xfrm>
                        <a:prstGeom prst="rect">
                          <a:avLst/>
                        </a:prstGeom>
                        <a:noFill/>
                        <a:ln w="38100">
                          <a:noFill/>
                          <a:miter/>
                        </a:ln>
                      </p:spPr>
                    </p:pic>
                  </p:oleObj>
                </mc:Fallback>
              </mc:AlternateContent>
            </a:graphicData>
          </a:graphic>
        </p:graphicFrame>
      </p:grpSp>
      <p:graphicFrame>
        <p:nvGraphicFramePr>
          <p:cNvPr id="5" name="对象 4"/>
          <p:cNvGraphicFramePr/>
          <p:nvPr/>
        </p:nvGraphicFramePr>
        <p:xfrm>
          <a:off x="1405255" y="3386773"/>
          <a:ext cx="2278380" cy="1369695"/>
        </p:xfrm>
        <a:graphic>
          <a:graphicData uri="http://schemas.openxmlformats.org/presentationml/2006/ole">
            <mc:AlternateContent xmlns:mc="http://schemas.openxmlformats.org/markup-compatibility/2006">
              <mc:Choice xmlns:v="urn:schemas-microsoft-com:vml" Requires="v">
                <p:oleObj spid="_x0000_s24595" r:id="rId8" imgW="1075690" imgH="745490" progId="Equation.KSEE3">
                  <p:embed/>
                </p:oleObj>
              </mc:Choice>
              <mc:Fallback>
                <p:oleObj r:id="rId8" imgW="1075690" imgH="745490" progId="Equation.KSEE3">
                  <p:embed/>
                  <p:pic>
                    <p:nvPicPr>
                      <p:cNvPr id="0" name="图片 5"/>
                      <p:cNvPicPr/>
                      <p:nvPr/>
                    </p:nvPicPr>
                    <p:blipFill>
                      <a:blip r:embed="rId9"/>
                      <a:stretch>
                        <a:fillRect/>
                      </a:stretch>
                    </p:blipFill>
                    <p:spPr>
                      <a:xfrm>
                        <a:off x="1405255" y="3386773"/>
                        <a:ext cx="2278380" cy="1369695"/>
                      </a:xfrm>
                      <a:prstGeom prst="rect">
                        <a:avLst/>
                      </a:prstGeom>
                    </p:spPr>
                  </p:pic>
                </p:oleObj>
              </mc:Fallback>
            </mc:AlternateContent>
          </a:graphicData>
        </a:graphic>
      </p:graphicFrame>
      <p:graphicFrame>
        <p:nvGraphicFramePr>
          <p:cNvPr id="7" name="对象 6"/>
          <p:cNvGraphicFramePr/>
          <p:nvPr/>
        </p:nvGraphicFramePr>
        <p:xfrm>
          <a:off x="4843780" y="3454083"/>
          <a:ext cx="2886710" cy="1273810"/>
        </p:xfrm>
        <a:graphic>
          <a:graphicData uri="http://schemas.openxmlformats.org/presentationml/2006/ole">
            <mc:AlternateContent xmlns:mc="http://schemas.openxmlformats.org/markup-compatibility/2006">
              <mc:Choice xmlns:v="urn:schemas-microsoft-com:vml" Requires="v">
                <p:oleObj spid="_x0000_s24596" r:id="rId10" imgW="1270000" imgH="696595" progId="Equation.KSEE3">
                  <p:embed/>
                </p:oleObj>
              </mc:Choice>
              <mc:Fallback>
                <p:oleObj r:id="rId10" imgW="1270000" imgH="696595" progId="Equation.KSEE3">
                  <p:embed/>
                  <p:pic>
                    <p:nvPicPr>
                      <p:cNvPr id="0" name="图片 7"/>
                      <p:cNvPicPr/>
                      <p:nvPr/>
                    </p:nvPicPr>
                    <p:blipFill>
                      <a:blip r:embed="rId11"/>
                      <a:stretch>
                        <a:fillRect/>
                      </a:stretch>
                    </p:blipFill>
                    <p:spPr>
                      <a:xfrm>
                        <a:off x="4843780" y="3454083"/>
                        <a:ext cx="2886710" cy="1273810"/>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8"/>
                                        </p:tgtEl>
                                        <p:attrNameLst>
                                          <p:attrName>style.visibility</p:attrName>
                                        </p:attrNameLst>
                                      </p:cBhvr>
                                      <p:to>
                                        <p:strVal val="visible"/>
                                      </p:to>
                                    </p:set>
                                    <p:animEffect transition="in" filter="wipe(left)">
                                      <p:cBhvr>
                                        <p:cTn id="7" dur="500"/>
                                        <p:tgtEl>
                                          <p:spTgt spid="430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3011">
                                            <p:txEl>
                                              <p:pRg st="0" end="0"/>
                                            </p:txEl>
                                          </p:spTgt>
                                        </p:tgtEl>
                                        <p:attrNameLst>
                                          <p:attrName>style.visibility</p:attrName>
                                        </p:attrNameLst>
                                      </p:cBhvr>
                                      <p:to>
                                        <p:strVal val="visible"/>
                                      </p:to>
                                    </p:set>
                                    <p:animEffect transition="in" filter="wipe(left)">
                                      <p:cBhvr>
                                        <p:cTn id="12" dur="500"/>
                                        <p:tgtEl>
                                          <p:spTgt spid="43011">
                                            <p:txEl>
                                              <p:pRg st="0" end="0"/>
                                            </p:txEl>
                                          </p:spTgt>
                                        </p:tgtEl>
                                      </p:cBhvr>
                                    </p:animEffect>
                                  </p:childTnLst>
                                </p:cTn>
                              </p:par>
                            </p:childTnLst>
                          </p:cTn>
                        </p:par>
                        <p:par>
                          <p:cTn id="13" fill="hold">
                            <p:stCondLst>
                              <p:cond delay="500"/>
                            </p:stCondLst>
                            <p:childTnLst>
                              <p:par>
                                <p:cTn id="14" presetID="1" presetClass="entr" presetSubtype="0" fill="hold" nodeType="afterEffect">
                                  <p:stCondLst>
                                    <p:cond delay="0"/>
                                  </p:stCondLst>
                                  <p:childTnLst>
                                    <p:set>
                                      <p:cBhvr>
                                        <p:cTn id="15" dur="1" fill="hold">
                                          <p:stCondLst>
                                            <p:cond delay="499"/>
                                          </p:stCondLst>
                                        </p:cTn>
                                        <p:tgtEl>
                                          <p:spTgt spid="430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43017"/>
                                        </p:tgtEl>
                                        <p:attrNameLst>
                                          <p:attrName>style.visibility</p:attrName>
                                        </p:attrNameLst>
                                      </p:cBhvr>
                                      <p:to>
                                        <p:strVal val="visible"/>
                                      </p:to>
                                    </p:set>
                                    <p:animEffect transition="in" filter="wipe(left)">
                                      <p:cBhvr>
                                        <p:cTn id="20" dur="500"/>
                                        <p:tgtEl>
                                          <p:spTgt spid="4301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43013"/>
                                        </p:tgtEl>
                                        <p:attrNameLst>
                                          <p:attrName>style.visibility</p:attrName>
                                        </p:attrNameLst>
                                      </p:cBhvr>
                                      <p:to>
                                        <p:strVal val="visible"/>
                                      </p:to>
                                    </p:set>
                                    <p:animEffect transition="in" filter="wipe(left)">
                                      <p:cBhvr>
                                        <p:cTn id="25" dur="500"/>
                                        <p:tgtEl>
                                          <p:spTgt spid="43013"/>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43016"/>
                                        </p:tgtEl>
                                        <p:attrNameLst>
                                          <p:attrName>style.visibility</p:attrName>
                                        </p:attrNameLst>
                                      </p:cBhvr>
                                      <p:to>
                                        <p:strVal val="visible"/>
                                      </p:to>
                                    </p:set>
                                    <p:animEffect transition="in" filter="wipe(left)">
                                      <p:cBhvr>
                                        <p:cTn id="30" dur="500"/>
                                        <p:tgtEl>
                                          <p:spTgt spid="4301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43019"/>
                                        </p:tgtEl>
                                        <p:attrNameLst>
                                          <p:attrName>style.visibility</p:attrName>
                                        </p:attrNameLst>
                                      </p:cBhvr>
                                      <p:to>
                                        <p:strVal val="visible"/>
                                      </p:to>
                                    </p:set>
                                    <p:animEffect transition="in" filter="wipe(left)">
                                      <p:cBhvr>
                                        <p:cTn id="35" dur="500"/>
                                        <p:tgtEl>
                                          <p:spTgt spid="430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2"/>
                                        </p:tgtEl>
                                        <p:attrNameLst>
                                          <p:attrName>style.visibility</p:attrName>
                                        </p:attrNameLst>
                                      </p:cBhvr>
                                      <p:to>
                                        <p:strVal val="visible"/>
                                      </p:to>
                                    </p:set>
                                    <p:animEffect transition="in" filter="wipe(left)">
                                      <p:cBhvr>
                                        <p:cTn id="4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1" grpId="0" build="p"/>
      <p:bldP spid="43013" grpId="0"/>
      <p:bldP spid="43016" grpId="0"/>
      <p:bldP spid="43017" grpId="0"/>
      <p:bldP spid="43018" grpId="0"/>
      <p:bldP spid="43019" grpId="0"/>
    </p:bldLst>
  </p:timing>
</p:sld>
</file>

<file path=ppt/slides/slide10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3010" name="Rectangle 2"/>
          <p:cNvSpPr>
            <a:spLocks noGrp="1" noChangeArrowheads="1"/>
          </p:cNvSpPr>
          <p:nvPr>
            <p:ph type="ctrTitle"/>
          </p:nvPr>
        </p:nvSpPr>
        <p:spPr>
          <a:xfrm>
            <a:off x="381000" y="815975"/>
            <a:ext cx="4495800" cy="5334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9.5.4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主要参数</a:t>
            </a:r>
          </a:p>
        </p:txBody>
      </p:sp>
      <p:sp>
        <p:nvSpPr>
          <p:cNvPr id="43013" name="Text Box 5"/>
          <p:cNvSpPr txBox="1">
            <a:spLocks noChangeArrowheads="1"/>
          </p:cNvSpPr>
          <p:nvPr/>
        </p:nvSpPr>
        <p:spPr bwMode="auto">
          <a:xfrm>
            <a:off x="996950" y="2189163"/>
            <a:ext cx="3581400" cy="51911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直流电流放大系数</a:t>
            </a:r>
          </a:p>
        </p:txBody>
      </p:sp>
      <p:sp>
        <p:nvSpPr>
          <p:cNvPr id="43016" name="Rectangle 8"/>
          <p:cNvSpPr>
            <a:spLocks noChangeArrowheads="1"/>
          </p:cNvSpPr>
          <p:nvPr/>
        </p:nvSpPr>
        <p:spPr bwMode="auto">
          <a:xfrm>
            <a:off x="4800600" y="2233613"/>
            <a:ext cx="3041650" cy="519113"/>
          </a:xfrm>
          <a:prstGeom prst="rect">
            <a:avLst/>
          </a:prstGeom>
          <a:noFill/>
          <a:ln w="12700">
            <a:noFill/>
            <a:miter lim="800000"/>
            <a:headEnd type="none" w="sm" len="sm"/>
            <a:tailEnd type="none" w="sm" len="sm"/>
          </a:ln>
          <a:effectLst/>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交流电流放大系数</a:t>
            </a:r>
          </a:p>
        </p:txBody>
      </p:sp>
      <p:sp>
        <p:nvSpPr>
          <p:cNvPr id="43017" name="Rectangle 9"/>
          <p:cNvSpPr>
            <a:spLocks noChangeArrowheads="1"/>
          </p:cNvSpPr>
          <p:nvPr/>
        </p:nvSpPr>
        <p:spPr bwMode="auto">
          <a:xfrm>
            <a:off x="949325" y="1476375"/>
            <a:ext cx="4827588" cy="6477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当晶体管接成发射极电路时，</a:t>
            </a:r>
          </a:p>
        </p:txBody>
      </p:sp>
      <p:sp>
        <p:nvSpPr>
          <p:cNvPr id="43023" name="Text Box 15"/>
          <p:cNvSpPr txBox="1">
            <a:spLocks noChangeArrowheads="1"/>
          </p:cNvSpPr>
          <p:nvPr/>
        </p:nvSpPr>
        <p:spPr bwMode="auto">
          <a:xfrm>
            <a:off x="971550" y="3876675"/>
            <a:ext cx="7112000" cy="52546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常用晶体管的</a:t>
            </a:r>
            <a:r>
              <a:rPr kumimoji="1" lang="zh-CN" altLang="en-US" sz="2800" b="1" i="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值一般在在</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10 ~ 200</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之间。</a:t>
            </a:r>
          </a:p>
        </p:txBody>
      </p:sp>
      <p:sp>
        <p:nvSpPr>
          <p:cNvPr id="17" name="Text Box 15"/>
          <p:cNvSpPr txBox="1">
            <a:spLocks noChangeArrowheads="1"/>
          </p:cNvSpPr>
          <p:nvPr/>
        </p:nvSpPr>
        <p:spPr bwMode="auto">
          <a:xfrm>
            <a:off x="971550" y="4543425"/>
            <a:ext cx="7112000" cy="955675"/>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值太小，管子的放大能力就差，而</a:t>
            </a:r>
            <a:r>
              <a:rPr kumimoji="1" lang="zh-CN" altLang="en-US"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值太大，则管子不够稳定</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graphicFrame>
        <p:nvGraphicFramePr>
          <p:cNvPr id="5" name="对象 4"/>
          <p:cNvGraphicFramePr/>
          <p:nvPr/>
        </p:nvGraphicFramePr>
        <p:xfrm>
          <a:off x="1376680" y="2618423"/>
          <a:ext cx="2278380" cy="1369695"/>
        </p:xfrm>
        <a:graphic>
          <a:graphicData uri="http://schemas.openxmlformats.org/presentationml/2006/ole">
            <mc:AlternateContent xmlns:mc="http://schemas.openxmlformats.org/markup-compatibility/2006">
              <mc:Choice xmlns:v="urn:schemas-microsoft-com:vml" Requires="v">
                <p:oleObj spid="_x0000_s25609" r:id="rId4" imgW="1075690" imgH="745490" progId="Equation.KSEE3">
                  <p:embed/>
                </p:oleObj>
              </mc:Choice>
              <mc:Fallback>
                <p:oleObj r:id="rId4" imgW="1075690" imgH="745490" progId="Equation.KSEE3">
                  <p:embed/>
                  <p:pic>
                    <p:nvPicPr>
                      <p:cNvPr id="0" name="图片 5"/>
                      <p:cNvPicPr/>
                      <p:nvPr/>
                    </p:nvPicPr>
                    <p:blipFill>
                      <a:blip r:embed="rId5"/>
                      <a:stretch>
                        <a:fillRect/>
                      </a:stretch>
                    </p:blipFill>
                    <p:spPr>
                      <a:xfrm>
                        <a:off x="1376680" y="2618423"/>
                        <a:ext cx="2278380" cy="1369695"/>
                      </a:xfrm>
                      <a:prstGeom prst="rect">
                        <a:avLst/>
                      </a:prstGeom>
                    </p:spPr>
                  </p:pic>
                </p:oleObj>
              </mc:Fallback>
            </mc:AlternateContent>
          </a:graphicData>
        </a:graphic>
      </p:graphicFrame>
      <p:graphicFrame>
        <p:nvGraphicFramePr>
          <p:cNvPr id="7" name="对象 6"/>
          <p:cNvGraphicFramePr/>
          <p:nvPr/>
        </p:nvGraphicFramePr>
        <p:xfrm>
          <a:off x="4796790" y="2708593"/>
          <a:ext cx="2886710" cy="1273810"/>
        </p:xfrm>
        <a:graphic>
          <a:graphicData uri="http://schemas.openxmlformats.org/presentationml/2006/ole">
            <mc:AlternateContent xmlns:mc="http://schemas.openxmlformats.org/markup-compatibility/2006">
              <mc:Choice xmlns:v="urn:schemas-microsoft-com:vml" Requires="v">
                <p:oleObj spid="_x0000_s25610" r:id="rId6" imgW="1270000" imgH="696595" progId="Equation.KSEE3">
                  <p:embed/>
                </p:oleObj>
              </mc:Choice>
              <mc:Fallback>
                <p:oleObj r:id="rId6" imgW="1270000" imgH="696595" progId="Equation.KSEE3">
                  <p:embed/>
                  <p:pic>
                    <p:nvPicPr>
                      <p:cNvPr id="0" name="图片 7"/>
                      <p:cNvPicPr/>
                      <p:nvPr/>
                    </p:nvPicPr>
                    <p:blipFill>
                      <a:blip r:embed="rId7"/>
                      <a:stretch>
                        <a:fillRect/>
                      </a:stretch>
                    </p:blipFill>
                    <p:spPr>
                      <a:xfrm>
                        <a:off x="4796790" y="2708593"/>
                        <a:ext cx="2886710" cy="1273810"/>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23"/>
                                        </p:tgtEl>
                                        <p:attrNameLst>
                                          <p:attrName>style.visibility</p:attrName>
                                        </p:attrNameLst>
                                      </p:cBhvr>
                                      <p:to>
                                        <p:strVal val="visible"/>
                                      </p:to>
                                    </p:set>
                                    <p:animEffect transition="in" filter="wipe(left)">
                                      <p:cBhvr>
                                        <p:cTn id="7" dur="500"/>
                                        <p:tgtEl>
                                          <p:spTgt spid="430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23" grpId="0"/>
      <p:bldP spid="17" grpId="0"/>
    </p:bldLst>
  </p:timing>
</p:sld>
</file>

<file path=ppt/slides/slide10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5058" name="Text Box 2"/>
          <p:cNvSpPr txBox="1">
            <a:spLocks noChangeArrowheads="1"/>
          </p:cNvSpPr>
          <p:nvPr/>
        </p:nvSpPr>
        <p:spPr bwMode="auto">
          <a:xfrm>
            <a:off x="425450" y="344488"/>
            <a:ext cx="51816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2.</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集</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基极反向截止电流 </a:t>
            </a:r>
            <a:r>
              <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CBO</a:t>
            </a:r>
            <a:endPar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45059" name="AutoShape 3"/>
          <p:cNvSpPr>
            <a:spLocks noChangeArrowheads="1"/>
          </p:cNvSpPr>
          <p:nvPr/>
        </p:nvSpPr>
        <p:spPr bwMode="auto">
          <a:xfrm>
            <a:off x="4216400" y="782638"/>
            <a:ext cx="4313238" cy="2435225"/>
          </a:xfrm>
          <a:prstGeom prst="horizontalScroll">
            <a:avLst>
              <a:gd name="adj" fmla="val 12500"/>
            </a:avLst>
          </a:prstGeom>
          <a:solidFill>
            <a:srgbClr val="FFFFCC"/>
          </a:solidFill>
          <a:ln w="38100">
            <a:solidFill>
              <a:srgbClr val="008000"/>
            </a:solidFill>
            <a:round/>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
              </a:spcBef>
              <a:spcAft>
                <a:spcPct val="0"/>
              </a:spcAft>
              <a:buClrTx/>
              <a:buSzTx/>
              <a:buFontTx/>
              <a:buNone/>
              <a:defRPr/>
            </a:pPr>
            <a:r>
              <a:rPr kumimoji="1" lang="en-US" altLang="zh-CN" sz="2800" b="1" i="1"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CBO</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是由少数载流子的漂移运动所形成的电流，受温度的影响大。</a:t>
            </a:r>
          </a:p>
          <a:p>
            <a:pPr marL="0" marR="0" lvl="0" indent="0" algn="l" defTabSz="914400" rtl="0" eaLnBrk="1" fontAlgn="base" latinLnBrk="0" hangingPunct="1">
              <a:lnSpc>
                <a:spcPct val="100000"/>
              </a:lnSpc>
              <a:spcBef>
                <a:spcPct val="5000"/>
              </a:spcBef>
              <a:spcAft>
                <a:spcPct val="0"/>
              </a:spcAft>
              <a:buClrTx/>
              <a:buSzTx/>
              <a:buFontTx/>
              <a:buNone/>
              <a:defRPr/>
            </a:pP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温度</a:t>
            </a: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CBO</a:t>
            </a:r>
            <a:r>
              <a:rPr kumimoji="1" lang="en-US" altLang="zh-CN"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p>
        </p:txBody>
      </p:sp>
      <p:grpSp>
        <p:nvGrpSpPr>
          <p:cNvPr id="2" name="Group 4"/>
          <p:cNvGrpSpPr/>
          <p:nvPr/>
        </p:nvGrpSpPr>
        <p:grpSpPr>
          <a:xfrm>
            <a:off x="1433513" y="1000125"/>
            <a:ext cx="966787" cy="671513"/>
            <a:chOff x="831" y="633"/>
            <a:chExt cx="609" cy="423"/>
          </a:xfrm>
        </p:grpSpPr>
        <p:sp>
          <p:nvSpPr>
            <p:cNvPr id="101381" name="Rectangle 5"/>
            <p:cNvSpPr/>
            <p:nvPr/>
          </p:nvSpPr>
          <p:spPr>
            <a:xfrm>
              <a:off x="831" y="633"/>
              <a:ext cx="561" cy="327"/>
            </a:xfrm>
            <a:prstGeom prst="rect">
              <a:avLst/>
            </a:prstGeom>
            <a:noFill/>
            <a:ln w="9525">
              <a:noFill/>
            </a:ln>
          </p:spPr>
          <p:txBody>
            <a:bodyPr anchor="t" anchorCtr="0">
              <a:spAutoFit/>
            </a:bodyPr>
            <a:lstStyle/>
            <a:p>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CBO</a:t>
              </a:r>
            </a:p>
          </p:txBody>
        </p:sp>
        <p:grpSp>
          <p:nvGrpSpPr>
            <p:cNvPr id="101382" name="Group 6"/>
            <p:cNvGrpSpPr/>
            <p:nvPr/>
          </p:nvGrpSpPr>
          <p:grpSpPr>
            <a:xfrm>
              <a:off x="1006" y="731"/>
              <a:ext cx="434" cy="325"/>
              <a:chOff x="768" y="720"/>
              <a:chExt cx="434" cy="325"/>
            </a:xfrm>
          </p:grpSpPr>
          <p:sp>
            <p:nvSpPr>
              <p:cNvPr id="101383" name="Freeform 7"/>
              <p:cNvSpPr/>
              <p:nvPr/>
            </p:nvSpPr>
            <p:spPr>
              <a:xfrm>
                <a:off x="918" y="720"/>
                <a:ext cx="284" cy="312"/>
              </a:xfrm>
              <a:custGeom>
                <a:avLst/>
                <a:gdLst/>
                <a:ahLst/>
                <a:cxnLst>
                  <a:cxn ang="0">
                    <a:pos x="264" y="0"/>
                  </a:cxn>
                  <a:cxn ang="0">
                    <a:pos x="264" y="168"/>
                  </a:cxn>
                  <a:cxn ang="0">
                    <a:pos x="146" y="289"/>
                  </a:cxn>
                  <a:cxn ang="0">
                    <a:pos x="0" y="307"/>
                  </a:cxn>
                </a:cxnLst>
                <a:rect l="0" t="0" r="0" b="0"/>
                <a:pathLst>
                  <a:path w="284" h="312">
                    <a:moveTo>
                      <a:pt x="264" y="0"/>
                    </a:moveTo>
                    <a:cubicBezTo>
                      <a:pt x="273" y="60"/>
                      <a:pt x="284" y="120"/>
                      <a:pt x="264" y="168"/>
                    </a:cubicBezTo>
                    <a:cubicBezTo>
                      <a:pt x="244" y="216"/>
                      <a:pt x="190" y="266"/>
                      <a:pt x="146" y="289"/>
                    </a:cubicBezTo>
                    <a:cubicBezTo>
                      <a:pt x="102" y="312"/>
                      <a:pt x="30" y="303"/>
                      <a:pt x="0" y="307"/>
                    </a:cubicBezTo>
                  </a:path>
                </a:pathLst>
              </a:custGeom>
              <a:noFill/>
              <a:ln w="38100" cap="flat" cmpd="sng">
                <a:solidFill>
                  <a:schemeClr val="tx2"/>
                </a:solidFill>
                <a:prstDash val="solid"/>
                <a:round/>
                <a:headEnd type="none" w="med" len="med"/>
                <a:tailEnd type="none" w="med" len="med"/>
              </a:ln>
            </p:spPr>
            <p:txBody>
              <a:bodyPr/>
              <a:lstStyle/>
              <a:p>
                <a:endParaRPr lang="zh-CN" altLang="en-US"/>
              </a:p>
            </p:txBody>
          </p:sp>
          <p:sp>
            <p:nvSpPr>
              <p:cNvPr id="101384" name="Line 8"/>
              <p:cNvSpPr/>
              <p:nvPr/>
            </p:nvSpPr>
            <p:spPr>
              <a:xfrm rot="1087311" flipH="1">
                <a:off x="768" y="997"/>
                <a:ext cx="192" cy="48"/>
              </a:xfrm>
              <a:prstGeom prst="line">
                <a:avLst/>
              </a:prstGeom>
              <a:ln w="38100" cap="flat" cmpd="sng">
                <a:solidFill>
                  <a:schemeClr val="tx2"/>
                </a:solidFill>
                <a:prstDash val="solid"/>
                <a:round/>
                <a:headEnd type="none" w="med" len="med"/>
                <a:tailEnd type="triangle" w="med" len="med"/>
              </a:ln>
            </p:spPr>
          </p:sp>
        </p:grpSp>
      </p:grpSp>
      <p:sp>
        <p:nvSpPr>
          <p:cNvPr id="101385" name="AutoShape 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1386" name="AutoShape 1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1387" name="AutoShape 1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4" name="Group 12"/>
          <p:cNvGrpSpPr/>
          <p:nvPr/>
        </p:nvGrpSpPr>
        <p:grpSpPr>
          <a:xfrm>
            <a:off x="571500" y="1000125"/>
            <a:ext cx="3314700" cy="1971675"/>
            <a:chOff x="288" y="672"/>
            <a:chExt cx="2088" cy="1242"/>
          </a:xfrm>
        </p:grpSpPr>
        <p:grpSp>
          <p:nvGrpSpPr>
            <p:cNvPr id="101389" name="Group 13"/>
            <p:cNvGrpSpPr/>
            <p:nvPr/>
          </p:nvGrpSpPr>
          <p:grpSpPr>
            <a:xfrm>
              <a:off x="995" y="679"/>
              <a:ext cx="493" cy="1033"/>
              <a:chOff x="2369" y="961"/>
              <a:chExt cx="750" cy="1578"/>
            </a:xfrm>
          </p:grpSpPr>
          <p:sp>
            <p:nvSpPr>
              <p:cNvPr id="101390" name="Line 14"/>
              <p:cNvSpPr/>
              <p:nvPr/>
            </p:nvSpPr>
            <p:spPr>
              <a:xfrm>
                <a:off x="2369" y="1699"/>
                <a:ext cx="564" cy="6"/>
              </a:xfrm>
              <a:prstGeom prst="line">
                <a:avLst/>
              </a:prstGeom>
              <a:ln w="38100" cap="flat" cmpd="sng">
                <a:solidFill>
                  <a:schemeClr val="tx1"/>
                </a:solidFill>
                <a:prstDash val="solid"/>
                <a:round/>
                <a:headEnd type="none" w="sm" len="sm"/>
                <a:tailEnd type="none" w="med" len="lg"/>
              </a:ln>
            </p:spPr>
          </p:sp>
          <p:sp>
            <p:nvSpPr>
              <p:cNvPr id="101391" name="Line 15"/>
              <p:cNvSpPr/>
              <p:nvPr/>
            </p:nvSpPr>
            <p:spPr>
              <a:xfrm>
                <a:off x="2921" y="1525"/>
                <a:ext cx="0" cy="360"/>
              </a:xfrm>
              <a:prstGeom prst="line">
                <a:avLst/>
              </a:prstGeom>
              <a:ln w="38100" cap="flat" cmpd="sng">
                <a:solidFill>
                  <a:schemeClr val="tx1"/>
                </a:solidFill>
                <a:prstDash val="solid"/>
                <a:round/>
                <a:headEnd type="none" w="sm" len="sm"/>
                <a:tailEnd type="none" w="med" len="lg"/>
              </a:ln>
            </p:spPr>
          </p:sp>
          <p:sp>
            <p:nvSpPr>
              <p:cNvPr id="101392" name="Line 16"/>
              <p:cNvSpPr/>
              <p:nvPr/>
            </p:nvSpPr>
            <p:spPr>
              <a:xfrm>
                <a:off x="2921" y="1705"/>
                <a:ext cx="198" cy="186"/>
              </a:xfrm>
              <a:prstGeom prst="line">
                <a:avLst/>
              </a:prstGeom>
              <a:ln w="38100" cap="flat" cmpd="sng">
                <a:solidFill>
                  <a:schemeClr val="tx1"/>
                </a:solidFill>
                <a:prstDash val="solid"/>
                <a:round/>
                <a:headEnd type="none" w="sm" len="sm"/>
                <a:tailEnd type="triangle" w="sm" len="lg"/>
              </a:ln>
            </p:spPr>
          </p:sp>
          <p:sp>
            <p:nvSpPr>
              <p:cNvPr id="101393" name="Line 17"/>
              <p:cNvSpPr/>
              <p:nvPr/>
            </p:nvSpPr>
            <p:spPr>
              <a:xfrm flipV="1">
                <a:off x="2921" y="1531"/>
                <a:ext cx="198" cy="162"/>
              </a:xfrm>
              <a:prstGeom prst="line">
                <a:avLst/>
              </a:prstGeom>
              <a:ln w="38100" cap="flat" cmpd="sng">
                <a:solidFill>
                  <a:schemeClr val="tx1"/>
                </a:solidFill>
                <a:prstDash val="solid"/>
                <a:round/>
                <a:headEnd type="none" w="sm" len="sm"/>
                <a:tailEnd type="none" w="med" len="lg"/>
              </a:ln>
            </p:spPr>
          </p:sp>
          <p:sp>
            <p:nvSpPr>
              <p:cNvPr id="101394" name="Line 18"/>
              <p:cNvSpPr/>
              <p:nvPr/>
            </p:nvSpPr>
            <p:spPr>
              <a:xfrm>
                <a:off x="3107" y="961"/>
                <a:ext cx="0" cy="582"/>
              </a:xfrm>
              <a:prstGeom prst="line">
                <a:avLst/>
              </a:prstGeom>
              <a:ln w="38100" cap="flat" cmpd="sng">
                <a:solidFill>
                  <a:schemeClr val="tx1"/>
                </a:solidFill>
                <a:prstDash val="solid"/>
                <a:round/>
                <a:headEnd type="none" w="sm" len="sm"/>
                <a:tailEnd type="none" w="med" len="lg"/>
              </a:ln>
            </p:spPr>
          </p:sp>
          <p:sp>
            <p:nvSpPr>
              <p:cNvPr id="101395" name="Line 19"/>
              <p:cNvSpPr/>
              <p:nvPr/>
            </p:nvSpPr>
            <p:spPr>
              <a:xfrm>
                <a:off x="3107" y="1879"/>
                <a:ext cx="0" cy="660"/>
              </a:xfrm>
              <a:prstGeom prst="line">
                <a:avLst/>
              </a:prstGeom>
              <a:ln w="38100" cap="flat" cmpd="sng">
                <a:solidFill>
                  <a:schemeClr val="tx1"/>
                </a:solidFill>
                <a:prstDash val="solid"/>
                <a:round/>
                <a:headEnd type="none" w="sm" len="sm"/>
                <a:tailEnd type="none" w="med" len="lg"/>
              </a:ln>
            </p:spPr>
          </p:sp>
        </p:grpSp>
        <p:sp>
          <p:nvSpPr>
            <p:cNvPr id="101396" name="Oval 20"/>
            <p:cNvSpPr/>
            <p:nvPr/>
          </p:nvSpPr>
          <p:spPr>
            <a:xfrm>
              <a:off x="628" y="994"/>
              <a:ext cx="363" cy="363"/>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01397" name="Text Box 21"/>
            <p:cNvSpPr txBox="1"/>
            <p:nvPr/>
          </p:nvSpPr>
          <p:spPr>
            <a:xfrm>
              <a:off x="622" y="1008"/>
              <a:ext cx="420" cy="288"/>
            </a:xfrm>
            <a:prstGeom prst="rect">
              <a:avLst/>
            </a:prstGeom>
            <a:noFill/>
            <a:ln w="38100">
              <a:noFill/>
            </a:ln>
          </p:spPr>
          <p:txBody>
            <a:bodyPr lIns="90000" tIns="46800" rIns="90000" bIns="46800" anchor="ctr" anchorCtr="0">
              <a:spAutoFit/>
            </a:bodyPr>
            <a:lstStyle/>
            <a:p>
              <a:pPr algn="ctr">
                <a:spcBef>
                  <a:spcPct val="50000"/>
                </a:spcBef>
              </a:pPr>
              <a:r>
                <a:rPr lang="en-US" altLang="en-US" b="1" dirty="0">
                  <a:latin typeface="Times New Roman" panose="02020603050405020304" pitchFamily="18" charset="0"/>
                  <a:ea typeface="楷体_GB2312" pitchFamily="49" charset="-122"/>
                  <a:sym typeface="Symbol" panose="05050102010706020507" pitchFamily="18" charset="2"/>
                </a:rPr>
                <a:t></a:t>
              </a:r>
              <a:r>
                <a:rPr lang="en-US" altLang="zh-CN" b="1" dirty="0">
                  <a:latin typeface="Times New Roman" panose="02020603050405020304" pitchFamily="18" charset="0"/>
                  <a:ea typeface="楷体_GB2312" pitchFamily="49" charset="-122"/>
                </a:rPr>
                <a:t>A</a:t>
              </a:r>
            </a:p>
          </p:txBody>
        </p:sp>
        <p:sp>
          <p:nvSpPr>
            <p:cNvPr id="101398" name="Line 22"/>
            <p:cNvSpPr/>
            <p:nvPr/>
          </p:nvSpPr>
          <p:spPr>
            <a:xfrm flipH="1">
              <a:off x="288" y="1185"/>
              <a:ext cx="326" cy="0"/>
            </a:xfrm>
            <a:prstGeom prst="line">
              <a:avLst/>
            </a:prstGeom>
            <a:ln w="38100" cap="flat" cmpd="sng">
              <a:solidFill>
                <a:schemeClr val="tx1"/>
              </a:solidFill>
              <a:prstDash val="solid"/>
              <a:round/>
              <a:headEnd type="none" w="sm" len="sm"/>
              <a:tailEnd type="none" w="med" len="lg"/>
            </a:ln>
          </p:spPr>
        </p:sp>
        <p:grpSp>
          <p:nvGrpSpPr>
            <p:cNvPr id="101399" name="Group 23"/>
            <p:cNvGrpSpPr/>
            <p:nvPr/>
          </p:nvGrpSpPr>
          <p:grpSpPr>
            <a:xfrm>
              <a:off x="2076" y="1005"/>
              <a:ext cx="300" cy="480"/>
              <a:chOff x="3065" y="3041"/>
              <a:chExt cx="474" cy="876"/>
            </a:xfrm>
          </p:grpSpPr>
          <p:sp>
            <p:nvSpPr>
              <p:cNvPr id="101400" name="Line 24"/>
              <p:cNvSpPr/>
              <p:nvPr/>
            </p:nvSpPr>
            <p:spPr>
              <a:xfrm rot="5400000">
                <a:off x="3302" y="2978"/>
                <a:ext cx="0" cy="474"/>
              </a:xfrm>
              <a:prstGeom prst="line">
                <a:avLst/>
              </a:prstGeom>
              <a:ln w="38100" cap="flat" cmpd="sng">
                <a:solidFill>
                  <a:schemeClr val="tx1"/>
                </a:solidFill>
                <a:prstDash val="solid"/>
                <a:round/>
                <a:headEnd type="none" w="sm" len="sm"/>
                <a:tailEnd type="none" w="med" len="lg"/>
              </a:ln>
            </p:spPr>
          </p:sp>
          <p:sp>
            <p:nvSpPr>
              <p:cNvPr id="101401" name="Line 25"/>
              <p:cNvSpPr/>
              <p:nvPr/>
            </p:nvSpPr>
            <p:spPr>
              <a:xfrm rot="5400000">
                <a:off x="3305" y="3263"/>
                <a:ext cx="0" cy="252"/>
              </a:xfrm>
              <a:prstGeom prst="line">
                <a:avLst/>
              </a:prstGeom>
              <a:ln w="57150" cap="flat" cmpd="sng">
                <a:solidFill>
                  <a:schemeClr val="tx1"/>
                </a:solidFill>
                <a:prstDash val="solid"/>
                <a:round/>
                <a:headEnd type="none" w="sm" len="sm"/>
                <a:tailEnd type="none" w="med" len="lg"/>
              </a:ln>
            </p:spPr>
          </p:sp>
          <p:sp>
            <p:nvSpPr>
              <p:cNvPr id="101402" name="Line 26"/>
              <p:cNvSpPr/>
              <p:nvPr/>
            </p:nvSpPr>
            <p:spPr>
              <a:xfrm rot="5400000">
                <a:off x="3215" y="3131"/>
                <a:ext cx="180" cy="0"/>
              </a:xfrm>
              <a:prstGeom prst="line">
                <a:avLst/>
              </a:prstGeom>
              <a:ln w="38100" cap="flat" cmpd="sng">
                <a:solidFill>
                  <a:schemeClr val="tx1"/>
                </a:solidFill>
                <a:prstDash val="solid"/>
                <a:round/>
                <a:headEnd type="none" w="sm" len="sm"/>
                <a:tailEnd type="none" w="med" len="lg"/>
              </a:ln>
            </p:spPr>
          </p:sp>
          <p:sp>
            <p:nvSpPr>
              <p:cNvPr id="101403" name="Line 27"/>
              <p:cNvSpPr/>
              <p:nvPr/>
            </p:nvSpPr>
            <p:spPr>
              <a:xfrm rot="5400000">
                <a:off x="3302" y="3326"/>
                <a:ext cx="0" cy="474"/>
              </a:xfrm>
              <a:prstGeom prst="line">
                <a:avLst/>
              </a:prstGeom>
              <a:ln w="38100" cap="flat" cmpd="sng">
                <a:solidFill>
                  <a:schemeClr val="tx1"/>
                </a:solidFill>
                <a:prstDash val="solid"/>
                <a:round/>
                <a:headEnd type="none" w="sm" len="sm"/>
                <a:tailEnd type="none" w="med" len="lg"/>
              </a:ln>
            </p:spPr>
          </p:sp>
          <p:sp>
            <p:nvSpPr>
              <p:cNvPr id="101404" name="Line 28"/>
              <p:cNvSpPr/>
              <p:nvPr/>
            </p:nvSpPr>
            <p:spPr>
              <a:xfrm rot="5400000">
                <a:off x="3305" y="3611"/>
                <a:ext cx="0" cy="252"/>
              </a:xfrm>
              <a:prstGeom prst="line">
                <a:avLst/>
              </a:prstGeom>
              <a:ln w="57150" cap="flat" cmpd="sng">
                <a:solidFill>
                  <a:schemeClr val="tx1"/>
                </a:solidFill>
                <a:prstDash val="solid"/>
                <a:round/>
                <a:headEnd type="none" w="sm" len="sm"/>
                <a:tailEnd type="none" w="med" len="lg"/>
              </a:ln>
            </p:spPr>
          </p:sp>
          <p:sp>
            <p:nvSpPr>
              <p:cNvPr id="101405" name="Line 29"/>
              <p:cNvSpPr/>
              <p:nvPr/>
            </p:nvSpPr>
            <p:spPr>
              <a:xfrm rot="5400000">
                <a:off x="3227" y="3827"/>
                <a:ext cx="180" cy="0"/>
              </a:xfrm>
              <a:prstGeom prst="line">
                <a:avLst/>
              </a:prstGeom>
              <a:ln w="38100" cap="flat" cmpd="sng">
                <a:solidFill>
                  <a:schemeClr val="tx1"/>
                </a:solidFill>
                <a:prstDash val="solid"/>
                <a:round/>
                <a:headEnd type="none" w="sm" len="sm"/>
                <a:tailEnd type="none" w="med" len="lg"/>
              </a:ln>
            </p:spPr>
          </p:sp>
        </p:grpSp>
        <p:sp>
          <p:nvSpPr>
            <p:cNvPr id="101406" name="Line 30"/>
            <p:cNvSpPr/>
            <p:nvPr/>
          </p:nvSpPr>
          <p:spPr>
            <a:xfrm>
              <a:off x="1488" y="680"/>
              <a:ext cx="748" cy="0"/>
            </a:xfrm>
            <a:prstGeom prst="line">
              <a:avLst/>
            </a:prstGeom>
            <a:ln w="38100" cap="flat" cmpd="sng">
              <a:solidFill>
                <a:schemeClr val="tx1"/>
              </a:solidFill>
              <a:prstDash val="solid"/>
              <a:round/>
              <a:headEnd type="none" w="sm" len="sm"/>
              <a:tailEnd type="none" w="med" len="lg"/>
            </a:ln>
          </p:spPr>
        </p:sp>
        <p:sp>
          <p:nvSpPr>
            <p:cNvPr id="101407" name="Line 31"/>
            <p:cNvSpPr/>
            <p:nvPr/>
          </p:nvSpPr>
          <p:spPr>
            <a:xfrm flipV="1">
              <a:off x="2229" y="672"/>
              <a:ext cx="0" cy="338"/>
            </a:xfrm>
            <a:prstGeom prst="line">
              <a:avLst/>
            </a:prstGeom>
            <a:ln w="38100" cap="flat" cmpd="sng">
              <a:solidFill>
                <a:schemeClr val="tx1"/>
              </a:solidFill>
              <a:prstDash val="solid"/>
              <a:round/>
              <a:headEnd type="none" w="sm" len="sm"/>
              <a:tailEnd type="none" w="med" len="lg"/>
            </a:ln>
          </p:spPr>
        </p:sp>
        <p:sp>
          <p:nvSpPr>
            <p:cNvPr id="101408" name="Line 32"/>
            <p:cNvSpPr/>
            <p:nvPr/>
          </p:nvSpPr>
          <p:spPr>
            <a:xfrm>
              <a:off x="292" y="1167"/>
              <a:ext cx="0" cy="747"/>
            </a:xfrm>
            <a:prstGeom prst="line">
              <a:avLst/>
            </a:prstGeom>
            <a:ln w="38100" cap="flat" cmpd="sng">
              <a:solidFill>
                <a:schemeClr val="tx1"/>
              </a:solidFill>
              <a:prstDash val="solid"/>
              <a:round/>
              <a:headEnd type="none" w="sm" len="sm"/>
              <a:tailEnd type="none" w="med" len="lg"/>
            </a:ln>
          </p:spPr>
        </p:sp>
        <p:sp>
          <p:nvSpPr>
            <p:cNvPr id="101409" name="Line 33"/>
            <p:cNvSpPr/>
            <p:nvPr/>
          </p:nvSpPr>
          <p:spPr>
            <a:xfrm>
              <a:off x="292" y="1906"/>
              <a:ext cx="1940" cy="0"/>
            </a:xfrm>
            <a:prstGeom prst="line">
              <a:avLst/>
            </a:prstGeom>
            <a:ln w="38100" cap="flat" cmpd="sng">
              <a:solidFill>
                <a:schemeClr val="tx1"/>
              </a:solidFill>
              <a:prstDash val="solid"/>
              <a:round/>
              <a:headEnd type="none" w="sm" len="sm"/>
              <a:tailEnd type="none" w="med" len="lg"/>
            </a:ln>
          </p:spPr>
        </p:sp>
        <p:sp>
          <p:nvSpPr>
            <p:cNvPr id="101410" name="Line 34"/>
            <p:cNvSpPr/>
            <p:nvPr/>
          </p:nvSpPr>
          <p:spPr>
            <a:xfrm>
              <a:off x="2232" y="1474"/>
              <a:ext cx="0" cy="440"/>
            </a:xfrm>
            <a:prstGeom prst="line">
              <a:avLst/>
            </a:prstGeom>
            <a:ln w="38100" cap="flat" cmpd="sng">
              <a:solidFill>
                <a:schemeClr val="tx1"/>
              </a:solidFill>
              <a:prstDash val="solid"/>
              <a:round/>
              <a:headEnd type="none" w="sm" len="sm"/>
              <a:tailEnd type="none" w="med" len="lg"/>
            </a:ln>
          </p:spPr>
        </p:sp>
        <p:sp>
          <p:nvSpPr>
            <p:cNvPr id="101411" name="Oval 35"/>
            <p:cNvSpPr/>
            <p:nvPr/>
          </p:nvSpPr>
          <p:spPr>
            <a:xfrm>
              <a:off x="1440" y="1693"/>
              <a:ext cx="70" cy="70"/>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1412" name="Text Box 36"/>
            <p:cNvSpPr txBox="1"/>
            <p:nvPr/>
          </p:nvSpPr>
          <p:spPr>
            <a:xfrm>
              <a:off x="958" y="1104"/>
              <a:ext cx="244" cy="327"/>
            </a:xfrm>
            <a:prstGeom prst="rect">
              <a:avLst/>
            </a:prstGeom>
            <a:noFill/>
            <a:ln w="9525">
              <a:noFill/>
            </a:ln>
          </p:spPr>
          <p:txBody>
            <a:bodyPr wrap="none" anchor="t" anchorCtr="0">
              <a:spAutoFit/>
            </a:bodyPr>
            <a:lstStyle/>
            <a:p>
              <a:pPr>
                <a:spcBef>
                  <a:spcPct val="50000"/>
                </a:spcBef>
              </a:pPr>
              <a:r>
                <a:rPr lang="en-US" altLang="zh-CN" sz="2800" b="1" dirty="0">
                  <a:solidFill>
                    <a:srgbClr val="CC0000"/>
                  </a:solidFill>
                  <a:latin typeface="Times New Roman" panose="02020603050405020304" pitchFamily="18" charset="0"/>
                  <a:ea typeface="宋体" panose="02010600030101010101" pitchFamily="2" charset="-122"/>
                </a:rPr>
                <a:t>+</a:t>
              </a:r>
            </a:p>
          </p:txBody>
        </p:sp>
        <p:sp>
          <p:nvSpPr>
            <p:cNvPr id="101413" name="Text Box 37"/>
            <p:cNvSpPr txBox="1"/>
            <p:nvPr/>
          </p:nvSpPr>
          <p:spPr>
            <a:xfrm>
              <a:off x="444" y="1104"/>
              <a:ext cx="228" cy="327"/>
            </a:xfrm>
            <a:prstGeom prst="rect">
              <a:avLst/>
            </a:prstGeom>
            <a:noFill/>
            <a:ln w="9525">
              <a:noFill/>
            </a:ln>
          </p:spPr>
          <p:txBody>
            <a:bodyPr wrap="none" anchor="t" anchorCtr="0">
              <a:spAutoFit/>
            </a:bodyPr>
            <a:lstStyle/>
            <a:p>
              <a:pPr>
                <a:spcBef>
                  <a:spcPct val="50000"/>
                </a:spcBef>
              </a:pPr>
              <a:r>
                <a:rPr lang="en-US" altLang="zh-CN" sz="2800" b="1" dirty="0">
                  <a:solidFill>
                    <a:srgbClr val="CC0000"/>
                  </a:solidFill>
                  <a:latin typeface="Times New Roman" panose="02020603050405020304" pitchFamily="18" charset="0"/>
                  <a:ea typeface="宋体" panose="02010600030101010101" pitchFamily="2" charset="-122"/>
                </a:rPr>
                <a:t>–</a:t>
              </a:r>
            </a:p>
          </p:txBody>
        </p:sp>
        <p:sp>
          <p:nvSpPr>
            <p:cNvPr id="101414" name="Rectangle 38"/>
            <p:cNvSpPr/>
            <p:nvPr/>
          </p:nvSpPr>
          <p:spPr>
            <a:xfrm>
              <a:off x="1743" y="1056"/>
              <a:ext cx="561" cy="327"/>
            </a:xfrm>
            <a:prstGeom prst="rect">
              <a:avLst/>
            </a:prstGeom>
            <a:noFill/>
            <a:ln w="9525">
              <a:noFill/>
            </a:ln>
          </p:spPr>
          <p:txBody>
            <a:bodyPr anchor="t" anchorCtr="0">
              <a:spAutoFit/>
            </a:bodyPr>
            <a:lstStyle/>
            <a:p>
              <a:r>
                <a:rPr lang="en-US" altLang="zh-CN" sz="2800" b="1" i="1" dirty="0">
                  <a:latin typeface="Times New Roman" panose="02020603050405020304" pitchFamily="18" charset="0"/>
                  <a:ea typeface="楷体_GB2312" pitchFamily="49" charset="-122"/>
                </a:rPr>
                <a:t>E</a:t>
              </a:r>
              <a:r>
                <a:rPr lang="en-US" altLang="zh-CN" sz="2800" b="1" baseline="-25000" dirty="0">
                  <a:latin typeface="Times New Roman" panose="02020603050405020304" pitchFamily="18" charset="0"/>
                  <a:ea typeface="楷体_GB2312" pitchFamily="49" charset="-122"/>
                </a:rPr>
                <a:t>C</a:t>
              </a:r>
            </a:p>
          </p:txBody>
        </p:sp>
      </p:grpSp>
      <p:sp>
        <p:nvSpPr>
          <p:cNvPr id="45095" name="Text Box 39"/>
          <p:cNvSpPr txBox="1">
            <a:spLocks noChangeArrowheads="1"/>
          </p:cNvSpPr>
          <p:nvPr/>
        </p:nvSpPr>
        <p:spPr bwMode="auto">
          <a:xfrm>
            <a:off x="457200" y="3200400"/>
            <a:ext cx="75438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3.</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集</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射极反向截止电流</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穿透电流</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CEO</a:t>
            </a:r>
            <a:endPar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grpSp>
        <p:nvGrpSpPr>
          <p:cNvPr id="7" name="Group 40"/>
          <p:cNvGrpSpPr/>
          <p:nvPr/>
        </p:nvGrpSpPr>
        <p:grpSpPr>
          <a:xfrm>
            <a:off x="762000" y="3687763"/>
            <a:ext cx="2970213" cy="2560637"/>
            <a:chOff x="464" y="960"/>
            <a:chExt cx="1871" cy="1613"/>
          </a:xfrm>
        </p:grpSpPr>
        <p:grpSp>
          <p:nvGrpSpPr>
            <p:cNvPr id="101417" name="Group 41"/>
            <p:cNvGrpSpPr/>
            <p:nvPr/>
          </p:nvGrpSpPr>
          <p:grpSpPr>
            <a:xfrm>
              <a:off x="576" y="1251"/>
              <a:ext cx="525" cy="1106"/>
              <a:chOff x="2369" y="961"/>
              <a:chExt cx="750" cy="1578"/>
            </a:xfrm>
          </p:grpSpPr>
          <p:sp>
            <p:nvSpPr>
              <p:cNvPr id="101418" name="Line 42"/>
              <p:cNvSpPr/>
              <p:nvPr/>
            </p:nvSpPr>
            <p:spPr>
              <a:xfrm>
                <a:off x="2369" y="1699"/>
                <a:ext cx="564" cy="6"/>
              </a:xfrm>
              <a:prstGeom prst="line">
                <a:avLst/>
              </a:prstGeom>
              <a:ln w="38100" cap="flat" cmpd="sng">
                <a:solidFill>
                  <a:schemeClr val="tx1"/>
                </a:solidFill>
                <a:prstDash val="solid"/>
                <a:round/>
                <a:headEnd type="none" w="sm" len="sm"/>
                <a:tailEnd type="none" w="med" len="lg"/>
              </a:ln>
            </p:spPr>
          </p:sp>
          <p:sp>
            <p:nvSpPr>
              <p:cNvPr id="101419" name="Line 43"/>
              <p:cNvSpPr/>
              <p:nvPr/>
            </p:nvSpPr>
            <p:spPr>
              <a:xfrm>
                <a:off x="2921" y="1525"/>
                <a:ext cx="0" cy="360"/>
              </a:xfrm>
              <a:prstGeom prst="line">
                <a:avLst/>
              </a:prstGeom>
              <a:ln w="38100" cap="flat" cmpd="sng">
                <a:solidFill>
                  <a:schemeClr val="tx1"/>
                </a:solidFill>
                <a:prstDash val="solid"/>
                <a:round/>
                <a:headEnd type="none" w="sm" len="sm"/>
                <a:tailEnd type="none" w="med" len="lg"/>
              </a:ln>
            </p:spPr>
          </p:sp>
          <p:sp>
            <p:nvSpPr>
              <p:cNvPr id="101420" name="Line 44"/>
              <p:cNvSpPr/>
              <p:nvPr/>
            </p:nvSpPr>
            <p:spPr>
              <a:xfrm>
                <a:off x="2921" y="1705"/>
                <a:ext cx="198" cy="186"/>
              </a:xfrm>
              <a:prstGeom prst="line">
                <a:avLst/>
              </a:prstGeom>
              <a:ln w="38100" cap="flat" cmpd="sng">
                <a:solidFill>
                  <a:schemeClr val="tx1"/>
                </a:solidFill>
                <a:prstDash val="solid"/>
                <a:round/>
                <a:headEnd type="none" w="sm" len="sm"/>
                <a:tailEnd type="triangle" w="sm" len="lg"/>
              </a:ln>
            </p:spPr>
          </p:sp>
          <p:sp>
            <p:nvSpPr>
              <p:cNvPr id="101421" name="Line 45"/>
              <p:cNvSpPr/>
              <p:nvPr/>
            </p:nvSpPr>
            <p:spPr>
              <a:xfrm flipV="1">
                <a:off x="2921" y="1531"/>
                <a:ext cx="198" cy="162"/>
              </a:xfrm>
              <a:prstGeom prst="line">
                <a:avLst/>
              </a:prstGeom>
              <a:ln w="38100" cap="flat" cmpd="sng">
                <a:solidFill>
                  <a:schemeClr val="tx1"/>
                </a:solidFill>
                <a:prstDash val="solid"/>
                <a:round/>
                <a:headEnd type="none" w="sm" len="sm"/>
                <a:tailEnd type="none" w="med" len="lg"/>
              </a:ln>
            </p:spPr>
          </p:sp>
          <p:sp>
            <p:nvSpPr>
              <p:cNvPr id="101422" name="Line 46"/>
              <p:cNvSpPr/>
              <p:nvPr/>
            </p:nvSpPr>
            <p:spPr>
              <a:xfrm>
                <a:off x="3107" y="961"/>
                <a:ext cx="0" cy="582"/>
              </a:xfrm>
              <a:prstGeom prst="line">
                <a:avLst/>
              </a:prstGeom>
              <a:ln w="38100" cap="flat" cmpd="sng">
                <a:solidFill>
                  <a:schemeClr val="tx1"/>
                </a:solidFill>
                <a:prstDash val="solid"/>
                <a:round/>
                <a:headEnd type="none" w="sm" len="sm"/>
                <a:tailEnd type="none" w="med" len="lg"/>
              </a:ln>
            </p:spPr>
          </p:sp>
          <p:sp>
            <p:nvSpPr>
              <p:cNvPr id="101423" name="Line 47"/>
              <p:cNvSpPr/>
              <p:nvPr/>
            </p:nvSpPr>
            <p:spPr>
              <a:xfrm>
                <a:off x="3107" y="1879"/>
                <a:ext cx="0" cy="660"/>
              </a:xfrm>
              <a:prstGeom prst="line">
                <a:avLst/>
              </a:prstGeom>
              <a:ln w="38100" cap="flat" cmpd="sng">
                <a:solidFill>
                  <a:schemeClr val="tx1"/>
                </a:solidFill>
                <a:prstDash val="solid"/>
                <a:round/>
                <a:headEnd type="none" w="sm" len="sm"/>
                <a:tailEnd type="none" w="med" len="lg"/>
              </a:ln>
            </p:spPr>
          </p:sp>
        </p:grpSp>
        <p:sp>
          <p:nvSpPr>
            <p:cNvPr id="101424" name="Oval 48"/>
            <p:cNvSpPr/>
            <p:nvPr/>
          </p:nvSpPr>
          <p:spPr>
            <a:xfrm>
              <a:off x="1433" y="1068"/>
              <a:ext cx="361" cy="37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01425" name="Text Box 49"/>
            <p:cNvSpPr txBox="1"/>
            <p:nvPr/>
          </p:nvSpPr>
          <p:spPr>
            <a:xfrm>
              <a:off x="1305" y="1091"/>
              <a:ext cx="663" cy="288"/>
            </a:xfrm>
            <a:prstGeom prst="rect">
              <a:avLst/>
            </a:prstGeom>
            <a:noFill/>
            <a:ln w="38100">
              <a:noFill/>
            </a:ln>
          </p:spPr>
          <p:txBody>
            <a:bodyPr lIns="90000" tIns="46800" rIns="90000" bIns="46800" anchor="ctr" anchorCtr="0">
              <a:spAutoFit/>
            </a:bodyPr>
            <a:lstStyle/>
            <a:p>
              <a:pPr algn="ctr">
                <a:spcBef>
                  <a:spcPct val="50000"/>
                </a:spcBef>
              </a:pPr>
              <a:r>
                <a:rPr lang="en-US" altLang="en-US" b="1" dirty="0">
                  <a:latin typeface="Times New Roman" panose="02020603050405020304" pitchFamily="18" charset="0"/>
                  <a:ea typeface="楷体_GB2312" pitchFamily="49" charset="-122"/>
                  <a:sym typeface="Symbol" panose="05050102010706020507" pitchFamily="18" charset="2"/>
                </a:rPr>
                <a:t></a:t>
              </a:r>
              <a:r>
                <a:rPr lang="en-US" altLang="zh-CN" b="1" dirty="0">
                  <a:latin typeface="Times New Roman" panose="02020603050405020304" pitchFamily="18" charset="0"/>
                  <a:ea typeface="楷体_GB2312" pitchFamily="49" charset="-122"/>
                </a:rPr>
                <a:t>A</a:t>
              </a:r>
            </a:p>
          </p:txBody>
        </p:sp>
        <p:sp>
          <p:nvSpPr>
            <p:cNvPr id="101426" name="Line 50"/>
            <p:cNvSpPr/>
            <p:nvPr/>
          </p:nvSpPr>
          <p:spPr>
            <a:xfrm flipH="1">
              <a:off x="1089" y="1248"/>
              <a:ext cx="351" cy="9"/>
            </a:xfrm>
            <a:prstGeom prst="line">
              <a:avLst/>
            </a:prstGeom>
            <a:ln w="38100" cap="flat" cmpd="sng">
              <a:solidFill>
                <a:schemeClr val="tx1"/>
              </a:solidFill>
              <a:prstDash val="solid"/>
              <a:round/>
              <a:headEnd type="none" w="sm" len="sm"/>
              <a:tailEnd type="none" w="med" len="lg"/>
            </a:ln>
          </p:spPr>
        </p:sp>
        <p:grpSp>
          <p:nvGrpSpPr>
            <p:cNvPr id="101427" name="Group 51"/>
            <p:cNvGrpSpPr/>
            <p:nvPr/>
          </p:nvGrpSpPr>
          <p:grpSpPr>
            <a:xfrm>
              <a:off x="2003" y="1601"/>
              <a:ext cx="332" cy="513"/>
              <a:chOff x="3065" y="3041"/>
              <a:chExt cx="474" cy="876"/>
            </a:xfrm>
          </p:grpSpPr>
          <p:sp>
            <p:nvSpPr>
              <p:cNvPr id="101428" name="Line 52"/>
              <p:cNvSpPr/>
              <p:nvPr/>
            </p:nvSpPr>
            <p:spPr>
              <a:xfrm rot="5400000">
                <a:off x="3302" y="2978"/>
                <a:ext cx="0" cy="474"/>
              </a:xfrm>
              <a:prstGeom prst="line">
                <a:avLst/>
              </a:prstGeom>
              <a:ln w="38100" cap="flat" cmpd="sng">
                <a:solidFill>
                  <a:schemeClr val="tx1"/>
                </a:solidFill>
                <a:prstDash val="solid"/>
                <a:round/>
                <a:headEnd type="none" w="sm" len="sm"/>
                <a:tailEnd type="none" w="med" len="lg"/>
              </a:ln>
            </p:spPr>
          </p:sp>
          <p:sp>
            <p:nvSpPr>
              <p:cNvPr id="101429" name="Line 53"/>
              <p:cNvSpPr/>
              <p:nvPr/>
            </p:nvSpPr>
            <p:spPr>
              <a:xfrm rot="5400000">
                <a:off x="3305" y="3263"/>
                <a:ext cx="0" cy="252"/>
              </a:xfrm>
              <a:prstGeom prst="line">
                <a:avLst/>
              </a:prstGeom>
              <a:ln w="57150" cap="flat" cmpd="sng">
                <a:solidFill>
                  <a:schemeClr val="tx1"/>
                </a:solidFill>
                <a:prstDash val="solid"/>
                <a:round/>
                <a:headEnd type="none" w="sm" len="sm"/>
                <a:tailEnd type="none" w="med" len="lg"/>
              </a:ln>
            </p:spPr>
          </p:sp>
          <p:sp>
            <p:nvSpPr>
              <p:cNvPr id="101430" name="Line 54"/>
              <p:cNvSpPr/>
              <p:nvPr/>
            </p:nvSpPr>
            <p:spPr>
              <a:xfrm rot="5400000">
                <a:off x="3215" y="3131"/>
                <a:ext cx="180" cy="0"/>
              </a:xfrm>
              <a:prstGeom prst="line">
                <a:avLst/>
              </a:prstGeom>
              <a:ln w="38100" cap="flat" cmpd="sng">
                <a:solidFill>
                  <a:schemeClr val="tx1"/>
                </a:solidFill>
                <a:prstDash val="solid"/>
                <a:round/>
                <a:headEnd type="none" w="sm" len="sm"/>
                <a:tailEnd type="none" w="med" len="lg"/>
              </a:ln>
            </p:spPr>
          </p:sp>
          <p:sp>
            <p:nvSpPr>
              <p:cNvPr id="101431" name="Line 55"/>
              <p:cNvSpPr/>
              <p:nvPr/>
            </p:nvSpPr>
            <p:spPr>
              <a:xfrm rot="5400000">
                <a:off x="3302" y="3326"/>
                <a:ext cx="0" cy="474"/>
              </a:xfrm>
              <a:prstGeom prst="line">
                <a:avLst/>
              </a:prstGeom>
              <a:ln w="38100" cap="flat" cmpd="sng">
                <a:solidFill>
                  <a:schemeClr val="tx1"/>
                </a:solidFill>
                <a:prstDash val="solid"/>
                <a:round/>
                <a:headEnd type="none" w="sm" len="sm"/>
                <a:tailEnd type="none" w="med" len="lg"/>
              </a:ln>
            </p:spPr>
          </p:sp>
          <p:sp>
            <p:nvSpPr>
              <p:cNvPr id="101432" name="Line 56"/>
              <p:cNvSpPr/>
              <p:nvPr/>
            </p:nvSpPr>
            <p:spPr>
              <a:xfrm rot="5400000">
                <a:off x="3305" y="3611"/>
                <a:ext cx="0" cy="252"/>
              </a:xfrm>
              <a:prstGeom prst="line">
                <a:avLst/>
              </a:prstGeom>
              <a:ln w="57150" cap="flat" cmpd="sng">
                <a:solidFill>
                  <a:schemeClr val="tx1"/>
                </a:solidFill>
                <a:prstDash val="solid"/>
                <a:round/>
                <a:headEnd type="none" w="sm" len="sm"/>
                <a:tailEnd type="none" w="med" len="lg"/>
              </a:ln>
            </p:spPr>
          </p:sp>
          <p:sp>
            <p:nvSpPr>
              <p:cNvPr id="101433" name="Line 57"/>
              <p:cNvSpPr/>
              <p:nvPr/>
            </p:nvSpPr>
            <p:spPr>
              <a:xfrm rot="5400000">
                <a:off x="3227" y="3827"/>
                <a:ext cx="180" cy="0"/>
              </a:xfrm>
              <a:prstGeom prst="line">
                <a:avLst/>
              </a:prstGeom>
              <a:ln w="38100" cap="flat" cmpd="sng">
                <a:solidFill>
                  <a:schemeClr val="tx1"/>
                </a:solidFill>
                <a:prstDash val="solid"/>
                <a:round/>
                <a:headEnd type="none" w="sm" len="sm"/>
                <a:tailEnd type="none" w="med" len="lg"/>
              </a:ln>
            </p:spPr>
          </p:sp>
        </p:grpSp>
        <p:sp>
          <p:nvSpPr>
            <p:cNvPr id="101434" name="Line 58"/>
            <p:cNvSpPr/>
            <p:nvPr/>
          </p:nvSpPr>
          <p:spPr>
            <a:xfrm>
              <a:off x="1824" y="1248"/>
              <a:ext cx="352" cy="5"/>
            </a:xfrm>
            <a:prstGeom prst="line">
              <a:avLst/>
            </a:prstGeom>
            <a:ln w="38100" cap="flat" cmpd="sng">
              <a:solidFill>
                <a:schemeClr val="tx1"/>
              </a:solidFill>
              <a:prstDash val="solid"/>
              <a:round/>
              <a:headEnd type="none" w="sm" len="sm"/>
              <a:tailEnd type="none" w="med" len="lg"/>
            </a:ln>
          </p:spPr>
        </p:sp>
        <p:sp>
          <p:nvSpPr>
            <p:cNvPr id="101435" name="Line 59"/>
            <p:cNvSpPr/>
            <p:nvPr/>
          </p:nvSpPr>
          <p:spPr>
            <a:xfrm flipV="1">
              <a:off x="2172" y="1244"/>
              <a:ext cx="0" cy="362"/>
            </a:xfrm>
            <a:prstGeom prst="line">
              <a:avLst/>
            </a:prstGeom>
            <a:ln w="38100" cap="flat" cmpd="sng">
              <a:solidFill>
                <a:schemeClr val="tx1"/>
              </a:solidFill>
              <a:prstDash val="solid"/>
              <a:round/>
              <a:headEnd type="none" w="sm" len="sm"/>
              <a:tailEnd type="none" w="med" len="lg"/>
            </a:ln>
          </p:spPr>
        </p:sp>
        <p:sp>
          <p:nvSpPr>
            <p:cNvPr id="101436" name="Line 60"/>
            <p:cNvSpPr/>
            <p:nvPr/>
          </p:nvSpPr>
          <p:spPr>
            <a:xfrm>
              <a:off x="1104" y="2544"/>
              <a:ext cx="1056" cy="0"/>
            </a:xfrm>
            <a:prstGeom prst="line">
              <a:avLst/>
            </a:prstGeom>
            <a:ln w="38100" cap="flat" cmpd="sng">
              <a:solidFill>
                <a:schemeClr val="tx1"/>
              </a:solidFill>
              <a:prstDash val="solid"/>
              <a:round/>
              <a:headEnd type="none" w="sm" len="sm"/>
              <a:tailEnd type="none" w="med" len="lg"/>
            </a:ln>
          </p:spPr>
        </p:sp>
        <p:sp>
          <p:nvSpPr>
            <p:cNvPr id="101437" name="Line 61"/>
            <p:cNvSpPr/>
            <p:nvPr/>
          </p:nvSpPr>
          <p:spPr>
            <a:xfrm>
              <a:off x="2176" y="2102"/>
              <a:ext cx="0" cy="471"/>
            </a:xfrm>
            <a:prstGeom prst="line">
              <a:avLst/>
            </a:prstGeom>
            <a:ln w="38100" cap="flat" cmpd="sng">
              <a:solidFill>
                <a:schemeClr val="tx1"/>
              </a:solidFill>
              <a:prstDash val="solid"/>
              <a:round/>
              <a:headEnd type="none" w="sm" len="sm"/>
              <a:tailEnd type="none" w="med" len="lg"/>
            </a:ln>
          </p:spPr>
        </p:sp>
        <p:sp>
          <p:nvSpPr>
            <p:cNvPr id="101438" name="Line 62"/>
            <p:cNvSpPr/>
            <p:nvPr/>
          </p:nvSpPr>
          <p:spPr>
            <a:xfrm flipV="1">
              <a:off x="1093" y="2321"/>
              <a:ext cx="0" cy="252"/>
            </a:xfrm>
            <a:prstGeom prst="line">
              <a:avLst/>
            </a:prstGeom>
            <a:ln w="38100" cap="flat" cmpd="sng">
              <a:solidFill>
                <a:schemeClr val="tx1"/>
              </a:solidFill>
              <a:prstDash val="solid"/>
              <a:round/>
              <a:headEnd type="none" w="sm" len="sm"/>
              <a:tailEnd type="none" w="med" len="lg"/>
            </a:ln>
          </p:spPr>
        </p:sp>
        <p:sp>
          <p:nvSpPr>
            <p:cNvPr id="101439" name="Rectangle 63"/>
            <p:cNvSpPr/>
            <p:nvPr/>
          </p:nvSpPr>
          <p:spPr>
            <a:xfrm>
              <a:off x="1244" y="1632"/>
              <a:ext cx="532" cy="327"/>
            </a:xfrm>
            <a:prstGeom prst="rect">
              <a:avLst/>
            </a:prstGeom>
            <a:noFill/>
            <a:ln w="9525">
              <a:noFill/>
            </a:ln>
          </p:spPr>
          <p:txBody>
            <a:bodyPr wrap="none" anchor="t" anchorCtr="0">
              <a:spAutoFit/>
            </a:bodyPr>
            <a:lstStyle/>
            <a:p>
              <a:pP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CEO</a:t>
              </a:r>
              <a:endParaRPr lang="en-US" altLang="zh-CN" sz="2800" b="1" i="1" baseline="-25000" dirty="0">
                <a:latin typeface="Times New Roman" panose="02020603050405020304" pitchFamily="18" charset="0"/>
                <a:ea typeface="楷体_GB2312" pitchFamily="49" charset="-122"/>
              </a:endParaRPr>
            </a:p>
          </p:txBody>
        </p:sp>
        <p:sp>
          <p:nvSpPr>
            <p:cNvPr id="101440" name="Line 64"/>
            <p:cNvSpPr/>
            <p:nvPr/>
          </p:nvSpPr>
          <p:spPr>
            <a:xfrm>
              <a:off x="1200" y="1536"/>
              <a:ext cx="0" cy="576"/>
            </a:xfrm>
            <a:prstGeom prst="line">
              <a:avLst/>
            </a:prstGeom>
            <a:ln w="38100" cap="flat" cmpd="sng">
              <a:solidFill>
                <a:srgbClr val="FF3300"/>
              </a:solidFill>
              <a:prstDash val="solid"/>
              <a:round/>
              <a:headEnd type="none" w="med" len="med"/>
              <a:tailEnd type="triangle" w="med" len="med"/>
            </a:ln>
          </p:spPr>
        </p:sp>
        <p:sp>
          <p:nvSpPr>
            <p:cNvPr id="101441" name="Line 65"/>
            <p:cNvSpPr/>
            <p:nvPr/>
          </p:nvSpPr>
          <p:spPr>
            <a:xfrm flipV="1">
              <a:off x="576" y="1680"/>
              <a:ext cx="340" cy="1"/>
            </a:xfrm>
            <a:prstGeom prst="line">
              <a:avLst/>
            </a:prstGeom>
            <a:ln w="38100" cap="flat" cmpd="sng">
              <a:solidFill>
                <a:srgbClr val="FF3300"/>
              </a:solidFill>
              <a:prstDash val="solid"/>
              <a:round/>
              <a:headEnd type="none" w="med" len="med"/>
              <a:tailEnd type="triangle" w="med" len="med"/>
            </a:ln>
          </p:spPr>
        </p:sp>
        <p:sp>
          <p:nvSpPr>
            <p:cNvPr id="101442" name="Rectangle 66"/>
            <p:cNvSpPr/>
            <p:nvPr/>
          </p:nvSpPr>
          <p:spPr>
            <a:xfrm>
              <a:off x="464" y="1353"/>
              <a:ext cx="544" cy="327"/>
            </a:xfrm>
            <a:prstGeom prst="rect">
              <a:avLst/>
            </a:prstGeom>
            <a:noFill/>
            <a:ln w="9525">
              <a:noFill/>
            </a:ln>
          </p:spPr>
          <p:txBody>
            <a:bodyPr wrap="none" anchor="t" anchorCtr="0">
              <a:spAutoFit/>
            </a:bodyPr>
            <a:lstStyle/>
            <a:p>
              <a:pPr>
                <a:spcBef>
                  <a:spcPct val="50000"/>
                </a:spcBef>
              </a:pPr>
              <a:r>
                <a:rPr lang="en-US" altLang="zh-CN" sz="2800" b="1" i="1" dirty="0">
                  <a:solidFill>
                    <a:srgbClr val="CC0000"/>
                  </a:solidFill>
                  <a:latin typeface="Times New Roman" panose="02020603050405020304" pitchFamily="18" charset="0"/>
                  <a:ea typeface="楷体_GB2312" pitchFamily="49" charset="-122"/>
                </a:rPr>
                <a:t>I</a:t>
              </a:r>
              <a:r>
                <a:rPr lang="en-US" altLang="zh-CN" sz="2800" b="1" i="1" baseline="-25000" dirty="0">
                  <a:solidFill>
                    <a:srgbClr val="CC0000"/>
                  </a:solidFill>
                  <a:latin typeface="Times New Roman" panose="02020603050405020304" pitchFamily="18" charset="0"/>
                  <a:ea typeface="楷体_GB2312" pitchFamily="49" charset="-122"/>
                </a:rPr>
                <a:t>B</a:t>
              </a:r>
              <a:r>
                <a:rPr lang="en-US" altLang="zh-CN" sz="2800" b="1" dirty="0">
                  <a:solidFill>
                    <a:srgbClr val="CC0000"/>
                  </a:solidFill>
                  <a:latin typeface="Times New Roman" panose="02020603050405020304" pitchFamily="18" charset="0"/>
                  <a:ea typeface="楷体_GB2312" pitchFamily="49" charset="-122"/>
                </a:rPr>
                <a:t>=0</a:t>
              </a:r>
              <a:endParaRPr lang="en-US" altLang="zh-CN" sz="2800" b="1" baseline="-25000" dirty="0">
                <a:solidFill>
                  <a:srgbClr val="CC0000"/>
                </a:solidFill>
                <a:latin typeface="Times New Roman" panose="02020603050405020304" pitchFamily="18" charset="0"/>
                <a:ea typeface="楷体_GB2312" pitchFamily="49" charset="-122"/>
              </a:endParaRPr>
            </a:p>
          </p:txBody>
        </p:sp>
        <p:sp>
          <p:nvSpPr>
            <p:cNvPr id="101443" name="Text Box 67"/>
            <p:cNvSpPr txBox="1"/>
            <p:nvPr/>
          </p:nvSpPr>
          <p:spPr>
            <a:xfrm>
              <a:off x="1776" y="960"/>
              <a:ext cx="336" cy="327"/>
            </a:xfrm>
            <a:prstGeom prst="rect">
              <a:avLst/>
            </a:prstGeom>
            <a:noFill/>
            <a:ln w="9525">
              <a:noFill/>
            </a:ln>
          </p:spPr>
          <p:txBody>
            <a:bodyPr anchor="t" anchorCtr="0">
              <a:spAutoFit/>
            </a:bodyPr>
            <a:lstStyle/>
            <a:p>
              <a:pPr>
                <a:spcBef>
                  <a:spcPct val="50000"/>
                </a:spcBef>
              </a:pPr>
              <a:r>
                <a:rPr lang="en-US" altLang="zh-CN" sz="2800" b="1" dirty="0">
                  <a:solidFill>
                    <a:srgbClr val="CC0000"/>
                  </a:solidFill>
                  <a:latin typeface="Times New Roman" panose="02020603050405020304" pitchFamily="18" charset="0"/>
                  <a:ea typeface="宋体" panose="02010600030101010101" pitchFamily="2" charset="-122"/>
                </a:rPr>
                <a:t>+</a:t>
              </a:r>
            </a:p>
          </p:txBody>
        </p:sp>
        <p:sp>
          <p:nvSpPr>
            <p:cNvPr id="101444" name="Text Box 68"/>
            <p:cNvSpPr txBox="1"/>
            <p:nvPr/>
          </p:nvSpPr>
          <p:spPr>
            <a:xfrm>
              <a:off x="1200" y="960"/>
              <a:ext cx="336" cy="327"/>
            </a:xfrm>
            <a:prstGeom prst="rect">
              <a:avLst/>
            </a:prstGeom>
            <a:noFill/>
            <a:ln w="9525">
              <a:noFill/>
            </a:ln>
          </p:spPr>
          <p:txBody>
            <a:bodyPr anchor="t" anchorCtr="0">
              <a:spAutoFit/>
            </a:bodyPr>
            <a:lstStyle/>
            <a:p>
              <a:pPr>
                <a:spcBef>
                  <a:spcPct val="50000"/>
                </a:spcBef>
              </a:pPr>
              <a:r>
                <a:rPr lang="en-US" altLang="zh-CN" sz="2800" b="1" dirty="0">
                  <a:solidFill>
                    <a:srgbClr val="CC0000"/>
                  </a:solidFill>
                  <a:latin typeface="Times New Roman" panose="02020603050405020304" pitchFamily="18" charset="0"/>
                  <a:ea typeface="宋体" panose="02010600030101010101" pitchFamily="2" charset="-122"/>
                </a:rPr>
                <a:t>–</a:t>
              </a:r>
            </a:p>
          </p:txBody>
        </p:sp>
      </p:grpSp>
      <p:sp>
        <p:nvSpPr>
          <p:cNvPr id="45125" name="AutoShape 69"/>
          <p:cNvSpPr>
            <a:spLocks noChangeArrowheads="1"/>
          </p:cNvSpPr>
          <p:nvPr/>
        </p:nvSpPr>
        <p:spPr bwMode="auto">
          <a:xfrm>
            <a:off x="4191000" y="3784600"/>
            <a:ext cx="4430713" cy="2435225"/>
          </a:xfrm>
          <a:prstGeom prst="horizontalScroll">
            <a:avLst>
              <a:gd name="adj" fmla="val 12500"/>
            </a:avLst>
          </a:prstGeom>
          <a:solidFill>
            <a:srgbClr val="FFFFCC"/>
          </a:solidFill>
          <a:ln w="38100">
            <a:solidFill>
              <a:srgbClr val="008000"/>
            </a:solidFill>
            <a:round/>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1"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CEO</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受温度的影响大。</a:t>
            </a:r>
          </a:p>
          <a:p>
            <a:pPr marL="0" marR="0" lvl="0" indent="0" algn="l" defTabSz="914400" rtl="0" eaLnBrk="1" fontAlgn="base" latinLnBrk="0" hangingPunct="1">
              <a:lnSpc>
                <a:spcPct val="100000"/>
              </a:lnSpc>
              <a:spcBef>
                <a:spcPct val="5000"/>
              </a:spcBef>
              <a:spcAft>
                <a:spcPct val="0"/>
              </a:spcAft>
              <a:buClrTx/>
              <a:buSzTx/>
              <a:buFontTx/>
              <a:buNone/>
              <a:defRPr/>
            </a:pP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温度</a:t>
            </a: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CEO</a:t>
            </a:r>
            <a:r>
              <a:rPr kumimoji="1" lang="en-US" altLang="zh-CN"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所以</a:t>
            </a:r>
            <a:r>
              <a:rPr kumimoji="1" lang="en-US" altLang="zh-CN" sz="2800" b="1" i="1"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I</a:t>
            </a:r>
            <a:r>
              <a:rPr kumimoji="1" lang="en-US" altLang="zh-CN" sz="2800" b="1" i="1" u="none" strike="noStrike" kern="1200" cap="none" spc="0" normalizeH="0" baseline="-2500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也相应增加。</a:t>
            </a:r>
            <a:r>
              <a:rPr kumimoji="1" lang="zh-CN" altLang="en-US" sz="2800" b="1" i="0" u="none" strike="noStrike" kern="1200" cap="none" spc="0" normalizeH="0" baseline="0" noProof="0">
                <a:ln>
                  <a:noFill/>
                </a:ln>
                <a:solidFill>
                  <a:srgbClr val="CC00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三极管的温度特性较差。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Lef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45059"/>
                                        </p:tgtEl>
                                        <p:attrNameLst>
                                          <p:attrName>style.visibility</p:attrName>
                                        </p:attrNameLst>
                                      </p:cBhvr>
                                      <p:to>
                                        <p:strVal val="visible"/>
                                      </p:to>
                                    </p:set>
                                    <p:animEffect transition="in" filter="wipe(right)">
                                      <p:cBhvr>
                                        <p:cTn id="17" dur="500"/>
                                        <p:tgtEl>
                                          <p:spTgt spid="4505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5095"/>
                                        </p:tgtEl>
                                        <p:attrNameLst>
                                          <p:attrName>style.visibility</p:attrName>
                                        </p:attrNameLst>
                                      </p:cBhvr>
                                      <p:to>
                                        <p:strVal val="visible"/>
                                      </p:to>
                                    </p:set>
                                    <p:animEffect transition="in" filter="wipe(left)">
                                      <p:cBhvr>
                                        <p:cTn id="22" dur="500"/>
                                        <p:tgtEl>
                                          <p:spTgt spid="4509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ox(ou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2" fill="hold" grpId="0" nodeType="clickEffect">
                                  <p:stCondLst>
                                    <p:cond delay="0"/>
                                  </p:stCondLst>
                                  <p:childTnLst>
                                    <p:set>
                                      <p:cBhvr>
                                        <p:cTn id="31" dur="1" fill="hold">
                                          <p:stCondLst>
                                            <p:cond delay="0"/>
                                          </p:stCondLst>
                                        </p:cTn>
                                        <p:tgtEl>
                                          <p:spTgt spid="45125"/>
                                        </p:tgtEl>
                                        <p:attrNameLst>
                                          <p:attrName>style.visibility</p:attrName>
                                        </p:attrNameLst>
                                      </p:cBhvr>
                                      <p:to>
                                        <p:strVal val="visible"/>
                                      </p:to>
                                    </p:set>
                                    <p:animEffect transition="in" filter="wipe(right)">
                                      <p:cBhvr>
                                        <p:cTn id="32" dur="500"/>
                                        <p:tgtEl>
                                          <p:spTgt spid="45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animBg="1"/>
      <p:bldP spid="45095" grpId="0"/>
      <p:bldP spid="45125" grpId="0" animBg="1"/>
    </p:bldLst>
  </p:timing>
</p:sld>
</file>

<file path=ppt/slides/slide104.xml><?xml version="1.0" encoding="utf-8"?>
<p:sld xmlns:a="http://schemas.openxmlformats.org/drawingml/2006/main" xmlns:r="http://schemas.openxmlformats.org/officeDocument/2006/relationships" xmlns:p="http://schemas.openxmlformats.org/presentationml/2006/main">
  <p:cSld>
    <p:bg>
      <p:bgPr>
        <a:blipFill rotWithShape="0">
          <a:blip r:embed="rId4"/>
          <a:stretch>
            <a:fillRect/>
          </a:stretch>
        </a:blipFill>
        <a:effectLst/>
      </p:bgPr>
    </p:bg>
    <p:spTree>
      <p:nvGrpSpPr>
        <p:cNvPr id="1" name=""/>
        <p:cNvGrpSpPr/>
        <p:nvPr/>
      </p:nvGrpSpPr>
      <p:grpSpPr>
        <a:xfrm>
          <a:off x="0" y="0"/>
          <a:ext cx="0" cy="0"/>
          <a:chOff x="0" y="0"/>
          <a:chExt cx="0" cy="0"/>
        </a:xfrm>
      </p:grpSpPr>
      <p:sp>
        <p:nvSpPr>
          <p:cNvPr id="46082" name="Text Box 2"/>
          <p:cNvSpPr txBox="1">
            <a:spLocks noChangeArrowheads="1"/>
          </p:cNvSpPr>
          <p:nvPr/>
        </p:nvSpPr>
        <p:spPr bwMode="auto">
          <a:xfrm>
            <a:off x="438150" y="636588"/>
            <a:ext cx="64008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4.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集电极最大允许电流 </a:t>
            </a:r>
            <a:r>
              <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CM</a:t>
            </a:r>
          </a:p>
        </p:txBody>
      </p:sp>
      <p:sp>
        <p:nvSpPr>
          <p:cNvPr id="46083" name="Text Box 3"/>
          <p:cNvSpPr txBox="1">
            <a:spLocks noChangeArrowheads="1"/>
          </p:cNvSpPr>
          <p:nvPr/>
        </p:nvSpPr>
        <p:spPr bwMode="auto">
          <a:xfrm>
            <a:off x="457200" y="3748088"/>
            <a:ext cx="78486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5.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集</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射极反向击穿电压 </a:t>
            </a:r>
            <a:r>
              <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BU</a:t>
            </a:r>
            <a:r>
              <a:rPr kumimoji="1" lang="en-US" altLang="zh-CN" sz="2800" b="1" kern="1200" cap="none" spc="0" normalizeH="0" baseline="-2500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(BR)CEO</a:t>
            </a:r>
          </a:p>
        </p:txBody>
      </p:sp>
      <p:sp>
        <p:nvSpPr>
          <p:cNvPr id="46084" name="Rectangle 4"/>
          <p:cNvSpPr>
            <a:spLocks noChangeArrowheads="1"/>
          </p:cNvSpPr>
          <p:nvPr/>
        </p:nvSpPr>
        <p:spPr bwMode="auto">
          <a:xfrm>
            <a:off x="608013" y="1250950"/>
            <a:ext cx="7831138" cy="21605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3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集电极电流 </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上升会导致三极管的</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 值的下降，当 </a:t>
            </a:r>
            <a:r>
              <a:rPr kumimoji="1" lang="zh-CN" altLang="en-US"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值下降到正常值的三分之二时的集电极电流即为 </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I</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CM</a:t>
            </a:r>
            <a:r>
              <a:rPr kumimoji="1" lang="zh-CN" altLang="en-US"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因此晶体管线性运用时</a:t>
            </a:r>
            <a:r>
              <a:rPr kumimoji="1" lang="zh-CN" altLang="en-US"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I</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不应超过</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CM</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1" lang="zh-CN" altLang="en-US"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endParaRPr>
          </a:p>
        </p:txBody>
      </p:sp>
      <p:sp>
        <p:nvSpPr>
          <p:cNvPr id="46085" name="Rectangle 5"/>
          <p:cNvSpPr>
            <a:spLocks noChangeArrowheads="1"/>
          </p:cNvSpPr>
          <p:nvPr/>
        </p:nvSpPr>
        <p:spPr bwMode="auto">
          <a:xfrm>
            <a:off x="571500" y="4287838"/>
            <a:ext cx="8001000" cy="16414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当集</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a:ea typeface="宋体" panose="02010600030101010101" pitchFamily="2" charset="-122"/>
                <a:cs typeface="+mn-cs"/>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射极之间的电压</a:t>
            </a:r>
            <a:r>
              <a:rPr kumimoji="1" lang="zh-CN" altLang="en-US"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CE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超过一定的数值时，晶体管就会被击穿。手册上给出的数值是</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25</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C</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基极开路时的击穿电压 </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BU </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(BR)</a:t>
            </a:r>
            <a:r>
              <a:rPr kumimoji="1" lang="en-US" altLang="zh-CN" sz="2800" b="1" i="1"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2500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CEO</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p>
        </p:txBody>
      </p:sp>
      <p:sp>
        <p:nvSpPr>
          <p:cNvPr id="102406" name="AutoShape 6">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2407" name="AutoShape 7">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2408" name="AutoShape 8">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4"/>
                                        </p:tgtEl>
                                        <p:attrNameLst>
                                          <p:attrName>style.visibility</p:attrName>
                                        </p:attrNameLst>
                                      </p:cBhvr>
                                      <p:to>
                                        <p:strVal val="visible"/>
                                      </p:to>
                                    </p:set>
                                    <p:animEffect transition="in" filter="wipe(left)">
                                      <p:cBhvr>
                                        <p:cTn id="7" dur="500"/>
                                        <p:tgtEl>
                                          <p:spTgt spid="460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3"/>
                                        </p:tgtEl>
                                        <p:attrNameLst>
                                          <p:attrName>style.visibility</p:attrName>
                                        </p:attrNameLst>
                                      </p:cBhvr>
                                      <p:to>
                                        <p:strVal val="visible"/>
                                      </p:to>
                                    </p:set>
                                    <p:animEffect transition="in" filter="wipe(left)">
                                      <p:cBhvr>
                                        <p:cTn id="12" dur="500"/>
                                        <p:tgtEl>
                                          <p:spTgt spid="4608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085"/>
                                        </p:tgtEl>
                                        <p:attrNameLst>
                                          <p:attrName>style.visibility</p:attrName>
                                        </p:attrNameLst>
                                      </p:cBhvr>
                                      <p:to>
                                        <p:strVal val="visible"/>
                                      </p:to>
                                    </p:set>
                                    <p:animEffect transition="in" filter="wipe(left)">
                                      <p:cBhvr>
                                        <p:cTn id="17" dur="500"/>
                                        <p:tgtEl>
                                          <p:spTgt spid="460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p:bldP spid="46085" grpId="0" bldLvl="0" animBg="1"/>
    </p:bldLst>
  </p:timing>
</p:sld>
</file>

<file path=ppt/slides/slide105.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04450" name="AutoShape 6">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4451" name="AutoShape 7">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4452" name="AutoShape 8">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4281" name="Text Box 9"/>
          <p:cNvSpPr txBox="1">
            <a:spLocks noChangeArrowheads="1"/>
          </p:cNvSpPr>
          <p:nvPr/>
        </p:nvSpPr>
        <p:spPr bwMode="auto">
          <a:xfrm>
            <a:off x="511175" y="725488"/>
            <a:ext cx="64008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6.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集电极最大允许耗散功耗</a:t>
            </a:r>
            <a:r>
              <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P</a:t>
            </a:r>
            <a:r>
              <a:rPr kumimoji="1" lang="en-US" altLang="zh-CN" sz="2800" b="1" kern="1200" cap="none" spc="0" normalizeH="0" baseline="-2500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CM</a:t>
            </a:r>
            <a:endParaRPr kumimoji="1" lang="en-US" altLang="zh-CN" sz="2800" b="1" i="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54282" name="Text Box 10"/>
          <p:cNvSpPr txBox="1">
            <a:spLocks noChangeArrowheads="1"/>
          </p:cNvSpPr>
          <p:nvPr/>
        </p:nvSpPr>
        <p:spPr bwMode="auto">
          <a:xfrm>
            <a:off x="609600" y="1333659"/>
            <a:ext cx="8001000" cy="1642745"/>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lnSpc>
                <a:spcPct val="120000"/>
              </a:lnSpc>
              <a:buClrTx/>
              <a:buSzTx/>
              <a:buFontTx/>
              <a:defRPr/>
            </a:pPr>
            <a:r>
              <a:rPr kumimoji="1" lang="en-US" altLang="zh-CN" sz="2800" b="1" i="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P</a:t>
            </a:r>
            <a:r>
              <a:rPr kumimoji="1" lang="en-US" altLang="zh-CN" sz="2800" b="1" kern="1200" cap="none" spc="0" normalizeH="0" baseline="-2500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CM</a:t>
            </a: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取决于晶体管允许的温升，消耗功率过大，温升过高会烧坏三极管。</a:t>
            </a:r>
          </a:p>
          <a:p>
            <a:pPr marR="0" defTabSz="914400">
              <a:lnSpc>
                <a:spcPct val="120000"/>
              </a:lnSpc>
              <a:buClrTx/>
              <a:buSzTx/>
              <a:buFontTx/>
              <a:defRPr/>
            </a:pPr>
            <a:r>
              <a:rPr kumimoji="1" lang="zh-CN" altLang="en-US" sz="2800" b="1" i="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P</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CM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endParaRPr kumimoji="1" lang="en-US" altLang="zh-CN" sz="2800" b="1" kern="1200" cap="none" spc="0" normalizeH="0" baseline="-2500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4283" name="Text Box 11"/>
          <p:cNvSpPr txBox="1">
            <a:spLocks noChangeArrowheads="1"/>
          </p:cNvSpPr>
          <p:nvPr/>
        </p:nvSpPr>
        <p:spPr bwMode="auto">
          <a:xfrm>
            <a:off x="349250" y="3117850"/>
            <a:ext cx="8001000" cy="525463"/>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buClrTx/>
              <a:buSzTx/>
              <a:buFontTx/>
              <a:defRPr/>
            </a:pP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硅</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管允许结温约为</a:t>
            </a:r>
            <a:r>
              <a:rPr kumimoji="1"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150</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管约为 </a:t>
            </a:r>
            <a:r>
              <a:rPr kumimoji="1"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70</a:t>
            </a:r>
            <a:r>
              <a:rPr kumimoji="1"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en-US" altLang="zh-CN"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90</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endParaRPr kumimoji="1" lang="zh-CN" altLang="en-US" sz="2800" b="1" i="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81"/>
                                        </p:tgtEl>
                                        <p:attrNameLst>
                                          <p:attrName>style.visibility</p:attrName>
                                        </p:attrNameLst>
                                      </p:cBhvr>
                                      <p:to>
                                        <p:strVal val="visible"/>
                                      </p:to>
                                    </p:set>
                                    <p:animEffect transition="in" filter="wipe(left)">
                                      <p:cBhvr>
                                        <p:cTn id="7" dur="500"/>
                                        <p:tgtEl>
                                          <p:spTgt spid="5428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82"/>
                                        </p:tgtEl>
                                        <p:attrNameLst>
                                          <p:attrName>style.visibility</p:attrName>
                                        </p:attrNameLst>
                                      </p:cBhvr>
                                      <p:to>
                                        <p:strVal val="visible"/>
                                      </p:to>
                                    </p:set>
                                    <p:animEffect transition="in" filter="wipe(left)">
                                      <p:cBhvr>
                                        <p:cTn id="12" dur="500"/>
                                        <p:tgtEl>
                                          <p:spTgt spid="5428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283"/>
                                        </p:tgtEl>
                                        <p:attrNameLst>
                                          <p:attrName>style.visibility</p:attrName>
                                        </p:attrNameLst>
                                      </p:cBhvr>
                                      <p:to>
                                        <p:strVal val="visible"/>
                                      </p:to>
                                    </p:set>
                                    <p:animEffect transition="in" filter="wipe(left)">
                                      <p:cBhvr>
                                        <p:cTn id="17" dur="500"/>
                                        <p:tgtEl>
                                          <p:spTgt spid="542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81" grpId="0"/>
      <p:bldP spid="54282" grpId="0" bldLvl="0" animBg="1"/>
      <p:bldP spid="54283" grpId="0"/>
    </p:bldLst>
  </p:timing>
</p:sld>
</file>

<file path=ppt/slides/slide10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06498" name="Group 2"/>
          <p:cNvGrpSpPr/>
          <p:nvPr/>
        </p:nvGrpSpPr>
        <p:grpSpPr>
          <a:xfrm>
            <a:off x="2952750" y="1016000"/>
            <a:ext cx="5072063" cy="5178425"/>
            <a:chOff x="1608" y="580"/>
            <a:chExt cx="3195" cy="3262"/>
          </a:xfrm>
        </p:grpSpPr>
        <p:sp>
          <p:nvSpPr>
            <p:cNvPr id="106499" name="Text Box 3"/>
            <p:cNvSpPr txBox="1"/>
            <p:nvPr/>
          </p:nvSpPr>
          <p:spPr>
            <a:xfrm>
              <a:off x="1745" y="580"/>
              <a:ext cx="1155" cy="327"/>
            </a:xfrm>
            <a:prstGeom prst="rect">
              <a:avLst/>
            </a:prstGeom>
            <a:noFill/>
            <a:ln w="38100">
              <a:noFill/>
            </a:ln>
          </p:spPr>
          <p:txBody>
            <a:bodyPr lIns="90000" tIns="46800" rIns="90000" bIns="46800" anchor="ctr" anchorCtr="0">
              <a:spAutoFit/>
            </a:bodyPr>
            <a:lstStyle/>
            <a:p>
              <a:pP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C</a:t>
              </a:r>
              <a:endParaRPr lang="en-US" altLang="zh-CN" sz="2800" b="1" i="1" dirty="0">
                <a:latin typeface="Times New Roman" panose="02020603050405020304" pitchFamily="18" charset="0"/>
                <a:ea typeface="楷体_GB2312" pitchFamily="49" charset="-122"/>
              </a:endParaRPr>
            </a:p>
          </p:txBody>
        </p:sp>
        <p:sp>
          <p:nvSpPr>
            <p:cNvPr id="106500" name="Line 4"/>
            <p:cNvSpPr/>
            <p:nvPr/>
          </p:nvSpPr>
          <p:spPr>
            <a:xfrm flipV="1">
              <a:off x="1620" y="720"/>
              <a:ext cx="0" cy="2796"/>
            </a:xfrm>
            <a:prstGeom prst="line">
              <a:avLst/>
            </a:prstGeom>
            <a:ln w="38100" cap="flat" cmpd="sng">
              <a:solidFill>
                <a:schemeClr val="tx1"/>
              </a:solidFill>
              <a:prstDash val="solid"/>
              <a:round/>
              <a:headEnd type="none" w="sm" len="sm"/>
              <a:tailEnd type="triangle" w="med" len="lg"/>
            </a:ln>
          </p:spPr>
        </p:sp>
        <p:sp>
          <p:nvSpPr>
            <p:cNvPr id="106501" name="Line 5"/>
            <p:cNvSpPr/>
            <p:nvPr/>
          </p:nvSpPr>
          <p:spPr>
            <a:xfrm rot="5400000">
              <a:off x="1668" y="2940"/>
              <a:ext cx="0" cy="72"/>
            </a:xfrm>
            <a:prstGeom prst="line">
              <a:avLst/>
            </a:prstGeom>
            <a:ln w="38100" cap="flat" cmpd="sng">
              <a:solidFill>
                <a:schemeClr val="tx1"/>
              </a:solidFill>
              <a:prstDash val="solid"/>
              <a:round/>
              <a:headEnd type="none" w="sm" len="sm"/>
              <a:tailEnd type="none" w="med" len="lg"/>
            </a:ln>
          </p:spPr>
        </p:sp>
        <p:sp>
          <p:nvSpPr>
            <p:cNvPr id="106502" name="Line 6"/>
            <p:cNvSpPr/>
            <p:nvPr/>
          </p:nvSpPr>
          <p:spPr>
            <a:xfrm rot="5400000">
              <a:off x="1656" y="2354"/>
              <a:ext cx="0" cy="72"/>
            </a:xfrm>
            <a:prstGeom prst="line">
              <a:avLst/>
            </a:prstGeom>
            <a:ln w="38100" cap="flat" cmpd="sng">
              <a:solidFill>
                <a:schemeClr val="tx1"/>
              </a:solidFill>
              <a:prstDash val="solid"/>
              <a:round/>
              <a:headEnd type="none" w="sm" len="sm"/>
              <a:tailEnd type="none" w="med" len="lg"/>
            </a:ln>
          </p:spPr>
        </p:sp>
        <p:sp>
          <p:nvSpPr>
            <p:cNvPr id="106503" name="Line 7"/>
            <p:cNvSpPr/>
            <p:nvPr/>
          </p:nvSpPr>
          <p:spPr>
            <a:xfrm rot="5400000">
              <a:off x="1644" y="1740"/>
              <a:ext cx="0" cy="72"/>
            </a:xfrm>
            <a:prstGeom prst="line">
              <a:avLst/>
            </a:prstGeom>
            <a:ln w="38100" cap="flat" cmpd="sng">
              <a:solidFill>
                <a:schemeClr val="tx1"/>
              </a:solidFill>
              <a:prstDash val="solid"/>
              <a:round/>
              <a:headEnd type="none" w="sm" len="sm"/>
              <a:tailEnd type="none" w="med" len="lg"/>
            </a:ln>
          </p:spPr>
        </p:sp>
        <p:sp>
          <p:nvSpPr>
            <p:cNvPr id="106504" name="Line 8"/>
            <p:cNvSpPr/>
            <p:nvPr/>
          </p:nvSpPr>
          <p:spPr>
            <a:xfrm rot="5400000">
              <a:off x="1656" y="1164"/>
              <a:ext cx="0" cy="72"/>
            </a:xfrm>
            <a:prstGeom prst="line">
              <a:avLst/>
            </a:prstGeom>
            <a:ln w="38100" cap="flat" cmpd="sng">
              <a:solidFill>
                <a:schemeClr val="tx1"/>
              </a:solidFill>
              <a:prstDash val="solid"/>
              <a:round/>
              <a:headEnd type="none" w="sm" len="sm"/>
              <a:tailEnd type="none" w="med" len="lg"/>
            </a:ln>
          </p:spPr>
        </p:sp>
        <p:grpSp>
          <p:nvGrpSpPr>
            <p:cNvPr id="106505" name="Group 9"/>
            <p:cNvGrpSpPr/>
            <p:nvPr/>
          </p:nvGrpSpPr>
          <p:grpSpPr>
            <a:xfrm>
              <a:off x="1608" y="3432"/>
              <a:ext cx="3195" cy="410"/>
              <a:chOff x="1800" y="3540"/>
              <a:chExt cx="3195" cy="410"/>
            </a:xfrm>
          </p:grpSpPr>
          <p:sp>
            <p:nvSpPr>
              <p:cNvPr id="106506" name="Line 10"/>
              <p:cNvSpPr/>
              <p:nvPr/>
            </p:nvSpPr>
            <p:spPr>
              <a:xfrm flipV="1">
                <a:off x="1800" y="3600"/>
                <a:ext cx="2700" cy="12"/>
              </a:xfrm>
              <a:prstGeom prst="line">
                <a:avLst/>
              </a:prstGeom>
              <a:ln w="38100" cap="flat" cmpd="sng">
                <a:solidFill>
                  <a:schemeClr val="tx1"/>
                </a:solidFill>
                <a:prstDash val="solid"/>
                <a:round/>
                <a:headEnd type="none" w="sm" len="sm"/>
                <a:tailEnd type="triangle" w="med" len="lg"/>
              </a:ln>
            </p:spPr>
          </p:sp>
          <p:sp>
            <p:nvSpPr>
              <p:cNvPr id="106507" name="Line 11"/>
              <p:cNvSpPr/>
              <p:nvPr/>
            </p:nvSpPr>
            <p:spPr>
              <a:xfrm>
                <a:off x="2340" y="3540"/>
                <a:ext cx="0" cy="72"/>
              </a:xfrm>
              <a:prstGeom prst="line">
                <a:avLst/>
              </a:prstGeom>
              <a:ln w="38100" cap="flat" cmpd="sng">
                <a:solidFill>
                  <a:schemeClr val="tx1"/>
                </a:solidFill>
                <a:prstDash val="solid"/>
                <a:round/>
                <a:headEnd type="none" w="sm" len="sm"/>
                <a:tailEnd type="none" w="med" len="lg"/>
              </a:ln>
            </p:spPr>
          </p:sp>
          <p:sp>
            <p:nvSpPr>
              <p:cNvPr id="106508" name="Line 12"/>
              <p:cNvSpPr/>
              <p:nvPr/>
            </p:nvSpPr>
            <p:spPr>
              <a:xfrm>
                <a:off x="2928" y="3540"/>
                <a:ext cx="0" cy="72"/>
              </a:xfrm>
              <a:prstGeom prst="line">
                <a:avLst/>
              </a:prstGeom>
              <a:ln w="38100" cap="flat" cmpd="sng">
                <a:solidFill>
                  <a:schemeClr val="tx1"/>
                </a:solidFill>
                <a:prstDash val="solid"/>
                <a:round/>
                <a:headEnd type="none" w="sm" len="sm"/>
                <a:tailEnd type="none" w="med" len="lg"/>
              </a:ln>
            </p:spPr>
          </p:sp>
          <p:sp>
            <p:nvSpPr>
              <p:cNvPr id="106509" name="Text Box 13"/>
              <p:cNvSpPr txBox="1"/>
              <p:nvPr/>
            </p:nvSpPr>
            <p:spPr>
              <a:xfrm>
                <a:off x="4508" y="3605"/>
                <a:ext cx="487"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CE</a:t>
                </a:r>
                <a:endParaRPr lang="en-US" altLang="zh-CN" sz="2800" b="1" i="1" dirty="0">
                  <a:latin typeface="Times New Roman" panose="02020603050405020304" pitchFamily="18" charset="0"/>
                  <a:ea typeface="楷体_GB2312" pitchFamily="49" charset="-122"/>
                </a:endParaRPr>
              </a:p>
            </p:txBody>
          </p:sp>
          <p:sp>
            <p:nvSpPr>
              <p:cNvPr id="106510" name="Text Box 14"/>
              <p:cNvSpPr txBox="1"/>
              <p:nvPr/>
            </p:nvSpPr>
            <p:spPr>
              <a:xfrm>
                <a:off x="2235" y="3605"/>
                <a:ext cx="114" cy="327"/>
              </a:xfrm>
              <a:prstGeom prst="rect">
                <a:avLst/>
              </a:prstGeom>
              <a:noFill/>
              <a:ln w="38100">
                <a:noFill/>
              </a:ln>
            </p:spPr>
            <p:txBody>
              <a:bodyPr wrap="none"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sp>
            <p:nvSpPr>
              <p:cNvPr id="106511" name="Text Box 15"/>
              <p:cNvSpPr txBox="1"/>
              <p:nvPr/>
            </p:nvSpPr>
            <p:spPr>
              <a:xfrm>
                <a:off x="2884" y="3617"/>
                <a:ext cx="114" cy="327"/>
              </a:xfrm>
              <a:prstGeom prst="rect">
                <a:avLst/>
              </a:prstGeom>
              <a:noFill/>
              <a:ln w="38100">
                <a:noFill/>
              </a:ln>
            </p:spPr>
            <p:txBody>
              <a:bodyPr wrap="none"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sp>
            <p:nvSpPr>
              <p:cNvPr id="106512" name="Line 16"/>
              <p:cNvSpPr/>
              <p:nvPr/>
            </p:nvSpPr>
            <p:spPr>
              <a:xfrm>
                <a:off x="3480" y="3552"/>
                <a:ext cx="0" cy="72"/>
              </a:xfrm>
              <a:prstGeom prst="line">
                <a:avLst/>
              </a:prstGeom>
              <a:ln w="38100" cap="flat" cmpd="sng">
                <a:solidFill>
                  <a:schemeClr val="tx1"/>
                </a:solidFill>
                <a:prstDash val="solid"/>
                <a:round/>
                <a:headEnd type="none" w="sm" len="sm"/>
                <a:tailEnd type="none" w="med" len="lg"/>
              </a:ln>
            </p:spPr>
          </p:sp>
          <p:sp>
            <p:nvSpPr>
              <p:cNvPr id="106513" name="Line 17"/>
              <p:cNvSpPr/>
              <p:nvPr/>
            </p:nvSpPr>
            <p:spPr>
              <a:xfrm>
                <a:off x="4032" y="3552"/>
                <a:ext cx="0" cy="72"/>
              </a:xfrm>
              <a:prstGeom prst="line">
                <a:avLst/>
              </a:prstGeom>
              <a:ln w="38100" cap="flat" cmpd="sng">
                <a:solidFill>
                  <a:schemeClr val="tx1"/>
                </a:solidFill>
                <a:prstDash val="solid"/>
                <a:round/>
                <a:headEnd type="none" w="sm" len="sm"/>
                <a:tailEnd type="none" w="med" len="lg"/>
              </a:ln>
            </p:spPr>
          </p:sp>
          <p:sp>
            <p:nvSpPr>
              <p:cNvPr id="106514" name="Text Box 18"/>
              <p:cNvSpPr txBox="1"/>
              <p:nvPr/>
            </p:nvSpPr>
            <p:spPr>
              <a:xfrm>
                <a:off x="3387" y="3623"/>
                <a:ext cx="114" cy="327"/>
              </a:xfrm>
              <a:prstGeom prst="rect">
                <a:avLst/>
              </a:prstGeom>
              <a:noFill/>
              <a:ln w="38100">
                <a:noFill/>
              </a:ln>
            </p:spPr>
            <p:txBody>
              <a:bodyPr wrap="none"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sp>
            <p:nvSpPr>
              <p:cNvPr id="106515" name="Text Box 19"/>
              <p:cNvSpPr txBox="1"/>
              <p:nvPr/>
            </p:nvSpPr>
            <p:spPr>
              <a:xfrm>
                <a:off x="3963" y="3605"/>
                <a:ext cx="114" cy="327"/>
              </a:xfrm>
              <a:prstGeom prst="rect">
                <a:avLst/>
              </a:prstGeom>
              <a:noFill/>
              <a:ln w="38100">
                <a:noFill/>
              </a:ln>
            </p:spPr>
            <p:txBody>
              <a:bodyPr wrap="none"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grpSp>
        <p:sp>
          <p:nvSpPr>
            <p:cNvPr id="106516" name="Freeform 20"/>
            <p:cNvSpPr/>
            <p:nvPr/>
          </p:nvSpPr>
          <p:spPr>
            <a:xfrm>
              <a:off x="1609" y="3372"/>
              <a:ext cx="2387" cy="131"/>
            </a:xfrm>
            <a:custGeom>
              <a:avLst/>
              <a:gdLst/>
              <a:ahLst/>
              <a:cxnLst>
                <a:cxn ang="0">
                  <a:pos x="19" y="131"/>
                </a:cxn>
                <a:cxn ang="0">
                  <a:pos x="69" y="95"/>
                </a:cxn>
                <a:cxn ang="0">
                  <a:pos x="431" y="24"/>
                </a:cxn>
                <a:cxn ang="0">
                  <a:pos x="2387"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6517" name="Freeform 21"/>
            <p:cNvSpPr/>
            <p:nvPr/>
          </p:nvSpPr>
          <p:spPr>
            <a:xfrm>
              <a:off x="1628" y="3000"/>
              <a:ext cx="2308" cy="504"/>
            </a:xfrm>
            <a:custGeom>
              <a:avLst/>
              <a:gdLst/>
              <a:ahLst/>
              <a:cxnLst>
                <a:cxn ang="0">
                  <a:pos x="0" y="504"/>
                </a:cxn>
                <a:cxn ang="0">
                  <a:pos x="15" y="314"/>
                </a:cxn>
                <a:cxn ang="0">
                  <a:pos x="52" y="276"/>
                </a:cxn>
                <a:cxn ang="0">
                  <a:pos x="172" y="156"/>
                </a:cxn>
                <a:cxn ang="0">
                  <a:pos x="340" y="72"/>
                </a:cxn>
                <a:cxn ang="0">
                  <a:pos x="748" y="48"/>
                </a:cxn>
                <a:cxn ang="0">
                  <a:pos x="2308"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6518" name="Freeform 22"/>
            <p:cNvSpPr/>
            <p:nvPr/>
          </p:nvSpPr>
          <p:spPr>
            <a:xfrm>
              <a:off x="1625" y="2556"/>
              <a:ext cx="2299" cy="948"/>
            </a:xfrm>
            <a:custGeom>
              <a:avLst/>
              <a:gdLst/>
              <a:ahLst/>
              <a:cxnLst>
                <a:cxn ang="0">
                  <a:pos x="0" y="948"/>
                </a:cxn>
                <a:cxn ang="0">
                  <a:pos x="55" y="408"/>
                </a:cxn>
                <a:cxn ang="0">
                  <a:pos x="211" y="156"/>
                </a:cxn>
                <a:cxn ang="0">
                  <a:pos x="413" y="69"/>
                </a:cxn>
                <a:cxn ang="0">
                  <a:pos x="1207" y="12"/>
                </a:cxn>
                <a:cxn ang="0">
                  <a:pos x="2299"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6519" name="Freeform 23"/>
            <p:cNvSpPr/>
            <p:nvPr/>
          </p:nvSpPr>
          <p:spPr>
            <a:xfrm>
              <a:off x="1628" y="2088"/>
              <a:ext cx="2260" cy="1380"/>
            </a:xfrm>
            <a:custGeom>
              <a:avLst/>
              <a:gdLst/>
              <a:ahLst/>
              <a:cxnLst>
                <a:cxn ang="0">
                  <a:pos x="0" y="1380"/>
                </a:cxn>
                <a:cxn ang="0">
                  <a:pos x="73" y="525"/>
                </a:cxn>
                <a:cxn ang="0">
                  <a:pos x="155" y="157"/>
                </a:cxn>
                <a:cxn ang="0">
                  <a:pos x="483" y="50"/>
                </a:cxn>
                <a:cxn ang="0">
                  <a:pos x="2260"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6520" name="Freeform 24"/>
            <p:cNvSpPr/>
            <p:nvPr/>
          </p:nvSpPr>
          <p:spPr>
            <a:xfrm>
              <a:off x="1628" y="1680"/>
              <a:ext cx="2224" cy="1788"/>
            </a:xfrm>
            <a:custGeom>
              <a:avLst/>
              <a:gdLst/>
              <a:ahLst/>
              <a:cxnLst>
                <a:cxn ang="0">
                  <a:pos x="0" y="1788"/>
                </a:cxn>
                <a:cxn ang="0">
                  <a:pos x="89" y="754"/>
                </a:cxn>
                <a:cxn ang="0">
                  <a:pos x="112" y="312"/>
                </a:cxn>
                <a:cxn ang="0">
                  <a:pos x="209" y="125"/>
                </a:cxn>
                <a:cxn ang="0">
                  <a:pos x="640" y="36"/>
                </a:cxn>
                <a:cxn ang="0">
                  <a:pos x="2224"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6521" name="Freeform 25"/>
            <p:cNvSpPr/>
            <p:nvPr/>
          </p:nvSpPr>
          <p:spPr>
            <a:xfrm>
              <a:off x="1628" y="1127"/>
              <a:ext cx="2212" cy="2377"/>
            </a:xfrm>
            <a:custGeom>
              <a:avLst/>
              <a:gdLst/>
              <a:ahLst/>
              <a:cxnLst>
                <a:cxn ang="0">
                  <a:pos x="0" y="2377"/>
                </a:cxn>
                <a:cxn ang="0">
                  <a:pos x="93" y="1248"/>
                </a:cxn>
                <a:cxn ang="0">
                  <a:pos x="186" y="369"/>
                </a:cxn>
                <a:cxn ang="0">
                  <a:pos x="532" y="61"/>
                </a:cxn>
                <a:cxn ang="0">
                  <a:pos x="2212"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grpSp>
      <p:sp>
        <p:nvSpPr>
          <p:cNvPr id="48154" name="Freeform 26"/>
          <p:cNvSpPr/>
          <p:nvPr/>
        </p:nvSpPr>
        <p:spPr>
          <a:xfrm>
            <a:off x="3352800" y="1676400"/>
            <a:ext cx="3505200" cy="3790950"/>
          </a:xfrm>
          <a:custGeom>
            <a:avLst/>
            <a:gdLst/>
            <a:ahLst/>
            <a:cxnLst>
              <a:cxn ang="0">
                <a:pos x="0" y="0"/>
              </a:cxn>
              <a:cxn ang="0">
                <a:pos x="2147483647" y="2147483647"/>
              </a:cxn>
              <a:cxn ang="0">
                <a:pos x="2147483647" y="2147483647"/>
              </a:cxn>
              <a:cxn ang="0">
                <a:pos x="2147483647" y="2147483647"/>
              </a:cxn>
              <a:cxn ang="0">
                <a:pos x="2147483647" y="2147483647"/>
              </a:cxn>
              <a:cxn ang="0">
                <a:pos x="2147483647" y="2147483647"/>
              </a:cxn>
            </a:cxnLst>
            <a:rect l="0" t="0" r="0" b="0"/>
            <a:pathLst>
              <a:path w="2208" h="2388">
                <a:moveTo>
                  <a:pt x="0" y="0"/>
                </a:moveTo>
                <a:cubicBezTo>
                  <a:pt x="36" y="70"/>
                  <a:pt x="104" y="230"/>
                  <a:pt x="216" y="420"/>
                </a:cubicBezTo>
                <a:cubicBezTo>
                  <a:pt x="328" y="610"/>
                  <a:pt x="540" y="952"/>
                  <a:pt x="672" y="1140"/>
                </a:cubicBezTo>
                <a:cubicBezTo>
                  <a:pt x="804" y="1328"/>
                  <a:pt x="850" y="1394"/>
                  <a:pt x="1008" y="1548"/>
                </a:cubicBezTo>
                <a:cubicBezTo>
                  <a:pt x="1166" y="1702"/>
                  <a:pt x="1420" y="1924"/>
                  <a:pt x="1620" y="2064"/>
                </a:cubicBezTo>
                <a:cubicBezTo>
                  <a:pt x="1820" y="2204"/>
                  <a:pt x="2086" y="2321"/>
                  <a:pt x="2208" y="2388"/>
                </a:cubicBezTo>
              </a:path>
            </a:pathLst>
          </a:custGeom>
          <a:noFill/>
          <a:ln w="38100" cap="flat" cmpd="sng">
            <a:solidFill>
              <a:schemeClr val="tx2"/>
            </a:solidFill>
            <a:prstDash val="solid"/>
            <a:round/>
            <a:headEnd type="none" w="sm" len="sm"/>
            <a:tailEnd type="none" w="med" len="lg"/>
          </a:ln>
        </p:spPr>
        <p:txBody>
          <a:bodyPr/>
          <a:lstStyle/>
          <a:p>
            <a:endParaRPr lang="zh-CN" altLang="en-US"/>
          </a:p>
        </p:txBody>
      </p:sp>
      <p:sp>
        <p:nvSpPr>
          <p:cNvPr id="48155" name="AutoShape 27"/>
          <p:cNvSpPr>
            <a:spLocks noChangeArrowheads="1"/>
          </p:cNvSpPr>
          <p:nvPr/>
        </p:nvSpPr>
        <p:spPr bwMode="auto">
          <a:xfrm>
            <a:off x="5461000" y="2360613"/>
            <a:ext cx="2235200" cy="582613"/>
          </a:xfrm>
          <a:prstGeom prst="wedgeRoundRectCallout">
            <a:avLst>
              <a:gd name="adj1" fmla="val -99505"/>
              <a:gd name="adj2" fmla="val 109056"/>
              <a:gd name="adj3" fmla="val 16667"/>
            </a:avLst>
          </a:prstGeom>
          <a:gradFill rotWithShape="0">
            <a:gsLst>
              <a:gs pos="0">
                <a:srgbClr val="FFFFFF"/>
              </a:gs>
              <a:gs pos="50000">
                <a:srgbClr val="FFCC99"/>
              </a:gs>
              <a:gs pos="100000">
                <a:srgbClr val="FFFFFF"/>
              </a:gs>
            </a:gsLst>
            <a:lin ang="5400000" scaled="1"/>
          </a:gradFill>
          <a:ln w="28575">
            <a:solidFill>
              <a:srgbClr val="006600"/>
            </a:solidFill>
            <a:miter lim="800000"/>
            <a:headEnd type="none" w="sm" len="sm"/>
            <a:tailEnd type="none" w="med" len="lg"/>
          </a:ln>
          <a:effectLst/>
        </p:spPr>
        <p:txBody>
          <a:bodyPr lIns="90000" tIns="46800" rIns="90000" bIns="4680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en-US" altLang="zh-CN" sz="2800" b="1" i="1"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I</a:t>
            </a:r>
            <a:r>
              <a:rPr kumimoji="1" lang="en-US" altLang="zh-CN" sz="2800" b="1" i="0" u="none" strike="noStrike" kern="1200" cap="none" spc="0" normalizeH="0" baseline="-2500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C</a:t>
            </a:r>
            <a:r>
              <a:rPr kumimoji="1" lang="en-US" altLang="zh-CN" sz="2800" b="1" i="1"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U</a:t>
            </a:r>
            <a:r>
              <a:rPr kumimoji="1" lang="en-US" altLang="zh-CN" sz="2800" b="1" i="0" u="none" strike="noStrike" kern="1200" cap="none" spc="0" normalizeH="0" baseline="-2500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CE</a:t>
            </a:r>
            <a:r>
              <a:rPr kumimoji="1" lang="en-US" altLang="zh-CN" sz="2800" b="1" i="1"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=P</a:t>
            </a:r>
            <a:r>
              <a:rPr kumimoji="1" lang="en-US" altLang="zh-CN" sz="2800" b="1" i="0" u="none" strike="noStrike" kern="1200" cap="none" spc="0" normalizeH="0" baseline="-2500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rPr>
              <a:t>CM</a:t>
            </a:r>
            <a:endParaRPr kumimoji="1" lang="en-US" altLang="zh-CN" sz="2800" b="1" i="1"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endParaRPr>
          </a:p>
        </p:txBody>
      </p:sp>
      <p:grpSp>
        <p:nvGrpSpPr>
          <p:cNvPr id="4" name="Group 28"/>
          <p:cNvGrpSpPr/>
          <p:nvPr/>
        </p:nvGrpSpPr>
        <p:grpSpPr>
          <a:xfrm>
            <a:off x="2076450" y="1654175"/>
            <a:ext cx="1943100" cy="536575"/>
            <a:chOff x="1056" y="982"/>
            <a:chExt cx="1224" cy="338"/>
          </a:xfrm>
        </p:grpSpPr>
        <p:sp>
          <p:nvSpPr>
            <p:cNvPr id="106525" name="Line 29"/>
            <p:cNvSpPr/>
            <p:nvPr/>
          </p:nvSpPr>
          <p:spPr>
            <a:xfrm>
              <a:off x="1284" y="1320"/>
              <a:ext cx="996" cy="0"/>
            </a:xfrm>
            <a:prstGeom prst="line">
              <a:avLst/>
            </a:prstGeom>
            <a:ln w="38100" cap="flat" cmpd="sng">
              <a:solidFill>
                <a:srgbClr val="CC3300"/>
              </a:solidFill>
              <a:prstDash val="solid"/>
              <a:round/>
              <a:headEnd type="none" w="sm" len="sm"/>
              <a:tailEnd type="none" w="med" len="lg"/>
            </a:ln>
          </p:spPr>
        </p:sp>
        <p:sp>
          <p:nvSpPr>
            <p:cNvPr id="106526" name="Text Box 30"/>
            <p:cNvSpPr txBox="1"/>
            <p:nvPr/>
          </p:nvSpPr>
          <p:spPr>
            <a:xfrm>
              <a:off x="1056" y="982"/>
              <a:ext cx="660"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chemeClr val="tx2"/>
                  </a:solidFill>
                  <a:latin typeface="Times New Roman" panose="02020603050405020304" pitchFamily="18" charset="0"/>
                  <a:ea typeface="楷体_GB2312" pitchFamily="49" charset="-122"/>
                </a:rPr>
                <a:t>I</a:t>
              </a:r>
              <a:r>
                <a:rPr lang="en-US" altLang="zh-CN" sz="2800" b="1" baseline="-25000" dirty="0">
                  <a:solidFill>
                    <a:schemeClr val="tx2"/>
                  </a:solidFill>
                  <a:latin typeface="Times New Roman" panose="02020603050405020304" pitchFamily="18" charset="0"/>
                  <a:ea typeface="楷体_GB2312" pitchFamily="49" charset="-122"/>
                </a:rPr>
                <a:t>CM</a:t>
              </a:r>
              <a:endParaRPr lang="en-US" altLang="zh-CN" sz="2800" b="1" dirty="0">
                <a:latin typeface="Times New Roman" panose="02020603050405020304" pitchFamily="18" charset="0"/>
                <a:ea typeface="楷体_GB2312" pitchFamily="49" charset="-122"/>
              </a:endParaRPr>
            </a:p>
          </p:txBody>
        </p:sp>
      </p:grpSp>
      <p:grpSp>
        <p:nvGrpSpPr>
          <p:cNvPr id="5" name="Group 31"/>
          <p:cNvGrpSpPr/>
          <p:nvPr/>
        </p:nvGrpSpPr>
        <p:grpSpPr>
          <a:xfrm>
            <a:off x="5105400" y="4629150"/>
            <a:ext cx="1600200" cy="2000250"/>
            <a:chOff x="3216" y="2916"/>
            <a:chExt cx="1008" cy="1260"/>
          </a:xfrm>
        </p:grpSpPr>
        <p:sp>
          <p:nvSpPr>
            <p:cNvPr id="106528" name="Line 32"/>
            <p:cNvSpPr/>
            <p:nvPr/>
          </p:nvSpPr>
          <p:spPr>
            <a:xfrm>
              <a:off x="4200" y="2916"/>
              <a:ext cx="0" cy="1260"/>
            </a:xfrm>
            <a:prstGeom prst="line">
              <a:avLst/>
            </a:prstGeom>
            <a:ln w="38100" cap="flat" cmpd="sng">
              <a:solidFill>
                <a:srgbClr val="CC3300"/>
              </a:solidFill>
              <a:prstDash val="solid"/>
              <a:round/>
              <a:headEnd type="none" w="sm" len="sm"/>
              <a:tailEnd type="none" w="med" len="lg"/>
            </a:ln>
          </p:spPr>
        </p:sp>
        <p:sp>
          <p:nvSpPr>
            <p:cNvPr id="106529" name="Text Box 33"/>
            <p:cNvSpPr txBox="1"/>
            <p:nvPr/>
          </p:nvSpPr>
          <p:spPr>
            <a:xfrm>
              <a:off x="3216" y="3513"/>
              <a:ext cx="100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chemeClr val="tx2"/>
                  </a:solidFill>
                  <a:latin typeface="Times New Roman" panose="02020603050405020304" pitchFamily="18" charset="0"/>
                  <a:ea typeface="楷体_GB2312" pitchFamily="49" charset="-122"/>
                </a:rPr>
                <a:t>U</a:t>
              </a:r>
              <a:r>
                <a:rPr lang="en-US" altLang="zh-CN" sz="2800" b="1" baseline="-25000" dirty="0">
                  <a:solidFill>
                    <a:schemeClr val="tx2"/>
                  </a:solidFill>
                  <a:latin typeface="Times New Roman" panose="02020603050405020304" pitchFamily="18" charset="0"/>
                  <a:ea typeface="楷体_GB2312" pitchFamily="49" charset="-122"/>
                </a:rPr>
                <a:t>(BR)CEO</a:t>
              </a:r>
              <a:endParaRPr lang="en-US" altLang="zh-CN" sz="2800" b="1" dirty="0">
                <a:latin typeface="Times New Roman" panose="02020603050405020304" pitchFamily="18" charset="0"/>
                <a:ea typeface="楷体_GB2312" pitchFamily="49" charset="-122"/>
              </a:endParaRPr>
            </a:p>
          </p:txBody>
        </p:sp>
      </p:grpSp>
      <p:sp>
        <p:nvSpPr>
          <p:cNvPr id="48162" name="Freeform 34"/>
          <p:cNvSpPr/>
          <p:nvPr/>
        </p:nvSpPr>
        <p:spPr>
          <a:xfrm>
            <a:off x="2990850" y="2190750"/>
            <a:ext cx="3657600" cy="344805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Lst>
            <a:rect l="0" t="0" r="0" b="0"/>
            <a:pathLst>
              <a:path w="2304" h="2172">
                <a:moveTo>
                  <a:pt x="0" y="2172"/>
                </a:moveTo>
                <a:lnTo>
                  <a:pt x="43" y="1680"/>
                </a:lnTo>
                <a:lnTo>
                  <a:pt x="70" y="1226"/>
                </a:lnTo>
                <a:lnTo>
                  <a:pt x="98" y="807"/>
                </a:lnTo>
                <a:lnTo>
                  <a:pt x="116" y="380"/>
                </a:lnTo>
                <a:lnTo>
                  <a:pt x="243" y="7"/>
                </a:lnTo>
                <a:lnTo>
                  <a:pt x="384" y="0"/>
                </a:lnTo>
                <a:lnTo>
                  <a:pt x="648" y="444"/>
                </a:lnTo>
                <a:lnTo>
                  <a:pt x="1104" y="1104"/>
                </a:lnTo>
                <a:lnTo>
                  <a:pt x="1680" y="1632"/>
                </a:lnTo>
                <a:lnTo>
                  <a:pt x="2232" y="1956"/>
                </a:lnTo>
                <a:lnTo>
                  <a:pt x="2304" y="2040"/>
                </a:lnTo>
                <a:lnTo>
                  <a:pt x="252" y="2052"/>
                </a:lnTo>
                <a:lnTo>
                  <a:pt x="0" y="2172"/>
                </a:lnTo>
                <a:close/>
              </a:path>
            </a:pathLst>
          </a:custGeom>
          <a:solidFill>
            <a:srgbClr val="66FF66">
              <a:alpha val="50195"/>
            </a:srgbClr>
          </a:solidFill>
          <a:ln w="38100" cap="flat" cmpd="sng">
            <a:solidFill>
              <a:schemeClr val="tx1"/>
            </a:solidFill>
            <a:prstDash val="solid"/>
            <a:round/>
            <a:headEnd type="none" w="sm" len="sm"/>
            <a:tailEnd type="none" w="med" len="lg"/>
          </a:ln>
        </p:spPr>
        <p:txBody>
          <a:bodyPr/>
          <a:lstStyle/>
          <a:p>
            <a:endParaRPr lang="zh-CN" altLang="en-US"/>
          </a:p>
        </p:txBody>
      </p:sp>
      <p:sp>
        <p:nvSpPr>
          <p:cNvPr id="106531" name="Text Box 35"/>
          <p:cNvSpPr txBox="1"/>
          <p:nvPr/>
        </p:nvSpPr>
        <p:spPr>
          <a:xfrm>
            <a:off x="838200" y="3235325"/>
            <a:ext cx="1809750" cy="519113"/>
          </a:xfrm>
          <a:prstGeom prst="rect">
            <a:avLst/>
          </a:prstGeom>
          <a:noFill/>
          <a:ln w="38100">
            <a:noFill/>
          </a:ln>
        </p:spPr>
        <p:txBody>
          <a:bodyPr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sp>
        <p:nvSpPr>
          <p:cNvPr id="48164" name="AutoShape 36"/>
          <p:cNvSpPr/>
          <p:nvPr/>
        </p:nvSpPr>
        <p:spPr>
          <a:xfrm>
            <a:off x="304800" y="4805363"/>
            <a:ext cx="2438400" cy="582612"/>
          </a:xfrm>
          <a:prstGeom prst="wedgeRoundRectCallout">
            <a:avLst>
              <a:gd name="adj1" fmla="val 95315"/>
              <a:gd name="adj2" fmla="val -223190"/>
              <a:gd name="adj3" fmla="val 16667"/>
            </a:avLst>
          </a:prstGeom>
          <a:gradFill rotWithShape="0">
            <a:gsLst>
              <a:gs pos="0">
                <a:srgbClr val="FFFFFF"/>
              </a:gs>
              <a:gs pos="50000">
                <a:srgbClr val="FFCC99"/>
              </a:gs>
              <a:gs pos="100000">
                <a:srgbClr val="FFFFFF"/>
              </a:gs>
            </a:gsLst>
            <a:lin ang="5400000" scaled="1"/>
            <a:tileRect/>
          </a:gradFill>
          <a:ln w="28575" cap="flat" cmpd="sng">
            <a:solidFill>
              <a:srgbClr val="006600"/>
            </a:solidFill>
            <a:prstDash val="solid"/>
            <a:miter/>
            <a:headEnd type="none" w="sm" len="sm"/>
            <a:tailEnd type="none" w="med" len="lg"/>
          </a:ln>
        </p:spPr>
        <p:txBody>
          <a:bodyPr lIns="90000" tIns="46800" rIns="90000" bIns="46800" anchor="ctr" anchorCtr="0">
            <a:spAutoFit/>
          </a:bodyPr>
          <a:lstStyle/>
          <a:p>
            <a:pPr algn="ctr">
              <a:spcBef>
                <a:spcPct val="50000"/>
              </a:spcBef>
            </a:pPr>
            <a:r>
              <a:rPr lang="zh-CN" altLang="en-US" sz="2800" b="1" dirty="0">
                <a:solidFill>
                  <a:srgbClr val="000099"/>
                </a:solidFill>
                <a:latin typeface="Times New Roman" panose="02020603050405020304" pitchFamily="18" charset="0"/>
                <a:ea typeface="宋体" panose="02010600030101010101" pitchFamily="2" charset="-122"/>
              </a:rPr>
              <a:t>安全工作区</a:t>
            </a:r>
          </a:p>
        </p:txBody>
      </p:sp>
      <p:sp>
        <p:nvSpPr>
          <p:cNvPr id="106533" name="Rectangle 37"/>
          <p:cNvSpPr/>
          <p:nvPr/>
        </p:nvSpPr>
        <p:spPr>
          <a:xfrm>
            <a:off x="457200" y="414338"/>
            <a:ext cx="6939280" cy="521970"/>
          </a:xfrm>
          <a:prstGeom prst="rect">
            <a:avLst/>
          </a:prstGeom>
          <a:noFill/>
          <a:ln w="9525">
            <a:noFill/>
          </a:ln>
        </p:spPr>
        <p:txBody>
          <a:bodyPr wrap="none" anchor="t" anchorCtr="0">
            <a:spAutoFit/>
          </a:bodyPr>
          <a:lstStyle/>
          <a:p>
            <a:r>
              <a:rPr lang="zh-CN" altLang="en-US" sz="2800" b="1" dirty="0">
                <a:latin typeface="微软雅黑" panose="020B0503020204020204" pitchFamily="34" charset="-122"/>
                <a:ea typeface="微软雅黑" panose="020B0503020204020204" pitchFamily="34" charset="-122"/>
              </a:rPr>
              <a:t>由三个极限参数可画出晶体管的安全工作区</a:t>
            </a:r>
          </a:p>
        </p:txBody>
      </p:sp>
      <p:sp>
        <p:nvSpPr>
          <p:cNvPr id="106534" name="AutoShape 3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6535" name="AutoShape 3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6536" name="AutoShape 4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6" fill="hold" nodeType="clickEffect">
                                  <p:stCondLst>
                                    <p:cond delay="0"/>
                                  </p:stCondLst>
                                  <p:childTnLst>
                                    <p:set>
                                      <p:cBhvr>
                                        <p:cTn id="6" dur="1" fill="hold">
                                          <p:stCondLst>
                                            <p:cond delay="0"/>
                                          </p:stCondLst>
                                        </p:cTn>
                                        <p:tgtEl>
                                          <p:spTgt spid="48154"/>
                                        </p:tgtEl>
                                        <p:attrNameLst>
                                          <p:attrName>style.visibility</p:attrName>
                                        </p:attrNameLst>
                                      </p:cBhvr>
                                      <p:to>
                                        <p:strVal val="visible"/>
                                      </p:to>
                                    </p:set>
                                    <p:animEffect transition="in" filter="strips(downRight)">
                                      <p:cBhvr>
                                        <p:cTn id="7" dur="500"/>
                                        <p:tgtEl>
                                          <p:spTgt spid="481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48155"/>
                                        </p:tgtEl>
                                        <p:attrNameLst>
                                          <p:attrName>style.visibility</p:attrName>
                                        </p:attrNameLst>
                                      </p:cBhvr>
                                      <p:to>
                                        <p:strVal val="visible"/>
                                      </p:to>
                                    </p:set>
                                    <p:animEffect transition="in" filter="wipe(right)">
                                      <p:cBhvr>
                                        <p:cTn id="12" dur="500"/>
                                        <p:tgtEl>
                                          <p:spTgt spid="4815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8162"/>
                                        </p:tgtEl>
                                        <p:attrNameLst>
                                          <p:attrName>style.visibility</p:attrName>
                                        </p:attrNameLst>
                                      </p:cBhvr>
                                      <p:to>
                                        <p:strVal val="visible"/>
                                      </p:to>
                                    </p:set>
                                    <p:animEffect transition="in" filter="checkerboard(across)">
                                      <p:cBhvr>
                                        <p:cTn id="27" dur="500"/>
                                        <p:tgtEl>
                                          <p:spTgt spid="4816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8164"/>
                                        </p:tgtEl>
                                        <p:attrNameLst>
                                          <p:attrName>style.visibility</p:attrName>
                                        </p:attrNameLst>
                                      </p:cBhvr>
                                      <p:to>
                                        <p:strVal val="visible"/>
                                      </p:to>
                                    </p:set>
                                    <p:animEffect transition="in" filter="wipe(left)">
                                      <p:cBhvr>
                                        <p:cTn id="32" dur="500"/>
                                        <p:tgtEl>
                                          <p:spTgt spid="48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55" grpId="0" animBg="1"/>
      <p:bldP spid="48164"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9154" name="Text Box 2"/>
          <p:cNvSpPr txBox="1">
            <a:spLocks noChangeArrowheads="1"/>
          </p:cNvSpPr>
          <p:nvPr/>
        </p:nvSpPr>
        <p:spPr bwMode="auto">
          <a:xfrm>
            <a:off x="2057400" y="574675"/>
            <a:ext cx="5410200" cy="52546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晶体管参数与温度的关系</a:t>
            </a:r>
          </a:p>
        </p:txBody>
      </p:sp>
      <p:sp>
        <p:nvSpPr>
          <p:cNvPr id="49155" name="Text Box 3"/>
          <p:cNvSpPr txBox="1">
            <a:spLocks noChangeArrowheads="1"/>
          </p:cNvSpPr>
          <p:nvPr/>
        </p:nvSpPr>
        <p:spPr bwMode="auto">
          <a:xfrm>
            <a:off x="609600" y="1611313"/>
            <a:ext cx="8229600" cy="1203325"/>
          </a:xfrm>
          <a:prstGeom prst="rect">
            <a:avLst/>
          </a:prstGeom>
          <a:noFill/>
          <a:ln w="38100">
            <a:noFill/>
            <a:miter lim="800000"/>
          </a:ln>
          <a:effectLst/>
        </p:spPr>
        <p:txBody>
          <a:bodyPr lIns="90000" tIns="46800" rIns="90000" bIns="46800" anchor="ctr">
            <a:spAutoFit/>
          </a:bodyPr>
          <a:lstStyle/>
          <a:p>
            <a:pPr marR="0" defTabSz="914400">
              <a:lnSpc>
                <a:spcPct val="130000"/>
              </a:lnSpc>
              <a:buClrTx/>
              <a:buSzTx/>
              <a:buFontTx/>
              <a:defRPr/>
            </a:pP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、温度每增加</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10</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CBO</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增大一倍。硅管优 </a:t>
            </a:r>
          </a:p>
          <a:p>
            <a:pPr marR="0" defTabSz="914400">
              <a:lnSpc>
                <a:spcPct val="130000"/>
              </a:lnSpc>
              <a:buClrTx/>
              <a:buSzTx/>
              <a:buFontTx/>
              <a:defRPr/>
            </a:pP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于锗管。</a:t>
            </a:r>
          </a:p>
        </p:txBody>
      </p:sp>
      <p:sp>
        <p:nvSpPr>
          <p:cNvPr id="49156" name="Text Box 4"/>
          <p:cNvSpPr txBox="1">
            <a:spLocks noChangeArrowheads="1"/>
          </p:cNvSpPr>
          <p:nvPr/>
        </p:nvSpPr>
        <p:spPr bwMode="auto">
          <a:xfrm>
            <a:off x="641350" y="2909888"/>
            <a:ext cx="9220200" cy="1203325"/>
          </a:xfrm>
          <a:prstGeom prst="rect">
            <a:avLst/>
          </a:prstGeom>
          <a:noFill/>
          <a:ln w="38100">
            <a:noFill/>
            <a:miter lim="800000"/>
          </a:ln>
          <a:effectLst/>
        </p:spPr>
        <p:txBody>
          <a:bodyPr lIns="90000" tIns="46800" rIns="90000" bIns="46800" anchor="ctr">
            <a:spAutoFit/>
          </a:bodyPr>
          <a:lstStyle/>
          <a:p>
            <a:pPr marR="0" defTabSz="914400">
              <a:lnSpc>
                <a:spcPct val="130000"/>
              </a:lnSpc>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、温度每升高 </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sz="2800" b="1" i="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BE</a:t>
            </a: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将减小 </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en-US" altLang="zh-CN" sz="2800" b="1" kern="1200" cap="none" spc="0" normalizeH="0" baseline="-2500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2.5)mV</a:t>
            </a: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a:p>
            <a:pPr marR="0" defTabSz="914400">
              <a:lnSpc>
                <a:spcPct val="130000"/>
              </a:lnSpc>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即晶体管具有负温度系数。</a:t>
            </a:r>
          </a:p>
        </p:txBody>
      </p:sp>
      <p:sp>
        <p:nvSpPr>
          <p:cNvPr id="49157" name="Text Box 5"/>
          <p:cNvSpPr txBox="1">
            <a:spLocks noChangeArrowheads="1"/>
          </p:cNvSpPr>
          <p:nvPr/>
        </p:nvSpPr>
        <p:spPr bwMode="auto">
          <a:xfrm>
            <a:off x="635000" y="4325938"/>
            <a:ext cx="7315200" cy="525463"/>
          </a:xfrm>
          <a:prstGeom prst="rect">
            <a:avLst/>
          </a:prstGeom>
          <a:noFill/>
          <a:ln w="38100">
            <a:noFill/>
            <a:miter lim="800000"/>
          </a:ln>
          <a:effectLst/>
        </p:spPr>
        <p:txBody>
          <a:bodyPr lIns="90000" tIns="46800" rIns="90000" bIns="46800" anchor="ctr">
            <a:spAutoFit/>
          </a:bodyPr>
          <a:lstStyle/>
          <a:p>
            <a:pPr marR="0" defTabSz="914400">
              <a:spcBef>
                <a:spcPct val="20000"/>
              </a:spcBef>
              <a:buClrTx/>
              <a:buSzTx/>
              <a:buFontTx/>
              <a:defRPr/>
            </a:pP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、温度每升高 </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i="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增加 </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0.5%~1.0%</a:t>
            </a:r>
            <a:r>
              <a:rPr kumimoji="1" lang="zh-CN" altLang="en-US"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grpSp>
        <p:nvGrpSpPr>
          <p:cNvPr id="107526" name="Group 6"/>
          <p:cNvGrpSpPr/>
          <p:nvPr/>
        </p:nvGrpSpPr>
        <p:grpSpPr>
          <a:xfrm>
            <a:off x="457200" y="1271588"/>
            <a:ext cx="7934325" cy="176212"/>
            <a:chOff x="384" y="1047"/>
            <a:chExt cx="4998" cy="111"/>
          </a:xfrm>
        </p:grpSpPr>
        <p:grpSp>
          <p:nvGrpSpPr>
            <p:cNvPr id="107527" name="Group 7"/>
            <p:cNvGrpSpPr/>
            <p:nvPr/>
          </p:nvGrpSpPr>
          <p:grpSpPr>
            <a:xfrm>
              <a:off x="1152" y="1050"/>
              <a:ext cx="780" cy="102"/>
              <a:chOff x="1248" y="861"/>
              <a:chExt cx="780" cy="102"/>
            </a:xfrm>
          </p:grpSpPr>
          <p:pic>
            <p:nvPicPr>
              <p:cNvPr id="107528" name="Picture 8" descr="Green and Black Diamond"/>
              <p:cNvPicPr>
                <a:picLocks noChangeAspect="1"/>
              </p:cNvPicPr>
              <p:nvPr/>
            </p:nvPicPr>
            <p:blipFill>
              <a:blip r:embed="rId4"/>
              <a:stretch>
                <a:fillRect/>
              </a:stretch>
            </p:blipFill>
            <p:spPr>
              <a:xfrm>
                <a:off x="1248" y="861"/>
                <a:ext cx="102" cy="102"/>
              </a:xfrm>
              <a:prstGeom prst="rect">
                <a:avLst/>
              </a:prstGeom>
              <a:noFill/>
              <a:ln w="9525">
                <a:noFill/>
              </a:ln>
            </p:spPr>
          </p:pic>
          <p:pic>
            <p:nvPicPr>
              <p:cNvPr id="107529" name="Picture 9" descr="Green and Black Diamond"/>
              <p:cNvPicPr>
                <a:picLocks noChangeAspect="1"/>
              </p:cNvPicPr>
              <p:nvPr/>
            </p:nvPicPr>
            <p:blipFill>
              <a:blip r:embed="rId4"/>
              <a:stretch>
                <a:fillRect/>
              </a:stretch>
            </p:blipFill>
            <p:spPr>
              <a:xfrm>
                <a:off x="1350" y="861"/>
                <a:ext cx="102" cy="102"/>
              </a:xfrm>
              <a:prstGeom prst="rect">
                <a:avLst/>
              </a:prstGeom>
              <a:noFill/>
              <a:ln w="9525">
                <a:noFill/>
              </a:ln>
            </p:spPr>
          </p:pic>
          <p:pic>
            <p:nvPicPr>
              <p:cNvPr id="107530" name="Picture 10" descr="Green and Black Diamond"/>
              <p:cNvPicPr>
                <a:picLocks noChangeAspect="1"/>
              </p:cNvPicPr>
              <p:nvPr/>
            </p:nvPicPr>
            <p:blipFill>
              <a:blip r:embed="rId4"/>
              <a:stretch>
                <a:fillRect/>
              </a:stretch>
            </p:blipFill>
            <p:spPr>
              <a:xfrm>
                <a:off x="1536" y="861"/>
                <a:ext cx="102" cy="102"/>
              </a:xfrm>
              <a:prstGeom prst="rect">
                <a:avLst/>
              </a:prstGeom>
              <a:noFill/>
              <a:ln w="9525">
                <a:noFill/>
              </a:ln>
            </p:spPr>
          </p:pic>
          <p:pic>
            <p:nvPicPr>
              <p:cNvPr id="107531" name="Picture 11" descr="Green and Black Diamond"/>
              <p:cNvPicPr>
                <a:picLocks noChangeAspect="1"/>
              </p:cNvPicPr>
              <p:nvPr/>
            </p:nvPicPr>
            <p:blipFill>
              <a:blip r:embed="rId4"/>
              <a:stretch>
                <a:fillRect/>
              </a:stretch>
            </p:blipFill>
            <p:spPr>
              <a:xfrm>
                <a:off x="1638" y="861"/>
                <a:ext cx="102" cy="102"/>
              </a:xfrm>
              <a:prstGeom prst="rect">
                <a:avLst/>
              </a:prstGeom>
              <a:noFill/>
              <a:ln w="9525">
                <a:noFill/>
              </a:ln>
            </p:spPr>
          </p:pic>
          <p:pic>
            <p:nvPicPr>
              <p:cNvPr id="107532" name="Picture 12" descr="Green and Black Diamond"/>
              <p:cNvPicPr>
                <a:picLocks noChangeAspect="1"/>
              </p:cNvPicPr>
              <p:nvPr/>
            </p:nvPicPr>
            <p:blipFill>
              <a:blip r:embed="rId4"/>
              <a:stretch>
                <a:fillRect/>
              </a:stretch>
            </p:blipFill>
            <p:spPr>
              <a:xfrm>
                <a:off x="1734" y="861"/>
                <a:ext cx="102" cy="102"/>
              </a:xfrm>
              <a:prstGeom prst="rect">
                <a:avLst/>
              </a:prstGeom>
              <a:noFill/>
              <a:ln w="9525">
                <a:noFill/>
              </a:ln>
            </p:spPr>
          </p:pic>
          <p:pic>
            <p:nvPicPr>
              <p:cNvPr id="107533" name="Picture 13" descr="Green and Black Diamond"/>
              <p:cNvPicPr>
                <a:picLocks noChangeAspect="1"/>
              </p:cNvPicPr>
              <p:nvPr/>
            </p:nvPicPr>
            <p:blipFill>
              <a:blip r:embed="rId4"/>
              <a:stretch>
                <a:fillRect/>
              </a:stretch>
            </p:blipFill>
            <p:spPr>
              <a:xfrm>
                <a:off x="1824" y="861"/>
                <a:ext cx="102" cy="102"/>
              </a:xfrm>
              <a:prstGeom prst="rect">
                <a:avLst/>
              </a:prstGeom>
              <a:noFill/>
              <a:ln w="9525">
                <a:noFill/>
              </a:ln>
            </p:spPr>
          </p:pic>
          <p:pic>
            <p:nvPicPr>
              <p:cNvPr id="107534" name="Picture 14" descr="Green and Black Diamond"/>
              <p:cNvPicPr>
                <a:picLocks noChangeAspect="1"/>
              </p:cNvPicPr>
              <p:nvPr/>
            </p:nvPicPr>
            <p:blipFill>
              <a:blip r:embed="rId4"/>
              <a:stretch>
                <a:fillRect/>
              </a:stretch>
            </p:blipFill>
            <p:spPr>
              <a:xfrm>
                <a:off x="1446" y="861"/>
                <a:ext cx="102" cy="102"/>
              </a:xfrm>
              <a:prstGeom prst="rect">
                <a:avLst/>
              </a:prstGeom>
              <a:noFill/>
              <a:ln w="9525">
                <a:noFill/>
              </a:ln>
            </p:spPr>
          </p:pic>
          <p:pic>
            <p:nvPicPr>
              <p:cNvPr id="107535" name="Picture 15" descr="Green and Black Diamond"/>
              <p:cNvPicPr>
                <a:picLocks noChangeAspect="1"/>
              </p:cNvPicPr>
              <p:nvPr/>
            </p:nvPicPr>
            <p:blipFill>
              <a:blip r:embed="rId4"/>
              <a:stretch>
                <a:fillRect/>
              </a:stretch>
            </p:blipFill>
            <p:spPr>
              <a:xfrm>
                <a:off x="1926" y="861"/>
                <a:ext cx="102" cy="102"/>
              </a:xfrm>
              <a:prstGeom prst="rect">
                <a:avLst/>
              </a:prstGeom>
              <a:noFill/>
              <a:ln w="9525">
                <a:noFill/>
              </a:ln>
            </p:spPr>
          </p:pic>
        </p:grpSp>
        <p:pic>
          <p:nvPicPr>
            <p:cNvPr id="107536" name="Picture 16" descr="Green and Black Diamond"/>
            <p:cNvPicPr>
              <a:picLocks noChangeAspect="1"/>
            </p:cNvPicPr>
            <p:nvPr/>
          </p:nvPicPr>
          <p:blipFill>
            <a:blip r:embed="rId4"/>
            <a:stretch>
              <a:fillRect/>
            </a:stretch>
          </p:blipFill>
          <p:spPr>
            <a:xfrm>
              <a:off x="1926" y="1050"/>
              <a:ext cx="102" cy="102"/>
            </a:xfrm>
            <a:prstGeom prst="rect">
              <a:avLst/>
            </a:prstGeom>
            <a:noFill/>
            <a:ln w="9525">
              <a:noFill/>
            </a:ln>
          </p:spPr>
        </p:pic>
        <p:pic>
          <p:nvPicPr>
            <p:cNvPr id="107537" name="Picture 17" descr="Green and Black Diamond"/>
            <p:cNvPicPr>
              <a:picLocks noChangeAspect="1"/>
            </p:cNvPicPr>
            <p:nvPr/>
          </p:nvPicPr>
          <p:blipFill>
            <a:blip r:embed="rId4"/>
            <a:stretch>
              <a:fillRect/>
            </a:stretch>
          </p:blipFill>
          <p:spPr>
            <a:xfrm>
              <a:off x="2016" y="1050"/>
              <a:ext cx="102" cy="102"/>
            </a:xfrm>
            <a:prstGeom prst="rect">
              <a:avLst/>
            </a:prstGeom>
            <a:noFill/>
            <a:ln w="9525">
              <a:noFill/>
            </a:ln>
          </p:spPr>
        </p:pic>
        <p:pic>
          <p:nvPicPr>
            <p:cNvPr id="107538" name="Picture 18" descr="Green and Black Diamond"/>
            <p:cNvPicPr>
              <a:picLocks noChangeAspect="1"/>
            </p:cNvPicPr>
            <p:nvPr/>
          </p:nvPicPr>
          <p:blipFill>
            <a:blip r:embed="rId4"/>
            <a:stretch>
              <a:fillRect/>
            </a:stretch>
          </p:blipFill>
          <p:spPr>
            <a:xfrm>
              <a:off x="2118" y="1050"/>
              <a:ext cx="102" cy="102"/>
            </a:xfrm>
            <a:prstGeom prst="rect">
              <a:avLst/>
            </a:prstGeom>
            <a:noFill/>
            <a:ln w="9525">
              <a:noFill/>
            </a:ln>
          </p:spPr>
        </p:pic>
        <p:pic>
          <p:nvPicPr>
            <p:cNvPr id="107539" name="Picture 19" descr="Green and Black Diamond"/>
            <p:cNvPicPr>
              <a:picLocks noChangeAspect="1"/>
            </p:cNvPicPr>
            <p:nvPr/>
          </p:nvPicPr>
          <p:blipFill>
            <a:blip r:embed="rId4"/>
            <a:stretch>
              <a:fillRect/>
            </a:stretch>
          </p:blipFill>
          <p:spPr>
            <a:xfrm>
              <a:off x="2214" y="1050"/>
              <a:ext cx="102" cy="102"/>
            </a:xfrm>
            <a:prstGeom prst="rect">
              <a:avLst/>
            </a:prstGeom>
            <a:noFill/>
            <a:ln w="9525">
              <a:noFill/>
            </a:ln>
          </p:spPr>
        </p:pic>
        <p:pic>
          <p:nvPicPr>
            <p:cNvPr id="107540" name="Picture 20" descr="Green and Black Diamond"/>
            <p:cNvPicPr>
              <a:picLocks noChangeAspect="1"/>
            </p:cNvPicPr>
            <p:nvPr/>
          </p:nvPicPr>
          <p:blipFill>
            <a:blip r:embed="rId4"/>
            <a:stretch>
              <a:fillRect/>
            </a:stretch>
          </p:blipFill>
          <p:spPr>
            <a:xfrm>
              <a:off x="2304" y="1050"/>
              <a:ext cx="102" cy="102"/>
            </a:xfrm>
            <a:prstGeom prst="rect">
              <a:avLst/>
            </a:prstGeom>
            <a:noFill/>
            <a:ln w="9525">
              <a:noFill/>
            </a:ln>
          </p:spPr>
        </p:pic>
        <p:pic>
          <p:nvPicPr>
            <p:cNvPr id="107541" name="Picture 21" descr="Green and Black Diamond"/>
            <p:cNvPicPr>
              <a:picLocks noChangeAspect="1"/>
            </p:cNvPicPr>
            <p:nvPr/>
          </p:nvPicPr>
          <p:blipFill>
            <a:blip r:embed="rId4"/>
            <a:stretch>
              <a:fillRect/>
            </a:stretch>
          </p:blipFill>
          <p:spPr>
            <a:xfrm>
              <a:off x="2406" y="1050"/>
              <a:ext cx="102" cy="102"/>
            </a:xfrm>
            <a:prstGeom prst="rect">
              <a:avLst/>
            </a:prstGeom>
            <a:noFill/>
            <a:ln w="9525">
              <a:noFill/>
            </a:ln>
          </p:spPr>
        </p:pic>
        <p:pic>
          <p:nvPicPr>
            <p:cNvPr id="107542" name="Picture 22" descr="Green and Black Diamond"/>
            <p:cNvPicPr>
              <a:picLocks noChangeAspect="1"/>
            </p:cNvPicPr>
            <p:nvPr/>
          </p:nvPicPr>
          <p:blipFill>
            <a:blip r:embed="rId4"/>
            <a:stretch>
              <a:fillRect/>
            </a:stretch>
          </p:blipFill>
          <p:spPr>
            <a:xfrm>
              <a:off x="2592" y="1050"/>
              <a:ext cx="102" cy="102"/>
            </a:xfrm>
            <a:prstGeom prst="rect">
              <a:avLst/>
            </a:prstGeom>
            <a:noFill/>
            <a:ln w="9525">
              <a:noFill/>
            </a:ln>
          </p:spPr>
        </p:pic>
        <p:pic>
          <p:nvPicPr>
            <p:cNvPr id="107543" name="Picture 23" descr="Green and Black Diamond"/>
            <p:cNvPicPr>
              <a:picLocks noChangeAspect="1"/>
            </p:cNvPicPr>
            <p:nvPr/>
          </p:nvPicPr>
          <p:blipFill>
            <a:blip r:embed="rId4"/>
            <a:stretch>
              <a:fillRect/>
            </a:stretch>
          </p:blipFill>
          <p:spPr>
            <a:xfrm>
              <a:off x="2694" y="1050"/>
              <a:ext cx="102" cy="102"/>
            </a:xfrm>
            <a:prstGeom prst="rect">
              <a:avLst/>
            </a:prstGeom>
            <a:noFill/>
            <a:ln w="9525">
              <a:noFill/>
            </a:ln>
          </p:spPr>
        </p:pic>
        <p:pic>
          <p:nvPicPr>
            <p:cNvPr id="107544" name="Picture 24" descr="Green and Black Diamond"/>
            <p:cNvPicPr>
              <a:picLocks noChangeAspect="1"/>
            </p:cNvPicPr>
            <p:nvPr/>
          </p:nvPicPr>
          <p:blipFill>
            <a:blip r:embed="rId4"/>
            <a:stretch>
              <a:fillRect/>
            </a:stretch>
          </p:blipFill>
          <p:spPr>
            <a:xfrm>
              <a:off x="2790" y="1050"/>
              <a:ext cx="102" cy="102"/>
            </a:xfrm>
            <a:prstGeom prst="rect">
              <a:avLst/>
            </a:prstGeom>
            <a:noFill/>
            <a:ln w="9525">
              <a:noFill/>
            </a:ln>
          </p:spPr>
        </p:pic>
        <p:pic>
          <p:nvPicPr>
            <p:cNvPr id="107545" name="Picture 25" descr="Green and Black Diamond"/>
            <p:cNvPicPr>
              <a:picLocks noChangeAspect="1"/>
            </p:cNvPicPr>
            <p:nvPr/>
          </p:nvPicPr>
          <p:blipFill>
            <a:blip r:embed="rId4"/>
            <a:stretch>
              <a:fillRect/>
            </a:stretch>
          </p:blipFill>
          <p:spPr>
            <a:xfrm>
              <a:off x="2880" y="1050"/>
              <a:ext cx="102" cy="102"/>
            </a:xfrm>
            <a:prstGeom prst="rect">
              <a:avLst/>
            </a:prstGeom>
            <a:noFill/>
            <a:ln w="9525">
              <a:noFill/>
            </a:ln>
          </p:spPr>
        </p:pic>
        <p:pic>
          <p:nvPicPr>
            <p:cNvPr id="107546" name="Picture 26" descr="Green and Black Diamond"/>
            <p:cNvPicPr>
              <a:picLocks noChangeAspect="1"/>
            </p:cNvPicPr>
            <p:nvPr/>
          </p:nvPicPr>
          <p:blipFill>
            <a:blip r:embed="rId4"/>
            <a:stretch>
              <a:fillRect/>
            </a:stretch>
          </p:blipFill>
          <p:spPr>
            <a:xfrm>
              <a:off x="2982" y="1050"/>
              <a:ext cx="102" cy="102"/>
            </a:xfrm>
            <a:prstGeom prst="rect">
              <a:avLst/>
            </a:prstGeom>
            <a:noFill/>
            <a:ln w="9525">
              <a:noFill/>
            </a:ln>
          </p:spPr>
        </p:pic>
        <p:pic>
          <p:nvPicPr>
            <p:cNvPr id="107547" name="Picture 27" descr="Green and Black Diamond"/>
            <p:cNvPicPr>
              <a:picLocks noChangeAspect="1"/>
            </p:cNvPicPr>
            <p:nvPr/>
          </p:nvPicPr>
          <p:blipFill>
            <a:blip r:embed="rId4"/>
            <a:stretch>
              <a:fillRect/>
            </a:stretch>
          </p:blipFill>
          <p:spPr>
            <a:xfrm>
              <a:off x="3168" y="1050"/>
              <a:ext cx="102" cy="102"/>
            </a:xfrm>
            <a:prstGeom prst="rect">
              <a:avLst/>
            </a:prstGeom>
            <a:noFill/>
            <a:ln w="9525">
              <a:noFill/>
            </a:ln>
          </p:spPr>
        </p:pic>
        <p:pic>
          <p:nvPicPr>
            <p:cNvPr id="107548" name="Picture 28" descr="Green and Black Diamond"/>
            <p:cNvPicPr>
              <a:picLocks noChangeAspect="1"/>
            </p:cNvPicPr>
            <p:nvPr/>
          </p:nvPicPr>
          <p:blipFill>
            <a:blip r:embed="rId4"/>
            <a:stretch>
              <a:fillRect/>
            </a:stretch>
          </p:blipFill>
          <p:spPr>
            <a:xfrm>
              <a:off x="3270" y="1050"/>
              <a:ext cx="102" cy="102"/>
            </a:xfrm>
            <a:prstGeom prst="rect">
              <a:avLst/>
            </a:prstGeom>
            <a:noFill/>
            <a:ln w="9525">
              <a:noFill/>
            </a:ln>
          </p:spPr>
        </p:pic>
        <p:pic>
          <p:nvPicPr>
            <p:cNvPr id="107549" name="Picture 29" descr="Green and Black Diamond"/>
            <p:cNvPicPr>
              <a:picLocks noChangeAspect="1"/>
            </p:cNvPicPr>
            <p:nvPr/>
          </p:nvPicPr>
          <p:blipFill>
            <a:blip r:embed="rId4"/>
            <a:stretch>
              <a:fillRect/>
            </a:stretch>
          </p:blipFill>
          <p:spPr>
            <a:xfrm>
              <a:off x="3366" y="1050"/>
              <a:ext cx="102" cy="102"/>
            </a:xfrm>
            <a:prstGeom prst="rect">
              <a:avLst/>
            </a:prstGeom>
            <a:noFill/>
            <a:ln w="9525">
              <a:noFill/>
            </a:ln>
          </p:spPr>
        </p:pic>
        <p:pic>
          <p:nvPicPr>
            <p:cNvPr id="107550" name="Picture 30" descr="Green and Black Diamond"/>
            <p:cNvPicPr>
              <a:picLocks noChangeAspect="1"/>
            </p:cNvPicPr>
            <p:nvPr/>
          </p:nvPicPr>
          <p:blipFill>
            <a:blip r:embed="rId4"/>
            <a:stretch>
              <a:fillRect/>
            </a:stretch>
          </p:blipFill>
          <p:spPr>
            <a:xfrm>
              <a:off x="3456" y="1050"/>
              <a:ext cx="102" cy="102"/>
            </a:xfrm>
            <a:prstGeom prst="rect">
              <a:avLst/>
            </a:prstGeom>
            <a:noFill/>
            <a:ln w="9525">
              <a:noFill/>
            </a:ln>
          </p:spPr>
        </p:pic>
        <p:pic>
          <p:nvPicPr>
            <p:cNvPr id="107551" name="Picture 31" descr="Green and Black Diamond"/>
            <p:cNvPicPr>
              <a:picLocks noChangeAspect="1"/>
            </p:cNvPicPr>
            <p:nvPr/>
          </p:nvPicPr>
          <p:blipFill>
            <a:blip r:embed="rId4"/>
            <a:stretch>
              <a:fillRect/>
            </a:stretch>
          </p:blipFill>
          <p:spPr>
            <a:xfrm>
              <a:off x="2502" y="1050"/>
              <a:ext cx="102" cy="102"/>
            </a:xfrm>
            <a:prstGeom prst="rect">
              <a:avLst/>
            </a:prstGeom>
            <a:noFill/>
            <a:ln w="9525">
              <a:noFill/>
            </a:ln>
          </p:spPr>
        </p:pic>
        <p:pic>
          <p:nvPicPr>
            <p:cNvPr id="107552" name="Picture 32" descr="Green and Black Diamond"/>
            <p:cNvPicPr>
              <a:picLocks noChangeAspect="1"/>
            </p:cNvPicPr>
            <p:nvPr/>
          </p:nvPicPr>
          <p:blipFill>
            <a:blip r:embed="rId4"/>
            <a:stretch>
              <a:fillRect/>
            </a:stretch>
          </p:blipFill>
          <p:spPr>
            <a:xfrm>
              <a:off x="3078" y="1050"/>
              <a:ext cx="102" cy="102"/>
            </a:xfrm>
            <a:prstGeom prst="rect">
              <a:avLst/>
            </a:prstGeom>
            <a:noFill/>
            <a:ln w="9525">
              <a:noFill/>
            </a:ln>
          </p:spPr>
        </p:pic>
        <p:pic>
          <p:nvPicPr>
            <p:cNvPr id="107553" name="Picture 33" descr="Green and Black Diamond"/>
            <p:cNvPicPr>
              <a:picLocks noChangeAspect="1"/>
            </p:cNvPicPr>
            <p:nvPr/>
          </p:nvPicPr>
          <p:blipFill>
            <a:blip r:embed="rId4"/>
            <a:stretch>
              <a:fillRect/>
            </a:stretch>
          </p:blipFill>
          <p:spPr>
            <a:xfrm>
              <a:off x="3558" y="1050"/>
              <a:ext cx="102" cy="102"/>
            </a:xfrm>
            <a:prstGeom prst="rect">
              <a:avLst/>
            </a:prstGeom>
            <a:noFill/>
            <a:ln w="9525">
              <a:noFill/>
            </a:ln>
          </p:spPr>
        </p:pic>
        <p:pic>
          <p:nvPicPr>
            <p:cNvPr id="107554" name="Picture 34" descr="Green and Black Diamond"/>
            <p:cNvPicPr>
              <a:picLocks noChangeAspect="1"/>
            </p:cNvPicPr>
            <p:nvPr/>
          </p:nvPicPr>
          <p:blipFill>
            <a:blip r:embed="rId4"/>
            <a:stretch>
              <a:fillRect/>
            </a:stretch>
          </p:blipFill>
          <p:spPr>
            <a:xfrm>
              <a:off x="3654" y="1050"/>
              <a:ext cx="102" cy="102"/>
            </a:xfrm>
            <a:prstGeom prst="rect">
              <a:avLst/>
            </a:prstGeom>
            <a:noFill/>
            <a:ln w="9525">
              <a:noFill/>
            </a:ln>
          </p:spPr>
        </p:pic>
        <p:pic>
          <p:nvPicPr>
            <p:cNvPr id="107555" name="Picture 35" descr="Green and Black Diamond"/>
            <p:cNvPicPr>
              <a:picLocks noChangeAspect="1"/>
            </p:cNvPicPr>
            <p:nvPr/>
          </p:nvPicPr>
          <p:blipFill>
            <a:blip r:embed="rId4"/>
            <a:stretch>
              <a:fillRect/>
            </a:stretch>
          </p:blipFill>
          <p:spPr>
            <a:xfrm>
              <a:off x="3744" y="1050"/>
              <a:ext cx="102" cy="102"/>
            </a:xfrm>
            <a:prstGeom prst="rect">
              <a:avLst/>
            </a:prstGeom>
            <a:noFill/>
            <a:ln w="9525">
              <a:noFill/>
            </a:ln>
          </p:spPr>
        </p:pic>
        <p:pic>
          <p:nvPicPr>
            <p:cNvPr id="107556" name="Picture 36" descr="Green and Black Diamond"/>
            <p:cNvPicPr>
              <a:picLocks noChangeAspect="1"/>
            </p:cNvPicPr>
            <p:nvPr/>
          </p:nvPicPr>
          <p:blipFill>
            <a:blip r:embed="rId4"/>
            <a:stretch>
              <a:fillRect/>
            </a:stretch>
          </p:blipFill>
          <p:spPr>
            <a:xfrm>
              <a:off x="3846" y="1050"/>
              <a:ext cx="102" cy="102"/>
            </a:xfrm>
            <a:prstGeom prst="rect">
              <a:avLst/>
            </a:prstGeom>
            <a:noFill/>
            <a:ln w="9525">
              <a:noFill/>
            </a:ln>
          </p:spPr>
        </p:pic>
        <p:pic>
          <p:nvPicPr>
            <p:cNvPr id="107557" name="Picture 37" descr="Green and Black Diamond"/>
            <p:cNvPicPr>
              <a:picLocks noChangeAspect="1"/>
            </p:cNvPicPr>
            <p:nvPr/>
          </p:nvPicPr>
          <p:blipFill>
            <a:blip r:embed="rId4"/>
            <a:stretch>
              <a:fillRect/>
            </a:stretch>
          </p:blipFill>
          <p:spPr>
            <a:xfrm>
              <a:off x="3942" y="1050"/>
              <a:ext cx="102" cy="102"/>
            </a:xfrm>
            <a:prstGeom prst="rect">
              <a:avLst/>
            </a:prstGeom>
            <a:noFill/>
            <a:ln w="9525">
              <a:noFill/>
            </a:ln>
          </p:spPr>
        </p:pic>
        <p:pic>
          <p:nvPicPr>
            <p:cNvPr id="107558" name="Picture 38" descr="Green and Black Diamond"/>
            <p:cNvPicPr>
              <a:picLocks noChangeAspect="1"/>
            </p:cNvPicPr>
            <p:nvPr/>
          </p:nvPicPr>
          <p:blipFill>
            <a:blip r:embed="rId4"/>
            <a:stretch>
              <a:fillRect/>
            </a:stretch>
          </p:blipFill>
          <p:spPr>
            <a:xfrm>
              <a:off x="4032" y="1050"/>
              <a:ext cx="102" cy="102"/>
            </a:xfrm>
            <a:prstGeom prst="rect">
              <a:avLst/>
            </a:prstGeom>
            <a:noFill/>
            <a:ln w="9525">
              <a:noFill/>
            </a:ln>
          </p:spPr>
        </p:pic>
        <p:pic>
          <p:nvPicPr>
            <p:cNvPr id="107559" name="Picture 39" descr="Green and Black Diamond"/>
            <p:cNvPicPr>
              <a:picLocks noChangeAspect="1"/>
            </p:cNvPicPr>
            <p:nvPr/>
          </p:nvPicPr>
          <p:blipFill>
            <a:blip r:embed="rId4"/>
            <a:stretch>
              <a:fillRect/>
            </a:stretch>
          </p:blipFill>
          <p:spPr>
            <a:xfrm>
              <a:off x="4134" y="1050"/>
              <a:ext cx="102" cy="102"/>
            </a:xfrm>
            <a:prstGeom prst="rect">
              <a:avLst/>
            </a:prstGeom>
            <a:noFill/>
            <a:ln w="9525">
              <a:noFill/>
            </a:ln>
          </p:spPr>
        </p:pic>
        <p:grpSp>
          <p:nvGrpSpPr>
            <p:cNvPr id="107560" name="Group 40"/>
            <p:cNvGrpSpPr/>
            <p:nvPr/>
          </p:nvGrpSpPr>
          <p:grpSpPr>
            <a:xfrm>
              <a:off x="4230" y="1050"/>
              <a:ext cx="582" cy="102"/>
              <a:chOff x="4230" y="1050"/>
              <a:chExt cx="582" cy="102"/>
            </a:xfrm>
          </p:grpSpPr>
          <p:pic>
            <p:nvPicPr>
              <p:cNvPr id="107561" name="Picture 41" descr="Green and Black Diamond"/>
              <p:cNvPicPr>
                <a:picLocks noChangeAspect="1"/>
              </p:cNvPicPr>
              <p:nvPr/>
            </p:nvPicPr>
            <p:blipFill>
              <a:blip r:embed="rId4"/>
              <a:stretch>
                <a:fillRect/>
              </a:stretch>
            </p:blipFill>
            <p:spPr>
              <a:xfrm>
                <a:off x="4320" y="1050"/>
                <a:ext cx="102" cy="102"/>
              </a:xfrm>
              <a:prstGeom prst="rect">
                <a:avLst/>
              </a:prstGeom>
              <a:noFill/>
              <a:ln w="9525">
                <a:noFill/>
              </a:ln>
            </p:spPr>
          </p:pic>
          <p:pic>
            <p:nvPicPr>
              <p:cNvPr id="107562" name="Picture 42" descr="Green and Black Diamond"/>
              <p:cNvPicPr>
                <a:picLocks noChangeAspect="1"/>
              </p:cNvPicPr>
              <p:nvPr/>
            </p:nvPicPr>
            <p:blipFill>
              <a:blip r:embed="rId4"/>
              <a:stretch>
                <a:fillRect/>
              </a:stretch>
            </p:blipFill>
            <p:spPr>
              <a:xfrm>
                <a:off x="4422" y="1050"/>
                <a:ext cx="102" cy="102"/>
              </a:xfrm>
              <a:prstGeom prst="rect">
                <a:avLst/>
              </a:prstGeom>
              <a:noFill/>
              <a:ln w="9525">
                <a:noFill/>
              </a:ln>
            </p:spPr>
          </p:pic>
          <p:pic>
            <p:nvPicPr>
              <p:cNvPr id="107563" name="Picture 43" descr="Green and Black Diamond"/>
              <p:cNvPicPr>
                <a:picLocks noChangeAspect="1"/>
              </p:cNvPicPr>
              <p:nvPr/>
            </p:nvPicPr>
            <p:blipFill>
              <a:blip r:embed="rId4"/>
              <a:stretch>
                <a:fillRect/>
              </a:stretch>
            </p:blipFill>
            <p:spPr>
              <a:xfrm>
                <a:off x="4518" y="1050"/>
                <a:ext cx="102" cy="102"/>
              </a:xfrm>
              <a:prstGeom prst="rect">
                <a:avLst/>
              </a:prstGeom>
              <a:noFill/>
              <a:ln w="9525">
                <a:noFill/>
              </a:ln>
            </p:spPr>
          </p:pic>
          <p:pic>
            <p:nvPicPr>
              <p:cNvPr id="107564" name="Picture 44" descr="Green and Black Diamond"/>
              <p:cNvPicPr>
                <a:picLocks noChangeAspect="1"/>
              </p:cNvPicPr>
              <p:nvPr/>
            </p:nvPicPr>
            <p:blipFill>
              <a:blip r:embed="rId4"/>
              <a:stretch>
                <a:fillRect/>
              </a:stretch>
            </p:blipFill>
            <p:spPr>
              <a:xfrm>
                <a:off x="4608" y="1050"/>
                <a:ext cx="102" cy="102"/>
              </a:xfrm>
              <a:prstGeom prst="rect">
                <a:avLst/>
              </a:prstGeom>
              <a:noFill/>
              <a:ln w="9525">
                <a:noFill/>
              </a:ln>
            </p:spPr>
          </p:pic>
          <p:pic>
            <p:nvPicPr>
              <p:cNvPr id="107565" name="Picture 45" descr="Green and Black Diamond"/>
              <p:cNvPicPr>
                <a:picLocks noChangeAspect="1"/>
              </p:cNvPicPr>
              <p:nvPr/>
            </p:nvPicPr>
            <p:blipFill>
              <a:blip r:embed="rId4"/>
              <a:stretch>
                <a:fillRect/>
              </a:stretch>
            </p:blipFill>
            <p:spPr>
              <a:xfrm>
                <a:off x="4710" y="1050"/>
                <a:ext cx="102" cy="102"/>
              </a:xfrm>
              <a:prstGeom prst="rect">
                <a:avLst/>
              </a:prstGeom>
              <a:noFill/>
              <a:ln w="9525">
                <a:noFill/>
              </a:ln>
            </p:spPr>
          </p:pic>
          <p:pic>
            <p:nvPicPr>
              <p:cNvPr id="107566" name="Picture 46" descr="Green and Black Diamond"/>
              <p:cNvPicPr>
                <a:picLocks noChangeAspect="1"/>
              </p:cNvPicPr>
              <p:nvPr/>
            </p:nvPicPr>
            <p:blipFill>
              <a:blip r:embed="rId4"/>
              <a:stretch>
                <a:fillRect/>
              </a:stretch>
            </p:blipFill>
            <p:spPr>
              <a:xfrm>
                <a:off x="4230" y="1050"/>
                <a:ext cx="102" cy="102"/>
              </a:xfrm>
              <a:prstGeom prst="rect">
                <a:avLst/>
              </a:prstGeom>
              <a:noFill/>
              <a:ln w="9525">
                <a:noFill/>
              </a:ln>
            </p:spPr>
          </p:pic>
        </p:grpSp>
        <p:grpSp>
          <p:nvGrpSpPr>
            <p:cNvPr id="107567" name="Group 47"/>
            <p:cNvGrpSpPr/>
            <p:nvPr/>
          </p:nvGrpSpPr>
          <p:grpSpPr>
            <a:xfrm>
              <a:off x="384" y="1047"/>
              <a:ext cx="780" cy="102"/>
              <a:chOff x="1248" y="861"/>
              <a:chExt cx="780" cy="102"/>
            </a:xfrm>
          </p:grpSpPr>
          <p:pic>
            <p:nvPicPr>
              <p:cNvPr id="107568" name="Picture 48" descr="Green and Black Diamond"/>
              <p:cNvPicPr>
                <a:picLocks noChangeAspect="1"/>
              </p:cNvPicPr>
              <p:nvPr/>
            </p:nvPicPr>
            <p:blipFill>
              <a:blip r:embed="rId4"/>
              <a:stretch>
                <a:fillRect/>
              </a:stretch>
            </p:blipFill>
            <p:spPr>
              <a:xfrm>
                <a:off x="1248" y="861"/>
                <a:ext cx="102" cy="102"/>
              </a:xfrm>
              <a:prstGeom prst="rect">
                <a:avLst/>
              </a:prstGeom>
              <a:noFill/>
              <a:ln w="9525">
                <a:noFill/>
              </a:ln>
            </p:spPr>
          </p:pic>
          <p:pic>
            <p:nvPicPr>
              <p:cNvPr id="107569" name="Picture 49" descr="Green and Black Diamond"/>
              <p:cNvPicPr>
                <a:picLocks noChangeAspect="1"/>
              </p:cNvPicPr>
              <p:nvPr/>
            </p:nvPicPr>
            <p:blipFill>
              <a:blip r:embed="rId4"/>
              <a:stretch>
                <a:fillRect/>
              </a:stretch>
            </p:blipFill>
            <p:spPr>
              <a:xfrm>
                <a:off x="1350" y="861"/>
                <a:ext cx="102" cy="102"/>
              </a:xfrm>
              <a:prstGeom prst="rect">
                <a:avLst/>
              </a:prstGeom>
              <a:noFill/>
              <a:ln w="9525">
                <a:noFill/>
              </a:ln>
            </p:spPr>
          </p:pic>
          <p:pic>
            <p:nvPicPr>
              <p:cNvPr id="107570" name="Picture 50" descr="Green and Black Diamond"/>
              <p:cNvPicPr>
                <a:picLocks noChangeAspect="1"/>
              </p:cNvPicPr>
              <p:nvPr/>
            </p:nvPicPr>
            <p:blipFill>
              <a:blip r:embed="rId4"/>
              <a:stretch>
                <a:fillRect/>
              </a:stretch>
            </p:blipFill>
            <p:spPr>
              <a:xfrm>
                <a:off x="1536" y="861"/>
                <a:ext cx="102" cy="102"/>
              </a:xfrm>
              <a:prstGeom prst="rect">
                <a:avLst/>
              </a:prstGeom>
              <a:noFill/>
              <a:ln w="9525">
                <a:noFill/>
              </a:ln>
            </p:spPr>
          </p:pic>
          <p:pic>
            <p:nvPicPr>
              <p:cNvPr id="107571" name="Picture 51" descr="Green and Black Diamond"/>
              <p:cNvPicPr>
                <a:picLocks noChangeAspect="1"/>
              </p:cNvPicPr>
              <p:nvPr/>
            </p:nvPicPr>
            <p:blipFill>
              <a:blip r:embed="rId4"/>
              <a:stretch>
                <a:fillRect/>
              </a:stretch>
            </p:blipFill>
            <p:spPr>
              <a:xfrm>
                <a:off x="1638" y="861"/>
                <a:ext cx="102" cy="102"/>
              </a:xfrm>
              <a:prstGeom prst="rect">
                <a:avLst/>
              </a:prstGeom>
              <a:noFill/>
              <a:ln w="9525">
                <a:noFill/>
              </a:ln>
            </p:spPr>
          </p:pic>
          <p:pic>
            <p:nvPicPr>
              <p:cNvPr id="107572" name="Picture 52" descr="Green and Black Diamond"/>
              <p:cNvPicPr>
                <a:picLocks noChangeAspect="1"/>
              </p:cNvPicPr>
              <p:nvPr/>
            </p:nvPicPr>
            <p:blipFill>
              <a:blip r:embed="rId4"/>
              <a:stretch>
                <a:fillRect/>
              </a:stretch>
            </p:blipFill>
            <p:spPr>
              <a:xfrm>
                <a:off x="1734" y="861"/>
                <a:ext cx="102" cy="102"/>
              </a:xfrm>
              <a:prstGeom prst="rect">
                <a:avLst/>
              </a:prstGeom>
              <a:noFill/>
              <a:ln w="9525">
                <a:noFill/>
              </a:ln>
            </p:spPr>
          </p:pic>
          <p:pic>
            <p:nvPicPr>
              <p:cNvPr id="107573" name="Picture 53" descr="Green and Black Diamond"/>
              <p:cNvPicPr>
                <a:picLocks noChangeAspect="1"/>
              </p:cNvPicPr>
              <p:nvPr/>
            </p:nvPicPr>
            <p:blipFill>
              <a:blip r:embed="rId4"/>
              <a:stretch>
                <a:fillRect/>
              </a:stretch>
            </p:blipFill>
            <p:spPr>
              <a:xfrm>
                <a:off x="1824" y="861"/>
                <a:ext cx="102" cy="102"/>
              </a:xfrm>
              <a:prstGeom prst="rect">
                <a:avLst/>
              </a:prstGeom>
              <a:noFill/>
              <a:ln w="9525">
                <a:noFill/>
              </a:ln>
            </p:spPr>
          </p:pic>
          <p:pic>
            <p:nvPicPr>
              <p:cNvPr id="107574" name="Picture 54" descr="Green and Black Diamond"/>
              <p:cNvPicPr>
                <a:picLocks noChangeAspect="1"/>
              </p:cNvPicPr>
              <p:nvPr/>
            </p:nvPicPr>
            <p:blipFill>
              <a:blip r:embed="rId4"/>
              <a:stretch>
                <a:fillRect/>
              </a:stretch>
            </p:blipFill>
            <p:spPr>
              <a:xfrm>
                <a:off x="1446" y="861"/>
                <a:ext cx="102" cy="102"/>
              </a:xfrm>
              <a:prstGeom prst="rect">
                <a:avLst/>
              </a:prstGeom>
              <a:noFill/>
              <a:ln w="9525">
                <a:noFill/>
              </a:ln>
            </p:spPr>
          </p:pic>
          <p:pic>
            <p:nvPicPr>
              <p:cNvPr id="107575" name="Picture 55" descr="Green and Black Diamond"/>
              <p:cNvPicPr>
                <a:picLocks noChangeAspect="1"/>
              </p:cNvPicPr>
              <p:nvPr/>
            </p:nvPicPr>
            <p:blipFill>
              <a:blip r:embed="rId4"/>
              <a:stretch>
                <a:fillRect/>
              </a:stretch>
            </p:blipFill>
            <p:spPr>
              <a:xfrm>
                <a:off x="1926" y="861"/>
                <a:ext cx="102" cy="102"/>
              </a:xfrm>
              <a:prstGeom prst="rect">
                <a:avLst/>
              </a:prstGeom>
              <a:noFill/>
              <a:ln w="9525">
                <a:noFill/>
              </a:ln>
            </p:spPr>
          </p:pic>
        </p:grpSp>
        <p:grpSp>
          <p:nvGrpSpPr>
            <p:cNvPr id="107576" name="Group 56"/>
            <p:cNvGrpSpPr/>
            <p:nvPr/>
          </p:nvGrpSpPr>
          <p:grpSpPr>
            <a:xfrm>
              <a:off x="4800" y="1056"/>
              <a:ext cx="582" cy="102"/>
              <a:chOff x="4230" y="1050"/>
              <a:chExt cx="582" cy="102"/>
            </a:xfrm>
          </p:grpSpPr>
          <p:pic>
            <p:nvPicPr>
              <p:cNvPr id="107577" name="Picture 57" descr="Green and Black Diamond"/>
              <p:cNvPicPr>
                <a:picLocks noChangeAspect="1"/>
              </p:cNvPicPr>
              <p:nvPr/>
            </p:nvPicPr>
            <p:blipFill>
              <a:blip r:embed="rId4"/>
              <a:stretch>
                <a:fillRect/>
              </a:stretch>
            </p:blipFill>
            <p:spPr>
              <a:xfrm>
                <a:off x="4320" y="1050"/>
                <a:ext cx="102" cy="102"/>
              </a:xfrm>
              <a:prstGeom prst="rect">
                <a:avLst/>
              </a:prstGeom>
              <a:noFill/>
              <a:ln w="9525">
                <a:noFill/>
              </a:ln>
            </p:spPr>
          </p:pic>
          <p:pic>
            <p:nvPicPr>
              <p:cNvPr id="107578" name="Picture 58" descr="Green and Black Diamond"/>
              <p:cNvPicPr>
                <a:picLocks noChangeAspect="1"/>
              </p:cNvPicPr>
              <p:nvPr/>
            </p:nvPicPr>
            <p:blipFill>
              <a:blip r:embed="rId4"/>
              <a:stretch>
                <a:fillRect/>
              </a:stretch>
            </p:blipFill>
            <p:spPr>
              <a:xfrm>
                <a:off x="4422" y="1050"/>
                <a:ext cx="102" cy="102"/>
              </a:xfrm>
              <a:prstGeom prst="rect">
                <a:avLst/>
              </a:prstGeom>
              <a:noFill/>
              <a:ln w="9525">
                <a:noFill/>
              </a:ln>
            </p:spPr>
          </p:pic>
          <p:pic>
            <p:nvPicPr>
              <p:cNvPr id="107579" name="Picture 59" descr="Green and Black Diamond"/>
              <p:cNvPicPr>
                <a:picLocks noChangeAspect="1"/>
              </p:cNvPicPr>
              <p:nvPr/>
            </p:nvPicPr>
            <p:blipFill>
              <a:blip r:embed="rId4"/>
              <a:stretch>
                <a:fillRect/>
              </a:stretch>
            </p:blipFill>
            <p:spPr>
              <a:xfrm>
                <a:off x="4518" y="1050"/>
                <a:ext cx="102" cy="102"/>
              </a:xfrm>
              <a:prstGeom prst="rect">
                <a:avLst/>
              </a:prstGeom>
              <a:noFill/>
              <a:ln w="9525">
                <a:noFill/>
              </a:ln>
            </p:spPr>
          </p:pic>
          <p:pic>
            <p:nvPicPr>
              <p:cNvPr id="107580" name="Picture 60" descr="Green and Black Diamond"/>
              <p:cNvPicPr>
                <a:picLocks noChangeAspect="1"/>
              </p:cNvPicPr>
              <p:nvPr/>
            </p:nvPicPr>
            <p:blipFill>
              <a:blip r:embed="rId4"/>
              <a:stretch>
                <a:fillRect/>
              </a:stretch>
            </p:blipFill>
            <p:spPr>
              <a:xfrm>
                <a:off x="4608" y="1050"/>
                <a:ext cx="102" cy="102"/>
              </a:xfrm>
              <a:prstGeom prst="rect">
                <a:avLst/>
              </a:prstGeom>
              <a:noFill/>
              <a:ln w="9525">
                <a:noFill/>
              </a:ln>
            </p:spPr>
          </p:pic>
          <p:pic>
            <p:nvPicPr>
              <p:cNvPr id="107581" name="Picture 61" descr="Green and Black Diamond"/>
              <p:cNvPicPr>
                <a:picLocks noChangeAspect="1"/>
              </p:cNvPicPr>
              <p:nvPr/>
            </p:nvPicPr>
            <p:blipFill>
              <a:blip r:embed="rId4"/>
              <a:stretch>
                <a:fillRect/>
              </a:stretch>
            </p:blipFill>
            <p:spPr>
              <a:xfrm>
                <a:off x="4710" y="1050"/>
                <a:ext cx="102" cy="102"/>
              </a:xfrm>
              <a:prstGeom prst="rect">
                <a:avLst/>
              </a:prstGeom>
              <a:noFill/>
              <a:ln w="9525">
                <a:noFill/>
              </a:ln>
            </p:spPr>
          </p:pic>
          <p:pic>
            <p:nvPicPr>
              <p:cNvPr id="107582" name="Picture 62" descr="Green and Black Diamond"/>
              <p:cNvPicPr>
                <a:picLocks noChangeAspect="1"/>
              </p:cNvPicPr>
              <p:nvPr/>
            </p:nvPicPr>
            <p:blipFill>
              <a:blip r:embed="rId4"/>
              <a:stretch>
                <a:fillRect/>
              </a:stretch>
            </p:blipFill>
            <p:spPr>
              <a:xfrm>
                <a:off x="4230" y="1050"/>
                <a:ext cx="102" cy="102"/>
              </a:xfrm>
              <a:prstGeom prst="rect">
                <a:avLst/>
              </a:prstGeom>
              <a:noFill/>
              <a:ln w="9525">
                <a:noFill/>
              </a:ln>
            </p:spPr>
          </p:pic>
        </p:grpSp>
      </p:grpSp>
      <p:grpSp>
        <p:nvGrpSpPr>
          <p:cNvPr id="7" name="Group 63"/>
          <p:cNvGrpSpPr/>
          <p:nvPr/>
        </p:nvGrpSpPr>
        <p:grpSpPr>
          <a:xfrm>
            <a:off x="533400" y="4932363"/>
            <a:ext cx="7467600" cy="1316037"/>
            <a:chOff x="336" y="3107"/>
            <a:chExt cx="4704" cy="829"/>
          </a:xfrm>
        </p:grpSpPr>
        <p:grpSp>
          <p:nvGrpSpPr>
            <p:cNvPr id="107584" name="Group 64"/>
            <p:cNvGrpSpPr/>
            <p:nvPr/>
          </p:nvGrpSpPr>
          <p:grpSpPr>
            <a:xfrm>
              <a:off x="336" y="3293"/>
              <a:ext cx="3084" cy="102"/>
              <a:chOff x="480" y="3024"/>
              <a:chExt cx="3084" cy="102"/>
            </a:xfrm>
          </p:grpSpPr>
          <p:pic>
            <p:nvPicPr>
              <p:cNvPr id="107585" name="Picture 65" descr="Green and Black Diamond"/>
              <p:cNvPicPr>
                <a:picLocks noChangeAspect="1"/>
              </p:cNvPicPr>
              <p:nvPr/>
            </p:nvPicPr>
            <p:blipFill>
              <a:blip r:embed="rId4"/>
              <a:stretch>
                <a:fillRect/>
              </a:stretch>
            </p:blipFill>
            <p:spPr>
              <a:xfrm>
                <a:off x="480" y="3024"/>
                <a:ext cx="102" cy="102"/>
              </a:xfrm>
              <a:prstGeom prst="rect">
                <a:avLst/>
              </a:prstGeom>
              <a:noFill/>
              <a:ln w="9525">
                <a:noFill/>
              </a:ln>
            </p:spPr>
          </p:pic>
          <p:pic>
            <p:nvPicPr>
              <p:cNvPr id="107586" name="Picture 66" descr="Green and Black Diamond"/>
              <p:cNvPicPr>
                <a:picLocks noChangeAspect="1"/>
              </p:cNvPicPr>
              <p:nvPr/>
            </p:nvPicPr>
            <p:blipFill>
              <a:blip r:embed="rId4"/>
              <a:stretch>
                <a:fillRect/>
              </a:stretch>
            </p:blipFill>
            <p:spPr>
              <a:xfrm>
                <a:off x="582" y="3024"/>
                <a:ext cx="102" cy="102"/>
              </a:xfrm>
              <a:prstGeom prst="rect">
                <a:avLst/>
              </a:prstGeom>
              <a:noFill/>
              <a:ln w="9525">
                <a:noFill/>
              </a:ln>
            </p:spPr>
          </p:pic>
          <p:pic>
            <p:nvPicPr>
              <p:cNvPr id="107587" name="Picture 67" descr="Green and Black Diamond"/>
              <p:cNvPicPr>
                <a:picLocks noChangeAspect="1"/>
              </p:cNvPicPr>
              <p:nvPr/>
            </p:nvPicPr>
            <p:blipFill>
              <a:blip r:embed="rId4"/>
              <a:stretch>
                <a:fillRect/>
              </a:stretch>
            </p:blipFill>
            <p:spPr>
              <a:xfrm>
                <a:off x="768" y="3024"/>
                <a:ext cx="102" cy="102"/>
              </a:xfrm>
              <a:prstGeom prst="rect">
                <a:avLst/>
              </a:prstGeom>
              <a:noFill/>
              <a:ln w="9525">
                <a:noFill/>
              </a:ln>
            </p:spPr>
          </p:pic>
          <p:pic>
            <p:nvPicPr>
              <p:cNvPr id="107588" name="Picture 68" descr="Green and Black Diamond"/>
              <p:cNvPicPr>
                <a:picLocks noChangeAspect="1"/>
              </p:cNvPicPr>
              <p:nvPr/>
            </p:nvPicPr>
            <p:blipFill>
              <a:blip r:embed="rId4"/>
              <a:stretch>
                <a:fillRect/>
              </a:stretch>
            </p:blipFill>
            <p:spPr>
              <a:xfrm>
                <a:off x="870" y="3024"/>
                <a:ext cx="102" cy="102"/>
              </a:xfrm>
              <a:prstGeom prst="rect">
                <a:avLst/>
              </a:prstGeom>
              <a:noFill/>
              <a:ln w="9525">
                <a:noFill/>
              </a:ln>
            </p:spPr>
          </p:pic>
          <p:pic>
            <p:nvPicPr>
              <p:cNvPr id="107589" name="Picture 69" descr="Green and Black Diamond"/>
              <p:cNvPicPr>
                <a:picLocks noChangeAspect="1"/>
              </p:cNvPicPr>
              <p:nvPr/>
            </p:nvPicPr>
            <p:blipFill>
              <a:blip r:embed="rId4"/>
              <a:stretch>
                <a:fillRect/>
              </a:stretch>
            </p:blipFill>
            <p:spPr>
              <a:xfrm>
                <a:off x="966" y="3024"/>
                <a:ext cx="102" cy="102"/>
              </a:xfrm>
              <a:prstGeom prst="rect">
                <a:avLst/>
              </a:prstGeom>
              <a:noFill/>
              <a:ln w="9525">
                <a:noFill/>
              </a:ln>
            </p:spPr>
          </p:pic>
          <p:pic>
            <p:nvPicPr>
              <p:cNvPr id="107590" name="Picture 70" descr="Green and Black Diamond"/>
              <p:cNvPicPr>
                <a:picLocks noChangeAspect="1"/>
              </p:cNvPicPr>
              <p:nvPr/>
            </p:nvPicPr>
            <p:blipFill>
              <a:blip r:embed="rId4"/>
              <a:stretch>
                <a:fillRect/>
              </a:stretch>
            </p:blipFill>
            <p:spPr>
              <a:xfrm>
                <a:off x="1056" y="3024"/>
                <a:ext cx="102" cy="102"/>
              </a:xfrm>
              <a:prstGeom prst="rect">
                <a:avLst/>
              </a:prstGeom>
              <a:noFill/>
              <a:ln w="9525">
                <a:noFill/>
              </a:ln>
            </p:spPr>
          </p:pic>
          <p:pic>
            <p:nvPicPr>
              <p:cNvPr id="107591" name="Picture 71" descr="Green and Black Diamond"/>
              <p:cNvPicPr>
                <a:picLocks noChangeAspect="1"/>
              </p:cNvPicPr>
              <p:nvPr/>
            </p:nvPicPr>
            <p:blipFill>
              <a:blip r:embed="rId4"/>
              <a:stretch>
                <a:fillRect/>
              </a:stretch>
            </p:blipFill>
            <p:spPr>
              <a:xfrm>
                <a:off x="678" y="3024"/>
                <a:ext cx="102" cy="102"/>
              </a:xfrm>
              <a:prstGeom prst="rect">
                <a:avLst/>
              </a:prstGeom>
              <a:noFill/>
              <a:ln w="9525">
                <a:noFill/>
              </a:ln>
            </p:spPr>
          </p:pic>
          <p:pic>
            <p:nvPicPr>
              <p:cNvPr id="107592" name="Picture 72" descr="Green and Black Diamond"/>
              <p:cNvPicPr>
                <a:picLocks noChangeAspect="1"/>
              </p:cNvPicPr>
              <p:nvPr/>
            </p:nvPicPr>
            <p:blipFill>
              <a:blip r:embed="rId4"/>
              <a:stretch>
                <a:fillRect/>
              </a:stretch>
            </p:blipFill>
            <p:spPr>
              <a:xfrm>
                <a:off x="1158" y="3024"/>
                <a:ext cx="102" cy="102"/>
              </a:xfrm>
              <a:prstGeom prst="rect">
                <a:avLst/>
              </a:prstGeom>
              <a:noFill/>
              <a:ln w="9525">
                <a:noFill/>
              </a:ln>
            </p:spPr>
          </p:pic>
          <p:pic>
            <p:nvPicPr>
              <p:cNvPr id="107593" name="Picture 73" descr="Green and Black Diamond"/>
              <p:cNvPicPr>
                <a:picLocks noChangeAspect="1"/>
              </p:cNvPicPr>
              <p:nvPr/>
            </p:nvPicPr>
            <p:blipFill>
              <a:blip r:embed="rId4"/>
              <a:stretch>
                <a:fillRect/>
              </a:stretch>
            </p:blipFill>
            <p:spPr>
              <a:xfrm>
                <a:off x="1254" y="3024"/>
                <a:ext cx="102" cy="102"/>
              </a:xfrm>
              <a:prstGeom prst="rect">
                <a:avLst/>
              </a:prstGeom>
              <a:noFill/>
              <a:ln w="9525">
                <a:noFill/>
              </a:ln>
            </p:spPr>
          </p:pic>
          <p:pic>
            <p:nvPicPr>
              <p:cNvPr id="107594" name="Picture 74" descr="Green and Black Diamond"/>
              <p:cNvPicPr>
                <a:picLocks noChangeAspect="1"/>
              </p:cNvPicPr>
              <p:nvPr/>
            </p:nvPicPr>
            <p:blipFill>
              <a:blip r:embed="rId4"/>
              <a:stretch>
                <a:fillRect/>
              </a:stretch>
            </p:blipFill>
            <p:spPr>
              <a:xfrm>
                <a:off x="1344" y="3024"/>
                <a:ext cx="102" cy="102"/>
              </a:xfrm>
              <a:prstGeom prst="rect">
                <a:avLst/>
              </a:prstGeom>
              <a:noFill/>
              <a:ln w="9525">
                <a:noFill/>
              </a:ln>
            </p:spPr>
          </p:pic>
          <p:pic>
            <p:nvPicPr>
              <p:cNvPr id="107595" name="Picture 75" descr="Green and Black Diamond"/>
              <p:cNvPicPr>
                <a:picLocks noChangeAspect="1"/>
              </p:cNvPicPr>
              <p:nvPr/>
            </p:nvPicPr>
            <p:blipFill>
              <a:blip r:embed="rId4"/>
              <a:stretch>
                <a:fillRect/>
              </a:stretch>
            </p:blipFill>
            <p:spPr>
              <a:xfrm>
                <a:off x="1446" y="3024"/>
                <a:ext cx="102" cy="102"/>
              </a:xfrm>
              <a:prstGeom prst="rect">
                <a:avLst/>
              </a:prstGeom>
              <a:noFill/>
              <a:ln w="9525">
                <a:noFill/>
              </a:ln>
            </p:spPr>
          </p:pic>
          <p:pic>
            <p:nvPicPr>
              <p:cNvPr id="107596" name="Picture 76" descr="Green and Black Diamond"/>
              <p:cNvPicPr>
                <a:picLocks noChangeAspect="1"/>
              </p:cNvPicPr>
              <p:nvPr/>
            </p:nvPicPr>
            <p:blipFill>
              <a:blip r:embed="rId4"/>
              <a:stretch>
                <a:fillRect/>
              </a:stretch>
            </p:blipFill>
            <p:spPr>
              <a:xfrm>
                <a:off x="1542" y="3024"/>
                <a:ext cx="102" cy="102"/>
              </a:xfrm>
              <a:prstGeom prst="rect">
                <a:avLst/>
              </a:prstGeom>
              <a:noFill/>
              <a:ln w="9525">
                <a:noFill/>
              </a:ln>
            </p:spPr>
          </p:pic>
          <p:pic>
            <p:nvPicPr>
              <p:cNvPr id="107597" name="Picture 77" descr="Green and Black Diamond"/>
              <p:cNvPicPr>
                <a:picLocks noChangeAspect="1"/>
              </p:cNvPicPr>
              <p:nvPr/>
            </p:nvPicPr>
            <p:blipFill>
              <a:blip r:embed="rId4"/>
              <a:stretch>
                <a:fillRect/>
              </a:stretch>
            </p:blipFill>
            <p:spPr>
              <a:xfrm>
                <a:off x="1632" y="3024"/>
                <a:ext cx="102" cy="102"/>
              </a:xfrm>
              <a:prstGeom prst="rect">
                <a:avLst/>
              </a:prstGeom>
              <a:noFill/>
              <a:ln w="9525">
                <a:noFill/>
              </a:ln>
            </p:spPr>
          </p:pic>
          <p:pic>
            <p:nvPicPr>
              <p:cNvPr id="107598" name="Picture 78" descr="Green and Black Diamond"/>
              <p:cNvPicPr>
                <a:picLocks noChangeAspect="1"/>
              </p:cNvPicPr>
              <p:nvPr/>
            </p:nvPicPr>
            <p:blipFill>
              <a:blip r:embed="rId4"/>
              <a:stretch>
                <a:fillRect/>
              </a:stretch>
            </p:blipFill>
            <p:spPr>
              <a:xfrm>
                <a:off x="1734" y="3024"/>
                <a:ext cx="102" cy="102"/>
              </a:xfrm>
              <a:prstGeom prst="rect">
                <a:avLst/>
              </a:prstGeom>
              <a:noFill/>
              <a:ln w="9525">
                <a:noFill/>
              </a:ln>
            </p:spPr>
          </p:pic>
          <p:pic>
            <p:nvPicPr>
              <p:cNvPr id="107599" name="Picture 79" descr="Green and Black Diamond"/>
              <p:cNvPicPr>
                <a:picLocks noChangeAspect="1"/>
              </p:cNvPicPr>
              <p:nvPr/>
            </p:nvPicPr>
            <p:blipFill>
              <a:blip r:embed="rId4"/>
              <a:stretch>
                <a:fillRect/>
              </a:stretch>
            </p:blipFill>
            <p:spPr>
              <a:xfrm>
                <a:off x="1920" y="3024"/>
                <a:ext cx="102" cy="102"/>
              </a:xfrm>
              <a:prstGeom prst="rect">
                <a:avLst/>
              </a:prstGeom>
              <a:noFill/>
              <a:ln w="9525">
                <a:noFill/>
              </a:ln>
            </p:spPr>
          </p:pic>
          <p:pic>
            <p:nvPicPr>
              <p:cNvPr id="107600" name="Picture 80" descr="Green and Black Diamond"/>
              <p:cNvPicPr>
                <a:picLocks noChangeAspect="1"/>
              </p:cNvPicPr>
              <p:nvPr/>
            </p:nvPicPr>
            <p:blipFill>
              <a:blip r:embed="rId4"/>
              <a:stretch>
                <a:fillRect/>
              </a:stretch>
            </p:blipFill>
            <p:spPr>
              <a:xfrm>
                <a:off x="2022" y="3024"/>
                <a:ext cx="102" cy="102"/>
              </a:xfrm>
              <a:prstGeom prst="rect">
                <a:avLst/>
              </a:prstGeom>
              <a:noFill/>
              <a:ln w="9525">
                <a:noFill/>
              </a:ln>
            </p:spPr>
          </p:pic>
          <p:pic>
            <p:nvPicPr>
              <p:cNvPr id="107601" name="Picture 81" descr="Green and Black Diamond"/>
              <p:cNvPicPr>
                <a:picLocks noChangeAspect="1"/>
              </p:cNvPicPr>
              <p:nvPr/>
            </p:nvPicPr>
            <p:blipFill>
              <a:blip r:embed="rId4"/>
              <a:stretch>
                <a:fillRect/>
              </a:stretch>
            </p:blipFill>
            <p:spPr>
              <a:xfrm>
                <a:off x="2118" y="3024"/>
                <a:ext cx="102" cy="102"/>
              </a:xfrm>
              <a:prstGeom prst="rect">
                <a:avLst/>
              </a:prstGeom>
              <a:noFill/>
              <a:ln w="9525">
                <a:noFill/>
              </a:ln>
            </p:spPr>
          </p:pic>
          <p:pic>
            <p:nvPicPr>
              <p:cNvPr id="107602" name="Picture 82" descr="Green and Black Diamond"/>
              <p:cNvPicPr>
                <a:picLocks noChangeAspect="1"/>
              </p:cNvPicPr>
              <p:nvPr/>
            </p:nvPicPr>
            <p:blipFill>
              <a:blip r:embed="rId4"/>
              <a:stretch>
                <a:fillRect/>
              </a:stretch>
            </p:blipFill>
            <p:spPr>
              <a:xfrm>
                <a:off x="2208" y="3024"/>
                <a:ext cx="102" cy="102"/>
              </a:xfrm>
              <a:prstGeom prst="rect">
                <a:avLst/>
              </a:prstGeom>
              <a:noFill/>
              <a:ln w="9525">
                <a:noFill/>
              </a:ln>
            </p:spPr>
          </p:pic>
          <p:pic>
            <p:nvPicPr>
              <p:cNvPr id="107603" name="Picture 83" descr="Green and Black Diamond"/>
              <p:cNvPicPr>
                <a:picLocks noChangeAspect="1"/>
              </p:cNvPicPr>
              <p:nvPr/>
            </p:nvPicPr>
            <p:blipFill>
              <a:blip r:embed="rId4"/>
              <a:stretch>
                <a:fillRect/>
              </a:stretch>
            </p:blipFill>
            <p:spPr>
              <a:xfrm>
                <a:off x="2310" y="3024"/>
                <a:ext cx="102" cy="102"/>
              </a:xfrm>
              <a:prstGeom prst="rect">
                <a:avLst/>
              </a:prstGeom>
              <a:noFill/>
              <a:ln w="9525">
                <a:noFill/>
              </a:ln>
            </p:spPr>
          </p:pic>
          <p:pic>
            <p:nvPicPr>
              <p:cNvPr id="107604" name="Picture 84" descr="Green and Black Diamond"/>
              <p:cNvPicPr>
                <a:picLocks noChangeAspect="1"/>
              </p:cNvPicPr>
              <p:nvPr/>
            </p:nvPicPr>
            <p:blipFill>
              <a:blip r:embed="rId4"/>
              <a:stretch>
                <a:fillRect/>
              </a:stretch>
            </p:blipFill>
            <p:spPr>
              <a:xfrm>
                <a:off x="2496" y="3024"/>
                <a:ext cx="102" cy="102"/>
              </a:xfrm>
              <a:prstGeom prst="rect">
                <a:avLst/>
              </a:prstGeom>
              <a:noFill/>
              <a:ln w="9525">
                <a:noFill/>
              </a:ln>
            </p:spPr>
          </p:pic>
          <p:pic>
            <p:nvPicPr>
              <p:cNvPr id="107605" name="Picture 85" descr="Green and Black Diamond"/>
              <p:cNvPicPr>
                <a:picLocks noChangeAspect="1"/>
              </p:cNvPicPr>
              <p:nvPr/>
            </p:nvPicPr>
            <p:blipFill>
              <a:blip r:embed="rId4"/>
              <a:stretch>
                <a:fillRect/>
              </a:stretch>
            </p:blipFill>
            <p:spPr>
              <a:xfrm>
                <a:off x="2598" y="3024"/>
                <a:ext cx="102" cy="102"/>
              </a:xfrm>
              <a:prstGeom prst="rect">
                <a:avLst/>
              </a:prstGeom>
              <a:noFill/>
              <a:ln w="9525">
                <a:noFill/>
              </a:ln>
            </p:spPr>
          </p:pic>
          <p:pic>
            <p:nvPicPr>
              <p:cNvPr id="107606" name="Picture 86" descr="Green and Black Diamond"/>
              <p:cNvPicPr>
                <a:picLocks noChangeAspect="1"/>
              </p:cNvPicPr>
              <p:nvPr/>
            </p:nvPicPr>
            <p:blipFill>
              <a:blip r:embed="rId4"/>
              <a:stretch>
                <a:fillRect/>
              </a:stretch>
            </p:blipFill>
            <p:spPr>
              <a:xfrm>
                <a:off x="2694" y="3024"/>
                <a:ext cx="102" cy="102"/>
              </a:xfrm>
              <a:prstGeom prst="rect">
                <a:avLst/>
              </a:prstGeom>
              <a:noFill/>
              <a:ln w="9525">
                <a:noFill/>
              </a:ln>
            </p:spPr>
          </p:pic>
          <p:pic>
            <p:nvPicPr>
              <p:cNvPr id="107607" name="Picture 87" descr="Green and Black Diamond"/>
              <p:cNvPicPr>
                <a:picLocks noChangeAspect="1"/>
              </p:cNvPicPr>
              <p:nvPr/>
            </p:nvPicPr>
            <p:blipFill>
              <a:blip r:embed="rId4"/>
              <a:stretch>
                <a:fillRect/>
              </a:stretch>
            </p:blipFill>
            <p:spPr>
              <a:xfrm>
                <a:off x="2784" y="3024"/>
                <a:ext cx="102" cy="102"/>
              </a:xfrm>
              <a:prstGeom prst="rect">
                <a:avLst/>
              </a:prstGeom>
              <a:noFill/>
              <a:ln w="9525">
                <a:noFill/>
              </a:ln>
            </p:spPr>
          </p:pic>
          <p:pic>
            <p:nvPicPr>
              <p:cNvPr id="107608" name="Picture 88" descr="Green and Black Diamond"/>
              <p:cNvPicPr>
                <a:picLocks noChangeAspect="1"/>
              </p:cNvPicPr>
              <p:nvPr/>
            </p:nvPicPr>
            <p:blipFill>
              <a:blip r:embed="rId4"/>
              <a:stretch>
                <a:fillRect/>
              </a:stretch>
            </p:blipFill>
            <p:spPr>
              <a:xfrm>
                <a:off x="1830" y="3024"/>
                <a:ext cx="102" cy="102"/>
              </a:xfrm>
              <a:prstGeom prst="rect">
                <a:avLst/>
              </a:prstGeom>
              <a:noFill/>
              <a:ln w="9525">
                <a:noFill/>
              </a:ln>
            </p:spPr>
          </p:pic>
          <p:pic>
            <p:nvPicPr>
              <p:cNvPr id="107609" name="Picture 89" descr="Green and Black Diamond"/>
              <p:cNvPicPr>
                <a:picLocks noChangeAspect="1"/>
              </p:cNvPicPr>
              <p:nvPr/>
            </p:nvPicPr>
            <p:blipFill>
              <a:blip r:embed="rId4"/>
              <a:stretch>
                <a:fillRect/>
              </a:stretch>
            </p:blipFill>
            <p:spPr>
              <a:xfrm>
                <a:off x="2406" y="3024"/>
                <a:ext cx="102" cy="102"/>
              </a:xfrm>
              <a:prstGeom prst="rect">
                <a:avLst/>
              </a:prstGeom>
              <a:noFill/>
              <a:ln w="9525">
                <a:noFill/>
              </a:ln>
            </p:spPr>
          </p:pic>
          <p:pic>
            <p:nvPicPr>
              <p:cNvPr id="107610" name="Picture 90" descr="Green and Black Diamond"/>
              <p:cNvPicPr>
                <a:picLocks noChangeAspect="1"/>
              </p:cNvPicPr>
              <p:nvPr/>
            </p:nvPicPr>
            <p:blipFill>
              <a:blip r:embed="rId4"/>
              <a:stretch>
                <a:fillRect/>
              </a:stretch>
            </p:blipFill>
            <p:spPr>
              <a:xfrm>
                <a:off x="2886" y="3024"/>
                <a:ext cx="102" cy="102"/>
              </a:xfrm>
              <a:prstGeom prst="rect">
                <a:avLst/>
              </a:prstGeom>
              <a:noFill/>
              <a:ln w="9525">
                <a:noFill/>
              </a:ln>
            </p:spPr>
          </p:pic>
          <p:pic>
            <p:nvPicPr>
              <p:cNvPr id="107611" name="Picture 91" descr="Green and Black Diamond"/>
              <p:cNvPicPr>
                <a:picLocks noChangeAspect="1"/>
              </p:cNvPicPr>
              <p:nvPr/>
            </p:nvPicPr>
            <p:blipFill>
              <a:blip r:embed="rId4"/>
              <a:stretch>
                <a:fillRect/>
              </a:stretch>
            </p:blipFill>
            <p:spPr>
              <a:xfrm>
                <a:off x="2982" y="3024"/>
                <a:ext cx="102" cy="102"/>
              </a:xfrm>
              <a:prstGeom prst="rect">
                <a:avLst/>
              </a:prstGeom>
              <a:noFill/>
              <a:ln w="9525">
                <a:noFill/>
              </a:ln>
            </p:spPr>
          </p:pic>
          <p:pic>
            <p:nvPicPr>
              <p:cNvPr id="107612" name="Picture 92" descr="Green and Black Diamond"/>
              <p:cNvPicPr>
                <a:picLocks noChangeAspect="1"/>
              </p:cNvPicPr>
              <p:nvPr/>
            </p:nvPicPr>
            <p:blipFill>
              <a:blip r:embed="rId4"/>
              <a:stretch>
                <a:fillRect/>
              </a:stretch>
            </p:blipFill>
            <p:spPr>
              <a:xfrm>
                <a:off x="3072" y="3024"/>
                <a:ext cx="102" cy="102"/>
              </a:xfrm>
              <a:prstGeom prst="rect">
                <a:avLst/>
              </a:prstGeom>
              <a:noFill/>
              <a:ln w="9525">
                <a:noFill/>
              </a:ln>
            </p:spPr>
          </p:pic>
          <p:pic>
            <p:nvPicPr>
              <p:cNvPr id="107613" name="Picture 93" descr="Green and Black Diamond"/>
              <p:cNvPicPr>
                <a:picLocks noChangeAspect="1"/>
              </p:cNvPicPr>
              <p:nvPr/>
            </p:nvPicPr>
            <p:blipFill>
              <a:blip r:embed="rId4"/>
              <a:stretch>
                <a:fillRect/>
              </a:stretch>
            </p:blipFill>
            <p:spPr>
              <a:xfrm>
                <a:off x="3174" y="3024"/>
                <a:ext cx="102" cy="102"/>
              </a:xfrm>
              <a:prstGeom prst="rect">
                <a:avLst/>
              </a:prstGeom>
              <a:noFill/>
              <a:ln w="9525">
                <a:noFill/>
              </a:ln>
            </p:spPr>
          </p:pic>
          <p:pic>
            <p:nvPicPr>
              <p:cNvPr id="107614" name="Picture 94" descr="Green and Black Diamond"/>
              <p:cNvPicPr>
                <a:picLocks noChangeAspect="1"/>
              </p:cNvPicPr>
              <p:nvPr/>
            </p:nvPicPr>
            <p:blipFill>
              <a:blip r:embed="rId4"/>
              <a:stretch>
                <a:fillRect/>
              </a:stretch>
            </p:blipFill>
            <p:spPr>
              <a:xfrm>
                <a:off x="3270" y="3024"/>
                <a:ext cx="102" cy="102"/>
              </a:xfrm>
              <a:prstGeom prst="rect">
                <a:avLst/>
              </a:prstGeom>
              <a:noFill/>
              <a:ln w="9525">
                <a:noFill/>
              </a:ln>
            </p:spPr>
          </p:pic>
          <p:pic>
            <p:nvPicPr>
              <p:cNvPr id="107615" name="Picture 95" descr="Green and Black Diamond"/>
              <p:cNvPicPr>
                <a:picLocks noChangeAspect="1"/>
              </p:cNvPicPr>
              <p:nvPr/>
            </p:nvPicPr>
            <p:blipFill>
              <a:blip r:embed="rId4"/>
              <a:stretch>
                <a:fillRect/>
              </a:stretch>
            </p:blipFill>
            <p:spPr>
              <a:xfrm>
                <a:off x="3360" y="3024"/>
                <a:ext cx="102" cy="102"/>
              </a:xfrm>
              <a:prstGeom prst="rect">
                <a:avLst/>
              </a:prstGeom>
              <a:noFill/>
              <a:ln w="9525">
                <a:noFill/>
              </a:ln>
            </p:spPr>
          </p:pic>
          <p:pic>
            <p:nvPicPr>
              <p:cNvPr id="107616" name="Picture 96" descr="Green and Black Diamond"/>
              <p:cNvPicPr>
                <a:picLocks noChangeAspect="1"/>
              </p:cNvPicPr>
              <p:nvPr/>
            </p:nvPicPr>
            <p:blipFill>
              <a:blip r:embed="rId4"/>
              <a:stretch>
                <a:fillRect/>
              </a:stretch>
            </p:blipFill>
            <p:spPr>
              <a:xfrm>
                <a:off x="3462" y="3024"/>
                <a:ext cx="102" cy="102"/>
              </a:xfrm>
              <a:prstGeom prst="rect">
                <a:avLst/>
              </a:prstGeom>
              <a:noFill/>
              <a:ln w="9525">
                <a:noFill/>
              </a:ln>
            </p:spPr>
          </p:pic>
        </p:grpSp>
        <p:graphicFrame>
          <p:nvGraphicFramePr>
            <p:cNvPr id="107617" name="Object 97"/>
            <p:cNvGraphicFramePr>
              <a:graphicFrameLocks noChangeAspect="1"/>
            </p:cNvGraphicFramePr>
            <p:nvPr/>
          </p:nvGraphicFramePr>
          <p:xfrm>
            <a:off x="3792" y="3107"/>
            <a:ext cx="1248" cy="829"/>
          </p:xfrm>
          <a:graphic>
            <a:graphicData uri="http://schemas.openxmlformats.org/presentationml/2006/ole">
              <mc:AlternateContent xmlns:mc="http://schemas.openxmlformats.org/markup-compatibility/2006">
                <mc:Choice xmlns:v="urn:schemas-microsoft-com:vml" Requires="v">
                  <p:oleObj spid="_x0000_s26629" r:id="rId5" imgW="4582795" imgH="3041650" progId="MS_ClipArt_Gallery.2">
                    <p:embed/>
                  </p:oleObj>
                </mc:Choice>
                <mc:Fallback>
                  <p:oleObj r:id="rId5" imgW="4582795" imgH="3041650" progId="MS_ClipArt_Gallery.2">
                    <p:embed/>
                    <p:pic>
                      <p:nvPicPr>
                        <p:cNvPr id="0" name="图片 3119"/>
                        <p:cNvPicPr/>
                        <p:nvPr/>
                      </p:nvPicPr>
                      <p:blipFill>
                        <a:blip r:embed="rId6"/>
                        <a:stretch>
                          <a:fillRect/>
                        </a:stretch>
                      </p:blipFill>
                      <p:spPr>
                        <a:xfrm>
                          <a:off x="3792" y="3107"/>
                          <a:ext cx="1248" cy="829"/>
                        </a:xfrm>
                        <a:prstGeom prst="rect">
                          <a:avLst/>
                        </a:prstGeom>
                        <a:noFill/>
                        <a:ln w="38100">
                          <a:noFill/>
                          <a:miter/>
                        </a:ln>
                      </p:spPr>
                    </p:pic>
                  </p:oleObj>
                </mc:Fallback>
              </mc:AlternateContent>
            </a:graphicData>
          </a:graphic>
        </p:graphicFrame>
      </p:grpSp>
      <p:sp>
        <p:nvSpPr>
          <p:cNvPr id="107618" name="AutoShape 9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7619" name="AutoShape 9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7620" name="AutoShape 10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ox(out)">
                                      <p:cBhvr>
                                        <p:cTn id="7" dur="500"/>
                                        <p:tgtEl>
                                          <p:spTgt spid="491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9155">
                                            <p:txEl>
                                              <p:pRg st="1" end="1"/>
                                            </p:txEl>
                                          </p:spTgt>
                                        </p:tgtEl>
                                        <p:attrNameLst>
                                          <p:attrName>style.visibility</p:attrName>
                                        </p:attrNameLst>
                                      </p:cBhvr>
                                      <p:to>
                                        <p:strVal val="visible"/>
                                      </p:to>
                                    </p:set>
                                    <p:animEffect transition="in" filter="box(out)">
                                      <p:cBhvr>
                                        <p:cTn id="12" dur="500"/>
                                        <p:tgtEl>
                                          <p:spTgt spid="4915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9156">
                                            <p:txEl>
                                              <p:pRg st="0" end="0"/>
                                            </p:txEl>
                                          </p:spTgt>
                                        </p:tgtEl>
                                        <p:attrNameLst>
                                          <p:attrName>style.visibility</p:attrName>
                                        </p:attrNameLst>
                                      </p:cBhvr>
                                      <p:to>
                                        <p:strVal val="visible"/>
                                      </p:to>
                                    </p:set>
                                    <p:animEffect transition="in" filter="box(out)">
                                      <p:cBhvr>
                                        <p:cTn id="17" dur="500"/>
                                        <p:tgtEl>
                                          <p:spTgt spid="49156">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49156">
                                            <p:txEl>
                                              <p:pRg st="1" end="1"/>
                                            </p:txEl>
                                          </p:spTgt>
                                        </p:tgtEl>
                                        <p:attrNameLst>
                                          <p:attrName>style.visibility</p:attrName>
                                        </p:attrNameLst>
                                      </p:cBhvr>
                                      <p:to>
                                        <p:strVal val="visible"/>
                                      </p:to>
                                    </p:set>
                                    <p:animEffect transition="in" filter="box(out)">
                                      <p:cBhvr>
                                        <p:cTn id="22" dur="500"/>
                                        <p:tgtEl>
                                          <p:spTgt spid="49156">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9157"/>
                                        </p:tgtEl>
                                        <p:attrNameLst>
                                          <p:attrName>style.visibility</p:attrName>
                                        </p:attrNameLst>
                                      </p:cBhvr>
                                      <p:to>
                                        <p:strVal val="visible"/>
                                      </p:to>
                                    </p:set>
                                    <p:animEffect transition="in" filter="box(out)">
                                      <p:cBhvr>
                                        <p:cTn id="27" dur="500"/>
                                        <p:tgtEl>
                                          <p:spTgt spid="49157"/>
                                        </p:tgtEl>
                                      </p:cBhvr>
                                    </p:animEffect>
                                  </p:childTnLst>
                                </p:cTn>
                              </p:par>
                            </p:childTnLst>
                          </p:cTn>
                        </p:par>
                        <p:par>
                          <p:cTn id="28" fill="hold">
                            <p:stCondLst>
                              <p:cond delay="500"/>
                            </p:stCondLst>
                            <p:childTnLst>
                              <p:par>
                                <p:cTn id="29" presetID="2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wipe(left)">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P spid="49156" grpId="0" build="p"/>
      <p:bldP spid="49157" grpId="0"/>
    </p:bldLst>
  </p:timing>
</p:sld>
</file>

<file path=ppt/slides/slide10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6258"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59"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0"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1"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 name="Group 129"/>
          <p:cNvGrpSpPr/>
          <p:nvPr/>
        </p:nvGrpSpPr>
        <p:grpSpPr>
          <a:xfrm>
            <a:off x="4437063" y="1619250"/>
            <a:ext cx="2665412" cy="3322638"/>
            <a:chOff x="2001" y="655"/>
            <a:chExt cx="1679" cy="2093"/>
          </a:xfrm>
        </p:grpSpPr>
        <p:sp>
          <p:nvSpPr>
            <p:cNvPr id="96263" name="Line 75"/>
            <p:cNvSpPr/>
            <p:nvPr/>
          </p:nvSpPr>
          <p:spPr>
            <a:xfrm flipV="1">
              <a:off x="2050" y="2140"/>
              <a:ext cx="765" cy="2"/>
            </a:xfrm>
            <a:prstGeom prst="line">
              <a:avLst/>
            </a:prstGeom>
            <a:ln w="38100" cap="flat" cmpd="sng">
              <a:solidFill>
                <a:schemeClr val="tx1"/>
              </a:solidFill>
              <a:prstDash val="solid"/>
              <a:round/>
              <a:headEnd type="none" w="sm" len="sm"/>
              <a:tailEnd type="none" w="med" len="lg"/>
            </a:ln>
          </p:spPr>
        </p:sp>
        <p:sp>
          <p:nvSpPr>
            <p:cNvPr id="96264" name="Line 76"/>
            <p:cNvSpPr/>
            <p:nvPr/>
          </p:nvSpPr>
          <p:spPr>
            <a:xfrm>
              <a:off x="2806" y="2011"/>
              <a:ext cx="0" cy="259"/>
            </a:xfrm>
            <a:prstGeom prst="line">
              <a:avLst/>
            </a:prstGeom>
            <a:ln w="38100" cap="flat" cmpd="sng">
              <a:solidFill>
                <a:schemeClr val="tx1"/>
              </a:solidFill>
              <a:prstDash val="solid"/>
              <a:round/>
              <a:headEnd type="none" w="sm" len="sm"/>
              <a:tailEnd type="none" w="med" len="lg"/>
            </a:ln>
          </p:spPr>
        </p:sp>
        <p:sp>
          <p:nvSpPr>
            <p:cNvPr id="96265" name="Line 77"/>
            <p:cNvSpPr/>
            <p:nvPr/>
          </p:nvSpPr>
          <p:spPr>
            <a:xfrm>
              <a:off x="2806" y="2140"/>
              <a:ext cx="151" cy="138"/>
            </a:xfrm>
            <a:prstGeom prst="line">
              <a:avLst/>
            </a:prstGeom>
            <a:ln w="38100" cap="flat" cmpd="sng">
              <a:solidFill>
                <a:schemeClr val="tx1"/>
              </a:solidFill>
              <a:prstDash val="solid"/>
              <a:round/>
              <a:headEnd type="none" w="sm" len="sm"/>
              <a:tailEnd type="triangle" w="sm" len="med"/>
            </a:ln>
          </p:spPr>
        </p:sp>
        <p:sp>
          <p:nvSpPr>
            <p:cNvPr id="96266" name="Line 78"/>
            <p:cNvSpPr/>
            <p:nvPr/>
          </p:nvSpPr>
          <p:spPr>
            <a:xfrm flipV="1">
              <a:off x="2806" y="2015"/>
              <a:ext cx="143" cy="116"/>
            </a:xfrm>
            <a:prstGeom prst="line">
              <a:avLst/>
            </a:prstGeom>
            <a:ln w="38100" cap="flat" cmpd="sng">
              <a:solidFill>
                <a:schemeClr val="tx1"/>
              </a:solidFill>
              <a:prstDash val="solid"/>
              <a:round/>
              <a:headEnd type="none" w="sm" len="sm"/>
              <a:tailEnd type="none" w="med" len="lg"/>
            </a:ln>
          </p:spPr>
        </p:sp>
        <p:sp>
          <p:nvSpPr>
            <p:cNvPr id="96267" name="Line 80"/>
            <p:cNvSpPr/>
            <p:nvPr/>
          </p:nvSpPr>
          <p:spPr>
            <a:xfrm>
              <a:off x="2957" y="2262"/>
              <a:ext cx="8" cy="392"/>
            </a:xfrm>
            <a:prstGeom prst="line">
              <a:avLst/>
            </a:prstGeom>
            <a:ln w="38100" cap="flat" cmpd="sng">
              <a:solidFill>
                <a:schemeClr val="tx1"/>
              </a:solidFill>
              <a:prstDash val="solid"/>
              <a:round/>
              <a:headEnd type="none" w="sm" len="sm"/>
              <a:tailEnd type="none" w="med" len="lg"/>
            </a:ln>
          </p:spPr>
        </p:sp>
        <p:sp>
          <p:nvSpPr>
            <p:cNvPr id="96268" name="Text Box 89"/>
            <p:cNvSpPr txBox="1"/>
            <p:nvPr/>
          </p:nvSpPr>
          <p:spPr>
            <a:xfrm>
              <a:off x="2193" y="1735"/>
              <a:ext cx="43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R</a:t>
              </a:r>
              <a:r>
                <a:rPr lang="en-US" altLang="zh-CN" sz="2800" b="1" baseline="-25000" dirty="0">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a typeface="楷体_GB2312" pitchFamily="49" charset="-122"/>
              </a:endParaRPr>
            </a:p>
          </p:txBody>
        </p:sp>
        <p:sp>
          <p:nvSpPr>
            <p:cNvPr id="96269" name="Text Box 105"/>
            <p:cNvSpPr txBox="1"/>
            <p:nvPr/>
          </p:nvSpPr>
          <p:spPr>
            <a:xfrm>
              <a:off x="2887" y="655"/>
              <a:ext cx="793"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+V</a:t>
              </a:r>
              <a:r>
                <a:rPr lang="en-US" altLang="zh-CN" sz="2800" b="1" baseline="-25000" dirty="0">
                  <a:latin typeface="Times New Roman" panose="02020603050405020304" pitchFamily="18" charset="0"/>
                  <a:ea typeface="宋体" panose="02010600030101010101" pitchFamily="2" charset="-122"/>
                </a:rPr>
                <a:t>CC</a:t>
              </a:r>
            </a:p>
          </p:txBody>
        </p:sp>
        <p:sp>
          <p:nvSpPr>
            <p:cNvPr id="96270" name="Line 115"/>
            <p:cNvSpPr/>
            <p:nvPr/>
          </p:nvSpPr>
          <p:spPr>
            <a:xfrm flipV="1">
              <a:off x="2738" y="1785"/>
              <a:ext cx="418" cy="0"/>
            </a:xfrm>
            <a:prstGeom prst="line">
              <a:avLst/>
            </a:prstGeom>
            <a:ln w="38100" cap="flat" cmpd="sng">
              <a:solidFill>
                <a:srgbClr val="FF3300"/>
              </a:solidFill>
              <a:prstDash val="solid"/>
              <a:round/>
              <a:headEnd type="none" w="sm" len="sm"/>
              <a:tailEnd type="none" w="med" len="lg"/>
            </a:ln>
          </p:spPr>
        </p:sp>
        <p:sp>
          <p:nvSpPr>
            <p:cNvPr id="96271" name="AutoShape 116"/>
            <p:cNvSpPr/>
            <p:nvPr/>
          </p:nvSpPr>
          <p:spPr>
            <a:xfrm flipV="1">
              <a:off x="2763" y="1551"/>
              <a:ext cx="356" cy="234"/>
            </a:xfrm>
            <a:prstGeom prst="triangle">
              <a:avLst>
                <a:gd name="adj" fmla="val 50000"/>
              </a:avLst>
            </a:prstGeom>
            <a:noFill/>
            <a:ln w="38100" cap="flat" cmpd="sng">
              <a:solidFill>
                <a:srgbClr val="FF3300"/>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96272" name="Line 117"/>
            <p:cNvSpPr/>
            <p:nvPr/>
          </p:nvSpPr>
          <p:spPr>
            <a:xfrm flipV="1">
              <a:off x="2937" y="856"/>
              <a:ext cx="0" cy="1154"/>
            </a:xfrm>
            <a:prstGeom prst="line">
              <a:avLst/>
            </a:prstGeom>
            <a:ln w="38100" cap="flat" cmpd="sng">
              <a:solidFill>
                <a:schemeClr val="tx1"/>
              </a:solidFill>
              <a:prstDash val="solid"/>
              <a:round/>
              <a:headEnd type="none" w="sm" len="sm"/>
              <a:tailEnd type="none" w="med" len="lg"/>
            </a:ln>
          </p:spPr>
        </p:sp>
        <p:sp>
          <p:nvSpPr>
            <p:cNvPr id="96273" name="Line 118"/>
            <p:cNvSpPr/>
            <p:nvPr/>
          </p:nvSpPr>
          <p:spPr>
            <a:xfrm>
              <a:off x="3156" y="1560"/>
              <a:ext cx="158" cy="225"/>
            </a:xfrm>
            <a:prstGeom prst="line">
              <a:avLst/>
            </a:prstGeom>
            <a:ln w="38100" cap="flat" cmpd="sng">
              <a:solidFill>
                <a:srgbClr val="FF3300"/>
              </a:solidFill>
              <a:prstDash val="solid"/>
              <a:round/>
              <a:headEnd type="none" w="sm" len="sm"/>
              <a:tailEnd type="triangle" w="med" len="med"/>
            </a:ln>
          </p:spPr>
        </p:sp>
        <p:sp>
          <p:nvSpPr>
            <p:cNvPr id="96274" name="Line 119"/>
            <p:cNvSpPr/>
            <p:nvPr/>
          </p:nvSpPr>
          <p:spPr>
            <a:xfrm>
              <a:off x="3156" y="1703"/>
              <a:ext cx="158" cy="225"/>
            </a:xfrm>
            <a:prstGeom prst="line">
              <a:avLst/>
            </a:prstGeom>
            <a:ln w="38100" cap="flat" cmpd="sng">
              <a:solidFill>
                <a:srgbClr val="FF3300"/>
              </a:solidFill>
              <a:prstDash val="solid"/>
              <a:round/>
              <a:headEnd type="none" w="sm" len="sm"/>
              <a:tailEnd type="triangle" w="med" len="med"/>
            </a:ln>
          </p:spPr>
        </p:sp>
        <p:sp>
          <p:nvSpPr>
            <p:cNvPr id="96275" name="Oval 120"/>
            <p:cNvSpPr/>
            <p:nvPr/>
          </p:nvSpPr>
          <p:spPr>
            <a:xfrm>
              <a:off x="2908" y="799"/>
              <a:ext cx="57" cy="57"/>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76" name="Rectangle 52"/>
            <p:cNvSpPr/>
            <p:nvPr/>
          </p:nvSpPr>
          <p:spPr>
            <a:xfrm>
              <a:off x="2868" y="1081"/>
              <a:ext cx="141" cy="321"/>
            </a:xfrm>
            <a:prstGeom prst="rect">
              <a:avLst/>
            </a:prstGeom>
            <a:solidFill>
              <a:schemeClr val="bg1"/>
            </a:solid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96277" name="Rectangle 121"/>
            <p:cNvSpPr/>
            <p:nvPr/>
          </p:nvSpPr>
          <p:spPr>
            <a:xfrm rot="5400000">
              <a:off x="2332" y="1981"/>
              <a:ext cx="141" cy="321"/>
            </a:xfrm>
            <a:prstGeom prst="rect">
              <a:avLst/>
            </a:prstGeom>
            <a:solidFill>
              <a:schemeClr val="bg1"/>
            </a:solid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96278" name="Oval 122"/>
            <p:cNvSpPr/>
            <p:nvPr/>
          </p:nvSpPr>
          <p:spPr>
            <a:xfrm>
              <a:off x="2001" y="2103"/>
              <a:ext cx="57" cy="57"/>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79" name="Text Box 123"/>
            <p:cNvSpPr txBox="1"/>
            <p:nvPr/>
          </p:nvSpPr>
          <p:spPr>
            <a:xfrm>
              <a:off x="2476" y="1026"/>
              <a:ext cx="43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R</a:t>
              </a:r>
              <a:r>
                <a:rPr lang="en-US" altLang="zh-CN" sz="2800" b="1" baseline="-25000" dirty="0">
                  <a:latin typeface="Times New Roman" panose="02020603050405020304" pitchFamily="18" charset="0"/>
                  <a:ea typeface="楷体_GB2312" pitchFamily="49" charset="-122"/>
                </a:rPr>
                <a:t>C</a:t>
              </a:r>
              <a:endParaRPr lang="en-US" altLang="zh-CN" sz="2800" b="1" dirty="0">
                <a:latin typeface="Times New Roman" panose="02020603050405020304" pitchFamily="18" charset="0"/>
                <a:ea typeface="楷体_GB2312" pitchFamily="49" charset="-122"/>
              </a:endParaRPr>
            </a:p>
          </p:txBody>
        </p:sp>
        <p:grpSp>
          <p:nvGrpSpPr>
            <p:cNvPr id="96280" name="Group 128"/>
            <p:cNvGrpSpPr/>
            <p:nvPr/>
          </p:nvGrpSpPr>
          <p:grpSpPr>
            <a:xfrm>
              <a:off x="2856" y="2662"/>
              <a:ext cx="226" cy="86"/>
              <a:chOff x="1548" y="3549"/>
              <a:chExt cx="226" cy="86"/>
            </a:xfrm>
          </p:grpSpPr>
          <p:sp>
            <p:nvSpPr>
              <p:cNvPr id="96281" name="Line 124"/>
              <p:cNvSpPr/>
              <p:nvPr/>
            </p:nvSpPr>
            <p:spPr>
              <a:xfrm>
                <a:off x="1548" y="3549"/>
                <a:ext cx="226" cy="0"/>
              </a:xfrm>
              <a:prstGeom prst="line">
                <a:avLst/>
              </a:prstGeom>
              <a:ln w="28575" cap="flat" cmpd="sng">
                <a:solidFill>
                  <a:schemeClr val="tx1"/>
                </a:solidFill>
                <a:prstDash val="solid"/>
                <a:round/>
                <a:headEnd type="none" w="med" len="med"/>
                <a:tailEnd type="none" w="med" len="med"/>
              </a:ln>
            </p:spPr>
          </p:sp>
          <p:sp>
            <p:nvSpPr>
              <p:cNvPr id="96282" name="Line 126"/>
              <p:cNvSpPr/>
              <p:nvPr/>
            </p:nvSpPr>
            <p:spPr>
              <a:xfrm>
                <a:off x="1604" y="3590"/>
                <a:ext cx="113" cy="1"/>
              </a:xfrm>
              <a:prstGeom prst="line">
                <a:avLst/>
              </a:prstGeom>
              <a:ln w="28575" cap="flat" cmpd="sng">
                <a:solidFill>
                  <a:schemeClr val="tx1"/>
                </a:solidFill>
                <a:prstDash val="solid"/>
                <a:round/>
                <a:headEnd type="none" w="med" len="med"/>
                <a:tailEnd type="none" w="med" len="med"/>
              </a:ln>
            </p:spPr>
          </p:sp>
          <p:sp>
            <p:nvSpPr>
              <p:cNvPr id="96283" name="Line 127"/>
              <p:cNvSpPr/>
              <p:nvPr/>
            </p:nvSpPr>
            <p:spPr>
              <a:xfrm>
                <a:off x="1612" y="3634"/>
                <a:ext cx="85" cy="1"/>
              </a:xfrm>
              <a:prstGeom prst="line">
                <a:avLst/>
              </a:prstGeom>
              <a:ln w="28575" cap="flat" cmpd="sng">
                <a:solidFill>
                  <a:schemeClr val="tx1"/>
                </a:solidFill>
                <a:prstDash val="solid"/>
                <a:round/>
                <a:headEnd type="none" w="med" len="med"/>
                <a:tailEnd type="none" w="med" len="med"/>
              </a:ln>
            </p:spPr>
          </p:sp>
        </p:grpSp>
      </p:grpSp>
      <p:grpSp>
        <p:nvGrpSpPr>
          <p:cNvPr id="4" name="Group 144"/>
          <p:cNvGrpSpPr/>
          <p:nvPr/>
        </p:nvGrpSpPr>
        <p:grpSpPr>
          <a:xfrm>
            <a:off x="1062038" y="3465513"/>
            <a:ext cx="3240087" cy="908050"/>
            <a:chOff x="215" y="2443"/>
            <a:chExt cx="2041" cy="572"/>
          </a:xfrm>
        </p:grpSpPr>
        <p:sp>
          <p:nvSpPr>
            <p:cNvPr id="96285" name="Line 130"/>
            <p:cNvSpPr/>
            <p:nvPr/>
          </p:nvSpPr>
          <p:spPr>
            <a:xfrm>
              <a:off x="555" y="2784"/>
              <a:ext cx="341" cy="0"/>
            </a:xfrm>
            <a:prstGeom prst="line">
              <a:avLst/>
            </a:prstGeom>
            <a:ln w="34925" cap="flat" cmpd="sng">
              <a:solidFill>
                <a:schemeClr val="tx1"/>
              </a:solidFill>
              <a:prstDash val="solid"/>
              <a:round/>
              <a:headEnd type="none" w="med" len="med"/>
              <a:tailEnd type="none" w="med" len="med"/>
            </a:ln>
          </p:spPr>
        </p:sp>
        <p:sp>
          <p:nvSpPr>
            <p:cNvPr id="96286" name="Line 131"/>
            <p:cNvSpPr/>
            <p:nvPr/>
          </p:nvSpPr>
          <p:spPr>
            <a:xfrm>
              <a:off x="900" y="2456"/>
              <a:ext cx="0" cy="340"/>
            </a:xfrm>
            <a:prstGeom prst="line">
              <a:avLst/>
            </a:prstGeom>
            <a:ln w="34925" cap="flat" cmpd="sng">
              <a:solidFill>
                <a:schemeClr val="tx1"/>
              </a:solidFill>
              <a:prstDash val="solid"/>
              <a:round/>
              <a:headEnd type="none" w="med" len="med"/>
              <a:tailEnd type="none" w="med" len="med"/>
            </a:ln>
          </p:spPr>
        </p:sp>
        <p:sp>
          <p:nvSpPr>
            <p:cNvPr id="96287" name="Line 132"/>
            <p:cNvSpPr/>
            <p:nvPr/>
          </p:nvSpPr>
          <p:spPr>
            <a:xfrm>
              <a:off x="895" y="2448"/>
              <a:ext cx="341" cy="0"/>
            </a:xfrm>
            <a:prstGeom prst="line">
              <a:avLst/>
            </a:prstGeom>
            <a:ln w="34925" cap="flat" cmpd="sng">
              <a:solidFill>
                <a:schemeClr val="tx1"/>
              </a:solidFill>
              <a:prstDash val="solid"/>
              <a:round/>
              <a:headEnd type="none" w="med" len="med"/>
              <a:tailEnd type="none" w="med" len="med"/>
            </a:ln>
          </p:spPr>
        </p:sp>
        <p:sp>
          <p:nvSpPr>
            <p:cNvPr id="96288" name="Line 133"/>
            <p:cNvSpPr/>
            <p:nvPr/>
          </p:nvSpPr>
          <p:spPr>
            <a:xfrm>
              <a:off x="1236" y="2443"/>
              <a:ext cx="0" cy="340"/>
            </a:xfrm>
            <a:prstGeom prst="line">
              <a:avLst/>
            </a:prstGeom>
            <a:ln w="34925" cap="flat" cmpd="sng">
              <a:solidFill>
                <a:schemeClr val="tx1"/>
              </a:solidFill>
              <a:prstDash val="solid"/>
              <a:round/>
              <a:headEnd type="none" w="med" len="med"/>
              <a:tailEnd type="none" w="med" len="med"/>
            </a:ln>
          </p:spPr>
        </p:sp>
        <p:sp>
          <p:nvSpPr>
            <p:cNvPr id="96289" name="Line 134"/>
            <p:cNvSpPr/>
            <p:nvPr/>
          </p:nvSpPr>
          <p:spPr>
            <a:xfrm>
              <a:off x="1235" y="2784"/>
              <a:ext cx="341" cy="0"/>
            </a:xfrm>
            <a:prstGeom prst="line">
              <a:avLst/>
            </a:prstGeom>
            <a:ln w="34925" cap="flat" cmpd="sng">
              <a:solidFill>
                <a:schemeClr val="tx1"/>
              </a:solidFill>
              <a:prstDash val="solid"/>
              <a:round/>
              <a:headEnd type="none" w="med" len="med"/>
              <a:tailEnd type="none" w="med" len="med"/>
            </a:ln>
          </p:spPr>
        </p:sp>
        <p:sp>
          <p:nvSpPr>
            <p:cNvPr id="96290" name="Line 135"/>
            <p:cNvSpPr/>
            <p:nvPr/>
          </p:nvSpPr>
          <p:spPr>
            <a:xfrm>
              <a:off x="1580" y="2456"/>
              <a:ext cx="0" cy="340"/>
            </a:xfrm>
            <a:prstGeom prst="line">
              <a:avLst/>
            </a:prstGeom>
            <a:ln w="34925" cap="flat" cmpd="sng">
              <a:solidFill>
                <a:schemeClr val="tx1"/>
              </a:solidFill>
              <a:prstDash val="solid"/>
              <a:round/>
              <a:headEnd type="none" w="med" len="med"/>
              <a:tailEnd type="none" w="med" len="med"/>
            </a:ln>
          </p:spPr>
        </p:sp>
        <p:sp>
          <p:nvSpPr>
            <p:cNvPr id="96291" name="Line 136"/>
            <p:cNvSpPr/>
            <p:nvPr/>
          </p:nvSpPr>
          <p:spPr>
            <a:xfrm>
              <a:off x="1575" y="2448"/>
              <a:ext cx="341" cy="0"/>
            </a:xfrm>
            <a:prstGeom prst="line">
              <a:avLst/>
            </a:prstGeom>
            <a:ln w="34925" cap="flat" cmpd="sng">
              <a:solidFill>
                <a:schemeClr val="tx1"/>
              </a:solidFill>
              <a:prstDash val="solid"/>
              <a:round/>
              <a:headEnd type="none" w="med" len="med"/>
              <a:tailEnd type="none" w="med" len="med"/>
            </a:ln>
          </p:spPr>
        </p:sp>
        <p:sp>
          <p:nvSpPr>
            <p:cNvPr id="96292" name="Line 137"/>
            <p:cNvSpPr/>
            <p:nvPr/>
          </p:nvSpPr>
          <p:spPr>
            <a:xfrm>
              <a:off x="1916" y="2443"/>
              <a:ext cx="0" cy="340"/>
            </a:xfrm>
            <a:prstGeom prst="line">
              <a:avLst/>
            </a:prstGeom>
            <a:ln w="34925" cap="flat" cmpd="sng">
              <a:solidFill>
                <a:schemeClr val="tx1"/>
              </a:solidFill>
              <a:prstDash val="solid"/>
              <a:round/>
              <a:headEnd type="none" w="med" len="med"/>
              <a:tailEnd type="none" w="med" len="med"/>
            </a:ln>
          </p:spPr>
        </p:sp>
        <p:sp>
          <p:nvSpPr>
            <p:cNvPr id="96293" name="Line 138"/>
            <p:cNvSpPr/>
            <p:nvPr/>
          </p:nvSpPr>
          <p:spPr>
            <a:xfrm>
              <a:off x="1915" y="2784"/>
              <a:ext cx="341" cy="0"/>
            </a:xfrm>
            <a:prstGeom prst="line">
              <a:avLst/>
            </a:prstGeom>
            <a:ln w="34925" cap="flat" cmpd="sng">
              <a:solidFill>
                <a:schemeClr val="tx1"/>
              </a:solidFill>
              <a:prstDash val="solid"/>
              <a:round/>
              <a:headEnd type="none" w="med" len="med"/>
              <a:tailEnd type="none" w="med" len="med"/>
            </a:ln>
          </p:spPr>
        </p:sp>
        <p:sp>
          <p:nvSpPr>
            <p:cNvPr id="96294" name="Text Box 140"/>
            <p:cNvSpPr txBox="1"/>
            <p:nvPr/>
          </p:nvSpPr>
          <p:spPr>
            <a:xfrm>
              <a:off x="215" y="2472"/>
              <a:ext cx="510"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V</a:t>
              </a:r>
              <a:r>
                <a:rPr lang="en-US" altLang="zh-CN" b="1" baseline="-25000" dirty="0">
                  <a:latin typeface="Times New Roman" panose="02020603050405020304" pitchFamily="18" charset="0"/>
                  <a:ea typeface="宋体" panose="02010600030101010101" pitchFamily="2" charset="-122"/>
                </a:rPr>
                <a:t>in</a:t>
              </a:r>
            </a:p>
          </p:txBody>
        </p:sp>
        <p:sp>
          <p:nvSpPr>
            <p:cNvPr id="96295" name="Line 141"/>
            <p:cNvSpPr/>
            <p:nvPr/>
          </p:nvSpPr>
          <p:spPr>
            <a:xfrm>
              <a:off x="896" y="2784"/>
              <a:ext cx="0" cy="170"/>
            </a:xfrm>
            <a:prstGeom prst="line">
              <a:avLst/>
            </a:prstGeom>
            <a:ln w="22225" cap="flat" cmpd="sng">
              <a:solidFill>
                <a:schemeClr val="tx1"/>
              </a:solidFill>
              <a:prstDash val="dash"/>
              <a:round/>
              <a:headEnd type="none" w="med" len="med"/>
              <a:tailEnd type="none" w="med" len="med"/>
            </a:ln>
          </p:spPr>
        </p:sp>
        <p:sp>
          <p:nvSpPr>
            <p:cNvPr id="96296" name="Line 142"/>
            <p:cNvSpPr/>
            <p:nvPr/>
          </p:nvSpPr>
          <p:spPr>
            <a:xfrm>
              <a:off x="1236" y="2779"/>
              <a:ext cx="0" cy="170"/>
            </a:xfrm>
            <a:prstGeom prst="line">
              <a:avLst/>
            </a:prstGeom>
            <a:ln w="22225" cap="flat" cmpd="sng">
              <a:solidFill>
                <a:schemeClr val="tx1"/>
              </a:solidFill>
              <a:prstDash val="dash"/>
              <a:round/>
              <a:headEnd type="none" w="med" len="med"/>
              <a:tailEnd type="none" w="med" len="med"/>
            </a:ln>
          </p:spPr>
        </p:sp>
        <p:sp>
          <p:nvSpPr>
            <p:cNvPr id="96297" name="Text Box 143"/>
            <p:cNvSpPr txBox="1"/>
            <p:nvPr/>
          </p:nvSpPr>
          <p:spPr>
            <a:xfrm>
              <a:off x="896" y="2727"/>
              <a:ext cx="369"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1S</a:t>
              </a:r>
            </a:p>
          </p:txBody>
        </p:sp>
      </p:grpSp>
      <p:sp>
        <p:nvSpPr>
          <p:cNvPr id="106641" name="Text Box 145"/>
          <p:cNvSpPr txBox="1">
            <a:spLocks noChangeArrowheads="1"/>
          </p:cNvSpPr>
          <p:nvPr/>
        </p:nvSpPr>
        <p:spPr bwMode="auto">
          <a:xfrm>
            <a:off x="431800" y="495300"/>
            <a:ext cx="6345238"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：晶体管开关的一个简单的应用</a:t>
            </a:r>
          </a:p>
        </p:txBody>
      </p:sp>
      <p:sp>
        <p:nvSpPr>
          <p:cNvPr id="106642" name="Text Box 146"/>
          <p:cNvSpPr txBox="1">
            <a:spLocks noChangeArrowheads="1"/>
          </p:cNvSpPr>
          <p:nvPr/>
        </p:nvSpPr>
        <p:spPr bwMode="auto">
          <a:xfrm>
            <a:off x="522288" y="1035050"/>
            <a:ext cx="8216900" cy="1117600"/>
          </a:xfrm>
          <a:prstGeom prst="rect">
            <a:avLst/>
          </a:prstGeom>
          <a:noFill/>
          <a:ln w="9525">
            <a:noFill/>
            <a:miter lim="800000"/>
          </a:ln>
          <a:effectLst/>
        </p:spPr>
        <p:txBody>
          <a:bodyPr>
            <a:spAutoFit/>
          </a:bodyPr>
          <a:lstStyle/>
          <a:p>
            <a:pPr marR="0" indent="716280" defTabSz="914400">
              <a:lnSpc>
                <a:spcPct val="120000"/>
              </a:lnSpc>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一个周期为</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秒的方波作为以下电路的输入信号，分析</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发光的规律。</a:t>
            </a:r>
          </a:p>
        </p:txBody>
      </p:sp>
      <p:sp>
        <p:nvSpPr>
          <p:cNvPr id="106643" name="Text Box 147"/>
          <p:cNvSpPr txBox="1">
            <a:spLocks noChangeArrowheads="1"/>
          </p:cNvSpPr>
          <p:nvPr/>
        </p:nvSpPr>
        <p:spPr bwMode="auto">
          <a:xfrm>
            <a:off x="657225" y="5111750"/>
            <a:ext cx="8216900" cy="1117600"/>
          </a:xfrm>
          <a:prstGeom prst="rect">
            <a:avLst/>
          </a:prstGeom>
          <a:noFill/>
          <a:ln w="9525">
            <a:noFill/>
            <a:miter lim="800000"/>
          </a:ln>
          <a:effectLst/>
        </p:spPr>
        <p:txBody>
          <a:bodyPr>
            <a:spAutoFit/>
          </a:bodyPr>
          <a:lstStyle/>
          <a:p>
            <a:pPr marR="0" indent="716280" defTabSz="914400">
              <a:lnSpc>
                <a:spcPct val="120000"/>
              </a:lnSpc>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结论：得到一个闪烁的</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，它按照亮一秒暗一秒的规律变化。</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641"/>
                                        </p:tgtEl>
                                        <p:attrNameLst>
                                          <p:attrName>style.visibility</p:attrName>
                                        </p:attrNameLst>
                                      </p:cBhvr>
                                      <p:to>
                                        <p:strVal val="visible"/>
                                      </p:to>
                                    </p:set>
                                    <p:animEffect transition="in" filter="blinds(horizontal)">
                                      <p:cBhvr>
                                        <p:cTn id="7" dur="500"/>
                                        <p:tgtEl>
                                          <p:spTgt spid="10664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6642"/>
                                        </p:tgtEl>
                                        <p:attrNameLst>
                                          <p:attrName>style.visibility</p:attrName>
                                        </p:attrNameLst>
                                      </p:cBhvr>
                                      <p:to>
                                        <p:strVal val="visible"/>
                                      </p:to>
                                    </p:set>
                                    <p:animEffect transition="in" filter="blinds(horizontal)">
                                      <p:cBhvr>
                                        <p:cTn id="17" dur="500"/>
                                        <p:tgtEl>
                                          <p:spTgt spid="10664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6643"/>
                                        </p:tgtEl>
                                        <p:attrNameLst>
                                          <p:attrName>style.visibility</p:attrName>
                                        </p:attrNameLst>
                                      </p:cBhvr>
                                      <p:to>
                                        <p:strVal val="visible"/>
                                      </p:to>
                                    </p:set>
                                    <p:animEffect transition="in" filter="blinds(horizontal)">
                                      <p:cBhvr>
                                        <p:cTn id="27" dur="500"/>
                                        <p:tgtEl>
                                          <p:spTgt spid="1066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641" grpId="0"/>
      <p:bldP spid="106642" grpId="0"/>
      <p:bldP spid="106643" grpId="0"/>
    </p:bldLst>
  </p:timing>
</p:sld>
</file>

<file path=ppt/slides/slide109.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7282"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7283"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7284"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7285"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5754" name="Text Box 42"/>
          <p:cNvSpPr txBox="1">
            <a:spLocks noChangeArrowheads="1"/>
          </p:cNvSpPr>
          <p:nvPr/>
        </p:nvSpPr>
        <p:spPr bwMode="auto">
          <a:xfrm>
            <a:off x="431800" y="377825"/>
            <a:ext cx="6931025" cy="116046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：试判断图中晶体管是否处于饱和状态。  </a:t>
            </a:r>
          </a:p>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设</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CE(sat)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=0.2V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l-GR" altLang="zh-CN" sz="2800" b="1" i="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β</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=50</a:t>
            </a:r>
            <a:endParaRPr kumimoji="1" lang="el-GR"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115756" name="Text Box 44"/>
          <p:cNvSpPr txBox="1">
            <a:spLocks noChangeArrowheads="1"/>
          </p:cNvSpPr>
          <p:nvPr/>
        </p:nvSpPr>
        <p:spPr bwMode="auto">
          <a:xfrm>
            <a:off x="527050" y="1719263"/>
            <a:ext cx="900113" cy="604838"/>
          </a:xfrm>
          <a:prstGeom prst="rect">
            <a:avLst/>
          </a:prstGeom>
          <a:noFill/>
          <a:ln w="9525">
            <a:noFill/>
            <a:miter lim="800000"/>
          </a:ln>
          <a:effectLst/>
        </p:spPr>
        <p:txBody>
          <a:bodyPr>
            <a:spAutoFit/>
          </a:bodyPr>
          <a:lstStyle/>
          <a:p>
            <a:pPr marR="0" defTabSz="914400">
              <a:lnSpc>
                <a:spcPct val="120000"/>
              </a:lnSpc>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p>
        </p:txBody>
      </p:sp>
      <p:grpSp>
        <p:nvGrpSpPr>
          <p:cNvPr id="97288" name="Group 45"/>
          <p:cNvGrpSpPr/>
          <p:nvPr/>
        </p:nvGrpSpPr>
        <p:grpSpPr>
          <a:xfrm>
            <a:off x="5138738" y="3159125"/>
            <a:ext cx="4005262" cy="3184525"/>
            <a:chOff x="1548" y="1536"/>
            <a:chExt cx="2523" cy="2006"/>
          </a:xfrm>
        </p:grpSpPr>
        <p:sp>
          <p:nvSpPr>
            <p:cNvPr id="97289" name="Line 46"/>
            <p:cNvSpPr/>
            <p:nvPr/>
          </p:nvSpPr>
          <p:spPr>
            <a:xfrm flipH="1" flipV="1">
              <a:off x="2839" y="1536"/>
              <a:ext cx="0" cy="170"/>
            </a:xfrm>
            <a:prstGeom prst="line">
              <a:avLst/>
            </a:prstGeom>
            <a:ln w="28575" cap="flat" cmpd="sng">
              <a:solidFill>
                <a:schemeClr val="tx1"/>
              </a:solidFill>
              <a:prstDash val="solid"/>
              <a:round/>
              <a:headEnd type="none" w="sm" len="sm"/>
              <a:tailEnd type="none" w="med" len="lg"/>
            </a:ln>
          </p:spPr>
        </p:sp>
        <p:sp>
          <p:nvSpPr>
            <p:cNvPr id="97290" name="Line 47"/>
            <p:cNvSpPr/>
            <p:nvPr/>
          </p:nvSpPr>
          <p:spPr>
            <a:xfrm flipV="1">
              <a:off x="2838" y="1536"/>
              <a:ext cx="751" cy="0"/>
            </a:xfrm>
            <a:prstGeom prst="line">
              <a:avLst/>
            </a:prstGeom>
            <a:ln w="28575" cap="flat" cmpd="sng">
              <a:solidFill>
                <a:schemeClr val="tx1"/>
              </a:solidFill>
              <a:prstDash val="solid"/>
              <a:round/>
              <a:headEnd type="none" w="med" len="med"/>
              <a:tailEnd type="none" w="med" len="med"/>
            </a:ln>
          </p:spPr>
        </p:sp>
        <p:sp>
          <p:nvSpPr>
            <p:cNvPr id="97291" name="Rectangle 48"/>
            <p:cNvSpPr/>
            <p:nvPr/>
          </p:nvSpPr>
          <p:spPr>
            <a:xfrm>
              <a:off x="3645" y="2234"/>
              <a:ext cx="42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V</a:t>
              </a:r>
              <a:r>
                <a:rPr lang="en-US" altLang="zh-CN" b="1" baseline="-25000" dirty="0">
                  <a:latin typeface="Times New Roman" panose="02020603050405020304" pitchFamily="18" charset="0"/>
                  <a:ea typeface="楷体_GB2312" pitchFamily="49" charset="-122"/>
                </a:rPr>
                <a:t>CC</a:t>
              </a:r>
            </a:p>
          </p:txBody>
        </p:sp>
        <p:sp>
          <p:nvSpPr>
            <p:cNvPr id="97292" name="Line 49"/>
            <p:cNvSpPr/>
            <p:nvPr/>
          </p:nvSpPr>
          <p:spPr>
            <a:xfrm>
              <a:off x="3587" y="1536"/>
              <a:ext cx="0" cy="709"/>
            </a:xfrm>
            <a:prstGeom prst="line">
              <a:avLst/>
            </a:prstGeom>
            <a:ln w="28575" cap="flat" cmpd="sng">
              <a:solidFill>
                <a:schemeClr val="tx1"/>
              </a:solidFill>
              <a:prstDash val="solid"/>
              <a:round/>
              <a:headEnd type="none" w="med" len="med"/>
              <a:tailEnd type="none" w="med" len="med"/>
            </a:ln>
          </p:spPr>
        </p:sp>
        <p:sp>
          <p:nvSpPr>
            <p:cNvPr id="97293" name="Line 50"/>
            <p:cNvSpPr/>
            <p:nvPr/>
          </p:nvSpPr>
          <p:spPr>
            <a:xfrm flipV="1">
              <a:off x="2197" y="2408"/>
              <a:ext cx="0" cy="174"/>
            </a:xfrm>
            <a:prstGeom prst="line">
              <a:avLst/>
            </a:prstGeom>
            <a:ln w="28575" cap="flat" cmpd="sng">
              <a:solidFill>
                <a:schemeClr val="tx1"/>
              </a:solidFill>
              <a:prstDash val="solid"/>
              <a:round/>
              <a:headEnd type="none" w="med" len="med"/>
              <a:tailEnd type="none" w="med" len="med"/>
            </a:ln>
          </p:spPr>
        </p:sp>
        <p:grpSp>
          <p:nvGrpSpPr>
            <p:cNvPr id="97294" name="Group 51"/>
            <p:cNvGrpSpPr/>
            <p:nvPr/>
          </p:nvGrpSpPr>
          <p:grpSpPr>
            <a:xfrm>
              <a:off x="2049" y="3068"/>
              <a:ext cx="280" cy="85"/>
              <a:chOff x="1854" y="3200"/>
              <a:chExt cx="474" cy="160"/>
            </a:xfrm>
          </p:grpSpPr>
          <p:sp>
            <p:nvSpPr>
              <p:cNvPr id="97295" name="Line 52"/>
              <p:cNvSpPr/>
              <p:nvPr/>
            </p:nvSpPr>
            <p:spPr>
              <a:xfrm rot="5400000">
                <a:off x="2091" y="2963"/>
                <a:ext cx="0" cy="474"/>
              </a:xfrm>
              <a:prstGeom prst="line">
                <a:avLst/>
              </a:prstGeom>
              <a:ln w="28575" cap="flat" cmpd="sng">
                <a:solidFill>
                  <a:schemeClr val="tx1"/>
                </a:solidFill>
                <a:prstDash val="solid"/>
                <a:round/>
                <a:headEnd type="none" w="sm" len="sm"/>
                <a:tailEnd type="none" w="med" len="lg"/>
              </a:ln>
            </p:spPr>
          </p:sp>
          <p:sp>
            <p:nvSpPr>
              <p:cNvPr id="97296" name="Line 53"/>
              <p:cNvSpPr/>
              <p:nvPr/>
            </p:nvSpPr>
            <p:spPr>
              <a:xfrm rot="5400000">
                <a:off x="2094" y="3234"/>
                <a:ext cx="0" cy="252"/>
              </a:xfrm>
              <a:prstGeom prst="line">
                <a:avLst/>
              </a:prstGeom>
              <a:ln w="28575" cap="flat" cmpd="sng">
                <a:solidFill>
                  <a:schemeClr val="tx1"/>
                </a:solidFill>
                <a:prstDash val="solid"/>
                <a:round/>
                <a:headEnd type="none" w="sm" len="sm"/>
                <a:tailEnd type="none" w="med" len="lg"/>
              </a:ln>
            </p:spPr>
          </p:sp>
        </p:grpSp>
        <p:sp>
          <p:nvSpPr>
            <p:cNvPr id="97297" name="Line 54"/>
            <p:cNvSpPr/>
            <p:nvPr/>
          </p:nvSpPr>
          <p:spPr>
            <a:xfrm rot="5400000">
              <a:off x="2109" y="2964"/>
              <a:ext cx="163" cy="0"/>
            </a:xfrm>
            <a:prstGeom prst="line">
              <a:avLst/>
            </a:prstGeom>
            <a:ln w="28575" cap="flat" cmpd="sng">
              <a:solidFill>
                <a:schemeClr val="tx1"/>
              </a:solidFill>
              <a:prstDash val="solid"/>
              <a:round/>
              <a:headEnd type="none" w="sm" len="sm"/>
              <a:tailEnd type="none" w="med" len="lg"/>
            </a:ln>
          </p:spPr>
        </p:sp>
        <p:sp>
          <p:nvSpPr>
            <p:cNvPr id="97298" name="Line 55"/>
            <p:cNvSpPr/>
            <p:nvPr/>
          </p:nvSpPr>
          <p:spPr>
            <a:xfrm rot="5400000">
              <a:off x="2077" y="3267"/>
              <a:ext cx="215" cy="0"/>
            </a:xfrm>
            <a:prstGeom prst="line">
              <a:avLst/>
            </a:prstGeom>
            <a:ln w="28575" cap="flat" cmpd="sng">
              <a:solidFill>
                <a:schemeClr val="tx1"/>
              </a:solidFill>
              <a:prstDash val="solid"/>
              <a:round/>
              <a:headEnd type="none" w="sm" len="sm"/>
              <a:tailEnd type="none" w="med" len="lg"/>
            </a:ln>
          </p:spPr>
        </p:sp>
        <p:sp>
          <p:nvSpPr>
            <p:cNvPr id="97299" name="Line 56"/>
            <p:cNvSpPr/>
            <p:nvPr/>
          </p:nvSpPr>
          <p:spPr>
            <a:xfrm>
              <a:off x="2695" y="2278"/>
              <a:ext cx="0" cy="269"/>
            </a:xfrm>
            <a:prstGeom prst="line">
              <a:avLst/>
            </a:prstGeom>
            <a:ln w="38100" cap="flat" cmpd="sng">
              <a:solidFill>
                <a:schemeClr val="tx1"/>
              </a:solidFill>
              <a:prstDash val="solid"/>
              <a:round/>
              <a:headEnd type="none" w="sm" len="sm"/>
              <a:tailEnd type="none" w="med" len="lg"/>
            </a:ln>
          </p:spPr>
        </p:sp>
        <p:sp>
          <p:nvSpPr>
            <p:cNvPr id="97300" name="Line 57"/>
            <p:cNvSpPr/>
            <p:nvPr/>
          </p:nvSpPr>
          <p:spPr>
            <a:xfrm>
              <a:off x="2695" y="2413"/>
              <a:ext cx="137" cy="139"/>
            </a:xfrm>
            <a:prstGeom prst="line">
              <a:avLst/>
            </a:prstGeom>
            <a:ln w="38100" cap="flat" cmpd="sng">
              <a:solidFill>
                <a:schemeClr val="tx1"/>
              </a:solidFill>
              <a:prstDash val="solid"/>
              <a:round/>
              <a:headEnd type="none" w="sm" len="sm"/>
              <a:tailEnd type="triangle" w="sm" len="lg"/>
            </a:ln>
          </p:spPr>
        </p:sp>
        <p:sp>
          <p:nvSpPr>
            <p:cNvPr id="97301" name="Line 58"/>
            <p:cNvSpPr/>
            <p:nvPr/>
          </p:nvSpPr>
          <p:spPr>
            <a:xfrm flipV="1">
              <a:off x="2695" y="2282"/>
              <a:ext cx="137" cy="122"/>
            </a:xfrm>
            <a:prstGeom prst="line">
              <a:avLst/>
            </a:prstGeom>
            <a:ln w="38100" cap="flat" cmpd="sng">
              <a:solidFill>
                <a:schemeClr val="tx1"/>
              </a:solidFill>
              <a:prstDash val="solid"/>
              <a:round/>
              <a:headEnd type="none" w="sm" len="sm"/>
              <a:tailEnd type="none" w="med" len="lg"/>
            </a:ln>
          </p:spPr>
        </p:sp>
        <p:sp>
          <p:nvSpPr>
            <p:cNvPr id="97302" name="Line 59"/>
            <p:cNvSpPr/>
            <p:nvPr/>
          </p:nvSpPr>
          <p:spPr>
            <a:xfrm>
              <a:off x="2829" y="1820"/>
              <a:ext cx="5" cy="465"/>
            </a:xfrm>
            <a:prstGeom prst="line">
              <a:avLst/>
            </a:prstGeom>
            <a:ln w="28575" cap="flat" cmpd="sng">
              <a:solidFill>
                <a:schemeClr val="tx1"/>
              </a:solidFill>
              <a:prstDash val="solid"/>
              <a:round/>
              <a:headEnd type="none" w="sm" len="sm"/>
              <a:tailEnd type="none" w="med" len="lg"/>
            </a:ln>
          </p:spPr>
        </p:sp>
        <p:sp>
          <p:nvSpPr>
            <p:cNvPr id="97303" name="Line 60"/>
            <p:cNvSpPr/>
            <p:nvPr/>
          </p:nvSpPr>
          <p:spPr>
            <a:xfrm>
              <a:off x="2824" y="2542"/>
              <a:ext cx="0" cy="845"/>
            </a:xfrm>
            <a:prstGeom prst="line">
              <a:avLst/>
            </a:prstGeom>
            <a:ln w="28575" cap="flat" cmpd="sng">
              <a:solidFill>
                <a:schemeClr val="tx1"/>
              </a:solidFill>
              <a:prstDash val="solid"/>
              <a:round/>
              <a:headEnd type="none" w="sm" len="sm"/>
              <a:tailEnd type="none" w="med" len="lg"/>
            </a:ln>
          </p:spPr>
        </p:sp>
        <p:sp>
          <p:nvSpPr>
            <p:cNvPr id="97304" name="Line 61"/>
            <p:cNvSpPr/>
            <p:nvPr/>
          </p:nvSpPr>
          <p:spPr>
            <a:xfrm flipV="1">
              <a:off x="2171" y="3379"/>
              <a:ext cx="1446" cy="0"/>
            </a:xfrm>
            <a:prstGeom prst="line">
              <a:avLst/>
            </a:prstGeom>
            <a:ln w="28575" cap="flat" cmpd="sng">
              <a:solidFill>
                <a:schemeClr val="tx1"/>
              </a:solidFill>
              <a:prstDash val="solid"/>
              <a:round/>
              <a:headEnd type="none" w="sm" len="sm"/>
              <a:tailEnd type="none" w="med" len="lg"/>
            </a:ln>
          </p:spPr>
        </p:sp>
        <p:sp>
          <p:nvSpPr>
            <p:cNvPr id="97305" name="Text Box 62"/>
            <p:cNvSpPr txBox="1"/>
            <p:nvPr/>
          </p:nvSpPr>
          <p:spPr>
            <a:xfrm>
              <a:off x="2221" y="2584"/>
              <a:ext cx="328"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solidFill>
                    <a:schemeClr val="tx2"/>
                  </a:solidFill>
                  <a:latin typeface="Times New Roman" panose="02020603050405020304" pitchFamily="18" charset="0"/>
                  <a:ea typeface="楷体_GB2312" pitchFamily="49" charset="-122"/>
                </a:rPr>
                <a:t>R</a:t>
              </a:r>
              <a:r>
                <a:rPr lang="en-US" altLang="zh-CN" b="1" baseline="-25000" dirty="0">
                  <a:solidFill>
                    <a:schemeClr val="tx2"/>
                  </a:solidFill>
                  <a:latin typeface="Times New Roman" panose="02020603050405020304" pitchFamily="18" charset="0"/>
                  <a:ea typeface="楷体_GB2312" pitchFamily="49" charset="-122"/>
                </a:rPr>
                <a:t>B</a:t>
              </a:r>
              <a:endParaRPr lang="en-US" altLang="zh-CN" b="1" dirty="0">
                <a:solidFill>
                  <a:schemeClr val="tx2"/>
                </a:solidFill>
                <a:latin typeface="Times New Roman" panose="02020603050405020304" pitchFamily="18" charset="0"/>
                <a:ea typeface="楷体_GB2312" pitchFamily="49" charset="-122"/>
              </a:endParaRPr>
            </a:p>
          </p:txBody>
        </p:sp>
        <p:sp>
          <p:nvSpPr>
            <p:cNvPr id="97306" name="Rectangle 63"/>
            <p:cNvSpPr/>
            <p:nvPr/>
          </p:nvSpPr>
          <p:spPr>
            <a:xfrm>
              <a:off x="2788" y="1713"/>
              <a:ext cx="92" cy="305"/>
            </a:xfrm>
            <a:prstGeom prst="rect">
              <a:avLst/>
            </a:prstGeom>
            <a:solidFill>
              <a:schemeClr val="bg1"/>
            </a:solidFill>
            <a:ln w="28575"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97307" name="Rectangle 64"/>
            <p:cNvSpPr/>
            <p:nvPr/>
          </p:nvSpPr>
          <p:spPr>
            <a:xfrm>
              <a:off x="2158" y="2591"/>
              <a:ext cx="92" cy="305"/>
            </a:xfrm>
            <a:prstGeom prst="rect">
              <a:avLst/>
            </a:prstGeom>
            <a:noFill/>
            <a:ln w="28575"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97308" name="Text Box 65"/>
            <p:cNvSpPr txBox="1"/>
            <p:nvPr/>
          </p:nvSpPr>
          <p:spPr>
            <a:xfrm>
              <a:off x="2285" y="2954"/>
              <a:ext cx="557" cy="288"/>
            </a:xfrm>
            <a:prstGeom prst="rect">
              <a:avLst/>
            </a:prstGeom>
            <a:noFill/>
            <a:ln w="38100">
              <a:noFill/>
            </a:ln>
          </p:spPr>
          <p:txBody>
            <a:bodyPr lIns="90000" tIns="46800" rIns="90000" bIns="46800" anchor="ctr" anchorCtr="0">
              <a:spAutoFit/>
            </a:bodyPr>
            <a:lstStyle/>
            <a:p>
              <a:pPr>
                <a:spcBef>
                  <a:spcPct val="50000"/>
                </a:spcBef>
              </a:pPr>
              <a:r>
                <a:rPr lang="en-US" altLang="zh-CN" b="1" i="1" dirty="0">
                  <a:solidFill>
                    <a:schemeClr val="tx2"/>
                  </a:solidFill>
                  <a:latin typeface="Times New Roman" panose="02020603050405020304" pitchFamily="18" charset="0"/>
                  <a:ea typeface="楷体_GB2312" pitchFamily="49" charset="-122"/>
                </a:rPr>
                <a:t>V</a:t>
              </a:r>
              <a:r>
                <a:rPr lang="en-US" altLang="zh-CN" b="1" baseline="-25000" dirty="0">
                  <a:solidFill>
                    <a:schemeClr val="tx2"/>
                  </a:solidFill>
                  <a:latin typeface="Times New Roman" panose="02020603050405020304" pitchFamily="18" charset="0"/>
                  <a:ea typeface="楷体_GB2312" pitchFamily="49" charset="-122"/>
                </a:rPr>
                <a:t>BB</a:t>
              </a:r>
              <a:endParaRPr lang="en-US" altLang="zh-CN" b="1" dirty="0">
                <a:solidFill>
                  <a:schemeClr val="tx2"/>
                </a:solidFill>
                <a:latin typeface="Times New Roman" panose="02020603050405020304" pitchFamily="18" charset="0"/>
                <a:ea typeface="楷体_GB2312" pitchFamily="49" charset="-122"/>
              </a:endParaRPr>
            </a:p>
          </p:txBody>
        </p:sp>
        <p:sp>
          <p:nvSpPr>
            <p:cNvPr id="97309" name="Text Box 66"/>
            <p:cNvSpPr txBox="1"/>
            <p:nvPr/>
          </p:nvSpPr>
          <p:spPr>
            <a:xfrm>
              <a:off x="2474" y="1690"/>
              <a:ext cx="334"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solidFill>
                    <a:schemeClr val="tx2"/>
                  </a:solidFill>
                  <a:latin typeface="Times New Roman" panose="02020603050405020304" pitchFamily="18" charset="0"/>
                  <a:ea typeface="楷体_GB2312" pitchFamily="49" charset="-122"/>
                </a:rPr>
                <a:t>R</a:t>
              </a:r>
              <a:r>
                <a:rPr lang="en-US" altLang="zh-CN" b="1" baseline="-25000" dirty="0">
                  <a:solidFill>
                    <a:schemeClr val="tx2"/>
                  </a:solidFill>
                  <a:latin typeface="Times New Roman" panose="02020603050405020304" pitchFamily="18" charset="0"/>
                  <a:ea typeface="楷体_GB2312" pitchFamily="49" charset="-122"/>
                </a:rPr>
                <a:t>C</a:t>
              </a:r>
              <a:endParaRPr lang="en-US" altLang="zh-CN" b="1" dirty="0">
                <a:solidFill>
                  <a:schemeClr val="tx2"/>
                </a:solidFill>
                <a:latin typeface="Times New Roman" panose="02020603050405020304" pitchFamily="18" charset="0"/>
                <a:ea typeface="楷体_GB2312" pitchFamily="49" charset="-122"/>
              </a:endParaRPr>
            </a:p>
          </p:txBody>
        </p:sp>
        <p:sp>
          <p:nvSpPr>
            <p:cNvPr id="97310" name="Text Box 67"/>
            <p:cNvSpPr txBox="1"/>
            <p:nvPr/>
          </p:nvSpPr>
          <p:spPr>
            <a:xfrm>
              <a:off x="2730" y="2275"/>
              <a:ext cx="242"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T</a:t>
              </a:r>
            </a:p>
          </p:txBody>
        </p:sp>
        <p:sp>
          <p:nvSpPr>
            <p:cNvPr id="97311" name="Rectangle 68"/>
            <p:cNvSpPr/>
            <p:nvPr/>
          </p:nvSpPr>
          <p:spPr>
            <a:xfrm>
              <a:off x="3592" y="1984"/>
              <a:ext cx="184" cy="288"/>
            </a:xfrm>
            <a:prstGeom prst="rect">
              <a:avLst/>
            </a:prstGeom>
            <a:noFill/>
            <a:ln w="38100">
              <a:noFill/>
            </a:ln>
          </p:spPr>
          <p:txBody>
            <a:bodyPr anchor="ctr"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97312" name="Rectangle 69"/>
            <p:cNvSpPr/>
            <p:nvPr/>
          </p:nvSpPr>
          <p:spPr>
            <a:xfrm flipH="1">
              <a:off x="1956" y="2835"/>
              <a:ext cx="344" cy="288"/>
            </a:xfrm>
            <a:prstGeom prst="rect">
              <a:avLst/>
            </a:prstGeom>
            <a:noFill/>
            <a:ln w="38100">
              <a:noFill/>
            </a:ln>
          </p:spPr>
          <p:txBody>
            <a:bodyPr anchor="ctr"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97313" name="Rectangle 70"/>
            <p:cNvSpPr/>
            <p:nvPr/>
          </p:nvSpPr>
          <p:spPr>
            <a:xfrm>
              <a:off x="2008" y="3067"/>
              <a:ext cx="171" cy="288"/>
            </a:xfrm>
            <a:prstGeom prst="rect">
              <a:avLst/>
            </a:prstGeom>
            <a:noFill/>
            <a:ln w="38100">
              <a:noFill/>
            </a:ln>
          </p:spPr>
          <p:txBody>
            <a:bodyPr anchor="ctr"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97314" name="Rectangle 71"/>
            <p:cNvSpPr/>
            <p:nvPr/>
          </p:nvSpPr>
          <p:spPr>
            <a:xfrm>
              <a:off x="3575" y="2439"/>
              <a:ext cx="238" cy="288"/>
            </a:xfrm>
            <a:prstGeom prst="rect">
              <a:avLst/>
            </a:prstGeom>
            <a:noFill/>
            <a:ln w="38100">
              <a:noFill/>
            </a:ln>
          </p:spPr>
          <p:txBody>
            <a:bodyPr anchor="ctr"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97315" name="Line 72"/>
            <p:cNvSpPr/>
            <p:nvPr/>
          </p:nvSpPr>
          <p:spPr>
            <a:xfrm>
              <a:off x="2171" y="2415"/>
              <a:ext cx="526" cy="1"/>
            </a:xfrm>
            <a:prstGeom prst="line">
              <a:avLst/>
            </a:prstGeom>
            <a:ln w="28575" cap="flat" cmpd="sng">
              <a:solidFill>
                <a:schemeClr val="tx1"/>
              </a:solidFill>
              <a:prstDash val="solid"/>
              <a:round/>
              <a:headEnd type="none" w="med" len="med"/>
              <a:tailEnd type="none" w="med" len="med"/>
            </a:ln>
          </p:spPr>
        </p:sp>
        <p:grpSp>
          <p:nvGrpSpPr>
            <p:cNvPr id="97316" name="Group 73"/>
            <p:cNvGrpSpPr/>
            <p:nvPr/>
          </p:nvGrpSpPr>
          <p:grpSpPr>
            <a:xfrm>
              <a:off x="3456" y="2251"/>
              <a:ext cx="280" cy="85"/>
              <a:chOff x="1854" y="3200"/>
              <a:chExt cx="474" cy="160"/>
            </a:xfrm>
          </p:grpSpPr>
          <p:sp>
            <p:nvSpPr>
              <p:cNvPr id="97317" name="Line 74"/>
              <p:cNvSpPr/>
              <p:nvPr/>
            </p:nvSpPr>
            <p:spPr>
              <a:xfrm rot="5400000">
                <a:off x="2091" y="2963"/>
                <a:ext cx="0" cy="474"/>
              </a:xfrm>
              <a:prstGeom prst="line">
                <a:avLst/>
              </a:prstGeom>
              <a:ln w="28575" cap="flat" cmpd="sng">
                <a:solidFill>
                  <a:schemeClr val="tx1"/>
                </a:solidFill>
                <a:prstDash val="solid"/>
                <a:round/>
                <a:headEnd type="none" w="sm" len="sm"/>
                <a:tailEnd type="none" w="med" len="lg"/>
              </a:ln>
            </p:spPr>
          </p:sp>
          <p:sp>
            <p:nvSpPr>
              <p:cNvPr id="97318" name="Line 75"/>
              <p:cNvSpPr/>
              <p:nvPr/>
            </p:nvSpPr>
            <p:spPr>
              <a:xfrm rot="5400000">
                <a:off x="2094" y="3234"/>
                <a:ext cx="0" cy="252"/>
              </a:xfrm>
              <a:prstGeom prst="line">
                <a:avLst/>
              </a:prstGeom>
              <a:ln w="28575" cap="flat" cmpd="sng">
                <a:solidFill>
                  <a:schemeClr val="tx1"/>
                </a:solidFill>
                <a:prstDash val="solid"/>
                <a:round/>
                <a:headEnd type="none" w="sm" len="sm"/>
                <a:tailEnd type="none" w="med" len="lg"/>
              </a:ln>
            </p:spPr>
          </p:sp>
        </p:grpSp>
        <p:grpSp>
          <p:nvGrpSpPr>
            <p:cNvPr id="97319" name="Group 76"/>
            <p:cNvGrpSpPr/>
            <p:nvPr/>
          </p:nvGrpSpPr>
          <p:grpSpPr>
            <a:xfrm>
              <a:off x="3447" y="2420"/>
              <a:ext cx="280" cy="85"/>
              <a:chOff x="1854" y="3200"/>
              <a:chExt cx="474" cy="160"/>
            </a:xfrm>
          </p:grpSpPr>
          <p:sp>
            <p:nvSpPr>
              <p:cNvPr id="97320" name="Line 77"/>
              <p:cNvSpPr/>
              <p:nvPr/>
            </p:nvSpPr>
            <p:spPr>
              <a:xfrm rot="5400000">
                <a:off x="2091" y="2963"/>
                <a:ext cx="0" cy="474"/>
              </a:xfrm>
              <a:prstGeom prst="line">
                <a:avLst/>
              </a:prstGeom>
              <a:ln w="28575" cap="flat" cmpd="sng">
                <a:solidFill>
                  <a:schemeClr val="tx1"/>
                </a:solidFill>
                <a:prstDash val="solid"/>
                <a:round/>
                <a:headEnd type="none" w="sm" len="sm"/>
                <a:tailEnd type="none" w="med" len="lg"/>
              </a:ln>
            </p:spPr>
          </p:sp>
          <p:sp>
            <p:nvSpPr>
              <p:cNvPr id="97321" name="Line 78"/>
              <p:cNvSpPr/>
              <p:nvPr/>
            </p:nvSpPr>
            <p:spPr>
              <a:xfrm rot="5400000">
                <a:off x="2094" y="3234"/>
                <a:ext cx="0" cy="252"/>
              </a:xfrm>
              <a:prstGeom prst="line">
                <a:avLst/>
              </a:prstGeom>
              <a:ln w="28575" cap="flat" cmpd="sng">
                <a:solidFill>
                  <a:schemeClr val="tx1"/>
                </a:solidFill>
                <a:prstDash val="solid"/>
                <a:round/>
                <a:headEnd type="none" w="sm" len="sm"/>
                <a:tailEnd type="none" w="med" len="lg"/>
              </a:ln>
            </p:spPr>
          </p:sp>
        </p:grpSp>
        <p:sp>
          <p:nvSpPr>
            <p:cNvPr id="97322" name="Text Box 79"/>
            <p:cNvSpPr txBox="1"/>
            <p:nvPr/>
          </p:nvSpPr>
          <p:spPr>
            <a:xfrm>
              <a:off x="2472" y="2344"/>
              <a:ext cx="367" cy="288"/>
            </a:xfrm>
            <a:prstGeom prst="rect">
              <a:avLst/>
            </a:prstGeom>
            <a:noFill/>
            <a:ln w="9525">
              <a:noFill/>
            </a:ln>
          </p:spPr>
          <p:txBody>
            <a:bodyPr anchor="t" anchorCtr="0">
              <a:spAutoFit/>
            </a:bodyPr>
            <a:lstStyle/>
            <a:p>
              <a:pPr>
                <a:spcBef>
                  <a:spcPct val="50000"/>
                </a:spcBef>
              </a:pPr>
              <a:r>
                <a:rPr lang="en-US" altLang="zh-CN" b="1" dirty="0">
                  <a:solidFill>
                    <a:srgbClr val="FF0000"/>
                  </a:solidFill>
                  <a:latin typeface="Times New Roman" panose="02020603050405020304" pitchFamily="18" charset="0"/>
                  <a:ea typeface="宋体" panose="02010600030101010101" pitchFamily="2" charset="-122"/>
                </a:rPr>
                <a:t>+</a:t>
              </a:r>
            </a:p>
          </p:txBody>
        </p:sp>
        <p:sp>
          <p:nvSpPr>
            <p:cNvPr id="97323" name="Text Box 80"/>
            <p:cNvSpPr txBox="1"/>
            <p:nvPr/>
          </p:nvSpPr>
          <p:spPr>
            <a:xfrm>
              <a:off x="2915" y="1995"/>
              <a:ext cx="366" cy="288"/>
            </a:xfrm>
            <a:prstGeom prst="rect">
              <a:avLst/>
            </a:prstGeom>
            <a:noFill/>
            <a:ln w="9525">
              <a:noFill/>
            </a:ln>
          </p:spPr>
          <p:txBody>
            <a:bodyPr anchor="t" anchorCtr="0">
              <a:spAutoFit/>
            </a:bodyPr>
            <a:lstStyle/>
            <a:p>
              <a:pPr>
                <a:spcBef>
                  <a:spcPct val="50000"/>
                </a:spcBef>
              </a:pPr>
              <a:r>
                <a:rPr lang="en-US" altLang="zh-CN" b="1" dirty="0">
                  <a:solidFill>
                    <a:srgbClr val="FF0000"/>
                  </a:solidFill>
                  <a:latin typeface="Times New Roman" panose="02020603050405020304" pitchFamily="18" charset="0"/>
                  <a:ea typeface="宋体" panose="02010600030101010101" pitchFamily="2" charset="-122"/>
                </a:rPr>
                <a:t>+</a:t>
              </a:r>
            </a:p>
          </p:txBody>
        </p:sp>
        <p:sp>
          <p:nvSpPr>
            <p:cNvPr id="115793" name="Rectangle 81"/>
            <p:cNvSpPr>
              <a:spLocks noChangeArrowheads="1"/>
            </p:cNvSpPr>
            <p:nvPr/>
          </p:nvSpPr>
          <p:spPr bwMode="auto">
            <a:xfrm>
              <a:off x="2624" y="2649"/>
              <a:ext cx="212" cy="288"/>
            </a:xfrm>
            <a:prstGeom prst="rect">
              <a:avLst/>
            </a:prstGeom>
            <a:noFill/>
            <a:ln w="9525">
              <a:noFill/>
              <a:miter lim="800000"/>
            </a:ln>
            <a:effectLst/>
          </p:spPr>
          <p:txBody>
            <a:bodyPr wrap="none">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a:t>
              </a:r>
            </a:p>
          </p:txBody>
        </p:sp>
        <p:sp>
          <p:nvSpPr>
            <p:cNvPr id="97325" name="Rectangle 82"/>
            <p:cNvSpPr/>
            <p:nvPr/>
          </p:nvSpPr>
          <p:spPr>
            <a:xfrm>
              <a:off x="2393" y="2486"/>
              <a:ext cx="483" cy="288"/>
            </a:xfrm>
            <a:prstGeom prst="rect">
              <a:avLst/>
            </a:prstGeom>
            <a:noFill/>
            <a:ln w="38100">
              <a:noFill/>
            </a:ln>
          </p:spPr>
          <p:txBody>
            <a:bodyPr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u</a:t>
              </a:r>
              <a:r>
                <a:rPr lang="en-US" altLang="zh-CN" b="1" baseline="-25000" dirty="0">
                  <a:solidFill>
                    <a:srgbClr val="FF0000"/>
                  </a:solidFill>
                  <a:latin typeface="Times New Roman" panose="02020603050405020304" pitchFamily="18" charset="0"/>
                  <a:ea typeface="楷体_GB2312" pitchFamily="49" charset="-122"/>
                </a:rPr>
                <a:t>BE</a:t>
              </a:r>
            </a:p>
          </p:txBody>
        </p:sp>
        <p:sp>
          <p:nvSpPr>
            <p:cNvPr id="97326" name="Rectangle 83"/>
            <p:cNvSpPr/>
            <p:nvPr/>
          </p:nvSpPr>
          <p:spPr>
            <a:xfrm>
              <a:off x="2835" y="2272"/>
              <a:ext cx="483" cy="288"/>
            </a:xfrm>
            <a:prstGeom prst="rect">
              <a:avLst/>
            </a:prstGeom>
            <a:noFill/>
            <a:ln w="38100">
              <a:noFill/>
            </a:ln>
          </p:spPr>
          <p:txBody>
            <a:bodyPr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u</a:t>
              </a:r>
              <a:r>
                <a:rPr lang="en-US" altLang="zh-CN" b="1" baseline="-25000" dirty="0">
                  <a:solidFill>
                    <a:srgbClr val="FF0000"/>
                  </a:solidFill>
                  <a:latin typeface="Times New Roman" panose="02020603050405020304" pitchFamily="18" charset="0"/>
                  <a:ea typeface="楷体_GB2312" pitchFamily="49" charset="-122"/>
                </a:rPr>
                <a:t>CE</a:t>
              </a:r>
            </a:p>
          </p:txBody>
        </p:sp>
        <p:sp>
          <p:nvSpPr>
            <p:cNvPr id="115796" name="Rectangle 84"/>
            <p:cNvSpPr>
              <a:spLocks noChangeArrowheads="1"/>
            </p:cNvSpPr>
            <p:nvPr/>
          </p:nvSpPr>
          <p:spPr bwMode="auto">
            <a:xfrm>
              <a:off x="2910" y="2556"/>
              <a:ext cx="210" cy="288"/>
            </a:xfrm>
            <a:prstGeom prst="rect">
              <a:avLst/>
            </a:prstGeom>
            <a:noFill/>
            <a:ln w="38100">
              <a:noFill/>
              <a:miter lim="800000"/>
            </a:ln>
            <a:effectLst/>
          </p:spPr>
          <p:txBody>
            <a:bodyPr wrap="none" lIns="90000" tIns="46800" rIns="90000" bIns="4680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a:t>
              </a:r>
            </a:p>
          </p:txBody>
        </p:sp>
        <p:sp>
          <p:nvSpPr>
            <p:cNvPr id="97328" name="Line 85"/>
            <p:cNvSpPr/>
            <p:nvPr/>
          </p:nvSpPr>
          <p:spPr>
            <a:xfrm>
              <a:off x="2769" y="1962"/>
              <a:ext cx="2" cy="316"/>
            </a:xfrm>
            <a:prstGeom prst="line">
              <a:avLst/>
            </a:prstGeom>
            <a:ln w="28575" cap="flat" cmpd="sng">
              <a:solidFill>
                <a:srgbClr val="FF0000"/>
              </a:solidFill>
              <a:prstDash val="solid"/>
              <a:round/>
              <a:headEnd type="none" w="med" len="med"/>
              <a:tailEnd type="triangle" w="med" len="med"/>
            </a:ln>
          </p:spPr>
        </p:sp>
        <p:sp>
          <p:nvSpPr>
            <p:cNvPr id="97329" name="Rectangle 86"/>
            <p:cNvSpPr/>
            <p:nvPr/>
          </p:nvSpPr>
          <p:spPr>
            <a:xfrm>
              <a:off x="2417" y="1924"/>
              <a:ext cx="483" cy="288"/>
            </a:xfrm>
            <a:prstGeom prst="rect">
              <a:avLst/>
            </a:prstGeom>
            <a:noFill/>
            <a:ln w="38100">
              <a:noFill/>
            </a:ln>
          </p:spPr>
          <p:txBody>
            <a:bodyPr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i</a:t>
              </a:r>
              <a:r>
                <a:rPr lang="en-US" altLang="zh-CN" b="1" baseline="-25000" dirty="0">
                  <a:solidFill>
                    <a:srgbClr val="FF0000"/>
                  </a:solidFill>
                  <a:latin typeface="Times New Roman" panose="02020603050405020304" pitchFamily="18" charset="0"/>
                  <a:ea typeface="楷体_GB2312" pitchFamily="49" charset="-122"/>
                </a:rPr>
                <a:t>C</a:t>
              </a:r>
            </a:p>
          </p:txBody>
        </p:sp>
        <p:sp>
          <p:nvSpPr>
            <p:cNvPr id="97330" name="Line 87"/>
            <p:cNvSpPr/>
            <p:nvPr/>
          </p:nvSpPr>
          <p:spPr>
            <a:xfrm>
              <a:off x="2264" y="2357"/>
              <a:ext cx="316" cy="0"/>
            </a:xfrm>
            <a:prstGeom prst="line">
              <a:avLst/>
            </a:prstGeom>
            <a:ln w="28575" cap="flat" cmpd="sng">
              <a:solidFill>
                <a:srgbClr val="FF0000"/>
              </a:solidFill>
              <a:prstDash val="solid"/>
              <a:round/>
              <a:headEnd type="none" w="med" len="med"/>
              <a:tailEnd type="triangle" w="med" len="med"/>
            </a:ln>
          </p:spPr>
        </p:sp>
        <p:sp>
          <p:nvSpPr>
            <p:cNvPr id="97331" name="Rectangle 88"/>
            <p:cNvSpPr/>
            <p:nvPr/>
          </p:nvSpPr>
          <p:spPr>
            <a:xfrm>
              <a:off x="2158" y="2062"/>
              <a:ext cx="483" cy="288"/>
            </a:xfrm>
            <a:prstGeom prst="rect">
              <a:avLst/>
            </a:prstGeom>
            <a:noFill/>
            <a:ln w="38100">
              <a:noFill/>
            </a:ln>
          </p:spPr>
          <p:txBody>
            <a:bodyPr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i</a:t>
              </a:r>
              <a:r>
                <a:rPr lang="en-US" altLang="zh-CN" b="1" baseline="-25000" dirty="0">
                  <a:solidFill>
                    <a:srgbClr val="FF0000"/>
                  </a:solidFill>
                  <a:latin typeface="Times New Roman" panose="02020603050405020304" pitchFamily="18" charset="0"/>
                  <a:ea typeface="楷体_GB2312" pitchFamily="49" charset="-122"/>
                </a:rPr>
                <a:t>B</a:t>
              </a:r>
            </a:p>
          </p:txBody>
        </p:sp>
        <p:sp>
          <p:nvSpPr>
            <p:cNvPr id="97332" name="Line 89"/>
            <p:cNvSpPr/>
            <p:nvPr/>
          </p:nvSpPr>
          <p:spPr>
            <a:xfrm>
              <a:off x="2871" y="2911"/>
              <a:ext cx="0" cy="316"/>
            </a:xfrm>
            <a:prstGeom prst="line">
              <a:avLst/>
            </a:prstGeom>
            <a:ln w="28575" cap="flat" cmpd="sng">
              <a:solidFill>
                <a:srgbClr val="FF0000"/>
              </a:solidFill>
              <a:prstDash val="solid"/>
              <a:round/>
              <a:headEnd type="none" w="med" len="med"/>
              <a:tailEnd type="triangle" w="med" len="med"/>
            </a:ln>
          </p:spPr>
        </p:sp>
        <p:sp>
          <p:nvSpPr>
            <p:cNvPr id="97333" name="Rectangle 90"/>
            <p:cNvSpPr/>
            <p:nvPr/>
          </p:nvSpPr>
          <p:spPr>
            <a:xfrm>
              <a:off x="2761" y="2865"/>
              <a:ext cx="483" cy="288"/>
            </a:xfrm>
            <a:prstGeom prst="rect">
              <a:avLst/>
            </a:prstGeom>
            <a:noFill/>
            <a:ln w="38100">
              <a:noFill/>
            </a:ln>
          </p:spPr>
          <p:txBody>
            <a:bodyPr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i</a:t>
              </a:r>
              <a:r>
                <a:rPr lang="en-US" altLang="zh-CN" b="1" baseline="-25000" dirty="0">
                  <a:solidFill>
                    <a:srgbClr val="FF0000"/>
                  </a:solidFill>
                  <a:latin typeface="Times New Roman" panose="02020603050405020304" pitchFamily="18" charset="0"/>
                  <a:ea typeface="楷体_GB2312" pitchFamily="49" charset="-122"/>
                </a:rPr>
                <a:t>E</a:t>
              </a:r>
            </a:p>
          </p:txBody>
        </p:sp>
        <p:sp>
          <p:nvSpPr>
            <p:cNvPr id="97334" name="Line 91"/>
            <p:cNvSpPr/>
            <p:nvPr/>
          </p:nvSpPr>
          <p:spPr>
            <a:xfrm>
              <a:off x="2831" y="3350"/>
              <a:ext cx="0" cy="192"/>
            </a:xfrm>
            <a:prstGeom prst="line">
              <a:avLst/>
            </a:prstGeom>
            <a:ln w="38100" cap="flat" cmpd="sng">
              <a:solidFill>
                <a:schemeClr val="tx1"/>
              </a:solidFill>
              <a:prstDash val="solid"/>
              <a:round/>
              <a:headEnd type="none" w="med" len="med"/>
              <a:tailEnd type="none" w="med" len="med"/>
            </a:ln>
          </p:spPr>
        </p:sp>
        <p:sp>
          <p:nvSpPr>
            <p:cNvPr id="97335" name="Line 92"/>
            <p:cNvSpPr/>
            <p:nvPr/>
          </p:nvSpPr>
          <p:spPr>
            <a:xfrm>
              <a:off x="2735" y="3542"/>
              <a:ext cx="192" cy="0"/>
            </a:xfrm>
            <a:prstGeom prst="line">
              <a:avLst/>
            </a:prstGeom>
            <a:ln w="38100" cap="flat" cmpd="sng">
              <a:solidFill>
                <a:schemeClr val="tx1"/>
              </a:solidFill>
              <a:prstDash val="solid"/>
              <a:round/>
              <a:headEnd type="none" w="med" len="med"/>
              <a:tailEnd type="none" w="med" len="med"/>
            </a:ln>
          </p:spPr>
        </p:sp>
        <p:sp>
          <p:nvSpPr>
            <p:cNvPr id="97336" name="Oval 93"/>
            <p:cNvSpPr/>
            <p:nvPr/>
          </p:nvSpPr>
          <p:spPr>
            <a:xfrm>
              <a:off x="2808" y="3350"/>
              <a:ext cx="48" cy="48"/>
            </a:xfrm>
            <a:prstGeom prst="ellipse">
              <a:avLst/>
            </a:prstGeom>
            <a:solidFill>
              <a:schemeClr val="tx1"/>
            </a:solid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7337" name="Line 94"/>
            <p:cNvSpPr/>
            <p:nvPr/>
          </p:nvSpPr>
          <p:spPr>
            <a:xfrm>
              <a:off x="3587" y="2500"/>
              <a:ext cx="10" cy="898"/>
            </a:xfrm>
            <a:prstGeom prst="line">
              <a:avLst/>
            </a:prstGeom>
            <a:ln w="28575" cap="flat" cmpd="sng">
              <a:solidFill>
                <a:schemeClr val="tx1"/>
              </a:solidFill>
              <a:prstDash val="solid"/>
              <a:round/>
              <a:headEnd type="none" w="med" len="med"/>
              <a:tailEnd type="none" w="med" len="med"/>
            </a:ln>
          </p:spPr>
        </p:sp>
        <p:sp>
          <p:nvSpPr>
            <p:cNvPr id="97338" name="Text Box 95"/>
            <p:cNvSpPr txBox="1"/>
            <p:nvPr/>
          </p:nvSpPr>
          <p:spPr>
            <a:xfrm>
              <a:off x="1548" y="2609"/>
              <a:ext cx="648"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10K</a:t>
              </a:r>
              <a:r>
                <a:rPr lang="el-GR" altLang="zh-CN" b="1" dirty="0">
                  <a:solidFill>
                    <a:schemeClr val="tx2"/>
                  </a:solidFill>
                  <a:latin typeface="Times New Roman" panose="02020603050405020304" pitchFamily="18" charset="0"/>
                  <a:ea typeface="楷体_GB2312" pitchFamily="49" charset="-122"/>
                </a:rPr>
                <a:t>Ω</a:t>
              </a:r>
              <a:endParaRPr lang="en-US" altLang="zh-CN" b="1" dirty="0">
                <a:solidFill>
                  <a:schemeClr val="tx2"/>
                </a:solidFill>
                <a:latin typeface="Times New Roman" panose="02020603050405020304" pitchFamily="18" charset="0"/>
                <a:ea typeface="楷体_GB2312" pitchFamily="49" charset="-122"/>
              </a:endParaRPr>
            </a:p>
          </p:txBody>
        </p:sp>
        <p:sp>
          <p:nvSpPr>
            <p:cNvPr id="97339" name="Text Box 96"/>
            <p:cNvSpPr txBox="1"/>
            <p:nvPr/>
          </p:nvSpPr>
          <p:spPr>
            <a:xfrm>
              <a:off x="2880" y="1706"/>
              <a:ext cx="552"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1K</a:t>
              </a:r>
              <a:r>
                <a:rPr lang="el-GR" altLang="zh-CN" b="1" dirty="0">
                  <a:solidFill>
                    <a:schemeClr val="tx2"/>
                  </a:solidFill>
                  <a:latin typeface="Times New Roman" panose="02020603050405020304" pitchFamily="18" charset="0"/>
                  <a:ea typeface="楷体_GB2312" pitchFamily="49" charset="-122"/>
                </a:rPr>
                <a:t>Ω</a:t>
              </a:r>
              <a:endParaRPr lang="en-US" altLang="zh-CN" b="1" dirty="0">
                <a:solidFill>
                  <a:schemeClr val="tx2"/>
                </a:solidFill>
                <a:latin typeface="Times New Roman" panose="02020603050405020304" pitchFamily="18" charset="0"/>
                <a:ea typeface="楷体_GB2312" pitchFamily="49" charset="-122"/>
              </a:endParaRPr>
            </a:p>
          </p:txBody>
        </p:sp>
        <p:sp>
          <p:nvSpPr>
            <p:cNvPr id="97340" name="Rectangle 97"/>
            <p:cNvSpPr/>
            <p:nvPr/>
          </p:nvSpPr>
          <p:spPr>
            <a:xfrm>
              <a:off x="3050" y="2184"/>
              <a:ext cx="447" cy="288"/>
            </a:xfrm>
            <a:prstGeom prst="rect">
              <a:avLst/>
            </a:prstGeom>
            <a:noFill/>
            <a:ln w="9525">
              <a:noFill/>
            </a:ln>
          </p:spPr>
          <p:txBody>
            <a:bodyPr wrap="none" anchor="t" anchorCtr="0">
              <a:spAutoFit/>
            </a:bodyPr>
            <a:lstStyle/>
            <a:p>
              <a:r>
                <a:rPr lang="en-US" altLang="zh-CN" b="1" dirty="0">
                  <a:solidFill>
                    <a:schemeClr val="tx2"/>
                  </a:solidFill>
                  <a:latin typeface="Times New Roman" panose="02020603050405020304" pitchFamily="18" charset="0"/>
                  <a:ea typeface="宋体" panose="02010600030101010101" pitchFamily="2" charset="-122"/>
                </a:rPr>
                <a:t>10V</a:t>
              </a:r>
            </a:p>
          </p:txBody>
        </p:sp>
        <p:sp>
          <p:nvSpPr>
            <p:cNvPr id="97341" name="Rectangle 98"/>
            <p:cNvSpPr/>
            <p:nvPr/>
          </p:nvSpPr>
          <p:spPr>
            <a:xfrm>
              <a:off x="1661" y="2954"/>
              <a:ext cx="351" cy="288"/>
            </a:xfrm>
            <a:prstGeom prst="rect">
              <a:avLst/>
            </a:prstGeom>
            <a:noFill/>
            <a:ln w="9525">
              <a:noFill/>
            </a:ln>
          </p:spPr>
          <p:txBody>
            <a:bodyPr wrap="none" anchor="t" anchorCtr="0">
              <a:spAutoFit/>
            </a:bodyPr>
            <a:lstStyle/>
            <a:p>
              <a:r>
                <a:rPr lang="en-US" altLang="zh-CN" b="1" dirty="0">
                  <a:solidFill>
                    <a:schemeClr val="tx2"/>
                  </a:solidFill>
                  <a:latin typeface="Times New Roman" panose="02020603050405020304" pitchFamily="18" charset="0"/>
                  <a:ea typeface="宋体" panose="02010600030101010101" pitchFamily="2" charset="-122"/>
                </a:rPr>
                <a:t>3V</a:t>
              </a:r>
            </a:p>
          </p:txBody>
        </p:sp>
      </p:grpSp>
      <p:sp>
        <p:nvSpPr>
          <p:cNvPr id="115811" name="Text Box 99"/>
          <p:cNvSpPr txBox="1">
            <a:spLocks noChangeArrowheads="1"/>
          </p:cNvSpPr>
          <p:nvPr/>
        </p:nvSpPr>
        <p:spPr bwMode="auto">
          <a:xfrm>
            <a:off x="1109663" y="1738313"/>
            <a:ext cx="3195638" cy="604838"/>
          </a:xfrm>
          <a:prstGeom prst="rect">
            <a:avLst/>
          </a:prstGeom>
          <a:noFill/>
          <a:ln w="9525">
            <a:noFill/>
            <a:miter lim="800000"/>
          </a:ln>
          <a:effectLst/>
        </p:spPr>
        <p:txBody>
          <a:bodyPr>
            <a:spAutoFit/>
          </a:bodyPr>
          <a:lstStyle/>
          <a:p>
            <a:pPr marR="0" defTabSz="914400">
              <a:lnSpc>
                <a:spcPct val="120000"/>
              </a:lnSpc>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首先求解饱和电流</a:t>
            </a:r>
          </a:p>
        </p:txBody>
      </p:sp>
      <p:sp>
        <p:nvSpPr>
          <p:cNvPr id="115813" name="Text Box 101"/>
          <p:cNvSpPr txBox="1">
            <a:spLocks noChangeArrowheads="1"/>
          </p:cNvSpPr>
          <p:nvPr/>
        </p:nvSpPr>
        <p:spPr bwMode="auto">
          <a:xfrm>
            <a:off x="1158875" y="2438400"/>
            <a:ext cx="7559675" cy="604838"/>
          </a:xfrm>
          <a:prstGeom prst="rect">
            <a:avLst/>
          </a:prstGeom>
          <a:noFill/>
          <a:ln w="9525">
            <a:noFill/>
            <a:miter lim="800000"/>
          </a:ln>
          <a:effectLst/>
        </p:spPr>
        <p:txBody>
          <a:bodyPr>
            <a:spAutoFit/>
          </a:bodyPr>
          <a:lstStyle/>
          <a:p>
            <a:pPr marR="0" defTabSz="914400">
              <a:lnSpc>
                <a:spcPct val="120000"/>
              </a:lnSpc>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现在，再来检验</a:t>
            </a:r>
            <a:r>
              <a:rPr kumimoji="1" lang="en-US" altLang="zh-CN" sz="2800" b="1" i="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是否足够大到可以产生</a:t>
            </a:r>
            <a:r>
              <a:rPr kumimoji="1" lang="en-US" altLang="zh-CN" sz="2800" b="1" i="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C(sat).</a:t>
            </a:r>
          </a:p>
        </p:txBody>
      </p:sp>
      <p:graphicFrame>
        <p:nvGraphicFramePr>
          <p:cNvPr id="115814" name="Object 102"/>
          <p:cNvGraphicFramePr>
            <a:graphicFrameLocks noChangeAspect="1"/>
          </p:cNvGraphicFramePr>
          <p:nvPr/>
        </p:nvGraphicFramePr>
        <p:xfrm>
          <a:off x="4291013" y="1628775"/>
          <a:ext cx="4433887" cy="952500"/>
        </p:xfrm>
        <a:graphic>
          <a:graphicData uri="http://schemas.openxmlformats.org/presentationml/2006/ole">
            <mc:AlternateContent xmlns:mc="http://schemas.openxmlformats.org/markup-compatibility/2006">
              <mc:Choice xmlns:v="urn:schemas-microsoft-com:vml" Requires="v">
                <p:oleObj spid="_x0000_s27661" r:id="rId4" imgW="2603500" imgH="457200" progId="Equation.3">
                  <p:embed/>
                </p:oleObj>
              </mc:Choice>
              <mc:Fallback>
                <p:oleObj r:id="rId4" imgW="2603500" imgH="457200" progId="Equation.3">
                  <p:embed/>
                  <p:pic>
                    <p:nvPicPr>
                      <p:cNvPr id="0" name="图片 3113"/>
                      <p:cNvPicPr/>
                      <p:nvPr/>
                    </p:nvPicPr>
                    <p:blipFill>
                      <a:blip r:embed="rId5"/>
                      <a:stretch>
                        <a:fillRect/>
                      </a:stretch>
                    </p:blipFill>
                    <p:spPr>
                      <a:xfrm>
                        <a:off x="4291013" y="1628775"/>
                        <a:ext cx="4433887" cy="952500"/>
                      </a:xfrm>
                      <a:prstGeom prst="rect">
                        <a:avLst/>
                      </a:prstGeom>
                      <a:noFill/>
                      <a:ln w="38100">
                        <a:noFill/>
                        <a:miter/>
                      </a:ln>
                    </p:spPr>
                  </p:pic>
                </p:oleObj>
              </mc:Fallback>
            </mc:AlternateContent>
          </a:graphicData>
        </a:graphic>
      </p:graphicFrame>
      <p:graphicFrame>
        <p:nvGraphicFramePr>
          <p:cNvPr id="115815" name="Object 103"/>
          <p:cNvGraphicFramePr>
            <a:graphicFrameLocks noChangeAspect="1"/>
          </p:cNvGraphicFramePr>
          <p:nvPr/>
        </p:nvGraphicFramePr>
        <p:xfrm>
          <a:off x="603250" y="4456113"/>
          <a:ext cx="4768850" cy="1106487"/>
        </p:xfrm>
        <a:graphic>
          <a:graphicData uri="http://schemas.openxmlformats.org/presentationml/2006/ole">
            <mc:AlternateContent xmlns:mc="http://schemas.openxmlformats.org/markup-compatibility/2006">
              <mc:Choice xmlns:v="urn:schemas-microsoft-com:vml" Requires="v">
                <p:oleObj spid="_x0000_s27662" r:id="rId6" imgW="2235200" imgH="444500" progId="Equation.3">
                  <p:embed/>
                </p:oleObj>
              </mc:Choice>
              <mc:Fallback>
                <p:oleObj r:id="rId6" imgW="2235200" imgH="444500" progId="Equation.3">
                  <p:embed/>
                  <p:pic>
                    <p:nvPicPr>
                      <p:cNvPr id="0" name="图片 3112"/>
                      <p:cNvPicPr/>
                      <p:nvPr/>
                    </p:nvPicPr>
                    <p:blipFill>
                      <a:blip r:embed="rId7"/>
                      <a:stretch>
                        <a:fillRect/>
                      </a:stretch>
                    </p:blipFill>
                    <p:spPr>
                      <a:xfrm>
                        <a:off x="603250" y="4456113"/>
                        <a:ext cx="4768850" cy="1106487"/>
                      </a:xfrm>
                      <a:prstGeom prst="rect">
                        <a:avLst/>
                      </a:prstGeom>
                      <a:noFill/>
                      <a:ln w="38100">
                        <a:noFill/>
                        <a:miter/>
                      </a:ln>
                    </p:spPr>
                  </p:pic>
                </p:oleObj>
              </mc:Fallback>
            </mc:AlternateContent>
          </a:graphicData>
        </a:graphic>
      </p:graphicFrame>
      <p:graphicFrame>
        <p:nvGraphicFramePr>
          <p:cNvPr id="115816" name="Object 104"/>
          <p:cNvGraphicFramePr>
            <a:graphicFrameLocks noChangeAspect="1"/>
          </p:cNvGraphicFramePr>
          <p:nvPr/>
        </p:nvGraphicFramePr>
        <p:xfrm>
          <a:off x="704850" y="3206750"/>
          <a:ext cx="5329238" cy="1189038"/>
        </p:xfrm>
        <a:graphic>
          <a:graphicData uri="http://schemas.openxmlformats.org/presentationml/2006/ole">
            <mc:AlternateContent xmlns:mc="http://schemas.openxmlformats.org/markup-compatibility/2006">
              <mc:Choice xmlns:v="urn:schemas-microsoft-com:vml" Requires="v">
                <p:oleObj spid="_x0000_s27663" r:id="rId8" imgW="2044700" imgH="444500" progId="Equation.3">
                  <p:embed/>
                </p:oleObj>
              </mc:Choice>
              <mc:Fallback>
                <p:oleObj r:id="rId8" imgW="2044700" imgH="444500" progId="Equation.3">
                  <p:embed/>
                  <p:pic>
                    <p:nvPicPr>
                      <p:cNvPr id="0" name="图片 3110"/>
                      <p:cNvPicPr/>
                      <p:nvPr/>
                    </p:nvPicPr>
                    <p:blipFill>
                      <a:blip r:embed="rId9"/>
                      <a:stretch>
                        <a:fillRect/>
                      </a:stretch>
                    </p:blipFill>
                    <p:spPr>
                      <a:xfrm>
                        <a:off x="704850" y="3206750"/>
                        <a:ext cx="5329238" cy="1189038"/>
                      </a:xfrm>
                      <a:prstGeom prst="rect">
                        <a:avLst/>
                      </a:prstGeom>
                      <a:noFill/>
                      <a:ln w="38100">
                        <a:noFill/>
                        <a:miter/>
                      </a:ln>
                    </p:spPr>
                  </p:pic>
                </p:oleObj>
              </mc:Fallback>
            </mc:AlternateContent>
          </a:graphicData>
        </a:graphic>
      </p:graphicFrame>
      <p:sp>
        <p:nvSpPr>
          <p:cNvPr id="115817" name="Text Box 105"/>
          <p:cNvSpPr txBox="1">
            <a:spLocks noChangeArrowheads="1"/>
          </p:cNvSpPr>
          <p:nvPr/>
        </p:nvSpPr>
        <p:spPr bwMode="auto">
          <a:xfrm>
            <a:off x="704850" y="5695950"/>
            <a:ext cx="5175250" cy="609600"/>
          </a:xfrm>
          <a:prstGeom prst="rect">
            <a:avLst/>
          </a:prstGeom>
          <a:noFill/>
          <a:ln w="9525">
            <a:noFill/>
            <a:miter lim="800000"/>
          </a:ln>
          <a:effectLst/>
        </p:spPr>
        <p:txBody>
          <a:bodyPr>
            <a:spAutoFit/>
          </a:bodyPr>
          <a:lstStyle/>
          <a:p>
            <a:pPr marR="0" defTabSz="914400">
              <a:lnSpc>
                <a:spcPct val="120000"/>
              </a:lnSpc>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由此知，晶体管处于饱和状态。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5756"/>
                                        </p:tgtEl>
                                        <p:attrNameLst>
                                          <p:attrName>style.visibility</p:attrName>
                                        </p:attrNameLst>
                                      </p:cBhvr>
                                      <p:to>
                                        <p:strVal val="visible"/>
                                      </p:to>
                                    </p:set>
                                    <p:animEffect transition="in" filter="blinds(horizontal)">
                                      <p:cBhvr>
                                        <p:cTn id="7" dur="500"/>
                                        <p:tgtEl>
                                          <p:spTgt spid="1157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5811"/>
                                        </p:tgtEl>
                                        <p:attrNameLst>
                                          <p:attrName>style.visibility</p:attrName>
                                        </p:attrNameLst>
                                      </p:cBhvr>
                                      <p:to>
                                        <p:strVal val="visible"/>
                                      </p:to>
                                    </p:set>
                                    <p:animEffect transition="in" filter="blinds(horizontal)">
                                      <p:cBhvr>
                                        <p:cTn id="12" dur="500"/>
                                        <p:tgtEl>
                                          <p:spTgt spid="11581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15814"/>
                                        </p:tgtEl>
                                        <p:attrNameLst>
                                          <p:attrName>style.visibility</p:attrName>
                                        </p:attrNameLst>
                                      </p:cBhvr>
                                      <p:to>
                                        <p:strVal val="visible"/>
                                      </p:to>
                                    </p:set>
                                    <p:animEffect transition="in" filter="blinds(horizontal)">
                                      <p:cBhvr>
                                        <p:cTn id="17" dur="500"/>
                                        <p:tgtEl>
                                          <p:spTgt spid="1158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5813"/>
                                        </p:tgtEl>
                                        <p:attrNameLst>
                                          <p:attrName>style.visibility</p:attrName>
                                        </p:attrNameLst>
                                      </p:cBhvr>
                                      <p:to>
                                        <p:strVal val="visible"/>
                                      </p:to>
                                    </p:set>
                                    <p:animEffect transition="in" filter="blinds(horizontal)">
                                      <p:cBhvr>
                                        <p:cTn id="22" dur="500"/>
                                        <p:tgtEl>
                                          <p:spTgt spid="11581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5816"/>
                                        </p:tgtEl>
                                        <p:attrNameLst>
                                          <p:attrName>style.visibility</p:attrName>
                                        </p:attrNameLst>
                                      </p:cBhvr>
                                      <p:to>
                                        <p:strVal val="visible"/>
                                      </p:to>
                                    </p:set>
                                    <p:animEffect transition="in" filter="blinds(horizontal)">
                                      <p:cBhvr>
                                        <p:cTn id="27" dur="500"/>
                                        <p:tgtEl>
                                          <p:spTgt spid="1158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115815"/>
                                        </p:tgtEl>
                                        <p:attrNameLst>
                                          <p:attrName>style.visibility</p:attrName>
                                        </p:attrNameLst>
                                      </p:cBhvr>
                                      <p:to>
                                        <p:strVal val="visible"/>
                                      </p:to>
                                    </p:set>
                                    <p:animEffect transition="in" filter="blinds(horizontal)">
                                      <p:cBhvr>
                                        <p:cTn id="32" dur="500"/>
                                        <p:tgtEl>
                                          <p:spTgt spid="11581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15817"/>
                                        </p:tgtEl>
                                        <p:attrNameLst>
                                          <p:attrName>style.visibility</p:attrName>
                                        </p:attrNameLst>
                                      </p:cBhvr>
                                      <p:to>
                                        <p:strVal val="visible"/>
                                      </p:to>
                                    </p:set>
                                    <p:animEffect transition="in" filter="blinds(horizontal)">
                                      <p:cBhvr>
                                        <p:cTn id="37" dur="500"/>
                                        <p:tgtEl>
                                          <p:spTgt spid="115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756" grpId="0"/>
      <p:bldP spid="115811" grpId="0"/>
      <p:bldP spid="115813" grpId="0"/>
      <p:bldP spid="1158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4338" name="Group 2"/>
          <p:cNvGrpSpPr/>
          <p:nvPr/>
        </p:nvGrpSpPr>
        <p:grpSpPr>
          <a:xfrm>
            <a:off x="998538" y="2249488"/>
            <a:ext cx="3086100" cy="3008312"/>
            <a:chOff x="343" y="863"/>
            <a:chExt cx="1800" cy="1755"/>
          </a:xfrm>
        </p:grpSpPr>
        <p:sp>
          <p:nvSpPr>
            <p:cNvPr id="14339" name="Oval 3"/>
            <p:cNvSpPr/>
            <p:nvPr/>
          </p:nvSpPr>
          <p:spPr>
            <a:xfrm>
              <a:off x="1183" y="125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0" name="Oval 4"/>
            <p:cNvSpPr/>
            <p:nvPr/>
          </p:nvSpPr>
          <p:spPr>
            <a:xfrm>
              <a:off x="725" y="1234"/>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1" name="Oval 5"/>
            <p:cNvSpPr/>
            <p:nvPr/>
          </p:nvSpPr>
          <p:spPr>
            <a:xfrm>
              <a:off x="472" y="993"/>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2" name="Oval 6"/>
            <p:cNvSpPr/>
            <p:nvPr/>
          </p:nvSpPr>
          <p:spPr>
            <a:xfrm>
              <a:off x="1409" y="1241"/>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3" name="Oval 7"/>
            <p:cNvSpPr/>
            <p:nvPr/>
          </p:nvSpPr>
          <p:spPr>
            <a:xfrm>
              <a:off x="1156" y="999"/>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4" name="Oval 8"/>
            <p:cNvSpPr/>
            <p:nvPr/>
          </p:nvSpPr>
          <p:spPr>
            <a:xfrm>
              <a:off x="478" y="1672"/>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5" name="Oval 9"/>
            <p:cNvSpPr/>
            <p:nvPr/>
          </p:nvSpPr>
          <p:spPr>
            <a:xfrm>
              <a:off x="1443" y="192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6" name="Oval 10"/>
            <p:cNvSpPr/>
            <p:nvPr/>
          </p:nvSpPr>
          <p:spPr>
            <a:xfrm>
              <a:off x="1191" y="1681"/>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7" name="Oval 11"/>
            <p:cNvSpPr/>
            <p:nvPr/>
          </p:nvSpPr>
          <p:spPr>
            <a:xfrm>
              <a:off x="1183" y="141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8" name="Oval 12"/>
            <p:cNvSpPr/>
            <p:nvPr/>
          </p:nvSpPr>
          <p:spPr>
            <a:xfrm>
              <a:off x="1631" y="169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49" name="Oval 13"/>
            <p:cNvSpPr/>
            <p:nvPr/>
          </p:nvSpPr>
          <p:spPr>
            <a:xfrm>
              <a:off x="1481"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0" name="Oval 14"/>
            <p:cNvSpPr/>
            <p:nvPr/>
          </p:nvSpPr>
          <p:spPr>
            <a:xfrm>
              <a:off x="1200" y="194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1" name="Oval 15"/>
            <p:cNvSpPr/>
            <p:nvPr/>
          </p:nvSpPr>
          <p:spPr>
            <a:xfrm>
              <a:off x="1200" y="2089"/>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2" name="Oval 16"/>
            <p:cNvSpPr/>
            <p:nvPr/>
          </p:nvSpPr>
          <p:spPr>
            <a:xfrm>
              <a:off x="770"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3" name="Oval 17"/>
            <p:cNvSpPr/>
            <p:nvPr/>
          </p:nvSpPr>
          <p:spPr>
            <a:xfrm>
              <a:off x="946" y="170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4" name="Oval 18"/>
            <p:cNvSpPr/>
            <p:nvPr/>
          </p:nvSpPr>
          <p:spPr>
            <a:xfrm>
              <a:off x="503" y="1945"/>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5" name="Oval 19"/>
            <p:cNvSpPr/>
            <p:nvPr/>
          </p:nvSpPr>
          <p:spPr>
            <a:xfrm>
              <a:off x="503" y="208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6" name="Oval 20"/>
            <p:cNvSpPr/>
            <p:nvPr/>
          </p:nvSpPr>
          <p:spPr>
            <a:xfrm>
              <a:off x="776"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7" name="Oval 21"/>
            <p:cNvSpPr/>
            <p:nvPr/>
          </p:nvSpPr>
          <p:spPr>
            <a:xfrm>
              <a:off x="917"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8" name="Oval 22"/>
            <p:cNvSpPr/>
            <p:nvPr/>
          </p:nvSpPr>
          <p:spPr>
            <a:xfrm>
              <a:off x="486" y="129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59" name="Oval 23"/>
            <p:cNvSpPr/>
            <p:nvPr/>
          </p:nvSpPr>
          <p:spPr>
            <a:xfrm>
              <a:off x="495" y="142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0" name="Oval 24"/>
            <p:cNvSpPr/>
            <p:nvPr/>
          </p:nvSpPr>
          <p:spPr>
            <a:xfrm>
              <a:off x="1636" y="237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1" name="Oval 25"/>
            <p:cNvSpPr/>
            <p:nvPr/>
          </p:nvSpPr>
          <p:spPr>
            <a:xfrm>
              <a:off x="1487" y="238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4362" name="Group 26"/>
            <p:cNvGrpSpPr/>
            <p:nvPr/>
          </p:nvGrpSpPr>
          <p:grpSpPr>
            <a:xfrm>
              <a:off x="1881" y="1287"/>
              <a:ext cx="87" cy="225"/>
              <a:chOff x="3073" y="3321"/>
              <a:chExt cx="110" cy="282"/>
            </a:xfrm>
          </p:grpSpPr>
          <p:sp>
            <p:nvSpPr>
              <p:cNvPr id="14363" name="Oval 27"/>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4" name="Oval 28"/>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4365" name="Oval 29"/>
            <p:cNvSpPr/>
            <p:nvPr/>
          </p:nvSpPr>
          <p:spPr>
            <a:xfrm>
              <a:off x="916" y="236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6" name="Oval 30"/>
            <p:cNvSpPr/>
            <p:nvPr/>
          </p:nvSpPr>
          <p:spPr>
            <a:xfrm>
              <a:off x="781" y="2374"/>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7" name="Oval 31"/>
            <p:cNvSpPr/>
            <p:nvPr/>
          </p:nvSpPr>
          <p:spPr>
            <a:xfrm>
              <a:off x="1628" y="100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8" name="Oval 32"/>
            <p:cNvSpPr/>
            <p:nvPr/>
          </p:nvSpPr>
          <p:spPr>
            <a:xfrm>
              <a:off x="1457" y="100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69" name="Oval 33"/>
            <p:cNvSpPr/>
            <p:nvPr/>
          </p:nvSpPr>
          <p:spPr>
            <a:xfrm>
              <a:off x="1902" y="208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70" name="Oval 34"/>
            <p:cNvSpPr/>
            <p:nvPr/>
          </p:nvSpPr>
          <p:spPr>
            <a:xfrm>
              <a:off x="1907" y="196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71" name="Freeform 35"/>
            <p:cNvSpPr/>
            <p:nvPr/>
          </p:nvSpPr>
          <p:spPr>
            <a:xfrm>
              <a:off x="1873" y="1027"/>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2" name="Freeform 36"/>
            <p:cNvSpPr/>
            <p:nvPr/>
          </p:nvSpPr>
          <p:spPr>
            <a:xfrm>
              <a:off x="1888" y="1698"/>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3" name="Freeform 37"/>
            <p:cNvSpPr/>
            <p:nvPr/>
          </p:nvSpPr>
          <p:spPr>
            <a:xfrm rot="-5400000">
              <a:off x="769" y="619"/>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4" name="Freeform 38"/>
            <p:cNvSpPr/>
            <p:nvPr/>
          </p:nvSpPr>
          <p:spPr>
            <a:xfrm rot="-5400000">
              <a:off x="1455" y="620"/>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5" name="Freeform 39"/>
            <p:cNvSpPr/>
            <p:nvPr/>
          </p:nvSpPr>
          <p:spPr>
            <a:xfrm rot="5400000" flipV="1">
              <a:off x="776" y="2089"/>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6" name="Freeform 40"/>
            <p:cNvSpPr/>
            <p:nvPr/>
          </p:nvSpPr>
          <p:spPr>
            <a:xfrm rot="5400000" flipV="1">
              <a:off x="1466" y="2114"/>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7" name="Freeform 41"/>
            <p:cNvSpPr/>
            <p:nvPr/>
          </p:nvSpPr>
          <p:spPr>
            <a:xfrm flipH="1" flipV="1">
              <a:off x="343" y="989"/>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8" name="Freeform 42"/>
            <p:cNvSpPr/>
            <p:nvPr/>
          </p:nvSpPr>
          <p:spPr>
            <a:xfrm flipH="1" flipV="1">
              <a:off x="349" y="1702"/>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4379" name="Text Box 43"/>
            <p:cNvSpPr txBox="1"/>
            <p:nvPr/>
          </p:nvSpPr>
          <p:spPr>
            <a:xfrm>
              <a:off x="720" y="1247"/>
              <a:ext cx="553"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4380" name="Text Box 44"/>
            <p:cNvSpPr txBox="1"/>
            <p:nvPr/>
          </p:nvSpPr>
          <p:spPr>
            <a:xfrm>
              <a:off x="1392" y="1253"/>
              <a:ext cx="751"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4381" name="Text Box 45"/>
            <p:cNvSpPr txBox="1"/>
            <p:nvPr/>
          </p:nvSpPr>
          <p:spPr>
            <a:xfrm>
              <a:off x="1451" y="1942"/>
              <a:ext cx="565"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4382" name="Oval 46"/>
            <p:cNvSpPr/>
            <p:nvPr/>
          </p:nvSpPr>
          <p:spPr>
            <a:xfrm>
              <a:off x="721" y="1931"/>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83" name="Text Box 47"/>
            <p:cNvSpPr txBox="1"/>
            <p:nvPr/>
          </p:nvSpPr>
          <p:spPr>
            <a:xfrm>
              <a:off x="720" y="1950"/>
              <a:ext cx="807" cy="267"/>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sp>
        <p:nvSpPr>
          <p:cNvPr id="14384" name="AutoShape 48"/>
          <p:cNvSpPr/>
          <p:nvPr/>
        </p:nvSpPr>
        <p:spPr>
          <a:xfrm>
            <a:off x="3017838" y="5334000"/>
            <a:ext cx="1371600" cy="582613"/>
          </a:xfrm>
          <a:prstGeom prst="wedgeRoundRectCallout">
            <a:avLst>
              <a:gd name="adj1" fmla="val -44097"/>
              <a:gd name="adj2" fmla="val -112944"/>
              <a:gd name="adj3" fmla="val 16667"/>
            </a:avLst>
          </a:prstGeom>
          <a:gradFill rotWithShape="0">
            <a:gsLst>
              <a:gs pos="0">
                <a:srgbClr val="FFFFFF"/>
              </a:gs>
              <a:gs pos="50000">
                <a:srgbClr val="FFFF00"/>
              </a:gs>
              <a:gs pos="100000">
                <a:srgbClr val="FFFFFF"/>
              </a:gs>
            </a:gsLst>
            <a:lin ang="5400000" scaled="1"/>
            <a:tileRect/>
          </a:gradFill>
          <a:ln w="28575" cap="flat" cmpd="sng">
            <a:solidFill>
              <a:srgbClr val="008000"/>
            </a:solidFill>
            <a:prstDash val="solid"/>
            <a:miter/>
            <a:headEnd type="none" w="sm" len="sm"/>
            <a:tailEnd type="none" w="sm" len="sm"/>
          </a:ln>
        </p:spPr>
        <p:txBody>
          <a:bodyPr lIns="90000" tIns="46800" rIns="90000" bIns="46800" anchor="ctr" anchorCtr="0">
            <a:spAutoFit/>
          </a:bodyPr>
          <a:lstStyle/>
          <a:p>
            <a:pPr>
              <a:spcBef>
                <a:spcPct val="50000"/>
              </a:spcBef>
            </a:pPr>
            <a:r>
              <a:rPr lang="zh-CN" altLang="en-US" sz="2800" b="1" dirty="0">
                <a:solidFill>
                  <a:srgbClr val="0000FF"/>
                </a:solidFill>
                <a:latin typeface="Times New Roman" panose="02020603050405020304" pitchFamily="18" charset="0"/>
                <a:ea typeface="宋体" panose="02010600030101010101" pitchFamily="2" charset="-122"/>
              </a:rPr>
              <a:t>价电子</a:t>
            </a:r>
            <a:endParaRPr lang="zh-CN" altLang="en-US" sz="3200" b="1" dirty="0">
              <a:solidFill>
                <a:srgbClr val="0000FF"/>
              </a:solidFill>
              <a:latin typeface="Times New Roman" panose="02020603050405020304" pitchFamily="18" charset="0"/>
              <a:ea typeface="长城楷体" pitchFamily="49" charset="-122"/>
            </a:endParaRPr>
          </a:p>
        </p:txBody>
      </p:sp>
      <p:grpSp>
        <p:nvGrpSpPr>
          <p:cNvPr id="4" name="Group 52"/>
          <p:cNvGrpSpPr/>
          <p:nvPr/>
        </p:nvGrpSpPr>
        <p:grpSpPr>
          <a:xfrm>
            <a:off x="1692275" y="2157413"/>
            <a:ext cx="685800" cy="1676400"/>
            <a:chOff x="768" y="672"/>
            <a:chExt cx="432" cy="1131"/>
          </a:xfrm>
        </p:grpSpPr>
        <p:sp>
          <p:nvSpPr>
            <p:cNvPr id="14386" name="Oval 53"/>
            <p:cNvSpPr/>
            <p:nvPr/>
          </p:nvSpPr>
          <p:spPr>
            <a:xfrm>
              <a:off x="1104" y="672"/>
              <a:ext cx="96" cy="96"/>
            </a:xfrm>
            <a:prstGeom prst="ellipse">
              <a:avLst/>
            </a:prstGeom>
            <a:solidFill>
              <a:srgbClr val="FF33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87" name="Oval 54"/>
            <p:cNvSpPr/>
            <p:nvPr/>
          </p:nvSpPr>
          <p:spPr>
            <a:xfrm>
              <a:off x="768" y="1680"/>
              <a:ext cx="125" cy="123"/>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388" name="Line 55"/>
            <p:cNvSpPr/>
            <p:nvPr/>
          </p:nvSpPr>
          <p:spPr>
            <a:xfrm flipV="1">
              <a:off x="864" y="768"/>
              <a:ext cx="288" cy="912"/>
            </a:xfrm>
            <a:prstGeom prst="line">
              <a:avLst/>
            </a:prstGeom>
            <a:ln w="38100" cap="flat" cmpd="sng">
              <a:solidFill>
                <a:schemeClr val="tx1"/>
              </a:solidFill>
              <a:prstDash val="solid"/>
              <a:round/>
              <a:headEnd type="none" w="sm" len="sm"/>
              <a:tailEnd type="arrow" w="sm" len="med"/>
            </a:ln>
          </p:spPr>
        </p:sp>
      </p:grpSp>
      <p:sp>
        <p:nvSpPr>
          <p:cNvPr id="58424" name="AutoShape 56"/>
          <p:cNvSpPr>
            <a:spLocks noChangeArrowheads="1"/>
          </p:cNvSpPr>
          <p:nvPr/>
        </p:nvSpPr>
        <p:spPr bwMode="auto">
          <a:xfrm>
            <a:off x="350838" y="4805363"/>
            <a:ext cx="1066800" cy="582613"/>
          </a:xfrm>
          <a:prstGeom prst="wedgeRoundRectCallout">
            <a:avLst>
              <a:gd name="adj1" fmla="val 84375"/>
              <a:gd name="adj2" fmla="val -243458"/>
              <a:gd name="adj3" fmla="val 16667"/>
            </a:avLst>
          </a:prstGeom>
          <a:gradFill rotWithShape="0">
            <a:gsLst>
              <a:gs pos="0">
                <a:srgbClr val="FFFFFF"/>
              </a:gs>
              <a:gs pos="50000">
                <a:srgbClr val="00FF00"/>
              </a:gs>
              <a:gs pos="100000">
                <a:srgbClr val="FFFFFF"/>
              </a:gs>
            </a:gsLst>
            <a:lin ang="5400000" scaled="1"/>
          </a:gradFill>
          <a:ln w="28575">
            <a:solidFill>
              <a:srgbClr val="006600"/>
            </a:solidFill>
            <a:miter lim="800000"/>
            <a:headEnd type="none" w="sm" len="sm"/>
            <a:tailEnd type="none" w="sm" len="sm"/>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空穴</a:t>
            </a:r>
          </a:p>
        </p:txBody>
      </p:sp>
      <p:sp>
        <p:nvSpPr>
          <p:cNvPr id="58425" name="Rectangle 57"/>
          <p:cNvSpPr>
            <a:spLocks noChangeArrowheads="1"/>
          </p:cNvSpPr>
          <p:nvPr/>
        </p:nvSpPr>
        <p:spPr bwMode="auto">
          <a:xfrm>
            <a:off x="4930775" y="930275"/>
            <a:ext cx="3556000" cy="1373188"/>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温度愈高，晶体中产生的自由电子便愈多。</a:t>
            </a:r>
          </a:p>
        </p:txBody>
      </p:sp>
      <p:sp>
        <p:nvSpPr>
          <p:cNvPr id="58426" name="AutoShape 58"/>
          <p:cNvSpPr>
            <a:spLocks noChangeArrowheads="1"/>
          </p:cNvSpPr>
          <p:nvPr/>
        </p:nvSpPr>
        <p:spPr bwMode="auto">
          <a:xfrm>
            <a:off x="2727325" y="1493838"/>
            <a:ext cx="1905000" cy="582613"/>
          </a:xfrm>
          <a:prstGeom prst="wedgeRoundRectCallout">
            <a:avLst>
              <a:gd name="adj1" fmla="val -68500"/>
              <a:gd name="adj2" fmla="val 66347"/>
              <a:gd name="adj3" fmla="val 16667"/>
            </a:avLst>
          </a:prstGeom>
          <a:gradFill rotWithShape="1">
            <a:gsLst>
              <a:gs pos="0">
                <a:srgbClr val="FFFFFF"/>
              </a:gs>
              <a:gs pos="50000">
                <a:srgbClr val="FFCC99"/>
              </a:gs>
              <a:gs pos="100000">
                <a:srgbClr val="FFFFFF"/>
              </a:gs>
            </a:gsLst>
            <a:lin ang="5400000" scaled="1"/>
          </a:gradFill>
          <a:ln w="28575">
            <a:solidFill>
              <a:srgbClr val="00CC66"/>
            </a:solidFill>
            <a:miter lim="800000"/>
            <a:headEnd type="none" w="sm" len="sm"/>
            <a:tailEnd type="none" w="sm" len="sm"/>
          </a:ln>
          <a:effectLst/>
        </p:spPr>
        <p:txBody>
          <a:bodyPr lIns="90000" tIns="46800" rIns="90000" bIns="4680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自由电子</a:t>
            </a:r>
            <a:endPar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长城楷体" pitchFamily="49" charset="-122"/>
              <a:cs typeface="+mn-cs"/>
            </a:endParaRPr>
          </a:p>
        </p:txBody>
      </p:sp>
      <p:sp>
        <p:nvSpPr>
          <p:cNvPr id="58427" name="Rectangle 59"/>
          <p:cNvSpPr>
            <a:spLocks noChangeArrowheads="1"/>
          </p:cNvSpPr>
          <p:nvPr/>
        </p:nvSpPr>
        <p:spPr bwMode="auto">
          <a:xfrm>
            <a:off x="4930775" y="2268538"/>
            <a:ext cx="3646488" cy="3681413"/>
          </a:xfrm>
          <a:prstGeom prst="rect">
            <a:avLst/>
          </a:prstGeom>
          <a:noFill/>
          <a:ln w="9525">
            <a:noFill/>
            <a:miter lim="800000"/>
          </a:ln>
          <a:effectLst/>
        </p:spPr>
        <p:txBody>
          <a:bodyPr anchor="ctr">
            <a:spAutoFit/>
          </a:bodyPr>
          <a:lstStyle/>
          <a:p>
            <a:pPr marL="0" marR="0" lvl="0" indent="0" algn="just"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a:ln>
                  <a:noFill/>
                </a:ln>
                <a:solidFill>
                  <a:srgbClr val="6600CC"/>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    </a:t>
            </a:r>
            <a:r>
              <a:rPr kumimoji="1" lang="zh-CN" altLang="en-US" sz="2800" b="1" i="0" u="none" strike="noStrike" kern="1200" cap="none" spc="0" normalizeH="0" baseline="0" noProof="0">
                <a:ln>
                  <a:noFill/>
                </a:ln>
                <a:solidFill>
                  <a:srgbClr val="6600CC"/>
                </a:solidFill>
                <a:effectLst>
                  <a:outerShdw blurRad="38100" dist="38100" dir="2700000" algn="tl">
                    <a:srgbClr val="C0C0C0"/>
                  </a:outerShdw>
                </a:effectLst>
                <a:uLnTx/>
                <a:uFillTx/>
                <a:latin typeface="华文中宋" panose="02010600040101010101" pitchFamily="2" charset="-122"/>
                <a:ea typeface="华文中宋" panose="02010600040101010101" pitchFamily="2" charset="-122"/>
                <a:cs typeface="+mn-cs"/>
              </a:rPr>
              <a:t>在外电场的作用下，空穴吸引相邻原子的价电子来填补，而在该原子中出现一个空穴，其结果相当于空穴的运动（相当于正电荷的移动）。</a:t>
            </a:r>
          </a:p>
        </p:txBody>
      </p:sp>
      <p:sp>
        <p:nvSpPr>
          <p:cNvPr id="58428" name="AutoShape 60">
            <a:hlinkClick r:id="rId3" action="ppaction://hlinkfile"/>
          </p:cNvPr>
          <p:cNvSpPr/>
          <p:nvPr/>
        </p:nvSpPr>
        <p:spPr>
          <a:xfrm>
            <a:off x="6858000" y="6019800"/>
            <a:ext cx="381000" cy="304800"/>
          </a:xfrm>
          <a:prstGeom prst="actionButtonMovie">
            <a:avLst/>
          </a:prstGeom>
          <a:solidFill>
            <a:schemeClr val="accent1"/>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4394" name="AutoShape 6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4395" name="AutoShape 6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4396" name="AutoShape 6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8432" name="Rectangle 64"/>
          <p:cNvSpPr>
            <a:spLocks noChangeArrowheads="1"/>
          </p:cNvSpPr>
          <p:nvPr/>
        </p:nvSpPr>
        <p:spPr bwMode="auto">
          <a:xfrm>
            <a:off x="522288" y="569913"/>
            <a:ext cx="3962400" cy="5191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本征半导体的导电机理</a:t>
            </a:r>
          </a:p>
        </p:txBody>
      </p:sp>
      <p:sp>
        <p:nvSpPr>
          <p:cNvPr id="11" name="任意多边形 10"/>
          <p:cNvSpPr/>
          <p:nvPr/>
        </p:nvSpPr>
        <p:spPr>
          <a:xfrm>
            <a:off x="1790700" y="3878263"/>
            <a:ext cx="1295400" cy="161925"/>
          </a:xfrm>
          <a:custGeom>
            <a:avLst/>
            <a:gdLst/>
            <a:ahLst/>
            <a:cxnLst>
              <a:cxn ang="0">
                <a:pos x="382416" y="0"/>
              </a:cxn>
              <a:cxn ang="0">
                <a:pos x="351514" y="2716"/>
              </a:cxn>
              <a:cxn ang="0">
                <a:pos x="336063" y="4074"/>
              </a:cxn>
              <a:cxn ang="0">
                <a:pos x="320611" y="4754"/>
              </a:cxn>
              <a:cxn ang="0">
                <a:pos x="278120" y="6791"/>
              </a:cxn>
              <a:cxn ang="0">
                <a:pos x="254944" y="7470"/>
              </a:cxn>
              <a:cxn ang="0">
                <a:pos x="235629" y="8149"/>
              </a:cxn>
              <a:cxn ang="0">
                <a:pos x="185414" y="10187"/>
              </a:cxn>
              <a:cxn ang="0">
                <a:pos x="77256" y="8828"/>
              </a:cxn>
              <a:cxn ang="0">
                <a:pos x="54079" y="7470"/>
              </a:cxn>
              <a:cxn ang="0">
                <a:pos x="42491" y="6791"/>
              </a:cxn>
              <a:cxn ang="0">
                <a:pos x="19314" y="2716"/>
              </a:cxn>
              <a:cxn ang="0">
                <a:pos x="0" y="0"/>
              </a:cxn>
            </a:cxnLst>
            <a:rect l="0" t="0" r="0" b="0"/>
            <a:pathLst>
              <a:path w="1508760" h="228600">
                <a:moveTo>
                  <a:pt x="1508760" y="0"/>
                </a:moveTo>
                <a:cubicBezTo>
                  <a:pt x="1343163" y="99358"/>
                  <a:pt x="1501673" y="11746"/>
                  <a:pt x="1386840" y="60960"/>
                </a:cubicBezTo>
                <a:cubicBezTo>
                  <a:pt x="1365958" y="69909"/>
                  <a:pt x="1347152" y="83463"/>
                  <a:pt x="1325880" y="91440"/>
                </a:cubicBezTo>
                <a:cubicBezTo>
                  <a:pt x="1306268" y="98794"/>
                  <a:pt x="1285059" y="100926"/>
                  <a:pt x="1264920" y="106680"/>
                </a:cubicBezTo>
                <a:cubicBezTo>
                  <a:pt x="1182186" y="130318"/>
                  <a:pt x="1227673" y="130668"/>
                  <a:pt x="1097280" y="152400"/>
                </a:cubicBezTo>
                <a:lnTo>
                  <a:pt x="1005840" y="167640"/>
                </a:lnTo>
                <a:cubicBezTo>
                  <a:pt x="980355" y="172274"/>
                  <a:pt x="954968" y="177453"/>
                  <a:pt x="929640" y="182880"/>
                </a:cubicBezTo>
                <a:cubicBezTo>
                  <a:pt x="807057" y="209148"/>
                  <a:pt x="822254" y="205917"/>
                  <a:pt x="731520" y="228600"/>
                </a:cubicBezTo>
                <a:cubicBezTo>
                  <a:pt x="589280" y="218440"/>
                  <a:pt x="446426" y="214782"/>
                  <a:pt x="304800" y="198120"/>
                </a:cubicBezTo>
                <a:cubicBezTo>
                  <a:pt x="272891" y="194366"/>
                  <a:pt x="243840" y="177800"/>
                  <a:pt x="213360" y="167640"/>
                </a:cubicBezTo>
                <a:lnTo>
                  <a:pt x="167640" y="152400"/>
                </a:lnTo>
                <a:cubicBezTo>
                  <a:pt x="137160" y="121920"/>
                  <a:pt x="112066" y="84870"/>
                  <a:pt x="76200" y="60960"/>
                </a:cubicBezTo>
                <a:cubicBezTo>
                  <a:pt x="18525" y="22510"/>
                  <a:pt x="43432" y="43432"/>
                  <a:pt x="0" y="0"/>
                </a:cubicBezTo>
              </a:path>
            </a:pathLst>
          </a:custGeom>
          <a:noFill/>
          <a:ln w="38100" cap="flat" cmpd="sng">
            <a:solidFill>
              <a:srgbClr val="9900CC"/>
            </a:solidFill>
            <a:prstDash val="solid"/>
            <a:round/>
            <a:headEnd type="none" w="med" len="med"/>
            <a:tailEnd type="triangle" w="med" len="med"/>
          </a:ln>
        </p:spPr>
        <p:txBody>
          <a:bodyPr/>
          <a:lstStyle/>
          <a:p>
            <a:endParaRPr lang="zh-CN" altLang="en-US"/>
          </a:p>
        </p:txBody>
      </p:sp>
      <p:sp>
        <p:nvSpPr>
          <p:cNvPr id="74" name="Oval 54"/>
          <p:cNvSpPr/>
          <p:nvPr/>
        </p:nvSpPr>
        <p:spPr>
          <a:xfrm>
            <a:off x="2894013" y="3648075"/>
            <a:ext cx="198437" cy="182563"/>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4" name="任意多边形 13"/>
          <p:cNvSpPr/>
          <p:nvPr/>
        </p:nvSpPr>
        <p:spPr>
          <a:xfrm>
            <a:off x="3048000" y="3351213"/>
            <a:ext cx="819150" cy="565150"/>
          </a:xfrm>
          <a:custGeom>
            <a:avLst/>
            <a:gdLst/>
            <a:ahLst/>
            <a:cxnLst>
              <a:cxn ang="0">
                <a:pos x="589865" y="0"/>
              </a:cxn>
              <a:cxn ang="0">
                <a:pos x="568800" y="391830"/>
              </a:cxn>
              <a:cxn ang="0">
                <a:pos x="547733" y="522436"/>
              </a:cxn>
              <a:cxn ang="0">
                <a:pos x="537199" y="653048"/>
              </a:cxn>
              <a:cxn ang="0">
                <a:pos x="473999" y="827196"/>
              </a:cxn>
              <a:cxn ang="0">
                <a:pos x="410799" y="1001342"/>
              </a:cxn>
              <a:cxn ang="0">
                <a:pos x="379200" y="1088412"/>
              </a:cxn>
              <a:cxn ang="0">
                <a:pos x="347599" y="1131951"/>
              </a:cxn>
              <a:cxn ang="0">
                <a:pos x="315999" y="1219023"/>
              </a:cxn>
              <a:cxn ang="0">
                <a:pos x="252799" y="1306095"/>
              </a:cxn>
              <a:cxn ang="0">
                <a:pos x="221199" y="1349635"/>
              </a:cxn>
              <a:cxn ang="0">
                <a:pos x="115867" y="1436707"/>
              </a:cxn>
              <a:cxn ang="0">
                <a:pos x="0" y="1393170"/>
              </a:cxn>
            </a:cxnLst>
            <a:rect l="0" t="0" r="0" b="0"/>
            <a:pathLst>
              <a:path w="853440" h="502920">
                <a:moveTo>
                  <a:pt x="853440" y="0"/>
                </a:moveTo>
                <a:cubicBezTo>
                  <a:pt x="850728" y="13562"/>
                  <a:pt x="831031" y="118328"/>
                  <a:pt x="822960" y="137160"/>
                </a:cubicBezTo>
                <a:cubicBezTo>
                  <a:pt x="815745" y="153995"/>
                  <a:pt x="800671" y="166497"/>
                  <a:pt x="792480" y="182880"/>
                </a:cubicBezTo>
                <a:cubicBezTo>
                  <a:pt x="785296" y="197248"/>
                  <a:pt x="788599" y="217241"/>
                  <a:pt x="777240" y="228600"/>
                </a:cubicBezTo>
                <a:cubicBezTo>
                  <a:pt x="751337" y="254503"/>
                  <a:pt x="716280" y="269240"/>
                  <a:pt x="685800" y="289560"/>
                </a:cubicBezTo>
                <a:lnTo>
                  <a:pt x="594360" y="350520"/>
                </a:lnTo>
                <a:cubicBezTo>
                  <a:pt x="579120" y="360680"/>
                  <a:pt x="566016" y="375208"/>
                  <a:pt x="548640" y="381000"/>
                </a:cubicBezTo>
                <a:cubicBezTo>
                  <a:pt x="533400" y="386080"/>
                  <a:pt x="517288" y="389056"/>
                  <a:pt x="502920" y="396240"/>
                </a:cubicBezTo>
                <a:cubicBezTo>
                  <a:pt x="486537" y="404431"/>
                  <a:pt x="473938" y="419281"/>
                  <a:pt x="457200" y="426720"/>
                </a:cubicBezTo>
                <a:cubicBezTo>
                  <a:pt x="427840" y="439769"/>
                  <a:pt x="396240" y="447040"/>
                  <a:pt x="365760" y="457200"/>
                </a:cubicBezTo>
                <a:cubicBezTo>
                  <a:pt x="350520" y="462280"/>
                  <a:pt x="335792" y="469290"/>
                  <a:pt x="320040" y="472440"/>
                </a:cubicBezTo>
                <a:lnTo>
                  <a:pt x="167640" y="502920"/>
                </a:lnTo>
                <a:lnTo>
                  <a:pt x="0" y="487680"/>
                </a:lnTo>
              </a:path>
            </a:pathLst>
          </a:custGeom>
          <a:noFill/>
          <a:ln w="38100" cap="flat" cmpd="sng">
            <a:solidFill>
              <a:srgbClr val="6600CC"/>
            </a:solidFill>
            <a:prstDash val="solid"/>
            <a:round/>
            <a:headEnd type="none" w="med" len="med"/>
            <a:tailEnd type="triangle" w="med" len="med"/>
          </a:ln>
        </p:spPr>
        <p:txBody>
          <a:bodyPr/>
          <a:lstStyle/>
          <a:p>
            <a:endParaRPr lang="zh-CN" altLang="en-US"/>
          </a:p>
        </p:txBody>
      </p:sp>
      <p:sp>
        <p:nvSpPr>
          <p:cNvPr id="80" name="Oval 54"/>
          <p:cNvSpPr/>
          <p:nvPr/>
        </p:nvSpPr>
        <p:spPr>
          <a:xfrm>
            <a:off x="3608388" y="3201988"/>
            <a:ext cx="198437" cy="182562"/>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8425"/>
                                        </p:tgtEl>
                                        <p:attrNameLst>
                                          <p:attrName>style.visibility</p:attrName>
                                        </p:attrNameLst>
                                      </p:cBhvr>
                                      <p:to>
                                        <p:strVal val="visible"/>
                                      </p:to>
                                    </p:set>
                                    <p:animEffect transition="in" filter="blinds(vertical)">
                                      <p:cBhvr>
                                        <p:cTn id="7" dur="500"/>
                                        <p:tgtEl>
                                          <p:spTgt spid="5842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8427">
                                            <p:txEl>
                                              <p:pRg st="0" end="0"/>
                                            </p:txEl>
                                          </p:spTgt>
                                        </p:tgtEl>
                                        <p:attrNameLst>
                                          <p:attrName>style.visibility</p:attrName>
                                        </p:attrNameLst>
                                      </p:cBhvr>
                                      <p:to>
                                        <p:strVal val="visible"/>
                                      </p:to>
                                    </p:set>
                                    <p:animEffect transition="in" filter="blinds(vertical)">
                                      <p:cBhvr>
                                        <p:cTn id="12" dur="500"/>
                                        <p:tgtEl>
                                          <p:spTgt spid="58427">
                                            <p:txEl>
                                              <p:pRg st="0" end="0"/>
                                            </p:txEl>
                                          </p:spTgt>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58428"/>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4"/>
                                        </p:tgtEl>
                                      </p:cBhvr>
                                    </p:animEffect>
                                    <p:set>
                                      <p:cBhvr>
                                        <p:cTn id="24" dur="1" fill="hold">
                                          <p:stCondLst>
                                            <p:cond delay="499"/>
                                          </p:stCondLst>
                                        </p:cTn>
                                        <p:tgtEl>
                                          <p:spTgt spid="4"/>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0" nodeType="clickEffect">
                                  <p:stCondLst>
                                    <p:cond delay="0"/>
                                  </p:stCondLst>
                                  <p:childTnLst>
                                    <p:animEffect transition="out" filter="fade">
                                      <p:cBhvr>
                                        <p:cTn id="28" dur="500"/>
                                        <p:tgtEl>
                                          <p:spTgt spid="58424"/>
                                        </p:tgtEl>
                                      </p:cBhvr>
                                    </p:animEffect>
                                    <p:set>
                                      <p:cBhvr>
                                        <p:cTn id="29" dur="1" fill="hold">
                                          <p:stCondLst>
                                            <p:cond delay="499"/>
                                          </p:stCondLst>
                                        </p:cTn>
                                        <p:tgtEl>
                                          <p:spTgt spid="58424"/>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74"/>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1" nodeType="clickEffect">
                                  <p:stCondLst>
                                    <p:cond delay="0"/>
                                  </p:stCondLst>
                                  <p:childTnLst>
                                    <p:animEffect transition="out" filter="fade">
                                      <p:cBhvr>
                                        <p:cTn id="41" dur="500"/>
                                        <p:tgtEl>
                                          <p:spTgt spid="74"/>
                                        </p:tgtEl>
                                      </p:cBhvr>
                                    </p:animEffect>
                                    <p:set>
                                      <p:cBhvr>
                                        <p:cTn id="42" dur="1" fill="hold">
                                          <p:stCondLst>
                                            <p:cond delay="499"/>
                                          </p:stCondLst>
                                        </p:cTn>
                                        <p:tgtEl>
                                          <p:spTgt spid="74"/>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24" grpId="0" animBg="1"/>
      <p:bldP spid="58425" grpId="0"/>
      <p:bldP spid="58427" grpId="0" build="p"/>
      <p:bldP spid="58428" grpId="0" animBg="1"/>
      <p:bldP spid="74" grpId="0" animBg="1"/>
      <p:bldP spid="74" grpId="1" animBg="1"/>
      <p:bldP spid="80"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8869" name="Text Box 21"/>
          <p:cNvSpPr txBox="1">
            <a:spLocks noChangeArrowheads="1"/>
          </p:cNvSpPr>
          <p:nvPr/>
        </p:nvSpPr>
        <p:spPr bwMode="auto">
          <a:xfrm>
            <a:off x="773113" y="1131412"/>
            <a:ext cx="7713663" cy="52324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9.6.1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发光二极管</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LED</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light-emitting diode</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p>
        </p:txBody>
      </p:sp>
      <p:sp>
        <p:nvSpPr>
          <p:cNvPr id="108547" name="AutoShape 3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8548" name="AutoShape 3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8549" name="AutoShape 3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8882" name="Text Box 34"/>
          <p:cNvSpPr txBox="1">
            <a:spLocks noChangeArrowheads="1"/>
          </p:cNvSpPr>
          <p:nvPr/>
        </p:nvSpPr>
        <p:spPr bwMode="auto">
          <a:xfrm>
            <a:off x="2592388" y="356076"/>
            <a:ext cx="3554413" cy="584835"/>
          </a:xfrm>
          <a:prstGeom prst="rect">
            <a:avLst/>
          </a:prstGeom>
          <a:noFill/>
          <a:ln w="25400">
            <a:noFill/>
            <a:miter lim="800000"/>
            <a:headEnd type="none" w="sm" len="sm"/>
            <a:tailEnd type="none" w="med" len="lg"/>
          </a:ln>
          <a:effectLst/>
        </p:spPr>
        <p:txBody>
          <a:bodyPr lIns="90000" tIns="46800" rIns="90000" bIns="46800" anchor="ctr">
            <a:spAutoFit/>
          </a:bodyPr>
          <a:lstStyle/>
          <a:p>
            <a:pPr marR="0" algn="ctr" defTabSz="914400">
              <a:spcBef>
                <a:spcPct val="50000"/>
              </a:spcBef>
              <a:buClrTx/>
              <a:buSzTx/>
              <a:buFontTx/>
              <a:defRPr/>
            </a:pPr>
            <a:r>
              <a:rPr kumimoji="1" lang="en-US" altLang="zh-CN" sz="32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  </a:t>
            </a:r>
            <a:r>
              <a:rPr kumimoji="1" lang="zh-CN" altLang="en-US" sz="32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光电器件</a:t>
            </a:r>
          </a:p>
        </p:txBody>
      </p:sp>
      <p:sp>
        <p:nvSpPr>
          <p:cNvPr id="78883" name="Text Box 35"/>
          <p:cNvSpPr txBox="1">
            <a:spLocks noChangeArrowheads="1"/>
          </p:cNvSpPr>
          <p:nvPr/>
        </p:nvSpPr>
        <p:spPr bwMode="auto">
          <a:xfrm>
            <a:off x="882650" y="4210368"/>
            <a:ext cx="7424738" cy="1939290"/>
          </a:xfrm>
          <a:prstGeom prst="rect">
            <a:avLst/>
          </a:prstGeom>
          <a:noFill/>
          <a:ln w="25400">
            <a:noFill/>
            <a:miter lim="800000"/>
            <a:headEnd type="none" w="sm" len="sm"/>
            <a:tailEnd type="none" w="med" len="lg"/>
          </a:ln>
          <a:effectLst/>
        </p:spPr>
        <p:txBody>
          <a:bodyPr lIns="90000" tIns="46800" rIns="90000" bIns="46800" anchor="ctr">
            <a:spAutoFit/>
          </a:bodyPr>
          <a:lstStyle/>
          <a:p>
            <a:pPr marR="0" algn="just" defTabSz="914400">
              <a:lnSpc>
                <a:spcPct val="125000"/>
              </a:lnSpc>
              <a:spcBef>
                <a:spcPct val="50000"/>
              </a:spcBef>
              <a:buClrTx/>
              <a:buSzTx/>
              <a:buFontTx/>
              <a:defRPr/>
            </a:pPr>
            <a:r>
              <a:rPr kumimoji="1" lang="en-US" altLang="zh-CN"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早期的第一只发光二极管是红色的，由于材料的发展，允许制造出橘黄色的</a:t>
            </a:r>
            <a:r>
              <a:rPr kumimoji="1" lang="en-US" altLang="zh-CN"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r>
              <a:rPr kumimoji="1" lang="zh-CN" altLang="en-US"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，后来又产生浅绿色的。在</a:t>
            </a:r>
            <a:r>
              <a:rPr kumimoji="1" lang="en-US" altLang="zh-CN"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20</a:t>
            </a:r>
            <a:r>
              <a:rPr kumimoji="1" lang="zh-CN" altLang="en-US"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世纪</a:t>
            </a:r>
            <a:r>
              <a:rPr kumimoji="1" lang="en-US" altLang="zh-CN"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90</a:t>
            </a:r>
            <a:r>
              <a:rPr kumimoji="1" lang="zh-CN" altLang="en-US"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年代运用磷铝化镓铟实现红色、桔黄色、黄色和绿色高亮</a:t>
            </a:r>
            <a:r>
              <a:rPr kumimoji="1" lang="en-US" altLang="zh-CN"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LDE</a:t>
            </a:r>
            <a:r>
              <a:rPr kumimoji="1" lang="zh-CN" altLang="en-US"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78884" name="Text Box 36"/>
          <p:cNvSpPr txBox="1">
            <a:spLocks noChangeArrowheads="1"/>
          </p:cNvSpPr>
          <p:nvPr/>
        </p:nvSpPr>
        <p:spPr bwMode="auto">
          <a:xfrm>
            <a:off x="611188" y="1760697"/>
            <a:ext cx="8229600" cy="2490470"/>
          </a:xfrm>
          <a:prstGeom prst="rect">
            <a:avLst/>
          </a:prstGeom>
          <a:noFill/>
          <a:ln w="25400">
            <a:noFill/>
            <a:miter lim="800000"/>
            <a:headEnd type="none" w="sm" len="sm"/>
            <a:tailEnd type="none" w="med" len="lg"/>
          </a:ln>
          <a:effectLst/>
        </p:spPr>
        <p:txBody>
          <a:bodyPr lIns="90000" tIns="46800" rIns="90000" bIns="46800" anchor="ctr">
            <a:spAutoFit/>
          </a:bodyPr>
          <a:lstStyle/>
          <a:p>
            <a:pPr marR="0" indent="381000" defTabSz="914400">
              <a:lnSpc>
                <a:spcPct val="120000"/>
              </a:lnSpc>
              <a:buClrTx/>
              <a:buSzTx/>
              <a:buFontTx/>
              <a:defRPr/>
            </a:pP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发光二极管是一种能把</a:t>
            </a:r>
            <a:r>
              <a:rPr kumimoji="1" lang="zh-CN" altLang="en-US" sz="26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电能转换成光能</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的特殊器件。有正向电流流过时，发出一定波长范围的光，目前的发光管可以发出从红外到可见波段的光，它的电特性与一般二极管类似，正向电压较一般二极管高，电流为几 </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几十</a:t>
            </a:r>
            <a:r>
              <a:rPr kumimoji="1" lang="en-US" altLang="zh-CN" sz="2600" b="1" kern="1200" cap="none" spc="0" normalizeH="0" baseline="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mA</a:t>
            </a:r>
            <a:r>
              <a:rPr kumimoji="1" lang="zh-CN" altLang="en-US" sz="2600" b="1" kern="1200" cap="none" spc="0" normalizeH="0" baseline="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8869"/>
                                        </p:tgtEl>
                                        <p:attrNameLst>
                                          <p:attrName>style.visibility</p:attrName>
                                        </p:attrNameLst>
                                      </p:cBhvr>
                                      <p:to>
                                        <p:strVal val="visible"/>
                                      </p:to>
                                    </p:set>
                                    <p:animEffect transition="in" filter="wipe(left)">
                                      <p:cBhvr>
                                        <p:cTn id="7" dur="500"/>
                                        <p:tgtEl>
                                          <p:spTgt spid="7886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8884"/>
                                        </p:tgtEl>
                                        <p:attrNameLst>
                                          <p:attrName>style.visibility</p:attrName>
                                        </p:attrNameLst>
                                      </p:cBhvr>
                                      <p:to>
                                        <p:strVal val="visible"/>
                                      </p:to>
                                    </p:set>
                                    <p:animEffect transition="in" filter="wipe(left)">
                                      <p:cBhvr>
                                        <p:cTn id="12" dur="500"/>
                                        <p:tgtEl>
                                          <p:spTgt spid="788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8883"/>
                                        </p:tgtEl>
                                        <p:attrNameLst>
                                          <p:attrName>style.visibility</p:attrName>
                                        </p:attrNameLst>
                                      </p:cBhvr>
                                      <p:to>
                                        <p:strVal val="visible"/>
                                      </p:to>
                                    </p:set>
                                    <p:animEffect transition="in" filter="wipe(left)">
                                      <p:cBhvr>
                                        <p:cTn id="17" dur="500"/>
                                        <p:tgtEl>
                                          <p:spTgt spid="788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69" grpId="0" bldLvl="0" animBg="1"/>
      <p:bldP spid="78883" grpId="0" bldLvl="0" animBg="1"/>
      <p:bldP spid="78884" grpId="0" bldLvl="0" animBg="1"/>
    </p:bldLst>
  </p:timing>
</p:sld>
</file>

<file path=ppt/slides/slide11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9570" name="AutoShape 3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9571" name="AutoShape 3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9572" name="AutoShape 3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9906" name="Text Box 34"/>
          <p:cNvSpPr txBox="1">
            <a:spLocks noChangeArrowheads="1"/>
          </p:cNvSpPr>
          <p:nvPr/>
        </p:nvSpPr>
        <p:spPr bwMode="auto">
          <a:xfrm>
            <a:off x="385763" y="463550"/>
            <a:ext cx="8229600" cy="1203325"/>
          </a:xfrm>
          <a:prstGeom prst="rect">
            <a:avLst/>
          </a:prstGeom>
          <a:noFill/>
          <a:ln w="25400">
            <a:noFill/>
            <a:miter lim="800000"/>
            <a:headEnd type="none" w="sm" len="sm"/>
            <a:tailEnd type="none" w="med" len="lg"/>
          </a:ln>
          <a:effectLst/>
        </p:spPr>
        <p:txBody>
          <a:bodyPr lIns="90000" tIns="46800" rIns="90000" bIns="46800" anchor="ctr">
            <a:spAutoFit/>
          </a:bodyPr>
          <a:lstStyle/>
          <a:p>
            <a:pPr marR="0" indent="381000" defTabSz="914400">
              <a:lnSpc>
                <a:spcPct val="130000"/>
              </a:lnSpc>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现在使用金刚砂等制成蓝色、超亮蓝色、高亮白色等颜色的</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p>
        </p:txBody>
      </p:sp>
      <p:grpSp>
        <p:nvGrpSpPr>
          <p:cNvPr id="2" name="Group 35"/>
          <p:cNvGrpSpPr/>
          <p:nvPr/>
        </p:nvGrpSpPr>
        <p:grpSpPr>
          <a:xfrm>
            <a:off x="1736725" y="2438400"/>
            <a:ext cx="914400" cy="1201738"/>
            <a:chOff x="2256" y="2496"/>
            <a:chExt cx="720" cy="946"/>
          </a:xfrm>
        </p:grpSpPr>
        <p:sp>
          <p:nvSpPr>
            <p:cNvPr id="109575" name="Line 36"/>
            <p:cNvSpPr/>
            <p:nvPr/>
          </p:nvSpPr>
          <p:spPr>
            <a:xfrm flipV="1">
              <a:off x="2256" y="3161"/>
              <a:ext cx="523" cy="0"/>
            </a:xfrm>
            <a:prstGeom prst="line">
              <a:avLst/>
            </a:prstGeom>
            <a:ln w="38100" cap="flat" cmpd="sng">
              <a:solidFill>
                <a:srgbClr val="FF3300"/>
              </a:solidFill>
              <a:prstDash val="solid"/>
              <a:round/>
              <a:headEnd type="none" w="sm" len="sm"/>
              <a:tailEnd type="none" w="med" len="lg"/>
            </a:ln>
          </p:spPr>
        </p:sp>
        <p:sp>
          <p:nvSpPr>
            <p:cNvPr id="109576" name="AutoShape 37"/>
            <p:cNvSpPr/>
            <p:nvPr/>
          </p:nvSpPr>
          <p:spPr>
            <a:xfrm flipV="1">
              <a:off x="2287" y="2869"/>
              <a:ext cx="445" cy="292"/>
            </a:xfrm>
            <a:prstGeom prst="triangle">
              <a:avLst>
                <a:gd name="adj" fmla="val 50000"/>
              </a:avLst>
            </a:prstGeom>
            <a:noFill/>
            <a:ln w="38100" cap="flat" cmpd="sng">
              <a:solidFill>
                <a:srgbClr val="FF3300"/>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09577" name="Line 38"/>
            <p:cNvSpPr/>
            <p:nvPr/>
          </p:nvSpPr>
          <p:spPr>
            <a:xfrm flipV="1">
              <a:off x="2505" y="2496"/>
              <a:ext cx="0" cy="946"/>
            </a:xfrm>
            <a:prstGeom prst="line">
              <a:avLst/>
            </a:prstGeom>
            <a:ln w="38100" cap="flat" cmpd="sng">
              <a:solidFill>
                <a:schemeClr val="tx1"/>
              </a:solidFill>
              <a:prstDash val="solid"/>
              <a:round/>
              <a:headEnd type="none" w="sm" len="sm"/>
              <a:tailEnd type="none" w="med" len="lg"/>
            </a:ln>
          </p:spPr>
        </p:sp>
        <p:sp>
          <p:nvSpPr>
            <p:cNvPr id="109578" name="Line 39"/>
            <p:cNvSpPr/>
            <p:nvPr/>
          </p:nvSpPr>
          <p:spPr>
            <a:xfrm>
              <a:off x="2779" y="2880"/>
              <a:ext cx="197" cy="281"/>
            </a:xfrm>
            <a:prstGeom prst="line">
              <a:avLst/>
            </a:prstGeom>
            <a:ln w="38100" cap="flat" cmpd="sng">
              <a:solidFill>
                <a:srgbClr val="FF3300"/>
              </a:solidFill>
              <a:prstDash val="solid"/>
              <a:round/>
              <a:headEnd type="none" w="sm" len="sm"/>
              <a:tailEnd type="triangle" w="med" len="med"/>
            </a:ln>
          </p:spPr>
        </p:sp>
        <p:sp>
          <p:nvSpPr>
            <p:cNvPr id="109579" name="Line 40"/>
            <p:cNvSpPr/>
            <p:nvPr/>
          </p:nvSpPr>
          <p:spPr>
            <a:xfrm>
              <a:off x="2779" y="3058"/>
              <a:ext cx="197" cy="282"/>
            </a:xfrm>
            <a:prstGeom prst="line">
              <a:avLst/>
            </a:prstGeom>
            <a:ln w="38100" cap="flat" cmpd="sng">
              <a:solidFill>
                <a:srgbClr val="FF3300"/>
              </a:solidFill>
              <a:prstDash val="solid"/>
              <a:round/>
              <a:headEnd type="none" w="sm" len="sm"/>
              <a:tailEnd type="triangle" w="med" len="med"/>
            </a:ln>
          </p:spPr>
        </p:sp>
      </p:grpSp>
      <p:sp>
        <p:nvSpPr>
          <p:cNvPr id="79913" name="Text Box 41"/>
          <p:cNvSpPr txBox="1">
            <a:spLocks noChangeArrowheads="1"/>
          </p:cNvSpPr>
          <p:nvPr/>
        </p:nvSpPr>
        <p:spPr bwMode="auto">
          <a:xfrm>
            <a:off x="1119188" y="3810000"/>
            <a:ext cx="196691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发光二极管</a:t>
            </a:r>
          </a:p>
        </p:txBody>
      </p:sp>
      <p:pic>
        <p:nvPicPr>
          <p:cNvPr id="79929" name="Picture 57"/>
          <p:cNvPicPr>
            <a:picLocks noChangeAspect="1"/>
          </p:cNvPicPr>
          <p:nvPr/>
        </p:nvPicPr>
        <p:blipFill>
          <a:blip r:embed="rId3">
            <a:lum bright="39999" contrast="40000"/>
          </a:blip>
          <a:stretch>
            <a:fillRect/>
          </a:stretch>
        </p:blipFill>
        <p:spPr>
          <a:xfrm>
            <a:off x="1196975" y="1847850"/>
            <a:ext cx="4365625" cy="4146550"/>
          </a:xfrm>
          <a:prstGeom prst="rect">
            <a:avLst/>
          </a:prstGeom>
          <a:noFill/>
          <a:ln w="9525">
            <a:noFill/>
          </a:ln>
        </p:spPr>
      </p:pic>
      <p:pic>
        <p:nvPicPr>
          <p:cNvPr id="79930" name="Picture 58"/>
          <p:cNvPicPr>
            <a:picLocks noChangeAspect="1"/>
          </p:cNvPicPr>
          <p:nvPr/>
        </p:nvPicPr>
        <p:blipFill>
          <a:blip r:embed="rId4">
            <a:lum bright="39999" contrast="40000"/>
          </a:blip>
          <a:stretch>
            <a:fillRect/>
          </a:stretch>
        </p:blipFill>
        <p:spPr>
          <a:xfrm>
            <a:off x="3897313" y="1912938"/>
            <a:ext cx="4095750" cy="3811587"/>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9906"/>
                                        </p:tgtEl>
                                        <p:attrNameLst>
                                          <p:attrName>style.visibility</p:attrName>
                                        </p:attrNameLst>
                                      </p:cBhvr>
                                      <p:to>
                                        <p:strVal val="visible"/>
                                      </p:to>
                                    </p:set>
                                    <p:animEffect transition="in" filter="wipe(left)">
                                      <p:cBhvr>
                                        <p:cTn id="7" dur="500"/>
                                        <p:tgtEl>
                                          <p:spTgt spid="7990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9913"/>
                                        </p:tgtEl>
                                        <p:attrNameLst>
                                          <p:attrName>style.visibility</p:attrName>
                                        </p:attrNameLst>
                                      </p:cBhvr>
                                      <p:to>
                                        <p:strVal val="visible"/>
                                      </p:to>
                                    </p:set>
                                    <p:animEffect transition="in" filter="wipe(left)">
                                      <p:cBhvr>
                                        <p:cTn id="16" dur="500"/>
                                        <p:tgtEl>
                                          <p:spTgt spid="79913"/>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nodeType="clickEffect">
                                  <p:stCondLst>
                                    <p:cond delay="0"/>
                                  </p:stCondLst>
                                  <p:childTnLst>
                                    <p:set>
                                      <p:cBhvr>
                                        <p:cTn id="20" dur="1" fill="hold">
                                          <p:stCondLst>
                                            <p:cond delay="0"/>
                                          </p:stCondLst>
                                        </p:cTn>
                                        <p:tgtEl>
                                          <p:spTgt spid="79929"/>
                                        </p:tgtEl>
                                        <p:attrNameLst>
                                          <p:attrName>style.visibility</p:attrName>
                                        </p:attrNameLst>
                                      </p:cBhvr>
                                      <p:to>
                                        <p:strVal val="visible"/>
                                      </p:to>
                                    </p:set>
                                    <p:animEffect transition="in" filter="blinds(horizontal)">
                                      <p:cBhvr>
                                        <p:cTn id="21" dur="500"/>
                                        <p:tgtEl>
                                          <p:spTgt spid="7992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79930"/>
                                        </p:tgtEl>
                                        <p:attrNameLst>
                                          <p:attrName>style.visibility</p:attrName>
                                        </p:attrNameLst>
                                      </p:cBhvr>
                                      <p:to>
                                        <p:strVal val="visible"/>
                                      </p:to>
                                    </p:set>
                                    <p:animEffect transition="in" filter="blinds(horizontal)">
                                      <p:cBhvr>
                                        <p:cTn id="26" dur="500"/>
                                        <p:tgtEl>
                                          <p:spTgt spid="799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06" grpId="0"/>
      <p:bldP spid="79913" grpId="0"/>
    </p:bldLst>
  </p:timing>
</p:sld>
</file>

<file path=ppt/slides/slide11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0594"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0595"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0596"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110597" name="Group 6"/>
          <p:cNvGrpSpPr/>
          <p:nvPr/>
        </p:nvGrpSpPr>
        <p:grpSpPr>
          <a:xfrm>
            <a:off x="1736725" y="1739900"/>
            <a:ext cx="985520" cy="1201738"/>
            <a:chOff x="2256" y="2496"/>
            <a:chExt cx="776" cy="946"/>
          </a:xfrm>
        </p:grpSpPr>
        <p:sp>
          <p:nvSpPr>
            <p:cNvPr id="110598" name="Line 7"/>
            <p:cNvSpPr/>
            <p:nvPr/>
          </p:nvSpPr>
          <p:spPr>
            <a:xfrm flipV="1">
              <a:off x="2256" y="3161"/>
              <a:ext cx="523" cy="0"/>
            </a:xfrm>
            <a:prstGeom prst="line">
              <a:avLst/>
            </a:prstGeom>
            <a:ln w="38100" cap="flat" cmpd="sng">
              <a:solidFill>
                <a:srgbClr val="FF3300"/>
              </a:solidFill>
              <a:prstDash val="solid"/>
              <a:round/>
              <a:headEnd type="none" w="sm" len="sm"/>
              <a:tailEnd type="none" w="med" len="lg"/>
            </a:ln>
          </p:spPr>
        </p:sp>
        <p:sp>
          <p:nvSpPr>
            <p:cNvPr id="110599" name="AutoShape 8"/>
            <p:cNvSpPr/>
            <p:nvPr/>
          </p:nvSpPr>
          <p:spPr>
            <a:xfrm flipV="1">
              <a:off x="2287" y="2869"/>
              <a:ext cx="445" cy="292"/>
            </a:xfrm>
            <a:prstGeom prst="triangle">
              <a:avLst>
                <a:gd name="adj" fmla="val 50000"/>
              </a:avLst>
            </a:prstGeom>
            <a:noFill/>
            <a:ln w="38100" cap="flat" cmpd="sng">
              <a:solidFill>
                <a:srgbClr val="FF3300"/>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10600" name="Line 9"/>
            <p:cNvSpPr/>
            <p:nvPr/>
          </p:nvSpPr>
          <p:spPr>
            <a:xfrm flipV="1">
              <a:off x="2505" y="2496"/>
              <a:ext cx="0" cy="946"/>
            </a:xfrm>
            <a:prstGeom prst="line">
              <a:avLst/>
            </a:prstGeom>
            <a:ln w="38100" cap="flat" cmpd="sng">
              <a:solidFill>
                <a:schemeClr val="tx1"/>
              </a:solidFill>
              <a:prstDash val="solid"/>
              <a:round/>
              <a:headEnd type="none" w="sm" len="sm"/>
              <a:tailEnd type="none" w="med" len="lg"/>
            </a:ln>
          </p:spPr>
        </p:sp>
        <p:sp>
          <p:nvSpPr>
            <p:cNvPr id="110601" name="Line 10"/>
            <p:cNvSpPr/>
            <p:nvPr/>
          </p:nvSpPr>
          <p:spPr>
            <a:xfrm rot="16860000">
              <a:off x="2779" y="2880"/>
              <a:ext cx="197" cy="281"/>
            </a:xfrm>
            <a:prstGeom prst="line">
              <a:avLst/>
            </a:prstGeom>
            <a:ln w="38100" cap="flat" cmpd="sng">
              <a:solidFill>
                <a:srgbClr val="FF3300"/>
              </a:solidFill>
              <a:prstDash val="solid"/>
              <a:round/>
              <a:headEnd type="none" w="sm" len="sm"/>
              <a:tailEnd type="triangle" w="med" len="med"/>
            </a:ln>
          </p:spPr>
        </p:sp>
        <p:sp>
          <p:nvSpPr>
            <p:cNvPr id="110602" name="Line 11"/>
            <p:cNvSpPr/>
            <p:nvPr/>
          </p:nvSpPr>
          <p:spPr>
            <a:xfrm rot="16920000">
              <a:off x="2792" y="2745"/>
              <a:ext cx="197" cy="282"/>
            </a:xfrm>
            <a:prstGeom prst="line">
              <a:avLst/>
            </a:prstGeom>
            <a:ln w="38100" cap="flat" cmpd="sng">
              <a:solidFill>
                <a:srgbClr val="FF3300"/>
              </a:solidFill>
              <a:prstDash val="solid"/>
              <a:round/>
              <a:headEnd type="none" w="sm" len="sm"/>
              <a:tailEnd type="triangle" w="med" len="med"/>
            </a:ln>
          </p:spPr>
        </p:sp>
      </p:grpSp>
      <p:sp>
        <p:nvSpPr>
          <p:cNvPr id="85004" name="Text Box 12"/>
          <p:cNvSpPr txBox="1">
            <a:spLocks noChangeArrowheads="1"/>
          </p:cNvSpPr>
          <p:nvPr/>
        </p:nvSpPr>
        <p:spPr bwMode="auto">
          <a:xfrm>
            <a:off x="1119188" y="3309938"/>
            <a:ext cx="196691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发光二极管</a:t>
            </a:r>
          </a:p>
        </p:txBody>
      </p:sp>
      <p:sp>
        <p:nvSpPr>
          <p:cNvPr id="85005" name="Text Box 13"/>
          <p:cNvSpPr txBox="1">
            <a:spLocks noChangeArrowheads="1"/>
          </p:cNvSpPr>
          <p:nvPr/>
        </p:nvSpPr>
        <p:spPr bwMode="auto">
          <a:xfrm>
            <a:off x="4302125" y="3740150"/>
            <a:ext cx="3503613" cy="396875"/>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0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光输出与正向电流的关系曲线</a:t>
            </a:r>
          </a:p>
        </p:txBody>
      </p:sp>
      <p:grpSp>
        <p:nvGrpSpPr>
          <p:cNvPr id="3" name="Group 14"/>
          <p:cNvGrpSpPr/>
          <p:nvPr/>
        </p:nvGrpSpPr>
        <p:grpSpPr>
          <a:xfrm>
            <a:off x="3892550" y="1584325"/>
            <a:ext cx="4406900" cy="2101850"/>
            <a:chOff x="2644" y="1269"/>
            <a:chExt cx="2776" cy="1603"/>
          </a:xfrm>
        </p:grpSpPr>
        <p:sp>
          <p:nvSpPr>
            <p:cNvPr id="110606" name="Line 15"/>
            <p:cNvSpPr/>
            <p:nvPr/>
          </p:nvSpPr>
          <p:spPr>
            <a:xfrm>
              <a:off x="3050" y="2727"/>
              <a:ext cx="1734" cy="0"/>
            </a:xfrm>
            <a:prstGeom prst="line">
              <a:avLst/>
            </a:prstGeom>
            <a:ln w="25400" cap="flat" cmpd="sng">
              <a:solidFill>
                <a:schemeClr val="tx1"/>
              </a:solidFill>
              <a:prstDash val="solid"/>
              <a:round/>
              <a:headEnd type="none" w="med" len="med"/>
              <a:tailEnd type="triangle" w="med" len="lg"/>
            </a:ln>
          </p:spPr>
        </p:sp>
        <p:sp>
          <p:nvSpPr>
            <p:cNvPr id="110607" name="Line 16"/>
            <p:cNvSpPr/>
            <p:nvPr/>
          </p:nvSpPr>
          <p:spPr>
            <a:xfrm flipV="1">
              <a:off x="3050" y="1269"/>
              <a:ext cx="0" cy="1458"/>
            </a:xfrm>
            <a:prstGeom prst="line">
              <a:avLst/>
            </a:prstGeom>
            <a:ln w="25400" cap="flat" cmpd="sng">
              <a:solidFill>
                <a:schemeClr val="tx1"/>
              </a:solidFill>
              <a:prstDash val="solid"/>
              <a:round/>
              <a:headEnd type="none" w="med" len="med"/>
              <a:tailEnd type="triangle" w="med" len="lg"/>
            </a:ln>
          </p:spPr>
        </p:sp>
        <p:sp>
          <p:nvSpPr>
            <p:cNvPr id="110608" name="Line 17"/>
            <p:cNvSpPr/>
            <p:nvPr/>
          </p:nvSpPr>
          <p:spPr>
            <a:xfrm flipV="1">
              <a:off x="3050" y="1848"/>
              <a:ext cx="1503" cy="879"/>
            </a:xfrm>
            <a:prstGeom prst="line">
              <a:avLst/>
            </a:prstGeom>
            <a:ln w="38100" cap="flat" cmpd="sng">
              <a:solidFill>
                <a:schemeClr val="tx1"/>
              </a:solidFill>
              <a:prstDash val="solid"/>
              <a:round/>
              <a:headEnd type="none" w="med" len="med"/>
              <a:tailEnd type="none" w="med" len="med"/>
            </a:ln>
          </p:spPr>
        </p:sp>
        <p:sp>
          <p:nvSpPr>
            <p:cNvPr id="110609" name="Text Box 18"/>
            <p:cNvSpPr txBox="1"/>
            <p:nvPr/>
          </p:nvSpPr>
          <p:spPr>
            <a:xfrm>
              <a:off x="4768" y="2557"/>
              <a:ext cx="652" cy="288"/>
            </a:xfrm>
            <a:prstGeom prst="rect">
              <a:avLst/>
            </a:prstGeom>
            <a:noFill/>
            <a:ln w="9525">
              <a:noFill/>
            </a:ln>
          </p:spPr>
          <p:txBody>
            <a:bodyPr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I</a:t>
              </a:r>
              <a:r>
                <a:rPr lang="en-US" altLang="zh-CN" b="1" baseline="-25000" dirty="0">
                  <a:latin typeface="Times New Roman" panose="02020603050405020304" pitchFamily="18" charset="0"/>
                  <a:ea typeface="宋体" panose="02010600030101010101" pitchFamily="2" charset="-122"/>
                </a:rPr>
                <a:t>F</a:t>
              </a:r>
              <a:r>
                <a:rPr lang="en-US" altLang="zh-CN" b="1" dirty="0">
                  <a:latin typeface="Times New Roman" panose="02020603050405020304" pitchFamily="18" charset="0"/>
                  <a:ea typeface="宋体" panose="02010600030101010101" pitchFamily="2" charset="-122"/>
                </a:rPr>
                <a:t>(mA)</a:t>
              </a:r>
            </a:p>
          </p:txBody>
        </p:sp>
        <p:sp>
          <p:nvSpPr>
            <p:cNvPr id="110610" name="Text Box 19"/>
            <p:cNvSpPr txBox="1"/>
            <p:nvPr/>
          </p:nvSpPr>
          <p:spPr>
            <a:xfrm>
              <a:off x="2644" y="1286"/>
              <a:ext cx="349" cy="1586"/>
            </a:xfrm>
            <a:prstGeom prst="rect">
              <a:avLst/>
            </a:prstGeom>
            <a:noFill/>
            <a:ln w="9525">
              <a:noFill/>
            </a:ln>
          </p:spPr>
          <p:txBody>
            <a:bodyPr vert="eaVert" anchor="t" anchorCtr="0">
              <a:spAutoFit/>
            </a:bodyPr>
            <a:lstStyle/>
            <a:p>
              <a:pPr>
                <a:spcBef>
                  <a:spcPct val="50000"/>
                </a:spcBef>
              </a:pPr>
              <a:r>
                <a:rPr lang="zh-CN" altLang="en-US" b="1" dirty="0">
                  <a:latin typeface="Times New Roman" panose="02020603050405020304" pitchFamily="18" charset="0"/>
                  <a:ea typeface="宋体" panose="02010600030101010101" pitchFamily="2" charset="-122"/>
                </a:rPr>
                <a:t>辐射光（</a:t>
              </a:r>
              <a:r>
                <a:rPr lang="en-US" altLang="zh-CN" b="1" dirty="0">
                  <a:latin typeface="Times New Roman" panose="02020603050405020304" pitchFamily="18" charset="0"/>
                  <a:ea typeface="宋体" panose="02010600030101010101" pitchFamily="2" charset="-122"/>
                </a:rPr>
                <a:t>mW</a:t>
              </a:r>
              <a:r>
                <a:rPr lang="zh-CN" altLang="en-US" b="1" dirty="0">
                  <a:latin typeface="Times New Roman" panose="02020603050405020304" pitchFamily="18" charset="0"/>
                  <a:ea typeface="宋体" panose="02010600030101010101" pitchFamily="2" charset="-122"/>
                </a:rPr>
                <a:t>）</a:t>
              </a:r>
            </a:p>
          </p:txBody>
        </p:sp>
      </p:grpSp>
      <p:sp>
        <p:nvSpPr>
          <p:cNvPr id="85014" name="Text Box 22"/>
          <p:cNvSpPr txBox="1">
            <a:spLocks noChangeArrowheads="1"/>
          </p:cNvSpPr>
          <p:nvPr/>
        </p:nvSpPr>
        <p:spPr bwMode="auto">
          <a:xfrm>
            <a:off x="611188" y="636111"/>
            <a:ext cx="7713663" cy="52324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9.6.1  </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发光二极管</a:t>
            </a:r>
            <a:r>
              <a:rPr kumimoji="1" lang="zh-CN" altLang="en-US"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LED</a:t>
            </a:r>
            <a:r>
              <a:rPr kumimoji="1" lang="zh-CN" altLang="en-US"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light-emitting diode</a:t>
            </a:r>
            <a:r>
              <a:rPr kumimoji="1" lang="zh-CN" altLang="en-US"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p>
        </p:txBody>
      </p:sp>
      <p:sp>
        <p:nvSpPr>
          <p:cNvPr id="85015" name="Text Box 23"/>
          <p:cNvSpPr txBox="1">
            <a:spLocks noChangeArrowheads="1"/>
          </p:cNvSpPr>
          <p:nvPr/>
        </p:nvSpPr>
        <p:spPr bwMode="auto">
          <a:xfrm>
            <a:off x="836613" y="4508500"/>
            <a:ext cx="7713663" cy="1866900"/>
          </a:xfrm>
          <a:prstGeom prst="rect">
            <a:avLst/>
          </a:prstGeom>
          <a:gradFill rotWithShape="1">
            <a:gsLst>
              <a:gs pos="0">
                <a:srgbClr val="99CCFF"/>
              </a:gs>
              <a:gs pos="50000">
                <a:schemeClr val="bg1"/>
              </a:gs>
              <a:gs pos="100000">
                <a:srgbClr val="99CCFF"/>
              </a:gs>
            </a:gsLst>
            <a:lin ang="5400000" scaled="1"/>
          </a:gradFill>
          <a:ln w="25400">
            <a:noFill/>
            <a:miter lim="800000"/>
            <a:headEnd type="none" w="sm" len="sm"/>
            <a:tailEnd type="none" w="med" len="lg"/>
          </a:ln>
          <a:effectLst/>
        </p:spPr>
        <p:txBody>
          <a:bodyPr lIns="90000" tIns="46800" rIns="90000" bIns="46800" anchor="ctr">
            <a:spAutoFit/>
          </a:bodyPr>
          <a:lstStyle/>
          <a:p>
            <a:pPr marR="0" defTabSz="914400">
              <a:lnSpc>
                <a:spcPct val="120000"/>
              </a:lnSpc>
              <a:spcBef>
                <a:spcPct val="50000"/>
              </a:spcBef>
              <a:buClrTx/>
              <a:buSzTx/>
              <a:buFontTx/>
              <a:defRPr/>
            </a:pPr>
            <a:r>
              <a:rPr kumimoji="1" lang="zh-CN" altLang="en-US" b="1" kern="1200" cap="none" spc="0" normalizeH="0" baseline="0" noProof="0" dirty="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应用：</a:t>
            </a:r>
            <a:r>
              <a:rPr kumimoji="1" lang="en-US" altLang="zh-CN" b="1" kern="1200" cap="none" spc="0" normalizeH="0" baseline="0" noProof="0" dirty="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LED</a:t>
            </a:r>
            <a:r>
              <a:rPr kumimoji="1" lang="zh-CN" altLang="en-US" b="1" kern="1200" cap="none" spc="0" normalizeH="0" baseline="0" noProof="0" dirty="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常用做显示器件，除单个使用外，也常作成七段式或矩阵式，如各种仪器上的指示灯和读数显示、汽车尾灯等。随制作技术的发展在大屏幕显示和照明技术中得到广泛应用，如</a:t>
            </a:r>
            <a:r>
              <a:rPr kumimoji="1" lang="en-US" altLang="zh-CN" b="1" kern="1200" cap="none" spc="0" normalizeH="0" baseline="0" noProof="0" dirty="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LED</a:t>
            </a:r>
            <a:r>
              <a:rPr kumimoji="1" lang="zh-CN" altLang="en-US" b="1" kern="1200" cap="none" spc="0" normalizeH="0" baseline="0" noProof="0" dirty="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台灯、电视等。</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5005"/>
                                        </p:tgtEl>
                                        <p:attrNameLst>
                                          <p:attrName>style.visibility</p:attrName>
                                        </p:attrNameLst>
                                      </p:cBhvr>
                                      <p:to>
                                        <p:strVal val="visible"/>
                                      </p:to>
                                    </p:set>
                                    <p:animEffect transition="in" filter="blinds(horizontal)">
                                      <p:cBhvr>
                                        <p:cTn id="12" dur="500"/>
                                        <p:tgtEl>
                                          <p:spTgt spid="8500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5015"/>
                                        </p:tgtEl>
                                        <p:attrNameLst>
                                          <p:attrName>style.visibility</p:attrName>
                                        </p:attrNameLst>
                                      </p:cBhvr>
                                      <p:to>
                                        <p:strVal val="visible"/>
                                      </p:to>
                                    </p:set>
                                    <p:animEffect transition="in" filter="wipe(left)">
                                      <p:cBhvr>
                                        <p:cTn id="17" dur="500"/>
                                        <p:tgtEl>
                                          <p:spTgt spid="850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005" grpId="0"/>
      <p:bldP spid="85015"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1618"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1619"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1620"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83" name="Text Box 19"/>
          <p:cNvSpPr txBox="1">
            <a:spLocks noChangeArrowheads="1"/>
          </p:cNvSpPr>
          <p:nvPr/>
        </p:nvSpPr>
        <p:spPr bwMode="auto">
          <a:xfrm>
            <a:off x="611188" y="636111"/>
            <a:ext cx="7713663" cy="52324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9.6.1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发光二极管</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LED</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light-emitting diode</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p>
        </p:txBody>
      </p:sp>
      <p:sp>
        <p:nvSpPr>
          <p:cNvPr id="88084" name="Text Box 20"/>
          <p:cNvSpPr txBox="1">
            <a:spLocks noChangeArrowheads="1"/>
          </p:cNvSpPr>
          <p:nvPr/>
        </p:nvSpPr>
        <p:spPr bwMode="auto">
          <a:xfrm>
            <a:off x="611188" y="2074863"/>
            <a:ext cx="7713663" cy="2835275"/>
          </a:xfrm>
          <a:prstGeom prst="rect">
            <a:avLst/>
          </a:prstGeom>
          <a:noFill/>
          <a:ln w="25400">
            <a:noFill/>
            <a:miter lim="800000"/>
            <a:headEnd type="none" w="sm" len="sm"/>
            <a:tailEnd type="none" w="med" len="lg"/>
          </a:ln>
          <a:effectLst/>
        </p:spPr>
        <p:txBody>
          <a:bodyPr lIns="90000" tIns="46800" rIns="90000" bIns="46800" anchor="ctr">
            <a:spAutoFit/>
          </a:bodyPr>
          <a:lstStyle/>
          <a:p>
            <a:pPr marL="1259205" marR="0" indent="-1259205" algn="just" defTabSz="914400">
              <a:lnSpc>
                <a:spcPct val="125000"/>
              </a:lnSpc>
              <a:spcBef>
                <a:spcPct val="50000"/>
              </a:spcBef>
              <a:buClrTx/>
              <a:buSzTx/>
              <a:buFontTx/>
              <a:defRPr/>
            </a:pPr>
            <a:r>
              <a:rPr kumimoji="1" lang="en-US" altLang="zh-CN" b="1" kern="1200" cap="none" spc="0" normalizeH="0" baseline="0" noProof="0">
                <a:latin typeface="Times New Roman" panose="02020603050405020304" pitchFamily="18" charset="0"/>
                <a:ea typeface="宋体" panose="02010600030101010101" pitchFamily="2" charset="-122"/>
                <a:cs typeface="+mn-cs"/>
              </a:rPr>
              <a:t> 1</a:t>
            </a:r>
            <a:r>
              <a:rPr kumimoji="1" lang="zh-CN" altLang="en-US" b="1" kern="1200" cap="none" spc="0" normalizeH="0" baseline="0" noProof="0">
                <a:latin typeface="Times New Roman" panose="02020603050405020304" pitchFamily="18" charset="0"/>
                <a:ea typeface="宋体" panose="02010600030101010101" pitchFamily="2" charset="-122"/>
                <a:cs typeface="+mn-cs"/>
              </a:rPr>
              <a:t>、多变幻：</a:t>
            </a:r>
            <a:r>
              <a:rPr kumimoji="1" lang="en-US" altLang="zh-CN" b="1" kern="1200" cap="none" spc="0" normalizeH="0" baseline="0" noProof="0">
                <a:latin typeface="Times New Roman" panose="02020603050405020304" pitchFamily="18" charset="0"/>
                <a:ea typeface="宋体" panose="02010600030101010101" pitchFamily="2" charset="-122"/>
                <a:cs typeface="+mn-cs"/>
              </a:rPr>
              <a:t>LED</a:t>
            </a:r>
            <a:r>
              <a:rPr kumimoji="1" lang="zh-CN" altLang="en-US" b="1" kern="1200" cap="none" spc="0" normalizeH="0" baseline="0" noProof="0">
                <a:latin typeface="Times New Roman" panose="02020603050405020304" pitchFamily="18" charset="0"/>
                <a:ea typeface="宋体" panose="02010600030101010101" pitchFamily="2" charset="-122"/>
                <a:cs typeface="+mn-cs"/>
              </a:rPr>
              <a:t>光源可利用</a:t>
            </a:r>
            <a:r>
              <a:rPr kumimoji="1" lang="en-US" altLang="zh-CN" b="1" kern="1200" cap="none" spc="0" normalizeH="0" baseline="0" noProof="0">
                <a:latin typeface="Times New Roman" panose="02020603050405020304" pitchFamily="18" charset="0"/>
                <a:ea typeface="宋体" panose="02010600030101010101" pitchFamily="2" charset="-122"/>
                <a:cs typeface="+mn-cs"/>
              </a:rPr>
              <a:t>LED</a:t>
            </a:r>
            <a:r>
              <a:rPr kumimoji="1" lang="zh-CN" altLang="en-US" b="1" kern="1200" cap="none" spc="0" normalizeH="0" baseline="0" noProof="0">
                <a:latin typeface="Times New Roman" panose="02020603050405020304" pitchFamily="18" charset="0"/>
                <a:ea typeface="宋体" panose="02010600030101010101" pitchFamily="2" charset="-122"/>
                <a:cs typeface="+mn-cs"/>
              </a:rPr>
              <a:t>通电时间长短和红、绿、蓝三基色原理，</a:t>
            </a: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在计算机技术控制下使三种颜色具有</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256</a:t>
            </a: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级灰度并任意混合，即可产生</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256×256×256</a:t>
            </a: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16777216</a:t>
            </a: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种颜色，形成不同光色的组合变化多端，实现丰富多彩的动态变化效果及各种图像。 </a:t>
            </a:r>
          </a:p>
        </p:txBody>
      </p:sp>
      <p:sp>
        <p:nvSpPr>
          <p:cNvPr id="88086" name="Text Box 22"/>
          <p:cNvSpPr txBox="1">
            <a:spLocks noChangeArrowheads="1"/>
          </p:cNvSpPr>
          <p:nvPr/>
        </p:nvSpPr>
        <p:spPr bwMode="auto">
          <a:xfrm>
            <a:off x="787400" y="1335088"/>
            <a:ext cx="2339975"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的特点：</a:t>
            </a:r>
          </a:p>
        </p:txBody>
      </p:sp>
      <p:sp>
        <p:nvSpPr>
          <p:cNvPr id="88087" name="Text Box 23"/>
          <p:cNvSpPr txBox="1"/>
          <p:nvPr/>
        </p:nvSpPr>
        <p:spPr>
          <a:xfrm>
            <a:off x="701675" y="5213350"/>
            <a:ext cx="7713663" cy="1006475"/>
          </a:xfrm>
          <a:prstGeom prst="rect">
            <a:avLst/>
          </a:prstGeom>
          <a:noFill/>
          <a:ln w="25400">
            <a:noFill/>
          </a:ln>
        </p:spPr>
        <p:txBody>
          <a:bodyPr lIns="90000" tIns="46800" rIns="90000" bIns="46800" anchor="ctr" anchorCtr="0">
            <a:spAutoFit/>
          </a:bodyPr>
          <a:lstStyle/>
          <a:p>
            <a:pPr marL="1710055" indent="-1710055" algn="just">
              <a:lnSpc>
                <a:spcPct val="125000"/>
              </a:lnSpc>
              <a:spcBef>
                <a:spcPct val="50000"/>
              </a:spcBef>
            </a:pPr>
            <a:r>
              <a:rPr lang="en-US" altLang="zh-CN" b="1" dirty="0">
                <a:latin typeface="Times New Roman" panose="02020603050405020304" pitchFamily="18" charset="0"/>
                <a:ea typeface="宋体" panose="02010600030101010101" pitchFamily="2" charset="-122"/>
              </a:rPr>
              <a:t> 2</a:t>
            </a:r>
            <a:r>
              <a:rPr lang="zh-CN" altLang="en-US" b="1" dirty="0">
                <a:latin typeface="Times New Roman" panose="02020603050405020304" pitchFamily="18" charset="0"/>
                <a:ea typeface="宋体" panose="02010600030101010101" pitchFamily="2" charset="-122"/>
              </a:rPr>
              <a:t>、寿命长：</a:t>
            </a:r>
            <a:r>
              <a:rPr lang="en-US" altLang="zh-CN" b="1" dirty="0">
                <a:latin typeface="Times New Roman" panose="02020603050405020304" pitchFamily="18" charset="0"/>
                <a:ea typeface="宋体" panose="02010600030101010101" pitchFamily="2" charset="-122"/>
              </a:rPr>
              <a:t>LED </a:t>
            </a:r>
            <a:r>
              <a:rPr lang="zh-CN" altLang="en-US" b="1" dirty="0">
                <a:latin typeface="Times New Roman" panose="02020603050405020304" pitchFamily="18" charset="0"/>
                <a:ea typeface="宋体" panose="02010600030101010101" pitchFamily="2" charset="-122"/>
              </a:rPr>
              <a:t>光源无灯丝、工作电压低，使用寿命 可达</a:t>
            </a:r>
            <a:r>
              <a:rPr lang="en-US" altLang="zh-CN" b="1" dirty="0">
                <a:latin typeface="Times New Roman" panose="02020603050405020304" pitchFamily="18" charset="0"/>
                <a:ea typeface="宋体" panose="02010600030101010101" pitchFamily="2" charset="-122"/>
              </a:rPr>
              <a:t>5</a:t>
            </a:r>
            <a:r>
              <a:rPr lang="zh-CN" altLang="en-US" b="1" dirty="0">
                <a:latin typeface="Times New Roman" panose="02020603050405020304" pitchFamily="18" charset="0"/>
                <a:ea typeface="宋体" panose="02010600030101010101" pitchFamily="2" charset="-122"/>
              </a:rPr>
              <a:t>万到</a:t>
            </a:r>
            <a:r>
              <a:rPr lang="en-US" altLang="zh-CN" b="1" dirty="0">
                <a:latin typeface="Times New Roman" panose="02020603050405020304" pitchFamily="18" charset="0"/>
                <a:ea typeface="宋体" panose="02010600030101010101" pitchFamily="2" charset="-122"/>
              </a:rPr>
              <a:t>10</a:t>
            </a:r>
            <a:r>
              <a:rPr lang="zh-CN" altLang="en-US" b="1" dirty="0">
                <a:latin typeface="Times New Roman" panose="02020603050405020304" pitchFamily="18" charset="0"/>
                <a:ea typeface="宋体" panose="02010600030101010101" pitchFamily="2" charset="-122"/>
              </a:rPr>
              <a:t>万小时，也就是</a:t>
            </a:r>
            <a:r>
              <a:rPr lang="en-US" altLang="zh-CN" b="1" dirty="0">
                <a:latin typeface="Times New Roman" panose="02020603050405020304" pitchFamily="18" charset="0"/>
                <a:ea typeface="宋体" panose="02010600030101010101" pitchFamily="2" charset="-122"/>
              </a:rPr>
              <a:t>5</a:t>
            </a:r>
            <a:r>
              <a:rPr lang="zh-CN" altLang="en-US" b="1" dirty="0">
                <a:latin typeface="Times New Roman" panose="02020603050405020304" pitchFamily="18" charset="0"/>
                <a:ea typeface="宋体" panose="02010600030101010101" pitchFamily="2" charset="-122"/>
              </a:rPr>
              <a:t>年到</a:t>
            </a:r>
            <a:r>
              <a:rPr lang="en-US" altLang="zh-CN" b="1" dirty="0">
                <a:latin typeface="Times New Roman" panose="02020603050405020304" pitchFamily="18" charset="0"/>
                <a:ea typeface="宋体" panose="02010600030101010101" pitchFamily="2" charset="-122"/>
              </a:rPr>
              <a:t>10</a:t>
            </a:r>
            <a:r>
              <a:rPr lang="zh-CN" altLang="en-US" b="1" dirty="0">
                <a:latin typeface="Times New Roman" panose="02020603050405020304" pitchFamily="18" charset="0"/>
                <a:ea typeface="宋体" panose="02010600030101010101" pitchFamily="2" charset="-122"/>
              </a:rPr>
              <a:t>年时间。 </a:t>
            </a:r>
          </a:p>
        </p:txBody>
      </p:sp>
      <p:sp>
        <p:nvSpPr>
          <p:cNvPr id="88089" name="Text Box 25"/>
          <p:cNvSpPr txBox="1"/>
          <p:nvPr/>
        </p:nvSpPr>
        <p:spPr>
          <a:xfrm>
            <a:off x="881063" y="3968750"/>
            <a:ext cx="7515225" cy="2378075"/>
          </a:xfrm>
          <a:prstGeom prst="rect">
            <a:avLst/>
          </a:prstGeom>
          <a:gradFill rotWithShape="1">
            <a:gsLst>
              <a:gs pos="0">
                <a:schemeClr val="bg1"/>
              </a:gs>
              <a:gs pos="50000">
                <a:srgbClr val="FFFF99"/>
              </a:gs>
              <a:gs pos="100000">
                <a:schemeClr val="bg1"/>
              </a:gs>
            </a:gsLst>
            <a:lin ang="5400000" scaled="1"/>
            <a:tileRect/>
          </a:gradFill>
          <a:ln w="25400">
            <a:noFill/>
          </a:ln>
        </p:spPr>
        <p:txBody>
          <a:bodyPr lIns="90000" tIns="46800" rIns="90000" bIns="46800" anchor="ctr" anchorCtr="0">
            <a:spAutoFit/>
          </a:bodyPr>
          <a:lstStyle/>
          <a:p>
            <a:pPr marL="92075" indent="-92075" algn="just">
              <a:lnSpc>
                <a:spcPct val="125000"/>
              </a:lnSpc>
              <a:spcBef>
                <a:spcPct val="50000"/>
              </a:spcBef>
              <a:buSzTx/>
            </a:pPr>
            <a:r>
              <a:rPr lang="en-US" altLang="zh-CN" b="1">
                <a:latin typeface="Times New Roman" panose="02020603050405020304" pitchFamily="18" charset="0"/>
                <a:ea typeface="宋体" panose="02010600030101010101" pitchFamily="2" charset="-122"/>
              </a:rPr>
              <a:t> </a:t>
            </a:r>
            <a:r>
              <a:rPr lang="zh-CN" altLang="en-US" b="1">
                <a:solidFill>
                  <a:srgbClr val="0000FF"/>
                </a:solidFill>
                <a:latin typeface="Times New Roman" panose="02020603050405020304" pitchFamily="18" charset="0"/>
                <a:ea typeface="宋体" panose="02010600030101010101" pitchFamily="2" charset="-122"/>
              </a:rPr>
              <a:t>白炽灯的发光机理是电能将发光钨丝进行加热而发光的，钨丝就会老化甚至烧断，而发光二极管的发光机理是：正向偏压下的载流子注入、复合辐射和光能传输。由此可见二极管主要是靠载流子的不断移动而发光的，不存在老化和烧断的现象，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084"/>
                                        </p:tgtEl>
                                        <p:attrNameLst>
                                          <p:attrName>style.visibility</p:attrName>
                                        </p:attrNameLst>
                                      </p:cBhvr>
                                      <p:to>
                                        <p:strVal val="visible"/>
                                      </p:to>
                                    </p:set>
                                    <p:animEffect transition="in" filter="wipe(left)">
                                      <p:cBhvr>
                                        <p:cTn id="7" dur="500"/>
                                        <p:tgtEl>
                                          <p:spTgt spid="8808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87"/>
                                        </p:tgtEl>
                                        <p:attrNameLst>
                                          <p:attrName>style.visibility</p:attrName>
                                        </p:attrNameLst>
                                      </p:cBhvr>
                                      <p:to>
                                        <p:strVal val="visible"/>
                                      </p:to>
                                    </p:set>
                                    <p:animEffect transition="in" filter="wipe(left)">
                                      <p:cBhvr>
                                        <p:cTn id="12" dur="500"/>
                                        <p:tgtEl>
                                          <p:spTgt spid="8808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089"/>
                                        </p:tgtEl>
                                        <p:attrNameLst>
                                          <p:attrName>style.visibility</p:attrName>
                                        </p:attrNameLst>
                                      </p:cBhvr>
                                      <p:to>
                                        <p:strVal val="visible"/>
                                      </p:to>
                                    </p:set>
                                    <p:animEffect transition="in" filter="wipe(left)">
                                      <p:cBhvr>
                                        <p:cTn id="17" dur="500"/>
                                        <p:tgtEl>
                                          <p:spTgt spid="88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84" grpId="0"/>
      <p:bldP spid="88087" grpId="0"/>
      <p:bldP spid="88089"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2642"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2643"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2644"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9093" name="Text Box 5"/>
          <p:cNvSpPr txBox="1">
            <a:spLocks noChangeArrowheads="1"/>
          </p:cNvSpPr>
          <p:nvPr/>
        </p:nvSpPr>
        <p:spPr bwMode="auto">
          <a:xfrm>
            <a:off x="611188" y="501174"/>
            <a:ext cx="7713663" cy="52324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9.6.1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发光二极管</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LED</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light-emitting diode</a:t>
            </a:r>
            <a:r>
              <a:rPr kumimoji="1" lang="zh-CN" altLang="en-US" b="1" kern="1200" cap="none" spc="0" normalizeH="0" baseline="0" noProof="0" dirty="0">
                <a:solidFill>
                  <a:srgbClr val="A5002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p>
        </p:txBody>
      </p:sp>
      <p:sp>
        <p:nvSpPr>
          <p:cNvPr id="89094" name="Text Box 6"/>
          <p:cNvSpPr txBox="1"/>
          <p:nvPr/>
        </p:nvSpPr>
        <p:spPr>
          <a:xfrm>
            <a:off x="657225" y="3249613"/>
            <a:ext cx="7713663" cy="1463675"/>
          </a:xfrm>
          <a:prstGeom prst="rect">
            <a:avLst/>
          </a:prstGeom>
          <a:noFill/>
          <a:ln w="25400">
            <a:noFill/>
          </a:ln>
        </p:spPr>
        <p:txBody>
          <a:bodyPr lIns="90000" tIns="46800" rIns="90000" bIns="46800" anchor="ctr" anchorCtr="0">
            <a:spAutoFit/>
          </a:bodyPr>
          <a:lstStyle/>
          <a:p>
            <a:pPr marL="1789430" indent="-1789430" algn="just">
              <a:lnSpc>
                <a:spcPct val="125000"/>
              </a:lnSpc>
              <a:spcBef>
                <a:spcPct val="50000"/>
              </a:spcBef>
            </a:pPr>
            <a:r>
              <a:rPr lang="en-US" altLang="zh-CN" b="1" dirty="0">
                <a:latin typeface="Times New Roman" panose="02020603050405020304" pitchFamily="18" charset="0"/>
                <a:ea typeface="宋体" panose="02010600030101010101" pitchFamily="2" charset="-122"/>
              </a:rPr>
              <a:t> 4</a:t>
            </a:r>
            <a:r>
              <a:rPr lang="zh-CN" altLang="en-US" b="1" dirty="0">
                <a:latin typeface="Times New Roman" panose="02020603050405020304" pitchFamily="18" charset="0"/>
                <a:ea typeface="宋体" panose="02010600030101010101" pitchFamily="2" charset="-122"/>
              </a:rPr>
              <a:t>、高新尖：与传统光源比，</a:t>
            </a:r>
            <a:r>
              <a:rPr lang="en-US" altLang="zh-CN" b="1" dirty="0">
                <a:latin typeface="Times New Roman" panose="02020603050405020304" pitchFamily="18" charset="0"/>
                <a:ea typeface="宋体" panose="02010600030101010101" pitchFamily="2" charset="-122"/>
              </a:rPr>
              <a:t>LED </a:t>
            </a:r>
            <a:r>
              <a:rPr lang="zh-CN" altLang="en-US" b="1" dirty="0">
                <a:latin typeface="Times New Roman" panose="02020603050405020304" pitchFamily="18" charset="0"/>
                <a:ea typeface="宋体" panose="02010600030101010101" pitchFamily="2" charset="-122"/>
              </a:rPr>
              <a:t>光源融合了计算机、网络、嵌入式等高新技术，具有在线编程、无限升级、灵活多变的特点。</a:t>
            </a:r>
            <a:r>
              <a:rPr lang="zh-CN" altLang="en-US" dirty="0">
                <a:latin typeface="Times New Roman" panose="02020603050405020304" pitchFamily="18" charset="0"/>
                <a:ea typeface="宋体" panose="02010600030101010101" pitchFamily="2" charset="-122"/>
              </a:rPr>
              <a:t> </a:t>
            </a:r>
          </a:p>
        </p:txBody>
      </p:sp>
      <p:sp>
        <p:nvSpPr>
          <p:cNvPr id="89095" name="Text Box 7"/>
          <p:cNvSpPr txBox="1">
            <a:spLocks noChangeArrowheads="1"/>
          </p:cNvSpPr>
          <p:nvPr/>
        </p:nvSpPr>
        <p:spPr bwMode="auto">
          <a:xfrm>
            <a:off x="776288" y="1085850"/>
            <a:ext cx="2362200" cy="52546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chemeClr val="accent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LED</a:t>
            </a:r>
            <a:r>
              <a:rPr kumimoji="1" lang="zh-CN" altLang="en-US" sz="2800" b="1" kern="1200" cap="none" spc="0" normalizeH="0" baseline="0" noProof="0" dirty="0">
                <a:solidFill>
                  <a:schemeClr val="accent6"/>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的特点：</a:t>
            </a:r>
          </a:p>
        </p:txBody>
      </p:sp>
      <p:sp>
        <p:nvSpPr>
          <p:cNvPr id="89097" name="Text Box 9"/>
          <p:cNvSpPr txBox="1"/>
          <p:nvPr/>
        </p:nvSpPr>
        <p:spPr>
          <a:xfrm>
            <a:off x="657225" y="1628775"/>
            <a:ext cx="7713663" cy="1463675"/>
          </a:xfrm>
          <a:prstGeom prst="rect">
            <a:avLst/>
          </a:prstGeom>
          <a:noFill/>
          <a:ln w="25400">
            <a:noFill/>
          </a:ln>
        </p:spPr>
        <p:txBody>
          <a:bodyPr lIns="90000" tIns="46800" rIns="90000" bIns="46800" anchor="ctr" anchorCtr="0">
            <a:spAutoFit/>
          </a:bodyPr>
          <a:lstStyle/>
          <a:p>
            <a:pPr marL="1710055" indent="-1710055" algn="just">
              <a:lnSpc>
                <a:spcPct val="125000"/>
              </a:lnSpc>
              <a:spcBef>
                <a:spcPct val="50000"/>
              </a:spcBef>
            </a:pPr>
            <a:r>
              <a:rPr lang="en-US" altLang="zh-CN" b="1" dirty="0">
                <a:latin typeface="Times New Roman" panose="02020603050405020304" pitchFamily="18" charset="0"/>
                <a:ea typeface="宋体" panose="02010600030101010101" pitchFamily="2" charset="-122"/>
              </a:rPr>
              <a:t> 3</a:t>
            </a:r>
            <a:r>
              <a:rPr lang="zh-CN" altLang="en-US" b="1" dirty="0">
                <a:latin typeface="Times New Roman" panose="02020603050405020304" pitchFamily="18" charset="0"/>
                <a:ea typeface="宋体" panose="02010600030101010101" pitchFamily="2" charset="-122"/>
              </a:rPr>
              <a:t>、利环保：生产中无有害元素、使用中不发出有害物质、无辐射。不像荧光灯含水银会造成污染，同时</a:t>
            </a:r>
            <a:r>
              <a:rPr lang="en-US" altLang="zh-CN" b="1" dirty="0">
                <a:latin typeface="Times New Roman" panose="02020603050405020304" pitchFamily="18" charset="0"/>
                <a:ea typeface="宋体" panose="02010600030101010101" pitchFamily="2" charset="-122"/>
              </a:rPr>
              <a:t>LED</a:t>
            </a:r>
            <a:r>
              <a:rPr lang="zh-CN" altLang="en-US" b="1" dirty="0">
                <a:latin typeface="Times New Roman" panose="02020603050405020304" pitchFamily="18" charset="0"/>
                <a:ea typeface="宋体" panose="02010600030101010101" pitchFamily="2" charset="-122"/>
              </a:rPr>
              <a:t>也可以回收再利用。</a:t>
            </a:r>
            <a:r>
              <a:rPr lang="zh-CN" altLang="en-US" dirty="0">
                <a:latin typeface="Times New Roman" panose="02020603050405020304" pitchFamily="18" charset="0"/>
                <a:ea typeface="宋体" panose="02010600030101010101" pitchFamily="2" charset="-122"/>
              </a:rPr>
              <a:t> </a:t>
            </a:r>
          </a:p>
        </p:txBody>
      </p:sp>
      <p:sp>
        <p:nvSpPr>
          <p:cNvPr id="89098" name="Rectangle 10"/>
          <p:cNvSpPr/>
          <p:nvPr/>
        </p:nvSpPr>
        <p:spPr>
          <a:xfrm>
            <a:off x="657225" y="4868863"/>
            <a:ext cx="8145463" cy="1406525"/>
          </a:xfrm>
          <a:prstGeom prst="rect">
            <a:avLst/>
          </a:prstGeom>
          <a:noFill/>
          <a:ln w="9525">
            <a:noFill/>
          </a:ln>
        </p:spPr>
        <p:txBody>
          <a:bodyPr anchor="ctr" anchorCtr="0">
            <a:spAutoFit/>
          </a:bodyPr>
          <a:lstStyle/>
          <a:p>
            <a:pPr marL="1524000" indent="-1524000" algn="just">
              <a:lnSpc>
                <a:spcPct val="120000"/>
              </a:lnSpc>
            </a:pPr>
            <a:r>
              <a:rPr lang="en-US" altLang="zh-CN" b="1" dirty="0">
                <a:latin typeface="Times New Roman" panose="02020603050405020304" pitchFamily="18" charset="0"/>
                <a:ea typeface="宋体" panose="02010600030101010101" pitchFamily="2" charset="-122"/>
              </a:rPr>
              <a:t>5</a:t>
            </a:r>
            <a:r>
              <a:rPr lang="zh-CN" altLang="en-US" b="1" dirty="0">
                <a:latin typeface="Times New Roman" panose="02020603050405020304" pitchFamily="18" charset="0"/>
                <a:ea typeface="宋体" panose="02010600030101010101" pitchFamily="2" charset="-122"/>
              </a:rPr>
              <a:t>、高节能：节能能源无污染即为环保。直流驱动，超低功耗（单管</a:t>
            </a:r>
            <a:r>
              <a:rPr lang="en-US" altLang="zh-CN" b="1" dirty="0">
                <a:latin typeface="Times New Roman" panose="02020603050405020304" pitchFamily="18" charset="0"/>
                <a:ea typeface="宋体" panose="02010600030101010101" pitchFamily="2" charset="-122"/>
              </a:rPr>
              <a:t>0.03-0.06</a:t>
            </a:r>
            <a:r>
              <a:rPr lang="zh-CN" altLang="en-US" b="1" dirty="0">
                <a:latin typeface="Times New Roman" panose="02020603050405020304" pitchFamily="18" charset="0"/>
                <a:ea typeface="宋体" panose="02010600030101010101" pitchFamily="2" charset="-122"/>
              </a:rPr>
              <a:t>瓦）电光功率转换接近</a:t>
            </a:r>
            <a:r>
              <a:rPr lang="en-US" altLang="zh-CN" b="1" dirty="0">
                <a:latin typeface="Times New Roman" panose="02020603050405020304" pitchFamily="18" charset="0"/>
                <a:ea typeface="宋体" panose="02010600030101010101" pitchFamily="2" charset="-122"/>
              </a:rPr>
              <a:t>100%</a:t>
            </a:r>
            <a:r>
              <a:rPr lang="zh-CN" altLang="en-US" b="1" dirty="0">
                <a:latin typeface="Times New Roman" panose="02020603050405020304" pitchFamily="18" charset="0"/>
                <a:ea typeface="宋体" panose="02010600030101010101" pitchFamily="2" charset="-122"/>
              </a:rPr>
              <a:t>，相同照明效果比传统光源节能</a:t>
            </a:r>
            <a:r>
              <a:rPr lang="en-US" altLang="zh-CN" b="1" dirty="0">
                <a:latin typeface="Times New Roman" panose="02020603050405020304" pitchFamily="18" charset="0"/>
                <a:ea typeface="宋体" panose="02010600030101010101" pitchFamily="2" charset="-122"/>
              </a:rPr>
              <a:t>80%</a:t>
            </a:r>
            <a:r>
              <a:rPr lang="zh-CN" altLang="en-US" b="1" dirty="0">
                <a:latin typeface="Times New Roman" panose="02020603050405020304" pitchFamily="18" charset="0"/>
                <a:ea typeface="宋体" panose="02010600030101010101" pitchFamily="2" charset="-122"/>
              </a:rPr>
              <a:t>以上。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9097"/>
                                        </p:tgtEl>
                                        <p:attrNameLst>
                                          <p:attrName>style.visibility</p:attrName>
                                        </p:attrNameLst>
                                      </p:cBhvr>
                                      <p:to>
                                        <p:strVal val="visible"/>
                                      </p:to>
                                    </p:set>
                                    <p:animEffect transition="in" filter="wipe(left)">
                                      <p:cBhvr>
                                        <p:cTn id="7" dur="500"/>
                                        <p:tgtEl>
                                          <p:spTgt spid="8909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9094"/>
                                        </p:tgtEl>
                                        <p:attrNameLst>
                                          <p:attrName>style.visibility</p:attrName>
                                        </p:attrNameLst>
                                      </p:cBhvr>
                                      <p:to>
                                        <p:strVal val="visible"/>
                                      </p:to>
                                    </p:set>
                                    <p:animEffect transition="in" filter="wipe(left)">
                                      <p:cBhvr>
                                        <p:cTn id="12" dur="500"/>
                                        <p:tgtEl>
                                          <p:spTgt spid="8909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9098"/>
                                        </p:tgtEl>
                                        <p:attrNameLst>
                                          <p:attrName>style.visibility</p:attrName>
                                        </p:attrNameLst>
                                      </p:cBhvr>
                                      <p:to>
                                        <p:strVal val="visible"/>
                                      </p:to>
                                    </p:set>
                                    <p:animEffect transition="in" filter="blinds(horizontal)">
                                      <p:cBhvr>
                                        <p:cTn id="17" dur="500"/>
                                        <p:tgtEl>
                                          <p:spTgt spid="89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p:bldP spid="89097" grpId="0"/>
      <p:bldP spid="89098" grpId="0"/>
    </p:bldLst>
  </p:timing>
</p:sld>
</file>

<file path=ppt/slides/slide11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0898" name="Text Box 2"/>
          <p:cNvSpPr txBox="1">
            <a:spLocks noChangeArrowheads="1"/>
          </p:cNvSpPr>
          <p:nvPr/>
        </p:nvSpPr>
        <p:spPr bwMode="auto">
          <a:xfrm>
            <a:off x="564039" y="599599"/>
            <a:ext cx="302958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9.6.2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光电二极管</a:t>
            </a:r>
          </a:p>
        </p:txBody>
      </p:sp>
      <p:sp>
        <p:nvSpPr>
          <p:cNvPr id="80899" name="Text Box 3"/>
          <p:cNvSpPr txBox="1">
            <a:spLocks noChangeArrowheads="1"/>
          </p:cNvSpPr>
          <p:nvPr/>
        </p:nvSpPr>
        <p:spPr bwMode="auto">
          <a:xfrm>
            <a:off x="1193800" y="2895600"/>
            <a:ext cx="6059488" cy="51911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反向电流随光照强度的增加而上升。</a:t>
            </a:r>
          </a:p>
        </p:txBody>
      </p:sp>
      <p:grpSp>
        <p:nvGrpSpPr>
          <p:cNvPr id="2" name="Group 4"/>
          <p:cNvGrpSpPr/>
          <p:nvPr/>
        </p:nvGrpSpPr>
        <p:grpSpPr>
          <a:xfrm>
            <a:off x="1814513" y="3532188"/>
            <a:ext cx="2892425" cy="2474912"/>
            <a:chOff x="816" y="1747"/>
            <a:chExt cx="2277" cy="1949"/>
          </a:xfrm>
        </p:grpSpPr>
        <p:sp>
          <p:nvSpPr>
            <p:cNvPr id="113669" name="Line 5"/>
            <p:cNvSpPr/>
            <p:nvPr/>
          </p:nvSpPr>
          <p:spPr>
            <a:xfrm>
              <a:off x="984" y="2256"/>
              <a:ext cx="1944" cy="0"/>
            </a:xfrm>
            <a:prstGeom prst="line">
              <a:avLst/>
            </a:prstGeom>
            <a:ln w="28575" cap="flat" cmpd="sng">
              <a:solidFill>
                <a:schemeClr val="tx1"/>
              </a:solidFill>
              <a:prstDash val="solid"/>
              <a:round/>
              <a:headEnd type="none" w="sm" len="sm"/>
              <a:tailEnd type="triangle" w="med" len="med"/>
            </a:ln>
          </p:spPr>
        </p:sp>
        <p:sp>
          <p:nvSpPr>
            <p:cNvPr id="113670" name="Line 6"/>
            <p:cNvSpPr/>
            <p:nvPr/>
          </p:nvSpPr>
          <p:spPr>
            <a:xfrm flipV="1">
              <a:off x="2436" y="1848"/>
              <a:ext cx="0" cy="1848"/>
            </a:xfrm>
            <a:prstGeom prst="line">
              <a:avLst/>
            </a:prstGeom>
            <a:ln w="25400" cap="flat" cmpd="sng">
              <a:solidFill>
                <a:schemeClr val="tx1"/>
              </a:solidFill>
              <a:prstDash val="solid"/>
              <a:round/>
              <a:headEnd type="none" w="sm" len="sm"/>
              <a:tailEnd type="triangle" w="med" len="med"/>
            </a:ln>
          </p:spPr>
        </p:sp>
        <p:sp>
          <p:nvSpPr>
            <p:cNvPr id="80903" name="Text Box 7"/>
            <p:cNvSpPr txBox="1">
              <a:spLocks noChangeArrowheads="1"/>
            </p:cNvSpPr>
            <p:nvPr/>
          </p:nvSpPr>
          <p:spPr bwMode="auto">
            <a:xfrm>
              <a:off x="2171" y="1747"/>
              <a:ext cx="251"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i="1" noProof="1">
                  <a:effectLst>
                    <a:outerShdw blurRad="38100" dist="38100" dir="2700000">
                      <a:srgbClr val="FFFFFF"/>
                    </a:outerShdw>
                  </a:effectLst>
                  <a:latin typeface="Times New Roman" panose="02020603050405020304" pitchFamily="18" charset="0"/>
                  <a:ea typeface="楷体_GB2312" pitchFamily="49" charset="-122"/>
                  <a:cs typeface="+mn-cs"/>
                </a:rPr>
                <a:t>I</a:t>
              </a:r>
              <a:endParaRPr lang="en-US" altLang="zh-CN" sz="2800" b="1" i="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80904" name="Text Box 8"/>
            <p:cNvSpPr txBox="1">
              <a:spLocks noChangeArrowheads="1"/>
            </p:cNvSpPr>
            <p:nvPr/>
          </p:nvSpPr>
          <p:spPr bwMode="auto">
            <a:xfrm>
              <a:off x="2678" y="1878"/>
              <a:ext cx="415"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 </a:t>
              </a:r>
            </a:p>
          </p:txBody>
        </p:sp>
        <p:sp>
          <p:nvSpPr>
            <p:cNvPr id="113673" name="Freeform 9"/>
            <p:cNvSpPr/>
            <p:nvPr/>
          </p:nvSpPr>
          <p:spPr>
            <a:xfrm>
              <a:off x="816" y="2172"/>
              <a:ext cx="1788" cy="516"/>
            </a:xfrm>
            <a:custGeom>
              <a:avLst/>
              <a:gdLst/>
              <a:ahLst/>
              <a:cxnLst>
                <a:cxn ang="0">
                  <a:pos x="1788" y="0"/>
                </a:cxn>
                <a:cxn ang="0">
                  <a:pos x="1728" y="228"/>
                </a:cxn>
                <a:cxn ang="0">
                  <a:pos x="1536" y="384"/>
                </a:cxn>
                <a:cxn ang="0">
                  <a:pos x="744" y="468"/>
                </a:cxn>
                <a:cxn ang="0">
                  <a:pos x="0" y="516"/>
                </a:cxn>
              </a:cxnLst>
              <a:rect l="0" t="0" r="0" b="0"/>
              <a:pathLst>
                <a:path w="1788" h="516">
                  <a:moveTo>
                    <a:pt x="1788" y="0"/>
                  </a:moveTo>
                  <a:cubicBezTo>
                    <a:pt x="1778" y="40"/>
                    <a:pt x="1770" y="164"/>
                    <a:pt x="1728" y="228"/>
                  </a:cubicBezTo>
                  <a:cubicBezTo>
                    <a:pt x="1686" y="292"/>
                    <a:pt x="1700" y="344"/>
                    <a:pt x="1536" y="384"/>
                  </a:cubicBezTo>
                  <a:cubicBezTo>
                    <a:pt x="1372" y="424"/>
                    <a:pt x="1000" y="446"/>
                    <a:pt x="744" y="468"/>
                  </a:cubicBezTo>
                  <a:cubicBezTo>
                    <a:pt x="488" y="490"/>
                    <a:pt x="155" y="506"/>
                    <a:pt x="0" y="516"/>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13674" name="Freeform 10"/>
            <p:cNvSpPr/>
            <p:nvPr/>
          </p:nvSpPr>
          <p:spPr>
            <a:xfrm>
              <a:off x="816" y="2196"/>
              <a:ext cx="1800" cy="708"/>
            </a:xfrm>
            <a:custGeom>
              <a:avLst/>
              <a:gdLst/>
              <a:ahLst/>
              <a:cxnLst>
                <a:cxn ang="0">
                  <a:pos x="1800" y="0"/>
                </a:cxn>
                <a:cxn ang="0">
                  <a:pos x="1776" y="228"/>
                </a:cxn>
                <a:cxn ang="0">
                  <a:pos x="1704" y="444"/>
                </a:cxn>
                <a:cxn ang="0">
                  <a:pos x="1464" y="540"/>
                </a:cxn>
                <a:cxn ang="0">
                  <a:pos x="0" y="708"/>
                </a:cxn>
              </a:cxnLst>
              <a:rect l="0" t="0" r="0" b="0"/>
              <a:pathLst>
                <a:path w="1800" h="708">
                  <a:moveTo>
                    <a:pt x="1800" y="0"/>
                  </a:moveTo>
                  <a:cubicBezTo>
                    <a:pt x="1795" y="81"/>
                    <a:pt x="1792" y="154"/>
                    <a:pt x="1776" y="228"/>
                  </a:cubicBezTo>
                  <a:cubicBezTo>
                    <a:pt x="1760" y="302"/>
                    <a:pt x="1756" y="392"/>
                    <a:pt x="1704" y="444"/>
                  </a:cubicBezTo>
                  <a:cubicBezTo>
                    <a:pt x="1652" y="496"/>
                    <a:pt x="1748" y="496"/>
                    <a:pt x="1464" y="540"/>
                  </a:cubicBezTo>
                  <a:cubicBezTo>
                    <a:pt x="1180" y="584"/>
                    <a:pt x="244" y="680"/>
                    <a:pt x="0" y="708"/>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13675" name="Line 11"/>
            <p:cNvSpPr/>
            <p:nvPr/>
          </p:nvSpPr>
          <p:spPr>
            <a:xfrm>
              <a:off x="984" y="2508"/>
              <a:ext cx="0" cy="912"/>
            </a:xfrm>
            <a:prstGeom prst="line">
              <a:avLst/>
            </a:prstGeom>
            <a:ln w="25400" cap="flat" cmpd="sng">
              <a:solidFill>
                <a:schemeClr val="tx1"/>
              </a:solidFill>
              <a:prstDash val="solid"/>
              <a:round/>
              <a:headEnd type="none" w="sm" len="sm"/>
              <a:tailEnd type="triangle" w="med" len="med"/>
            </a:ln>
          </p:spPr>
        </p:sp>
        <p:sp>
          <p:nvSpPr>
            <p:cNvPr id="80908" name="Text Box 12"/>
            <p:cNvSpPr txBox="1">
              <a:spLocks noChangeArrowheads="1"/>
            </p:cNvSpPr>
            <p:nvPr/>
          </p:nvSpPr>
          <p:spPr bwMode="auto">
            <a:xfrm>
              <a:off x="923" y="2916"/>
              <a:ext cx="1266"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照度增加</a:t>
              </a:r>
            </a:p>
          </p:txBody>
        </p:sp>
      </p:grpSp>
      <p:sp>
        <p:nvSpPr>
          <p:cNvPr id="80915" name="Rectangle 19"/>
          <p:cNvSpPr>
            <a:spLocks noChangeArrowheads="1"/>
          </p:cNvSpPr>
          <p:nvPr/>
        </p:nvSpPr>
        <p:spPr bwMode="auto">
          <a:xfrm>
            <a:off x="6237288" y="3532188"/>
            <a:ext cx="901700" cy="519113"/>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符号</a:t>
            </a:r>
          </a:p>
        </p:txBody>
      </p:sp>
      <p:sp>
        <p:nvSpPr>
          <p:cNvPr id="80925" name="Text Box 29"/>
          <p:cNvSpPr txBox="1">
            <a:spLocks noChangeArrowheads="1"/>
          </p:cNvSpPr>
          <p:nvPr/>
        </p:nvSpPr>
        <p:spPr bwMode="auto">
          <a:xfrm>
            <a:off x="5761038" y="5399088"/>
            <a:ext cx="196691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dirty="0">
                <a:solidFill>
                  <a:srgbClr val="A5002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光电二极管</a:t>
            </a:r>
          </a:p>
        </p:txBody>
      </p:sp>
      <p:sp>
        <p:nvSpPr>
          <p:cNvPr id="113685" name="AutoShape 3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686" name="AutoShape 3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687" name="AutoShape 3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0933" name="Text Box 37"/>
          <p:cNvSpPr txBox="1">
            <a:spLocks noChangeArrowheads="1"/>
          </p:cNvSpPr>
          <p:nvPr/>
        </p:nvSpPr>
        <p:spPr bwMode="auto">
          <a:xfrm>
            <a:off x="611188" y="1116013"/>
            <a:ext cx="7605713" cy="150971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ts val="3800"/>
              </a:lnSpc>
              <a:spcBef>
                <a:spcPct val="50000"/>
              </a:spcBef>
              <a:buClrTx/>
              <a:buSzTx/>
              <a:buFontTx/>
              <a:defRPr/>
            </a:pP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光电二极管是一种将</a:t>
            </a:r>
            <a:r>
              <a:rPr kumimoji="1" lang="zh-CN" altLang="en-US" sz="26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光能转换成电能</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的半导体器件。其结构与普通二极管相似，只是在它的</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PN</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结处，通过管壳上的一个玻璃窗口接收外部光照。</a:t>
            </a:r>
          </a:p>
        </p:txBody>
      </p:sp>
      <p:grpSp>
        <p:nvGrpSpPr>
          <p:cNvPr id="114700" name="Group 13"/>
          <p:cNvGrpSpPr/>
          <p:nvPr/>
        </p:nvGrpSpPr>
        <p:grpSpPr>
          <a:xfrm rot="10800000">
            <a:off x="6334443" y="4176713"/>
            <a:ext cx="969010" cy="1141412"/>
            <a:chOff x="3557" y="2174"/>
            <a:chExt cx="763" cy="898"/>
          </a:xfrm>
        </p:grpSpPr>
        <p:sp>
          <p:nvSpPr>
            <p:cNvPr id="114701" name="Line 14"/>
            <p:cNvSpPr/>
            <p:nvPr/>
          </p:nvSpPr>
          <p:spPr>
            <a:xfrm>
              <a:off x="3838" y="2441"/>
              <a:ext cx="482" cy="0"/>
            </a:xfrm>
            <a:prstGeom prst="line">
              <a:avLst/>
            </a:prstGeom>
            <a:ln w="38100" cap="flat" cmpd="sng">
              <a:solidFill>
                <a:srgbClr val="FF3300"/>
              </a:solidFill>
              <a:prstDash val="solid"/>
              <a:round/>
              <a:headEnd type="none" w="sm" len="sm"/>
              <a:tailEnd type="none" w="med" len="lg"/>
            </a:ln>
          </p:spPr>
        </p:sp>
        <p:sp>
          <p:nvSpPr>
            <p:cNvPr id="114702" name="AutoShape 15"/>
            <p:cNvSpPr/>
            <p:nvPr/>
          </p:nvSpPr>
          <p:spPr>
            <a:xfrm>
              <a:off x="3867" y="2441"/>
              <a:ext cx="410" cy="277"/>
            </a:xfrm>
            <a:prstGeom prst="triangle">
              <a:avLst>
                <a:gd name="adj" fmla="val 50000"/>
              </a:avLst>
            </a:prstGeom>
            <a:noFill/>
            <a:ln w="38100" cap="flat" cmpd="sng">
              <a:solidFill>
                <a:srgbClr val="FF3300"/>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14703" name="Line 16"/>
            <p:cNvSpPr/>
            <p:nvPr/>
          </p:nvSpPr>
          <p:spPr>
            <a:xfrm>
              <a:off x="4067" y="2174"/>
              <a:ext cx="0" cy="898"/>
            </a:xfrm>
            <a:prstGeom prst="line">
              <a:avLst/>
            </a:prstGeom>
            <a:ln w="38100" cap="flat" cmpd="sng">
              <a:solidFill>
                <a:schemeClr val="tx1"/>
              </a:solidFill>
              <a:prstDash val="solid"/>
              <a:round/>
              <a:headEnd type="none" w="sm" len="sm"/>
              <a:tailEnd type="none" w="med" len="lg"/>
            </a:ln>
          </p:spPr>
        </p:sp>
        <p:sp>
          <p:nvSpPr>
            <p:cNvPr id="114704" name="Line 17"/>
            <p:cNvSpPr/>
            <p:nvPr/>
          </p:nvSpPr>
          <p:spPr>
            <a:xfrm rot="16020000">
              <a:off x="3652" y="2554"/>
              <a:ext cx="181" cy="267"/>
            </a:xfrm>
            <a:prstGeom prst="line">
              <a:avLst/>
            </a:prstGeom>
            <a:ln w="38100" cap="flat" cmpd="sng">
              <a:solidFill>
                <a:srgbClr val="FF3300"/>
              </a:solidFill>
              <a:prstDash val="solid"/>
              <a:round/>
              <a:headEnd type="none" w="sm" len="sm"/>
              <a:tailEnd type="triangle" w="med" len="med"/>
            </a:ln>
          </p:spPr>
        </p:sp>
        <p:sp>
          <p:nvSpPr>
            <p:cNvPr id="114705" name="Line 18"/>
            <p:cNvSpPr/>
            <p:nvPr/>
          </p:nvSpPr>
          <p:spPr>
            <a:xfrm rot="15960000">
              <a:off x="3600" y="2456"/>
              <a:ext cx="181" cy="267"/>
            </a:xfrm>
            <a:prstGeom prst="line">
              <a:avLst/>
            </a:prstGeom>
            <a:ln w="38100" cap="flat" cmpd="sng">
              <a:solidFill>
                <a:srgbClr val="FF3300"/>
              </a:solidFill>
              <a:prstDash val="solid"/>
              <a:round/>
              <a:headEnd type="none" w="sm" len="sm"/>
              <a:tailEnd type="triangle" w="med" len="med"/>
            </a:ln>
          </p:spPr>
        </p:sp>
      </p:grpSp>
      <p:pic>
        <p:nvPicPr>
          <p:cNvPr id="80932" name="Picture 36"/>
          <p:cNvPicPr>
            <a:picLocks noChangeAspect="1"/>
          </p:cNvPicPr>
          <p:nvPr/>
        </p:nvPicPr>
        <p:blipFill>
          <a:blip r:embed="rId3">
            <a:lum bright="20001" contrast="40000"/>
          </a:blip>
          <a:stretch>
            <a:fillRect/>
          </a:stretch>
        </p:blipFill>
        <p:spPr>
          <a:xfrm>
            <a:off x="1193800" y="2701925"/>
            <a:ext cx="6257925" cy="33051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0933">
                                            <p:txEl>
                                              <p:pRg st="0" end="0"/>
                                            </p:txEl>
                                          </p:spTgt>
                                        </p:tgtEl>
                                        <p:attrNameLst>
                                          <p:attrName>style.visibility</p:attrName>
                                        </p:attrNameLst>
                                      </p:cBhvr>
                                      <p:to>
                                        <p:strVal val="visible"/>
                                      </p:to>
                                    </p:set>
                                    <p:animEffect transition="in" filter="wipe(left)">
                                      <p:cBhvr>
                                        <p:cTn id="7" dur="500"/>
                                        <p:tgtEl>
                                          <p:spTgt spid="8093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0899">
                                            <p:txEl>
                                              <p:pRg st="0" end="0"/>
                                            </p:txEl>
                                          </p:spTgt>
                                        </p:tgtEl>
                                        <p:attrNameLst>
                                          <p:attrName>style.visibility</p:attrName>
                                        </p:attrNameLst>
                                      </p:cBhvr>
                                      <p:to>
                                        <p:strVal val="visible"/>
                                      </p:to>
                                    </p:set>
                                    <p:animEffect transition="in" filter="wipe(left)">
                                      <p:cBhvr>
                                        <p:cTn id="12" dur="500"/>
                                        <p:tgtEl>
                                          <p:spTgt spid="8089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strips(downLef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0915"/>
                                        </p:tgtEl>
                                        <p:attrNameLst>
                                          <p:attrName>style.visibility</p:attrName>
                                        </p:attrNameLst>
                                      </p:cBhvr>
                                      <p:to>
                                        <p:strVal val="visible"/>
                                      </p:to>
                                    </p:set>
                                    <p:animEffect transition="in" filter="blinds(horizontal)">
                                      <p:cBhvr>
                                        <p:cTn id="22" dur="500"/>
                                        <p:tgtEl>
                                          <p:spTgt spid="80915"/>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4700"/>
                                        </p:tgtEl>
                                        <p:attrNameLst>
                                          <p:attrName>style.visibility</p:attrName>
                                        </p:attrNameLst>
                                      </p:cBhvr>
                                      <p:to>
                                        <p:strVal val="visible"/>
                                      </p:to>
                                    </p:set>
                                  </p:childTnLst>
                                </p:cTn>
                              </p:par>
                            </p:childTnLst>
                          </p:cTn>
                        </p:par>
                        <p:par>
                          <p:cTn id="27" fill="hold">
                            <p:stCondLst>
                              <p:cond delay="0"/>
                            </p:stCondLst>
                            <p:childTnLst>
                              <p:par>
                                <p:cTn id="28" presetID="22" presetClass="entr" presetSubtype="8" fill="hold" grpId="0" nodeType="afterEffect">
                                  <p:stCondLst>
                                    <p:cond delay="0"/>
                                  </p:stCondLst>
                                  <p:childTnLst>
                                    <p:set>
                                      <p:cBhvr>
                                        <p:cTn id="29" dur="1" fill="hold">
                                          <p:stCondLst>
                                            <p:cond delay="0"/>
                                          </p:stCondLst>
                                        </p:cTn>
                                        <p:tgtEl>
                                          <p:spTgt spid="80925"/>
                                        </p:tgtEl>
                                        <p:attrNameLst>
                                          <p:attrName>style.visibility</p:attrName>
                                        </p:attrNameLst>
                                      </p:cBhvr>
                                      <p:to>
                                        <p:strVal val="visible"/>
                                      </p:to>
                                    </p:set>
                                    <p:animEffect transition="in" filter="wipe(left)">
                                      <p:cBhvr>
                                        <p:cTn id="30" dur="500"/>
                                        <p:tgtEl>
                                          <p:spTgt spid="80925"/>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80932"/>
                                        </p:tgtEl>
                                        <p:attrNameLst>
                                          <p:attrName>style.visibility</p:attrName>
                                        </p:attrNameLst>
                                      </p:cBhvr>
                                      <p:to>
                                        <p:strVal val="visible"/>
                                      </p:to>
                                    </p:set>
                                    <p:animEffect transition="in" filter="blinds(horizontal)">
                                      <p:cBhvr>
                                        <p:cTn id="35" dur="500"/>
                                        <p:tgtEl>
                                          <p:spTgt spid="809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p:bldP spid="80915" grpId="0"/>
      <p:bldP spid="80925" grpId="0"/>
      <p:bldP spid="80933"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0114" name="Text Box 2"/>
          <p:cNvSpPr txBox="1">
            <a:spLocks noChangeArrowheads="1"/>
          </p:cNvSpPr>
          <p:nvPr/>
        </p:nvSpPr>
        <p:spPr bwMode="auto">
          <a:xfrm>
            <a:off x="496729" y="477361"/>
            <a:ext cx="3135630"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9.6.2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光电二极管</a:t>
            </a:r>
          </a:p>
        </p:txBody>
      </p:sp>
      <p:grpSp>
        <p:nvGrpSpPr>
          <p:cNvPr id="114691" name="Group 4"/>
          <p:cNvGrpSpPr/>
          <p:nvPr/>
        </p:nvGrpSpPr>
        <p:grpSpPr>
          <a:xfrm>
            <a:off x="1409700" y="1042988"/>
            <a:ext cx="2892425" cy="2760662"/>
            <a:chOff x="816" y="1522"/>
            <a:chExt cx="2277" cy="2174"/>
          </a:xfrm>
        </p:grpSpPr>
        <p:sp>
          <p:nvSpPr>
            <p:cNvPr id="114692" name="Line 5"/>
            <p:cNvSpPr/>
            <p:nvPr/>
          </p:nvSpPr>
          <p:spPr>
            <a:xfrm>
              <a:off x="984" y="2256"/>
              <a:ext cx="1944" cy="0"/>
            </a:xfrm>
            <a:prstGeom prst="line">
              <a:avLst/>
            </a:prstGeom>
            <a:ln w="28575" cap="flat" cmpd="sng">
              <a:solidFill>
                <a:schemeClr val="tx1"/>
              </a:solidFill>
              <a:prstDash val="solid"/>
              <a:round/>
              <a:headEnd type="none" w="sm" len="sm"/>
              <a:tailEnd type="triangle" w="med" len="med"/>
            </a:ln>
          </p:spPr>
        </p:sp>
        <p:sp>
          <p:nvSpPr>
            <p:cNvPr id="114693" name="Line 6"/>
            <p:cNvSpPr/>
            <p:nvPr/>
          </p:nvSpPr>
          <p:spPr>
            <a:xfrm flipV="1">
              <a:off x="2436" y="1848"/>
              <a:ext cx="0" cy="1848"/>
            </a:xfrm>
            <a:prstGeom prst="line">
              <a:avLst/>
            </a:prstGeom>
            <a:ln w="25400" cap="flat" cmpd="sng">
              <a:solidFill>
                <a:schemeClr val="tx1"/>
              </a:solidFill>
              <a:prstDash val="solid"/>
              <a:round/>
              <a:headEnd type="none" w="sm" len="sm"/>
              <a:tailEnd type="triangle" w="med" len="med"/>
            </a:ln>
          </p:spPr>
        </p:sp>
        <p:sp>
          <p:nvSpPr>
            <p:cNvPr id="90119" name="Text Box 7"/>
            <p:cNvSpPr txBox="1">
              <a:spLocks noChangeArrowheads="1"/>
            </p:cNvSpPr>
            <p:nvPr/>
          </p:nvSpPr>
          <p:spPr bwMode="auto">
            <a:xfrm>
              <a:off x="2171" y="1522"/>
              <a:ext cx="251"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i="1" noProof="1">
                  <a:effectLst>
                    <a:outerShdw blurRad="38100" dist="38100" dir="2700000">
                      <a:srgbClr val="FFFFFF"/>
                    </a:outerShdw>
                  </a:effectLst>
                  <a:latin typeface="Times New Roman" panose="02020603050405020304" pitchFamily="18" charset="0"/>
                  <a:ea typeface="楷体_GB2312" pitchFamily="49" charset="-122"/>
                  <a:cs typeface="+mn-cs"/>
                </a:rPr>
                <a:t>I</a:t>
              </a:r>
              <a:endParaRPr lang="en-US" altLang="zh-CN" sz="2800" b="1" i="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0120" name="Text Box 8"/>
            <p:cNvSpPr txBox="1">
              <a:spLocks noChangeArrowheads="1"/>
            </p:cNvSpPr>
            <p:nvPr/>
          </p:nvSpPr>
          <p:spPr bwMode="auto">
            <a:xfrm>
              <a:off x="2678" y="1878"/>
              <a:ext cx="415"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 </a:t>
              </a:r>
            </a:p>
          </p:txBody>
        </p:sp>
        <p:sp>
          <p:nvSpPr>
            <p:cNvPr id="114696" name="Freeform 9"/>
            <p:cNvSpPr/>
            <p:nvPr/>
          </p:nvSpPr>
          <p:spPr>
            <a:xfrm>
              <a:off x="816" y="2172"/>
              <a:ext cx="1788" cy="516"/>
            </a:xfrm>
            <a:custGeom>
              <a:avLst/>
              <a:gdLst/>
              <a:ahLst/>
              <a:cxnLst>
                <a:cxn ang="0">
                  <a:pos x="1788" y="0"/>
                </a:cxn>
                <a:cxn ang="0">
                  <a:pos x="1728" y="228"/>
                </a:cxn>
                <a:cxn ang="0">
                  <a:pos x="1536" y="384"/>
                </a:cxn>
                <a:cxn ang="0">
                  <a:pos x="744" y="468"/>
                </a:cxn>
                <a:cxn ang="0">
                  <a:pos x="0" y="516"/>
                </a:cxn>
              </a:cxnLst>
              <a:rect l="0" t="0" r="0" b="0"/>
              <a:pathLst>
                <a:path w="1788" h="516">
                  <a:moveTo>
                    <a:pt x="1788" y="0"/>
                  </a:moveTo>
                  <a:cubicBezTo>
                    <a:pt x="1778" y="40"/>
                    <a:pt x="1770" y="164"/>
                    <a:pt x="1728" y="228"/>
                  </a:cubicBezTo>
                  <a:cubicBezTo>
                    <a:pt x="1686" y="292"/>
                    <a:pt x="1700" y="344"/>
                    <a:pt x="1536" y="384"/>
                  </a:cubicBezTo>
                  <a:cubicBezTo>
                    <a:pt x="1372" y="424"/>
                    <a:pt x="1000" y="446"/>
                    <a:pt x="744" y="468"/>
                  </a:cubicBezTo>
                  <a:cubicBezTo>
                    <a:pt x="488" y="490"/>
                    <a:pt x="155" y="506"/>
                    <a:pt x="0" y="516"/>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14697" name="Freeform 10"/>
            <p:cNvSpPr/>
            <p:nvPr/>
          </p:nvSpPr>
          <p:spPr>
            <a:xfrm>
              <a:off x="816" y="2196"/>
              <a:ext cx="1800" cy="708"/>
            </a:xfrm>
            <a:custGeom>
              <a:avLst/>
              <a:gdLst/>
              <a:ahLst/>
              <a:cxnLst>
                <a:cxn ang="0">
                  <a:pos x="1800" y="0"/>
                </a:cxn>
                <a:cxn ang="0">
                  <a:pos x="1776" y="228"/>
                </a:cxn>
                <a:cxn ang="0">
                  <a:pos x="1704" y="444"/>
                </a:cxn>
                <a:cxn ang="0">
                  <a:pos x="1464" y="540"/>
                </a:cxn>
                <a:cxn ang="0">
                  <a:pos x="0" y="708"/>
                </a:cxn>
              </a:cxnLst>
              <a:rect l="0" t="0" r="0" b="0"/>
              <a:pathLst>
                <a:path w="1800" h="708">
                  <a:moveTo>
                    <a:pt x="1800" y="0"/>
                  </a:moveTo>
                  <a:cubicBezTo>
                    <a:pt x="1795" y="81"/>
                    <a:pt x="1792" y="154"/>
                    <a:pt x="1776" y="228"/>
                  </a:cubicBezTo>
                  <a:cubicBezTo>
                    <a:pt x="1760" y="302"/>
                    <a:pt x="1756" y="392"/>
                    <a:pt x="1704" y="444"/>
                  </a:cubicBezTo>
                  <a:cubicBezTo>
                    <a:pt x="1652" y="496"/>
                    <a:pt x="1748" y="496"/>
                    <a:pt x="1464" y="540"/>
                  </a:cubicBezTo>
                  <a:cubicBezTo>
                    <a:pt x="1180" y="584"/>
                    <a:pt x="244" y="680"/>
                    <a:pt x="0" y="708"/>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14698" name="Line 11"/>
            <p:cNvSpPr/>
            <p:nvPr/>
          </p:nvSpPr>
          <p:spPr>
            <a:xfrm>
              <a:off x="984" y="2508"/>
              <a:ext cx="0" cy="912"/>
            </a:xfrm>
            <a:prstGeom prst="line">
              <a:avLst/>
            </a:prstGeom>
            <a:ln w="25400" cap="flat" cmpd="sng">
              <a:solidFill>
                <a:schemeClr val="tx1"/>
              </a:solidFill>
              <a:prstDash val="solid"/>
              <a:round/>
              <a:headEnd type="none" w="sm" len="sm"/>
              <a:tailEnd type="triangle" w="med" len="med"/>
            </a:ln>
          </p:spPr>
        </p:sp>
        <p:sp>
          <p:nvSpPr>
            <p:cNvPr id="90124" name="Text Box 12"/>
            <p:cNvSpPr txBox="1">
              <a:spLocks noChangeArrowheads="1"/>
            </p:cNvSpPr>
            <p:nvPr/>
          </p:nvSpPr>
          <p:spPr bwMode="auto">
            <a:xfrm>
              <a:off x="923" y="2916"/>
              <a:ext cx="1266"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照度增加</a:t>
              </a:r>
            </a:p>
          </p:txBody>
        </p:sp>
      </p:grpSp>
      <p:grpSp>
        <p:nvGrpSpPr>
          <p:cNvPr id="114700" name="Group 13"/>
          <p:cNvGrpSpPr/>
          <p:nvPr/>
        </p:nvGrpSpPr>
        <p:grpSpPr>
          <a:xfrm rot="10800000">
            <a:off x="5364163" y="1941513"/>
            <a:ext cx="969010" cy="1141412"/>
            <a:chOff x="3557" y="2174"/>
            <a:chExt cx="763" cy="898"/>
          </a:xfrm>
        </p:grpSpPr>
        <p:sp>
          <p:nvSpPr>
            <p:cNvPr id="114701" name="Line 14"/>
            <p:cNvSpPr/>
            <p:nvPr/>
          </p:nvSpPr>
          <p:spPr>
            <a:xfrm>
              <a:off x="3838" y="2441"/>
              <a:ext cx="482" cy="0"/>
            </a:xfrm>
            <a:prstGeom prst="line">
              <a:avLst/>
            </a:prstGeom>
            <a:ln w="38100" cap="flat" cmpd="sng">
              <a:solidFill>
                <a:srgbClr val="FF3300"/>
              </a:solidFill>
              <a:prstDash val="solid"/>
              <a:round/>
              <a:headEnd type="none" w="sm" len="sm"/>
              <a:tailEnd type="none" w="med" len="lg"/>
            </a:ln>
          </p:spPr>
        </p:sp>
        <p:sp>
          <p:nvSpPr>
            <p:cNvPr id="114702" name="AutoShape 15"/>
            <p:cNvSpPr/>
            <p:nvPr/>
          </p:nvSpPr>
          <p:spPr>
            <a:xfrm>
              <a:off x="3867" y="2441"/>
              <a:ext cx="410" cy="277"/>
            </a:xfrm>
            <a:prstGeom prst="triangle">
              <a:avLst>
                <a:gd name="adj" fmla="val 50000"/>
              </a:avLst>
            </a:prstGeom>
            <a:noFill/>
            <a:ln w="38100" cap="flat" cmpd="sng">
              <a:solidFill>
                <a:srgbClr val="FF3300"/>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14703" name="Line 16"/>
            <p:cNvSpPr/>
            <p:nvPr/>
          </p:nvSpPr>
          <p:spPr>
            <a:xfrm>
              <a:off x="4067" y="2174"/>
              <a:ext cx="0" cy="898"/>
            </a:xfrm>
            <a:prstGeom prst="line">
              <a:avLst/>
            </a:prstGeom>
            <a:ln w="38100" cap="flat" cmpd="sng">
              <a:solidFill>
                <a:schemeClr val="tx1"/>
              </a:solidFill>
              <a:prstDash val="solid"/>
              <a:round/>
              <a:headEnd type="none" w="sm" len="sm"/>
              <a:tailEnd type="none" w="med" len="lg"/>
            </a:ln>
          </p:spPr>
        </p:sp>
        <p:sp>
          <p:nvSpPr>
            <p:cNvPr id="114704" name="Line 17"/>
            <p:cNvSpPr/>
            <p:nvPr/>
          </p:nvSpPr>
          <p:spPr>
            <a:xfrm rot="16020000">
              <a:off x="3652" y="2554"/>
              <a:ext cx="181" cy="267"/>
            </a:xfrm>
            <a:prstGeom prst="line">
              <a:avLst/>
            </a:prstGeom>
            <a:ln w="38100" cap="flat" cmpd="sng">
              <a:solidFill>
                <a:srgbClr val="FF3300"/>
              </a:solidFill>
              <a:prstDash val="solid"/>
              <a:round/>
              <a:headEnd type="none" w="sm" len="sm"/>
              <a:tailEnd type="triangle" w="med" len="med"/>
            </a:ln>
          </p:spPr>
        </p:sp>
        <p:sp>
          <p:nvSpPr>
            <p:cNvPr id="114705" name="Line 18"/>
            <p:cNvSpPr/>
            <p:nvPr/>
          </p:nvSpPr>
          <p:spPr>
            <a:xfrm rot="15960000">
              <a:off x="3600" y="2456"/>
              <a:ext cx="181" cy="267"/>
            </a:xfrm>
            <a:prstGeom prst="line">
              <a:avLst/>
            </a:prstGeom>
            <a:ln w="38100" cap="flat" cmpd="sng">
              <a:solidFill>
                <a:srgbClr val="FF3300"/>
              </a:solidFill>
              <a:prstDash val="solid"/>
              <a:round/>
              <a:headEnd type="none" w="sm" len="sm"/>
              <a:tailEnd type="triangle" w="med" len="med"/>
            </a:ln>
          </p:spPr>
        </p:sp>
      </p:grpSp>
      <p:sp>
        <p:nvSpPr>
          <p:cNvPr id="90131" name="Rectangle 19"/>
          <p:cNvSpPr>
            <a:spLocks noChangeArrowheads="1"/>
          </p:cNvSpPr>
          <p:nvPr/>
        </p:nvSpPr>
        <p:spPr bwMode="auto">
          <a:xfrm>
            <a:off x="5440363" y="1179513"/>
            <a:ext cx="901700" cy="519113"/>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符号</a:t>
            </a:r>
          </a:p>
        </p:txBody>
      </p:sp>
      <p:sp>
        <p:nvSpPr>
          <p:cNvPr id="90134" name="Text Box 22"/>
          <p:cNvSpPr txBox="1">
            <a:spLocks noChangeArrowheads="1"/>
          </p:cNvSpPr>
          <p:nvPr/>
        </p:nvSpPr>
        <p:spPr bwMode="auto">
          <a:xfrm>
            <a:off x="744538" y="3829050"/>
            <a:ext cx="7697788" cy="2679700"/>
          </a:xfrm>
          <a:prstGeom prst="rect">
            <a:avLst/>
          </a:prstGeom>
          <a:noFill/>
          <a:ln w="25400">
            <a:noFill/>
            <a:miter lim="800000"/>
            <a:headEnd type="none" w="sm" len="sm"/>
            <a:tailEnd type="none" w="med" len="lg"/>
          </a:ln>
          <a:effectLst/>
        </p:spPr>
        <p:txBody>
          <a:bodyPr lIns="90000" tIns="46800" rIns="90000" bIns="46800" anchor="ctr">
            <a:spAutoFit/>
          </a:bodyPr>
          <a:lstStyle/>
          <a:p>
            <a:pPr marR="0" algn="just" defTabSz="914400">
              <a:lnSpc>
                <a:spcPct val="120000"/>
              </a:lnSpc>
              <a:buClrTx/>
              <a:buSzTx/>
              <a:buFontTx/>
              <a:defRPr/>
            </a:pPr>
            <a:r>
              <a:rPr kumimoji="1" lang="en-US" altLang="zh-CN"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在光电二极管中，</a:t>
            </a:r>
            <a:r>
              <a:rPr kumimoji="1" lang="zh-CN" altLang="en-US"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反向饱和电流随着照射到</a:t>
            </a:r>
            <a:r>
              <a:rPr kumimoji="1" lang="en-US" alt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PN</a:t>
            </a:r>
            <a:r>
              <a:rPr kumimoji="1" lang="zh-CN" altLang="en-US"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上的光强而增加</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。当没有入射光时，反向电流几乎可以忽略不计。光电二极管可以作为光电控制器件或用来进行光的测量，当制作成大面积的光电二极管时，可以作为一种能源称为光电池。</a:t>
            </a:r>
          </a:p>
        </p:txBody>
      </p:sp>
      <p:sp>
        <p:nvSpPr>
          <p:cNvPr id="90135" name="Text Box 23"/>
          <p:cNvSpPr txBox="1">
            <a:spLocks noChangeArrowheads="1"/>
          </p:cNvSpPr>
          <p:nvPr/>
        </p:nvSpPr>
        <p:spPr bwMode="auto">
          <a:xfrm>
            <a:off x="4900613" y="3160713"/>
            <a:ext cx="196691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rgbClr val="A5002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光电二极管</a:t>
            </a:r>
          </a:p>
        </p:txBody>
      </p:sp>
      <p:sp>
        <p:nvSpPr>
          <p:cNvPr id="114709" name="AutoShape 2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4710" name="AutoShape 2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4711" name="AutoShape 2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0134"/>
                                        </p:tgtEl>
                                        <p:attrNameLst>
                                          <p:attrName>style.visibility</p:attrName>
                                        </p:attrNameLst>
                                      </p:cBhvr>
                                      <p:to>
                                        <p:strVal val="visible"/>
                                      </p:to>
                                    </p:set>
                                    <p:animEffect transition="in" filter="wipe(left)">
                                      <p:cBhvr>
                                        <p:cTn id="7" dur="500"/>
                                        <p:tgtEl>
                                          <p:spTgt spid="901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34" grpId="0" bldLvl="0" animBg="1"/>
    </p:bldLst>
  </p:timing>
</p:sld>
</file>

<file path=ppt/slides/slide11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883126" y="585311"/>
            <a:ext cx="302958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9.6.2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17763"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7764"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7765"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 name="Text Box 2"/>
          <p:cNvSpPr txBox="1">
            <a:spLocks noChangeArrowheads="1"/>
          </p:cNvSpPr>
          <p:nvPr/>
        </p:nvSpPr>
        <p:spPr bwMode="auto">
          <a:xfrm>
            <a:off x="882650" y="4318000"/>
            <a:ext cx="7556500" cy="155575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ts val="3800"/>
              </a:lnSpc>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发光二极管另一个重要用途是将电信号变为光信号，作用于光缆，利用光电二极管接收，在接收电路中输出复原</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0~5V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的电压脉冲信号。</a:t>
            </a:r>
          </a:p>
        </p:txBody>
      </p:sp>
      <p:grpSp>
        <p:nvGrpSpPr>
          <p:cNvPr id="117767" name="组合 48"/>
          <p:cNvGrpSpPr/>
          <p:nvPr/>
        </p:nvGrpSpPr>
        <p:grpSpPr>
          <a:xfrm>
            <a:off x="1258888" y="1490663"/>
            <a:ext cx="3001962" cy="1965325"/>
            <a:chOff x="704850" y="833735"/>
            <a:chExt cx="3002598" cy="1965165"/>
          </a:xfrm>
        </p:grpSpPr>
        <p:sp>
          <p:nvSpPr>
            <p:cNvPr id="117768" name="椭圆 2"/>
            <p:cNvSpPr/>
            <p:nvPr/>
          </p:nvSpPr>
          <p:spPr>
            <a:xfrm>
              <a:off x="1285875" y="1854200"/>
              <a:ext cx="541338" cy="539750"/>
            </a:xfrm>
            <a:prstGeom prst="ellipse">
              <a:avLst/>
            </a:prstGeom>
            <a:noFill/>
            <a:ln w="3175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nvGrpSpPr>
            <p:cNvPr id="117769" name="组合 5"/>
            <p:cNvGrpSpPr/>
            <p:nvPr/>
          </p:nvGrpSpPr>
          <p:grpSpPr>
            <a:xfrm>
              <a:off x="1308100" y="1944688"/>
              <a:ext cx="473075" cy="303212"/>
              <a:chOff x="2663800" y="1748575"/>
              <a:chExt cx="473650" cy="303240"/>
            </a:xfrm>
          </p:grpSpPr>
          <p:cxnSp>
            <p:nvCxnSpPr>
              <p:cNvPr id="117770" name="直接连接符 4"/>
              <p:cNvCxnSpPr/>
              <p:nvPr/>
            </p:nvCxnSpPr>
            <p:spPr>
              <a:xfrm flipV="1">
                <a:off x="2663800" y="2033845"/>
                <a:ext cx="108000" cy="0"/>
              </a:xfrm>
              <a:prstGeom prst="line">
                <a:avLst/>
              </a:prstGeom>
              <a:ln w="31750" cap="flat" cmpd="sng">
                <a:solidFill>
                  <a:schemeClr val="tx1"/>
                </a:solidFill>
                <a:prstDash val="solid"/>
                <a:round/>
                <a:headEnd type="none" w="med" len="med"/>
                <a:tailEnd type="none" w="med" len="med"/>
              </a:ln>
            </p:spPr>
          </p:cxnSp>
          <p:cxnSp>
            <p:nvCxnSpPr>
              <p:cNvPr id="117771" name="直接连接符 12"/>
              <p:cNvCxnSpPr/>
              <p:nvPr/>
            </p:nvCxnSpPr>
            <p:spPr>
              <a:xfrm rot="5400000" flipV="1">
                <a:off x="2643040" y="1892575"/>
                <a:ext cx="288000" cy="0"/>
              </a:xfrm>
              <a:prstGeom prst="line">
                <a:avLst/>
              </a:prstGeom>
              <a:ln w="31750" cap="flat" cmpd="sng">
                <a:solidFill>
                  <a:schemeClr val="tx1"/>
                </a:solidFill>
                <a:prstDash val="solid"/>
                <a:round/>
                <a:headEnd type="none" w="med" len="med"/>
                <a:tailEnd type="none" w="med" len="med"/>
              </a:ln>
            </p:spPr>
          </p:cxnSp>
          <p:cxnSp>
            <p:nvCxnSpPr>
              <p:cNvPr id="117772" name="直接连接符 13"/>
              <p:cNvCxnSpPr/>
              <p:nvPr/>
            </p:nvCxnSpPr>
            <p:spPr>
              <a:xfrm flipV="1">
                <a:off x="2771820" y="1763815"/>
                <a:ext cx="108000" cy="0"/>
              </a:xfrm>
              <a:prstGeom prst="line">
                <a:avLst/>
              </a:prstGeom>
              <a:ln w="31750" cap="flat" cmpd="sng">
                <a:solidFill>
                  <a:schemeClr val="tx1"/>
                </a:solidFill>
                <a:prstDash val="solid"/>
                <a:round/>
                <a:headEnd type="none" w="med" len="med"/>
                <a:tailEnd type="none" w="med" len="med"/>
              </a:ln>
            </p:spPr>
          </p:cxnSp>
          <p:cxnSp>
            <p:nvCxnSpPr>
              <p:cNvPr id="117773" name="直接连接符 14"/>
              <p:cNvCxnSpPr/>
              <p:nvPr/>
            </p:nvCxnSpPr>
            <p:spPr>
              <a:xfrm rot="5400000" flipV="1">
                <a:off x="2717810" y="1907815"/>
                <a:ext cx="288000" cy="0"/>
              </a:xfrm>
              <a:prstGeom prst="line">
                <a:avLst/>
              </a:prstGeom>
              <a:ln w="31750" cap="flat" cmpd="sng">
                <a:solidFill>
                  <a:schemeClr val="tx1"/>
                </a:solidFill>
                <a:prstDash val="solid"/>
                <a:round/>
                <a:headEnd type="none" w="med" len="med"/>
                <a:tailEnd type="none" w="med" len="med"/>
              </a:ln>
            </p:spPr>
          </p:cxnSp>
          <p:cxnSp>
            <p:nvCxnSpPr>
              <p:cNvPr id="117774" name="直接连接符 15"/>
              <p:cNvCxnSpPr/>
              <p:nvPr/>
            </p:nvCxnSpPr>
            <p:spPr>
              <a:xfrm flipV="1">
                <a:off x="2861810" y="2034560"/>
                <a:ext cx="108000" cy="0"/>
              </a:xfrm>
              <a:prstGeom prst="line">
                <a:avLst/>
              </a:prstGeom>
              <a:ln w="31750" cap="flat" cmpd="sng">
                <a:solidFill>
                  <a:schemeClr val="tx1"/>
                </a:solidFill>
                <a:prstDash val="solid"/>
                <a:round/>
                <a:headEnd type="none" w="med" len="med"/>
                <a:tailEnd type="none" w="med" len="med"/>
              </a:ln>
            </p:spPr>
          </p:cxnSp>
          <p:cxnSp>
            <p:nvCxnSpPr>
              <p:cNvPr id="117775" name="直接连接符 17"/>
              <p:cNvCxnSpPr/>
              <p:nvPr/>
            </p:nvCxnSpPr>
            <p:spPr>
              <a:xfrm rot="5400000" flipV="1">
                <a:off x="2810680" y="1892575"/>
                <a:ext cx="288000" cy="0"/>
              </a:xfrm>
              <a:prstGeom prst="line">
                <a:avLst/>
              </a:prstGeom>
              <a:ln w="31750" cap="flat" cmpd="sng">
                <a:solidFill>
                  <a:schemeClr val="tx1"/>
                </a:solidFill>
                <a:prstDash val="solid"/>
                <a:round/>
                <a:headEnd type="none" w="med" len="med"/>
                <a:tailEnd type="none" w="med" len="med"/>
              </a:ln>
            </p:spPr>
          </p:cxnSp>
          <p:cxnSp>
            <p:nvCxnSpPr>
              <p:cNvPr id="117776" name="直接连接符 18"/>
              <p:cNvCxnSpPr/>
              <p:nvPr/>
            </p:nvCxnSpPr>
            <p:spPr>
              <a:xfrm flipV="1">
                <a:off x="2939460" y="1763815"/>
                <a:ext cx="108000" cy="0"/>
              </a:xfrm>
              <a:prstGeom prst="line">
                <a:avLst/>
              </a:prstGeom>
              <a:ln w="31750" cap="flat" cmpd="sng">
                <a:solidFill>
                  <a:schemeClr val="tx1"/>
                </a:solidFill>
                <a:prstDash val="solid"/>
                <a:round/>
                <a:headEnd type="none" w="med" len="med"/>
                <a:tailEnd type="none" w="med" len="med"/>
              </a:ln>
            </p:spPr>
          </p:cxnSp>
          <p:cxnSp>
            <p:nvCxnSpPr>
              <p:cNvPr id="117777" name="直接连接符 19"/>
              <p:cNvCxnSpPr/>
              <p:nvPr/>
            </p:nvCxnSpPr>
            <p:spPr>
              <a:xfrm rot="5400000" flipV="1">
                <a:off x="2885450" y="1907815"/>
                <a:ext cx="288000" cy="0"/>
              </a:xfrm>
              <a:prstGeom prst="line">
                <a:avLst/>
              </a:prstGeom>
              <a:ln w="31750" cap="flat" cmpd="sng">
                <a:solidFill>
                  <a:schemeClr val="tx1"/>
                </a:solidFill>
                <a:prstDash val="solid"/>
                <a:round/>
                <a:headEnd type="none" w="med" len="med"/>
                <a:tailEnd type="none" w="med" len="med"/>
              </a:ln>
            </p:spPr>
          </p:cxnSp>
          <p:cxnSp>
            <p:nvCxnSpPr>
              <p:cNvPr id="117778" name="直接连接符 20"/>
              <p:cNvCxnSpPr/>
              <p:nvPr/>
            </p:nvCxnSpPr>
            <p:spPr>
              <a:xfrm flipV="1">
                <a:off x="3029450" y="2034560"/>
                <a:ext cx="108000" cy="0"/>
              </a:xfrm>
              <a:prstGeom prst="line">
                <a:avLst/>
              </a:prstGeom>
              <a:ln w="31750" cap="flat" cmpd="sng">
                <a:solidFill>
                  <a:schemeClr val="tx1"/>
                </a:solidFill>
                <a:prstDash val="solid"/>
                <a:round/>
                <a:headEnd type="none" w="med" len="med"/>
                <a:tailEnd type="none" w="med" len="med"/>
              </a:ln>
            </p:spPr>
          </p:cxnSp>
        </p:grpSp>
        <p:sp>
          <p:nvSpPr>
            <p:cNvPr id="117779" name="AutoShape 87"/>
            <p:cNvSpPr/>
            <p:nvPr/>
          </p:nvSpPr>
          <p:spPr>
            <a:xfrm rot="10800000">
              <a:off x="3176905" y="1862138"/>
              <a:ext cx="315913" cy="315912"/>
            </a:xfrm>
            <a:prstGeom prst="triangle">
              <a:avLst>
                <a:gd name="adj" fmla="val 50000"/>
              </a:avLst>
            </a:prstGeom>
            <a:noFill/>
            <a:ln w="317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cxnSp>
          <p:nvCxnSpPr>
            <p:cNvPr id="117780" name="直接连接符 10"/>
            <p:cNvCxnSpPr/>
            <p:nvPr/>
          </p:nvCxnSpPr>
          <p:spPr>
            <a:xfrm>
              <a:off x="1557338" y="1358900"/>
              <a:ext cx="0" cy="503238"/>
            </a:xfrm>
            <a:prstGeom prst="line">
              <a:avLst/>
            </a:prstGeom>
            <a:ln w="31750" cap="flat" cmpd="sng">
              <a:solidFill>
                <a:schemeClr val="tx1"/>
              </a:solidFill>
              <a:prstDash val="solid"/>
              <a:round/>
              <a:headEnd type="none" w="med" len="med"/>
              <a:tailEnd type="none" w="med" len="med"/>
            </a:ln>
          </p:spPr>
        </p:cxnSp>
        <p:cxnSp>
          <p:nvCxnSpPr>
            <p:cNvPr id="117781" name="直接连接符 26"/>
            <p:cNvCxnSpPr/>
            <p:nvPr/>
          </p:nvCxnSpPr>
          <p:spPr>
            <a:xfrm>
              <a:off x="1557338" y="2384425"/>
              <a:ext cx="0" cy="414000"/>
            </a:xfrm>
            <a:prstGeom prst="line">
              <a:avLst/>
            </a:prstGeom>
            <a:ln w="31750" cap="flat" cmpd="sng">
              <a:solidFill>
                <a:schemeClr val="tx1"/>
              </a:solidFill>
              <a:prstDash val="solid"/>
              <a:round/>
              <a:headEnd type="none" w="med" len="med"/>
              <a:tailEnd type="none" w="med" len="med"/>
            </a:ln>
          </p:spPr>
        </p:cxnSp>
        <p:cxnSp>
          <p:nvCxnSpPr>
            <p:cNvPr id="117782" name="直接连接符 27"/>
            <p:cNvCxnSpPr/>
            <p:nvPr/>
          </p:nvCxnSpPr>
          <p:spPr>
            <a:xfrm rot="5400000">
              <a:off x="2439194" y="477044"/>
              <a:ext cx="0" cy="1763712"/>
            </a:xfrm>
            <a:prstGeom prst="line">
              <a:avLst/>
            </a:prstGeom>
            <a:ln w="31750" cap="flat" cmpd="sng">
              <a:solidFill>
                <a:schemeClr val="tx1"/>
              </a:solidFill>
              <a:prstDash val="solid"/>
              <a:round/>
              <a:headEnd type="none" w="med" len="med"/>
              <a:tailEnd type="none" w="med" len="med"/>
            </a:ln>
          </p:spPr>
        </p:cxnSp>
        <p:sp>
          <p:nvSpPr>
            <p:cNvPr id="117783" name="矩形 6"/>
            <p:cNvSpPr/>
            <p:nvPr/>
          </p:nvSpPr>
          <p:spPr>
            <a:xfrm>
              <a:off x="2141538" y="1266825"/>
              <a:ext cx="539750" cy="179388"/>
            </a:xfrm>
            <a:prstGeom prst="rect">
              <a:avLst/>
            </a:prstGeom>
            <a:solidFill>
              <a:schemeClr val="bg1"/>
            </a:solidFill>
            <a:ln w="3175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cxnSp>
          <p:nvCxnSpPr>
            <p:cNvPr id="117784" name="直接连接符 28"/>
            <p:cNvCxnSpPr/>
            <p:nvPr/>
          </p:nvCxnSpPr>
          <p:spPr>
            <a:xfrm>
              <a:off x="3327400" y="1358900"/>
              <a:ext cx="0" cy="1440000"/>
            </a:xfrm>
            <a:prstGeom prst="line">
              <a:avLst/>
            </a:prstGeom>
            <a:ln w="31750" cap="flat" cmpd="sng">
              <a:solidFill>
                <a:schemeClr val="tx1"/>
              </a:solidFill>
              <a:prstDash val="solid"/>
              <a:round/>
              <a:headEnd type="none" w="med" len="med"/>
              <a:tailEnd type="none" w="med" len="med"/>
            </a:ln>
          </p:spPr>
        </p:cxnSp>
        <p:cxnSp>
          <p:nvCxnSpPr>
            <p:cNvPr id="117785" name="直接连接符 27"/>
            <p:cNvCxnSpPr/>
            <p:nvPr/>
          </p:nvCxnSpPr>
          <p:spPr>
            <a:xfrm rot="5400000">
              <a:off x="2416969" y="1895634"/>
              <a:ext cx="0" cy="1763712"/>
            </a:xfrm>
            <a:prstGeom prst="line">
              <a:avLst/>
            </a:prstGeom>
            <a:ln w="31750" cap="flat" cmpd="sng">
              <a:solidFill>
                <a:schemeClr val="tx1"/>
              </a:solidFill>
              <a:prstDash val="solid"/>
              <a:round/>
              <a:headEnd type="none" w="med" len="med"/>
              <a:tailEnd type="none" w="med" len="med"/>
            </a:ln>
          </p:spPr>
        </p:cxnSp>
        <p:cxnSp>
          <p:nvCxnSpPr>
            <p:cNvPr id="117786" name="直接箭头连接符 26"/>
            <p:cNvCxnSpPr/>
            <p:nvPr/>
          </p:nvCxnSpPr>
          <p:spPr>
            <a:xfrm rot="-1200000" flipV="1">
              <a:off x="3441383" y="1787187"/>
              <a:ext cx="250825" cy="179388"/>
            </a:xfrm>
            <a:prstGeom prst="straightConnector1">
              <a:avLst/>
            </a:prstGeom>
            <a:ln w="25400" cap="flat" cmpd="sng">
              <a:solidFill>
                <a:schemeClr val="tx1"/>
              </a:solidFill>
              <a:prstDash val="solid"/>
              <a:round/>
              <a:headEnd type="none" w="med" len="med"/>
              <a:tailEnd type="arrow" w="med" len="med"/>
            </a:ln>
          </p:spPr>
        </p:cxnSp>
        <p:cxnSp>
          <p:nvCxnSpPr>
            <p:cNvPr id="117787" name="直接箭头连接符 27"/>
            <p:cNvCxnSpPr/>
            <p:nvPr/>
          </p:nvCxnSpPr>
          <p:spPr>
            <a:xfrm rot="-1200000" flipV="1">
              <a:off x="3456623" y="1913890"/>
              <a:ext cx="250825" cy="179388"/>
            </a:xfrm>
            <a:prstGeom prst="straightConnector1">
              <a:avLst/>
            </a:prstGeom>
            <a:ln w="25400" cap="flat" cmpd="sng">
              <a:solidFill>
                <a:schemeClr val="tx1"/>
              </a:solidFill>
              <a:prstDash val="solid"/>
              <a:round/>
              <a:headEnd type="none" w="med" len="med"/>
              <a:tailEnd type="arrow" w="med" len="med"/>
            </a:ln>
          </p:spPr>
        </p:cxnSp>
        <p:cxnSp>
          <p:nvCxnSpPr>
            <p:cNvPr id="117788" name="直接连接符 27"/>
            <p:cNvCxnSpPr/>
            <p:nvPr/>
          </p:nvCxnSpPr>
          <p:spPr>
            <a:xfrm rot="5400000">
              <a:off x="3334068" y="2022475"/>
              <a:ext cx="0" cy="323850"/>
            </a:xfrm>
            <a:prstGeom prst="line">
              <a:avLst/>
            </a:prstGeom>
            <a:ln w="31750" cap="flat" cmpd="sng">
              <a:solidFill>
                <a:schemeClr val="tx1"/>
              </a:solidFill>
              <a:prstDash val="solid"/>
              <a:round/>
              <a:headEnd type="none" w="med" len="med"/>
              <a:tailEnd type="none" w="med" len="med"/>
            </a:ln>
          </p:spPr>
        </p:cxnSp>
        <p:sp>
          <p:nvSpPr>
            <p:cNvPr id="117789" name="TextBox 44"/>
            <p:cNvSpPr txBox="1"/>
            <p:nvPr/>
          </p:nvSpPr>
          <p:spPr>
            <a:xfrm>
              <a:off x="1993900" y="833735"/>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500</a:t>
              </a:r>
              <a:r>
                <a:rPr lang="el-GR" altLang="zh-CN" b="1" dirty="0">
                  <a:latin typeface="Times New Roman" panose="02020603050405020304" pitchFamily="18" charset="0"/>
                  <a:ea typeface="宋体" panose="02010600030101010101" pitchFamily="2" charset="-122"/>
                </a:rPr>
                <a:t>Ω</a:t>
              </a:r>
              <a:endParaRPr lang="zh-CN" altLang="en-US" b="1" dirty="0">
                <a:latin typeface="Times New Roman" panose="02020603050405020304" pitchFamily="18" charset="0"/>
                <a:ea typeface="宋体" panose="02010600030101010101" pitchFamily="2" charset="-122"/>
              </a:endParaRPr>
            </a:p>
          </p:txBody>
        </p:sp>
        <p:sp>
          <p:nvSpPr>
            <p:cNvPr id="117790" name="TextBox 45"/>
            <p:cNvSpPr txBox="1"/>
            <p:nvPr/>
          </p:nvSpPr>
          <p:spPr>
            <a:xfrm>
              <a:off x="2482850" y="1811635"/>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LED</a:t>
              </a:r>
              <a:endParaRPr lang="zh-CN" altLang="en-US" b="1" dirty="0">
                <a:latin typeface="Times New Roman" panose="02020603050405020304" pitchFamily="18" charset="0"/>
                <a:ea typeface="宋体" panose="02010600030101010101" pitchFamily="2" charset="-122"/>
              </a:endParaRPr>
            </a:p>
          </p:txBody>
        </p:sp>
        <p:sp>
          <p:nvSpPr>
            <p:cNvPr id="117791" name="TextBox 46"/>
            <p:cNvSpPr txBox="1"/>
            <p:nvPr/>
          </p:nvSpPr>
          <p:spPr>
            <a:xfrm>
              <a:off x="704850" y="1517650"/>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0~5V</a:t>
              </a:r>
              <a:endParaRPr lang="zh-CN" altLang="en-US" b="1" dirty="0">
                <a:latin typeface="Times New Roman" panose="02020603050405020304" pitchFamily="18" charset="0"/>
                <a:ea typeface="宋体" panose="02010600030101010101" pitchFamily="2" charset="-122"/>
              </a:endParaRPr>
            </a:p>
          </p:txBody>
        </p:sp>
      </p:grpSp>
      <p:grpSp>
        <p:nvGrpSpPr>
          <p:cNvPr id="4" name="组合 53"/>
          <p:cNvGrpSpPr/>
          <p:nvPr/>
        </p:nvGrpSpPr>
        <p:grpSpPr>
          <a:xfrm>
            <a:off x="4527550" y="1144588"/>
            <a:ext cx="2800350" cy="2462212"/>
            <a:chOff x="4483100" y="584200"/>
            <a:chExt cx="2800350" cy="2461915"/>
          </a:xfrm>
        </p:grpSpPr>
        <p:cxnSp>
          <p:nvCxnSpPr>
            <p:cNvPr id="117793" name="曲线连接符 29"/>
            <p:cNvCxnSpPr/>
            <p:nvPr/>
          </p:nvCxnSpPr>
          <p:spPr>
            <a:xfrm flipV="1">
              <a:off x="4483100" y="1873250"/>
              <a:ext cx="889000" cy="266700"/>
            </a:xfrm>
            <a:prstGeom prst="curvedConnector3">
              <a:avLst>
                <a:gd name="adj1" fmla="val 50000"/>
              </a:avLst>
            </a:prstGeom>
            <a:ln w="53975" cap="flat" cmpd="sng">
              <a:solidFill>
                <a:schemeClr val="tx1"/>
              </a:solidFill>
              <a:prstDash val="solid"/>
              <a:round/>
              <a:headEnd type="none" w="med" len="med"/>
              <a:tailEnd type="none" w="med" len="med"/>
            </a:ln>
          </p:spPr>
        </p:cxnSp>
        <p:sp>
          <p:nvSpPr>
            <p:cNvPr id="117794" name="AutoShape 87"/>
            <p:cNvSpPr/>
            <p:nvPr/>
          </p:nvSpPr>
          <p:spPr>
            <a:xfrm>
              <a:off x="5471478" y="2312988"/>
              <a:ext cx="315912" cy="315912"/>
            </a:xfrm>
            <a:prstGeom prst="triangle">
              <a:avLst>
                <a:gd name="adj" fmla="val 50000"/>
              </a:avLst>
            </a:prstGeom>
            <a:noFill/>
            <a:ln w="317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cxnSp>
          <p:nvCxnSpPr>
            <p:cNvPr id="117795" name="直接连接符 27"/>
            <p:cNvCxnSpPr/>
            <p:nvPr/>
          </p:nvCxnSpPr>
          <p:spPr>
            <a:xfrm rot="5400000">
              <a:off x="5626100" y="2155825"/>
              <a:ext cx="0" cy="323850"/>
            </a:xfrm>
            <a:prstGeom prst="line">
              <a:avLst/>
            </a:prstGeom>
            <a:ln w="31750" cap="flat" cmpd="sng">
              <a:solidFill>
                <a:schemeClr val="tx1"/>
              </a:solidFill>
              <a:prstDash val="solid"/>
              <a:round/>
              <a:headEnd type="none" w="med" len="med"/>
              <a:tailEnd type="none" w="med" len="med"/>
            </a:ln>
          </p:spPr>
        </p:cxnSp>
        <p:cxnSp>
          <p:nvCxnSpPr>
            <p:cNvPr id="117796" name="直接连接符 28"/>
            <p:cNvCxnSpPr/>
            <p:nvPr/>
          </p:nvCxnSpPr>
          <p:spPr>
            <a:xfrm>
              <a:off x="5638800" y="850900"/>
              <a:ext cx="0" cy="2160000"/>
            </a:xfrm>
            <a:prstGeom prst="line">
              <a:avLst/>
            </a:prstGeom>
            <a:ln w="31750" cap="flat" cmpd="sng">
              <a:solidFill>
                <a:schemeClr val="tx1"/>
              </a:solidFill>
              <a:prstDash val="solid"/>
              <a:round/>
              <a:headEnd type="none" w="med" len="med"/>
              <a:tailEnd type="none" w="med" len="med"/>
            </a:ln>
          </p:spPr>
        </p:cxnSp>
        <p:cxnSp>
          <p:nvCxnSpPr>
            <p:cNvPr id="117797" name="直接连接符 27"/>
            <p:cNvCxnSpPr/>
            <p:nvPr/>
          </p:nvCxnSpPr>
          <p:spPr>
            <a:xfrm rot="5400000">
              <a:off x="5636895" y="2867025"/>
              <a:ext cx="0" cy="323850"/>
            </a:xfrm>
            <a:prstGeom prst="line">
              <a:avLst/>
            </a:prstGeom>
            <a:ln w="31750" cap="flat" cmpd="sng">
              <a:solidFill>
                <a:schemeClr val="tx1"/>
              </a:solidFill>
              <a:prstDash val="solid"/>
              <a:round/>
              <a:headEnd type="none" w="med" len="med"/>
              <a:tailEnd type="none" w="med" len="med"/>
            </a:ln>
          </p:spPr>
        </p:cxnSp>
        <p:cxnSp>
          <p:nvCxnSpPr>
            <p:cNvPr id="117798" name="直接连接符 27"/>
            <p:cNvCxnSpPr/>
            <p:nvPr/>
          </p:nvCxnSpPr>
          <p:spPr>
            <a:xfrm rot="5400000">
              <a:off x="6005240" y="1678350"/>
              <a:ext cx="0" cy="720000"/>
            </a:xfrm>
            <a:prstGeom prst="line">
              <a:avLst/>
            </a:prstGeom>
            <a:ln w="31750" cap="flat" cmpd="sng">
              <a:solidFill>
                <a:schemeClr val="tx1"/>
              </a:solidFill>
              <a:prstDash val="solid"/>
              <a:round/>
              <a:headEnd type="none" w="med" len="med"/>
              <a:tailEnd type="none" w="med" len="med"/>
            </a:ln>
          </p:spPr>
        </p:cxnSp>
        <p:sp>
          <p:nvSpPr>
            <p:cNvPr id="117799" name="矩形 6"/>
            <p:cNvSpPr/>
            <p:nvPr/>
          </p:nvSpPr>
          <p:spPr>
            <a:xfrm rot="5400000">
              <a:off x="5365745" y="1385883"/>
              <a:ext cx="539750" cy="180975"/>
            </a:xfrm>
            <a:prstGeom prst="rect">
              <a:avLst/>
            </a:prstGeom>
            <a:solidFill>
              <a:schemeClr val="bg1"/>
            </a:solidFill>
            <a:ln w="3175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117800" name="椭圆 35"/>
            <p:cNvSpPr/>
            <p:nvPr/>
          </p:nvSpPr>
          <p:spPr>
            <a:xfrm>
              <a:off x="6363970" y="1987500"/>
              <a:ext cx="108000" cy="108000"/>
            </a:xfrm>
            <a:prstGeom prst="ellipse">
              <a:avLst/>
            </a:prstGeom>
            <a:noFill/>
            <a:ln w="28575"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117801" name="椭圆 36"/>
            <p:cNvSpPr/>
            <p:nvPr/>
          </p:nvSpPr>
          <p:spPr>
            <a:xfrm>
              <a:off x="5579110" y="762000"/>
              <a:ext cx="108000" cy="108000"/>
            </a:xfrm>
            <a:prstGeom prst="ellipse">
              <a:avLst/>
            </a:prstGeom>
            <a:noFill/>
            <a:ln w="28575"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117802" name="TextBox 37"/>
            <p:cNvSpPr txBox="1"/>
            <p:nvPr/>
          </p:nvSpPr>
          <p:spPr>
            <a:xfrm>
              <a:off x="5683250" y="1233785"/>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43K</a:t>
              </a:r>
              <a:r>
                <a:rPr lang="el-GR" altLang="zh-CN" b="1" dirty="0">
                  <a:latin typeface="Times New Roman" panose="02020603050405020304" pitchFamily="18" charset="0"/>
                  <a:ea typeface="宋体" panose="02010600030101010101" pitchFamily="2" charset="-122"/>
                </a:rPr>
                <a:t>Ω</a:t>
              </a:r>
              <a:endParaRPr lang="zh-CN" altLang="en-US" b="1" dirty="0">
                <a:latin typeface="Times New Roman" panose="02020603050405020304" pitchFamily="18" charset="0"/>
                <a:ea typeface="宋体" panose="02010600030101010101" pitchFamily="2" charset="-122"/>
              </a:endParaRPr>
            </a:p>
          </p:txBody>
        </p:sp>
        <p:sp>
          <p:nvSpPr>
            <p:cNvPr id="117803" name="TextBox 38"/>
            <p:cNvSpPr txBox="1"/>
            <p:nvPr/>
          </p:nvSpPr>
          <p:spPr>
            <a:xfrm>
              <a:off x="5638800" y="584200"/>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5V</a:t>
              </a:r>
              <a:endParaRPr lang="zh-CN" altLang="en-US" b="1" dirty="0">
                <a:latin typeface="Times New Roman" panose="02020603050405020304" pitchFamily="18" charset="0"/>
                <a:ea typeface="宋体" panose="02010600030101010101" pitchFamily="2" charset="-122"/>
              </a:endParaRPr>
            </a:p>
          </p:txBody>
        </p:sp>
        <p:sp>
          <p:nvSpPr>
            <p:cNvPr id="117804" name="TextBox 39"/>
            <p:cNvSpPr txBox="1"/>
            <p:nvPr/>
          </p:nvSpPr>
          <p:spPr>
            <a:xfrm>
              <a:off x="6305550" y="1989435"/>
              <a:ext cx="48895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a:t>
              </a:r>
              <a:endParaRPr lang="zh-CN" altLang="en-US" b="1" dirty="0">
                <a:latin typeface="Times New Roman" panose="02020603050405020304" pitchFamily="18" charset="0"/>
                <a:ea typeface="宋体" panose="02010600030101010101" pitchFamily="2" charset="-122"/>
              </a:endParaRPr>
            </a:p>
          </p:txBody>
        </p:sp>
        <p:sp>
          <p:nvSpPr>
            <p:cNvPr id="117805" name="TextBox 40"/>
            <p:cNvSpPr txBox="1"/>
            <p:nvPr/>
          </p:nvSpPr>
          <p:spPr>
            <a:xfrm>
              <a:off x="6305550" y="2584450"/>
              <a:ext cx="977900" cy="461665"/>
            </a:xfrm>
            <a:prstGeom prst="rect">
              <a:avLst/>
            </a:prstGeom>
            <a:noFill/>
            <a:ln w="9525">
              <a:noFill/>
            </a:ln>
          </p:spPr>
          <p:txBody>
            <a:bodyPr anchor="t" anchorCtr="0">
              <a:spAutoFit/>
            </a:bodyPr>
            <a:lstStyle/>
            <a:p>
              <a:r>
                <a:rPr lang="en-US" altLang="zh-CN" b="1" dirty="0">
                  <a:latin typeface="Times New Roman" panose="02020603050405020304" pitchFamily="18" charset="0"/>
                  <a:ea typeface="宋体" panose="02010600030101010101" pitchFamily="2" charset="-122"/>
                </a:rPr>
                <a:t>_</a:t>
              </a:r>
              <a:endParaRPr lang="zh-CN" altLang="en-US" b="1" dirty="0">
                <a:latin typeface="Times New Roman" panose="02020603050405020304" pitchFamily="18" charset="0"/>
                <a:ea typeface="宋体" panose="02010600030101010101" pitchFamily="2" charset="-122"/>
              </a:endParaRPr>
            </a:p>
          </p:txBody>
        </p:sp>
        <p:sp>
          <p:nvSpPr>
            <p:cNvPr id="117806" name="TextBox 41"/>
            <p:cNvSpPr txBox="1"/>
            <p:nvPr/>
          </p:nvSpPr>
          <p:spPr>
            <a:xfrm>
              <a:off x="6261100" y="2389485"/>
              <a:ext cx="977900" cy="461665"/>
            </a:xfrm>
            <a:prstGeom prst="rect">
              <a:avLst/>
            </a:prstGeom>
            <a:noFill/>
            <a:ln w="9525">
              <a:noFill/>
            </a:ln>
          </p:spPr>
          <p:txBody>
            <a:bodyPr anchor="t" anchorCtr="0">
              <a:spAutoFit/>
            </a:bodyPr>
            <a:lstStyle/>
            <a:p>
              <a:r>
                <a:rPr lang="en-US" altLang="zh-CN" b="1" i="1" dirty="0">
                  <a:latin typeface="Times New Roman" panose="02020603050405020304" pitchFamily="18" charset="0"/>
                  <a:ea typeface="宋体" panose="02010600030101010101" pitchFamily="2" charset="-122"/>
                </a:rPr>
                <a:t>U</a:t>
              </a:r>
              <a:r>
                <a:rPr lang="en-US" altLang="zh-CN" b="1" baseline="-25000" dirty="0">
                  <a:latin typeface="Times New Roman" panose="02020603050405020304" pitchFamily="18" charset="0"/>
                  <a:ea typeface="宋体" panose="02010600030101010101" pitchFamily="2" charset="-122"/>
                </a:rPr>
                <a:t>O</a:t>
              </a:r>
              <a:endParaRPr lang="zh-CN" altLang="en-US" b="1" baseline="-25000" dirty="0">
                <a:latin typeface="Times New Roman" panose="02020603050405020304" pitchFamily="18" charset="0"/>
                <a:ea typeface="宋体" panose="02010600030101010101" pitchFamily="2" charset="-122"/>
              </a:endParaRPr>
            </a:p>
          </p:txBody>
        </p:sp>
        <p:cxnSp>
          <p:nvCxnSpPr>
            <p:cNvPr id="117807" name="直接箭头连接符 26"/>
            <p:cNvCxnSpPr/>
            <p:nvPr/>
          </p:nvCxnSpPr>
          <p:spPr>
            <a:xfrm rot="-1200000" flipV="1">
              <a:off x="5172964" y="2507574"/>
              <a:ext cx="250825" cy="179388"/>
            </a:xfrm>
            <a:prstGeom prst="straightConnector1">
              <a:avLst/>
            </a:prstGeom>
            <a:ln w="25400" cap="flat" cmpd="sng">
              <a:solidFill>
                <a:schemeClr val="tx1"/>
              </a:solidFill>
              <a:prstDash val="solid"/>
              <a:round/>
              <a:headEnd type="none" w="med" len="med"/>
              <a:tailEnd type="arrow" w="med" len="med"/>
            </a:ln>
          </p:spPr>
        </p:cxnSp>
        <p:cxnSp>
          <p:nvCxnSpPr>
            <p:cNvPr id="117808" name="直接箭头连接符 27"/>
            <p:cNvCxnSpPr/>
            <p:nvPr/>
          </p:nvCxnSpPr>
          <p:spPr>
            <a:xfrm rot="-1200000" flipV="1">
              <a:off x="5188204" y="2634277"/>
              <a:ext cx="250825" cy="179388"/>
            </a:xfrm>
            <a:prstGeom prst="straightConnector1">
              <a:avLst/>
            </a:prstGeom>
            <a:ln w="25400" cap="flat" cmpd="sng">
              <a:solidFill>
                <a:schemeClr val="tx1"/>
              </a:solidFill>
              <a:prstDash val="solid"/>
              <a:round/>
              <a:headEnd type="none" w="med" len="med"/>
              <a:tailEnd type="arrow" w="med" len="med"/>
            </a:ln>
          </p:spPr>
        </p:cxnSp>
        <p:sp>
          <p:nvSpPr>
            <p:cNvPr id="117809" name="TextBox 47"/>
            <p:cNvSpPr txBox="1"/>
            <p:nvPr/>
          </p:nvSpPr>
          <p:spPr>
            <a:xfrm>
              <a:off x="4572000" y="1384300"/>
              <a:ext cx="977900" cy="461665"/>
            </a:xfrm>
            <a:prstGeom prst="rect">
              <a:avLst/>
            </a:prstGeom>
            <a:noFill/>
            <a:ln w="9525">
              <a:noFill/>
            </a:ln>
          </p:spPr>
          <p:txBody>
            <a:bodyPr anchor="t" anchorCtr="0">
              <a:spAutoFit/>
            </a:bodyPr>
            <a:lstStyle/>
            <a:p>
              <a:r>
                <a:rPr lang="zh-CN" altLang="en-US" b="1" dirty="0">
                  <a:latin typeface="Times New Roman" panose="02020603050405020304" pitchFamily="18" charset="0"/>
                  <a:ea typeface="宋体" panose="02010600030101010101" pitchFamily="2" charset="-122"/>
                </a:rPr>
                <a:t>光缆</a:t>
              </a:r>
            </a:p>
          </p:txBody>
        </p:sp>
      </p:grpSp>
      <p:sp>
        <p:nvSpPr>
          <p:cNvPr id="50" name="TextBox 49"/>
          <p:cNvSpPr txBox="1"/>
          <p:nvPr/>
        </p:nvSpPr>
        <p:spPr>
          <a:xfrm>
            <a:off x="1460500" y="3633788"/>
            <a:ext cx="3067050" cy="461963"/>
          </a:xfrm>
          <a:prstGeom prst="rect">
            <a:avLst/>
          </a:prstGeom>
          <a:noFill/>
        </p:spPr>
        <p:txBody>
          <a:bodyPr>
            <a:spAutoFit/>
          </a:bodyPr>
          <a:lstStyle/>
          <a:p>
            <a:pPr marR="0" defTabSz="914400">
              <a:buClrTx/>
              <a:buSzTx/>
              <a:buFontTx/>
              <a:defRPr/>
            </a:pPr>
            <a:r>
              <a:rPr kumimoji="1" lang="zh-CN" altLang="en-US" b="1" kern="1200" cap="none" spc="0" normalizeH="0" baseline="0" noProof="0" dirty="0">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发光二极管发射电路</a:t>
            </a:r>
          </a:p>
        </p:txBody>
      </p:sp>
      <p:sp>
        <p:nvSpPr>
          <p:cNvPr id="51" name="TextBox 50"/>
          <p:cNvSpPr txBox="1"/>
          <p:nvPr/>
        </p:nvSpPr>
        <p:spPr>
          <a:xfrm>
            <a:off x="4572000" y="3633788"/>
            <a:ext cx="3067050" cy="461963"/>
          </a:xfrm>
          <a:prstGeom prst="rect">
            <a:avLst/>
          </a:prstGeom>
          <a:noFill/>
        </p:spPr>
        <p:txBody>
          <a:bodyPr>
            <a:spAutoFit/>
          </a:bodyPr>
          <a:lstStyle/>
          <a:p>
            <a:pPr marR="0" defTabSz="914400">
              <a:buClrTx/>
              <a:buSzTx/>
              <a:buFontTx/>
              <a:defRPr/>
            </a:pPr>
            <a:r>
              <a:rPr kumimoji="1" lang="zh-CN" altLang="en-US" b="1" kern="1200" cap="none" spc="0" normalizeH="0" baseline="0" noProof="0" dirty="0">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光电二极管接收电路</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1"/>
                                        </p:tgtEl>
                                        <p:attrNameLst>
                                          <p:attrName>style.visibility</p:attrName>
                                        </p:attrNameLst>
                                      </p:cBhvr>
                                      <p:to>
                                        <p:strVal val="visible"/>
                                      </p:to>
                                    </p:set>
                                    <p:animEffect transition="in" filter="blinds(horizontal)">
                                      <p:cBhvr>
                                        <p:cTn id="12" dur="500"/>
                                        <p:tgtEl>
                                          <p:spTgt spid="51"/>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linds(horizontal)">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1" grpId="0"/>
    </p:bldLst>
  </p:timing>
</p:sld>
</file>

<file path=ppt/slides/slide1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t="-25000" b="-25000"/>
          </a:stretch>
        </a:blipFill>
        <a:effectLst/>
      </p:bgPr>
    </p:bg>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564039" y="370999"/>
            <a:ext cx="302958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9.6.2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18787"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8788"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8789"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 name="Text Box 2"/>
          <p:cNvSpPr txBox="1">
            <a:spLocks noChangeArrowheads="1"/>
          </p:cNvSpPr>
          <p:nvPr/>
        </p:nvSpPr>
        <p:spPr bwMode="auto">
          <a:xfrm>
            <a:off x="793750" y="1076325"/>
            <a:ext cx="7556500" cy="2530475"/>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ts val="3800"/>
              </a:lnSpc>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光电三极管也称光敏三极管，它在光电二极管的基础上发展起来的光电器件，它与光电二极管一样，能把输入的光信号变成电信号输出，而且能把光产生的电信号进行放大因而其灵敏度比二极管高很多。</a:t>
            </a:r>
          </a:p>
        </p:txBody>
      </p:sp>
      <p:sp>
        <p:nvSpPr>
          <p:cNvPr id="10" name="Text Box 2"/>
          <p:cNvSpPr txBox="1">
            <a:spLocks noChangeArrowheads="1"/>
          </p:cNvSpPr>
          <p:nvPr/>
        </p:nvSpPr>
        <p:spPr bwMode="auto">
          <a:xfrm>
            <a:off x="838200" y="3697288"/>
            <a:ext cx="7556500" cy="204311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ts val="3800"/>
              </a:lnSpc>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光电三极管的原理电路相当于基极和集电极之间接入光电二极管，外形只引出集电极和发射极两个电极，管子光窗口即为基极。其外形和图形符号为下图所示。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3186" name="Text Box 2"/>
          <p:cNvSpPr txBox="1">
            <a:spLocks noChangeArrowheads="1"/>
          </p:cNvSpPr>
          <p:nvPr/>
        </p:nvSpPr>
        <p:spPr bwMode="auto">
          <a:xfrm>
            <a:off x="549751" y="302736"/>
            <a:ext cx="302958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9.6.2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19811"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9812"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9813"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3197" name="Text Box 13"/>
          <p:cNvSpPr txBox="1">
            <a:spLocks noChangeArrowheads="1"/>
          </p:cNvSpPr>
          <p:nvPr/>
        </p:nvSpPr>
        <p:spPr bwMode="auto">
          <a:xfrm>
            <a:off x="701675" y="4914900"/>
            <a:ext cx="7245350" cy="51911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应用：光电三极管的一个简单应用如图。</a:t>
            </a:r>
          </a:p>
        </p:txBody>
      </p:sp>
      <p:sp>
        <p:nvSpPr>
          <p:cNvPr id="93198" name="Text Box 14"/>
          <p:cNvSpPr txBox="1">
            <a:spLocks noChangeArrowheads="1"/>
          </p:cNvSpPr>
          <p:nvPr/>
        </p:nvSpPr>
        <p:spPr bwMode="auto">
          <a:xfrm>
            <a:off x="566738" y="4778375"/>
            <a:ext cx="7785100" cy="946150"/>
          </a:xfrm>
          <a:prstGeom prst="rect">
            <a:avLst/>
          </a:prstGeom>
          <a:gradFill rotWithShape="1">
            <a:gsLst>
              <a:gs pos="0">
                <a:srgbClr val="FFFF99"/>
              </a:gs>
              <a:gs pos="50000">
                <a:schemeClr val="bg1"/>
              </a:gs>
              <a:gs pos="100000">
                <a:srgbClr val="FFFF99"/>
              </a:gs>
            </a:gsLst>
            <a:lin ang="5400000" scaled="1"/>
          </a:grad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光电晶体管使用入射光的强弱来控制集电极的电流。</a:t>
            </a:r>
          </a:p>
        </p:txBody>
      </p:sp>
      <p:pic>
        <p:nvPicPr>
          <p:cNvPr id="119816" name="Picture 15"/>
          <p:cNvPicPr>
            <a:picLocks noChangeAspect="1"/>
          </p:cNvPicPr>
          <p:nvPr/>
        </p:nvPicPr>
        <p:blipFill>
          <a:blip r:embed="rId3">
            <a:lum bright="29999" contrast="40000"/>
          </a:blip>
          <a:stretch>
            <a:fillRect/>
          </a:stretch>
        </p:blipFill>
        <p:spPr>
          <a:xfrm>
            <a:off x="476250" y="1042988"/>
            <a:ext cx="8524875" cy="33718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3197"/>
                                        </p:tgtEl>
                                        <p:attrNameLst>
                                          <p:attrName>style.visibility</p:attrName>
                                        </p:attrNameLst>
                                      </p:cBhvr>
                                      <p:to>
                                        <p:strVal val="visible"/>
                                      </p:to>
                                    </p:set>
                                    <p:animEffect transition="in" filter="blinds(horizontal)">
                                      <p:cBhvr>
                                        <p:cTn id="7" dur="500"/>
                                        <p:tgtEl>
                                          <p:spTgt spid="9319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198"/>
                                        </p:tgtEl>
                                        <p:attrNameLst>
                                          <p:attrName>style.visibility</p:attrName>
                                        </p:attrNameLst>
                                      </p:cBhvr>
                                      <p:to>
                                        <p:strVal val="visible"/>
                                      </p:to>
                                    </p:set>
                                    <p:animEffect transition="in" filter="blinds(horizontal)">
                                      <p:cBhvr>
                                        <p:cTn id="12" dur="500"/>
                                        <p:tgtEl>
                                          <p:spTgt spid="931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7" grpId="0"/>
      <p:bldP spid="9319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242" name="Rectangle 2"/>
          <p:cNvSpPr>
            <a:spLocks noChangeArrowheads="1"/>
          </p:cNvSpPr>
          <p:nvPr/>
        </p:nvSpPr>
        <p:spPr bwMode="auto">
          <a:xfrm>
            <a:off x="442913" y="565150"/>
            <a:ext cx="4038600" cy="5191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本征半导体的导电机理</a:t>
            </a:r>
          </a:p>
        </p:txBody>
      </p:sp>
      <p:sp>
        <p:nvSpPr>
          <p:cNvPr id="10243" name="Rectangle 3" descr="25%"/>
          <p:cNvSpPr>
            <a:spLocks noChangeArrowheads="1"/>
          </p:cNvSpPr>
          <p:nvPr/>
        </p:nvSpPr>
        <p:spPr bwMode="auto">
          <a:xfrm>
            <a:off x="412750" y="1222375"/>
            <a:ext cx="8382000" cy="22066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当半导体两端加上外电压时，在半导体中将出    现两部分电流：</a:t>
            </a:r>
            <a:endParaRPr kumimoji="1" lang="zh-CN" altLang="en-US" sz="2800" b="1" i="0" u="none" strike="noStrike" kern="1200" cap="none" spc="0" normalizeH="0" baseline="0" noProof="0" dirty="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20000"/>
              </a:lnSpc>
              <a:spcBef>
                <a:spcPct val="15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）自由电子作定向运动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电子电流</a:t>
            </a: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）价电子递补空穴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空穴电流</a:t>
            </a:r>
          </a:p>
        </p:txBody>
      </p:sp>
      <p:sp>
        <p:nvSpPr>
          <p:cNvPr id="10245" name="Rectangle 5" descr="25%"/>
          <p:cNvSpPr>
            <a:spLocks noChangeArrowheads="1"/>
          </p:cNvSpPr>
          <p:nvPr/>
        </p:nvSpPr>
        <p:spPr bwMode="auto">
          <a:xfrm>
            <a:off x="420688" y="3654425"/>
            <a:ext cx="8382000" cy="22717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自由电子和</a:t>
            </a: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sym typeface="Symbol" panose="05050102010706020507" pitchFamily="18" charset="2"/>
              </a:rPr>
              <a:t>空穴都称为载流子。</a:t>
            </a:r>
          </a:p>
          <a:p>
            <a:pPr marL="0" marR="0" lvl="0" indent="0" algn="l" defTabSz="914400" rtl="0" eaLnBrk="1" fontAlgn="base" latinLnBrk="0" hangingPunct="1">
              <a:lnSpc>
                <a:spcPct val="120000"/>
              </a:lnSpc>
              <a:spcBef>
                <a:spcPct val="30000"/>
              </a:spcBef>
              <a:spcAft>
                <a:spcPct val="0"/>
              </a:spcAft>
              <a:buClrTx/>
              <a:buSzTx/>
              <a:buFontTx/>
              <a:buNone/>
              <a:defRPr/>
            </a:pPr>
            <a:r>
              <a:rPr kumimoji="1"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自由电子和</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空穴成对地产生的同时，又不断复合。在一定温度下，载流子的产生和复合达到</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sym typeface="Symbol" panose="05050102010706020507" pitchFamily="18" charset="2"/>
              </a:rPr>
              <a:t>动态平衡</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，半导体中载流子便维持一定的数目。</a:t>
            </a:r>
          </a:p>
        </p:txBody>
      </p:sp>
      <p:sp>
        <p:nvSpPr>
          <p:cNvPr id="15365" name="AutoShape 6">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5366" name="AutoShape 7">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5367" name="AutoShape 8">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Effect transition="in" filter="wipe(left)">
                                      <p:cBhvr>
                                        <p:cTn id="7" dur="500"/>
                                        <p:tgtEl>
                                          <p:spTgt spid="1024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243">
                                            <p:txEl>
                                              <p:pRg st="1" end="1"/>
                                            </p:txEl>
                                          </p:spTgt>
                                        </p:tgtEl>
                                        <p:attrNameLst>
                                          <p:attrName>style.visibility</p:attrName>
                                        </p:attrNameLst>
                                      </p:cBhvr>
                                      <p:to>
                                        <p:strVal val="visible"/>
                                      </p:to>
                                    </p:set>
                                    <p:animEffect transition="in" filter="wipe(left)">
                                      <p:cBhvr>
                                        <p:cTn id="12" dur="500"/>
                                        <p:tgtEl>
                                          <p:spTgt spid="1024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243">
                                            <p:txEl>
                                              <p:pRg st="2" end="2"/>
                                            </p:txEl>
                                          </p:spTgt>
                                        </p:tgtEl>
                                        <p:attrNameLst>
                                          <p:attrName>style.visibility</p:attrName>
                                        </p:attrNameLst>
                                      </p:cBhvr>
                                      <p:to>
                                        <p:strVal val="visible"/>
                                      </p:to>
                                    </p:set>
                                    <p:animEffect transition="in" filter="wipe(left)">
                                      <p:cBhvr>
                                        <p:cTn id="17" dur="500"/>
                                        <p:tgtEl>
                                          <p:spTgt spid="1024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245">
                                            <p:txEl>
                                              <p:pRg st="0" end="0"/>
                                            </p:txEl>
                                          </p:spTgt>
                                        </p:tgtEl>
                                        <p:attrNameLst>
                                          <p:attrName>style.visibility</p:attrName>
                                        </p:attrNameLst>
                                      </p:cBhvr>
                                      <p:to>
                                        <p:strVal val="visible"/>
                                      </p:to>
                                    </p:set>
                                    <p:animEffect transition="in" filter="wipe(left)">
                                      <p:cBhvr>
                                        <p:cTn id="22" dur="500"/>
                                        <p:tgtEl>
                                          <p:spTgt spid="10245">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245">
                                            <p:txEl>
                                              <p:pRg st="1" end="1"/>
                                            </p:txEl>
                                          </p:spTgt>
                                        </p:tgtEl>
                                        <p:attrNameLst>
                                          <p:attrName>style.visibility</p:attrName>
                                        </p:attrNameLst>
                                      </p:cBhvr>
                                      <p:to>
                                        <p:strVal val="visible"/>
                                      </p:to>
                                    </p:set>
                                    <p:animEffect transition="in" filter="wipe(left)">
                                      <p:cBhvr>
                                        <p:cTn id="27" dur="500"/>
                                        <p:tgtEl>
                                          <p:spTgt spid="1024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P spid="10245" grpId="0" build="p"/>
    </p:bldLst>
  </p:timing>
</p:sld>
</file>

<file path=ppt/slides/slide12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602774" y="302736"/>
            <a:ext cx="2923540"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9.6.3 </a:t>
            </a: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20835"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0836"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0837"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94223" name="Picture 15"/>
          <p:cNvPicPr>
            <a:picLocks noChangeAspect="1"/>
          </p:cNvPicPr>
          <p:nvPr/>
        </p:nvPicPr>
        <p:blipFill>
          <a:blip r:embed="rId3">
            <a:lum bright="39999" contrast="40000"/>
          </a:blip>
          <a:stretch>
            <a:fillRect/>
          </a:stretch>
        </p:blipFill>
        <p:spPr>
          <a:xfrm>
            <a:off x="927100" y="998538"/>
            <a:ext cx="7640638" cy="481012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4223"/>
                                        </p:tgtEl>
                                        <p:attrNameLst>
                                          <p:attrName>style.visibility</p:attrName>
                                        </p:attrNameLst>
                                      </p:cBhvr>
                                      <p:to>
                                        <p:strVal val="visible"/>
                                      </p:to>
                                    </p:set>
                                    <p:animEffect transition="in" filter="blinds(horizontal)">
                                      <p:cBhvr>
                                        <p:cTn id="7" dur="500"/>
                                        <p:tgtEl>
                                          <p:spTgt spid="942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779780" y="451961"/>
            <a:ext cx="2923540"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9.6.3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21859"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1860"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1861"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 name="Text Box 2"/>
          <p:cNvSpPr txBox="1">
            <a:spLocks noChangeArrowheads="1"/>
          </p:cNvSpPr>
          <p:nvPr/>
        </p:nvSpPr>
        <p:spPr bwMode="auto">
          <a:xfrm>
            <a:off x="749300" y="1073150"/>
            <a:ext cx="7734300" cy="2249488"/>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光电耦合器：是将发光二极管和光敏元件（如光电二极管、三极管、光电池等）封装在一起而形成的二端口器件。它的工作原理是以光信号作为媒体将输入信号传送给外加负载，实现电</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光</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电的传递与转换。</a:t>
            </a:r>
          </a:p>
        </p:txBody>
      </p:sp>
      <p:pic>
        <p:nvPicPr>
          <p:cNvPr id="121863" name="Picture 15"/>
          <p:cNvPicPr>
            <a:picLocks noChangeAspect="1"/>
          </p:cNvPicPr>
          <p:nvPr/>
        </p:nvPicPr>
        <p:blipFill>
          <a:blip r:embed="rId3">
            <a:lum bright="39999" contrast="40000"/>
          </a:blip>
          <a:srcRect l="6981" t="31419" r="37170" b="29768"/>
          <a:stretch>
            <a:fillRect/>
          </a:stretch>
        </p:blipFill>
        <p:spPr>
          <a:xfrm>
            <a:off x="2438400" y="3606800"/>
            <a:ext cx="4267200" cy="1866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779780" y="451961"/>
            <a:ext cx="2923540"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9.6.3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光电三极管</a:t>
            </a:r>
          </a:p>
        </p:txBody>
      </p:sp>
      <p:sp>
        <p:nvSpPr>
          <p:cNvPr id="122883"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2884"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2885"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 name="Text Box 2"/>
          <p:cNvSpPr txBox="1">
            <a:spLocks noChangeArrowheads="1"/>
          </p:cNvSpPr>
          <p:nvPr/>
        </p:nvSpPr>
        <p:spPr bwMode="auto">
          <a:xfrm>
            <a:off x="838200" y="1162050"/>
            <a:ext cx="7912100" cy="2249488"/>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光电耦合器件内的发光器件和受光器件之间没有电的联系，在电子系统中，可以起到很好的隔离作用。光电耦合器主要用在高压开关、信号隔离器、电平匹配等电路中，起到电信号的传输和隔离作用。</a:t>
            </a:r>
          </a:p>
        </p:txBody>
      </p:sp>
      <p:pic>
        <p:nvPicPr>
          <p:cNvPr id="122887" name="Picture 15"/>
          <p:cNvPicPr>
            <a:picLocks noChangeAspect="1"/>
          </p:cNvPicPr>
          <p:nvPr/>
        </p:nvPicPr>
        <p:blipFill>
          <a:blip r:embed="rId3">
            <a:lum bright="39999" contrast="40000"/>
          </a:blip>
          <a:srcRect l="6981" t="31419" r="37170" b="29768"/>
          <a:stretch>
            <a:fillRect/>
          </a:stretch>
        </p:blipFill>
        <p:spPr>
          <a:xfrm>
            <a:off x="2527300" y="3695700"/>
            <a:ext cx="4267200" cy="18669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4210" name="Text Box 2"/>
          <p:cNvSpPr txBox="1">
            <a:spLocks noChangeArrowheads="1"/>
          </p:cNvSpPr>
          <p:nvPr/>
        </p:nvSpPr>
        <p:spPr bwMode="auto">
          <a:xfrm>
            <a:off x="3229610" y="548481"/>
            <a:ext cx="2494280"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第</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9</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章</a:t>
            </a:r>
            <a:r>
              <a:rPr kumimoji="1" lang="en-US" altLang="zh-CN"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   </a:t>
            </a:r>
            <a:r>
              <a:rPr kumimoji="1" lang="zh-CN" altLang="en-US" sz="28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作业题</a:t>
            </a:r>
          </a:p>
        </p:txBody>
      </p:sp>
      <p:sp>
        <p:nvSpPr>
          <p:cNvPr id="122883" name="AutoShape 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2884" name="AutoShape 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2885" name="AutoShape 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 name="Text Box 2"/>
          <p:cNvSpPr txBox="1">
            <a:spLocks noChangeArrowheads="1"/>
          </p:cNvSpPr>
          <p:nvPr/>
        </p:nvSpPr>
        <p:spPr bwMode="auto">
          <a:xfrm>
            <a:off x="1196340" y="2002155"/>
            <a:ext cx="6688455" cy="1323340"/>
          </a:xfrm>
          <a:prstGeom prst="rect">
            <a:avLst/>
          </a:prstGeom>
          <a:noFill/>
          <a:ln w="25400">
            <a:noFill/>
            <a:miter lim="800000"/>
            <a:headEnd type="none" w="sm" len="sm"/>
            <a:tailEnd type="none" w="med" len="lg"/>
          </a:ln>
          <a:effectLst/>
        </p:spPr>
        <p:txBody>
          <a:bodyPr wrap="square"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选择题：</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32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9.2.1   9.2.2   9.2.4    </a:t>
            </a:r>
          </a:p>
          <a:p>
            <a:pPr marR="0" defTabSz="914400">
              <a:spcBef>
                <a:spcPct val="50000"/>
              </a:spcBef>
              <a:buClrTx/>
              <a:buSzTx/>
              <a:buFontTx/>
              <a:defRPr/>
            </a:pPr>
            <a:r>
              <a:rPr kumimoji="1" lang="en-US" altLang="zh-CN" sz="32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9.3.1   9.4.1    9.4.4</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p:txBody>
      </p:sp>
      <p:sp>
        <p:nvSpPr>
          <p:cNvPr id="3" name="Text Box 2"/>
          <p:cNvSpPr txBox="1">
            <a:spLocks noChangeArrowheads="1"/>
          </p:cNvSpPr>
          <p:nvPr/>
        </p:nvSpPr>
        <p:spPr bwMode="auto">
          <a:xfrm>
            <a:off x="1241425" y="3937953"/>
            <a:ext cx="6118860" cy="584835"/>
          </a:xfrm>
          <a:prstGeom prst="rect">
            <a:avLst/>
          </a:prstGeom>
          <a:noFill/>
          <a:ln w="25400">
            <a:noFill/>
            <a:miter lim="800000"/>
            <a:headEnd type="none" w="sm" len="sm"/>
            <a:tailEnd type="none" w="med" len="lg"/>
          </a:ln>
          <a:effectLst/>
        </p:spPr>
        <p:txBody>
          <a:bodyPr wrap="square"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基本题：</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32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9.2.6   9.2.9   9.4.9</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0178" name="Rectangle 2"/>
          <p:cNvSpPr>
            <a:spLocks noChangeArrowheads="1"/>
          </p:cNvSpPr>
          <p:nvPr/>
        </p:nvSpPr>
        <p:spPr bwMode="auto">
          <a:xfrm>
            <a:off x="488950" y="368300"/>
            <a:ext cx="4038600" cy="51911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本征半导体的导电机理</a:t>
            </a:r>
          </a:p>
        </p:txBody>
      </p:sp>
      <p:sp>
        <p:nvSpPr>
          <p:cNvPr id="50179" name="Rectangle 3" descr="25%"/>
          <p:cNvSpPr>
            <a:spLocks noChangeArrowheads="1"/>
          </p:cNvSpPr>
          <p:nvPr/>
        </p:nvSpPr>
        <p:spPr bwMode="auto">
          <a:xfrm>
            <a:off x="574675" y="925513"/>
            <a:ext cx="7912100" cy="21431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当半导体两端加上外电压时，在半导体中将出现两部分电流：</a:t>
            </a:r>
            <a:endParaRPr kumimoji="1" lang="zh-CN" altLang="en-US" sz="2800" b="1" i="0" u="none" strike="noStrike" kern="1200" cap="none" spc="0" normalizeH="0" baseline="0" noProof="0" dirty="0">
              <a:ln>
                <a:noFill/>
              </a:ln>
              <a:solidFill>
                <a:schemeClr val="accent2"/>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）自由电子作定向运动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电子电流</a:t>
            </a: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）价电子递补空穴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sym typeface="Symbol" panose="05050102010706020507" pitchFamily="18" charset="2"/>
              </a:rPr>
              <a:t>空穴电流</a:t>
            </a:r>
          </a:p>
        </p:txBody>
      </p:sp>
      <p:sp>
        <p:nvSpPr>
          <p:cNvPr id="50180" name="Rectangle 4"/>
          <p:cNvSpPr>
            <a:spLocks noChangeArrowheads="1"/>
          </p:cNvSpPr>
          <p:nvPr/>
        </p:nvSpPr>
        <p:spPr bwMode="auto">
          <a:xfrm>
            <a:off x="663575" y="3230563"/>
            <a:ext cx="7958138" cy="3168650"/>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注意</a:t>
            </a: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endParaRPr kumimoji="1"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本征半导体中载流子数目极少，其</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导电性能很差；</a:t>
            </a: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温度愈高， 载流子的数目愈多，半导体的导电性能也就愈好。</a:t>
            </a: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所以，温度对半导体器件性能影响很大。</a:t>
            </a:r>
          </a:p>
        </p:txBody>
      </p:sp>
      <p:sp>
        <p:nvSpPr>
          <p:cNvPr id="16389" name="AutoShape 6">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390" name="AutoShape 7">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391" name="AutoShape 8">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80">
                                            <p:txEl>
                                              <p:pRg st="0" end="0"/>
                                            </p:txEl>
                                          </p:spTgt>
                                        </p:tgtEl>
                                        <p:attrNameLst>
                                          <p:attrName>style.visibility</p:attrName>
                                        </p:attrNameLst>
                                      </p:cBhvr>
                                      <p:to>
                                        <p:strVal val="visible"/>
                                      </p:to>
                                    </p:set>
                                    <p:animEffect transition="in" filter="wipe(left)">
                                      <p:cBhvr>
                                        <p:cTn id="7" dur="500"/>
                                        <p:tgtEl>
                                          <p:spTgt spid="5018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180">
                                            <p:txEl>
                                              <p:pRg st="1" end="1"/>
                                            </p:txEl>
                                          </p:spTgt>
                                        </p:tgtEl>
                                        <p:attrNameLst>
                                          <p:attrName>style.visibility</p:attrName>
                                        </p:attrNameLst>
                                      </p:cBhvr>
                                      <p:to>
                                        <p:strVal val="visible"/>
                                      </p:to>
                                    </p:set>
                                    <p:animEffect transition="in" filter="wipe(left)">
                                      <p:cBhvr>
                                        <p:cTn id="12" dur="500"/>
                                        <p:tgtEl>
                                          <p:spTgt spid="50180">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0180">
                                            <p:txEl>
                                              <p:pRg st="2" end="2"/>
                                            </p:txEl>
                                          </p:spTgt>
                                        </p:tgtEl>
                                        <p:attrNameLst>
                                          <p:attrName>style.visibility</p:attrName>
                                        </p:attrNameLst>
                                      </p:cBhvr>
                                      <p:to>
                                        <p:strVal val="visible"/>
                                      </p:to>
                                    </p:set>
                                    <p:animEffect transition="in" filter="wipe(left)">
                                      <p:cBhvr>
                                        <p:cTn id="17" dur="500"/>
                                        <p:tgtEl>
                                          <p:spTgt spid="5018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0"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subTitle" idx="1"/>
          </p:nvPr>
        </p:nvSpPr>
        <p:spPr>
          <a:xfrm>
            <a:off x="484188" y="279400"/>
            <a:ext cx="74295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9.1.2 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型半导体和</a:t>
            </a: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a:t>
            </a:r>
          </a:p>
        </p:txBody>
      </p:sp>
      <p:sp>
        <p:nvSpPr>
          <p:cNvPr id="17411" name="Oval 5"/>
          <p:cNvSpPr/>
          <p:nvPr/>
        </p:nvSpPr>
        <p:spPr>
          <a:xfrm>
            <a:off x="4160838" y="2787650"/>
            <a:ext cx="152400" cy="152400"/>
          </a:xfrm>
          <a:prstGeom prst="ellipse">
            <a:avLst/>
          </a:prstGeom>
          <a:solidFill>
            <a:srgbClr val="FF00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7412" name="Group 6"/>
          <p:cNvGrpSpPr/>
          <p:nvPr/>
        </p:nvGrpSpPr>
        <p:grpSpPr>
          <a:xfrm>
            <a:off x="1531938" y="2559050"/>
            <a:ext cx="3238500" cy="3157538"/>
            <a:chOff x="504" y="885"/>
            <a:chExt cx="1800" cy="1755"/>
          </a:xfrm>
        </p:grpSpPr>
        <p:sp>
          <p:nvSpPr>
            <p:cNvPr id="17413" name="Oval 7"/>
            <p:cNvSpPr/>
            <p:nvPr/>
          </p:nvSpPr>
          <p:spPr>
            <a:xfrm>
              <a:off x="1344" y="128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4" name="Oval 8"/>
            <p:cNvSpPr/>
            <p:nvPr/>
          </p:nvSpPr>
          <p:spPr>
            <a:xfrm>
              <a:off x="886" y="1256"/>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5" name="Oval 9"/>
            <p:cNvSpPr/>
            <p:nvPr/>
          </p:nvSpPr>
          <p:spPr>
            <a:xfrm>
              <a:off x="633" y="1015"/>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6" name="Oval 10"/>
            <p:cNvSpPr/>
            <p:nvPr/>
          </p:nvSpPr>
          <p:spPr>
            <a:xfrm>
              <a:off x="1570" y="1263"/>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7" name="Oval 11"/>
            <p:cNvSpPr/>
            <p:nvPr/>
          </p:nvSpPr>
          <p:spPr>
            <a:xfrm>
              <a:off x="1317" y="1021"/>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8" name="Oval 12"/>
            <p:cNvSpPr/>
            <p:nvPr/>
          </p:nvSpPr>
          <p:spPr>
            <a:xfrm>
              <a:off x="639" y="1694"/>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19" name="Oval 13"/>
            <p:cNvSpPr/>
            <p:nvPr/>
          </p:nvSpPr>
          <p:spPr>
            <a:xfrm>
              <a:off x="1604" y="1945"/>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0" name="Oval 14"/>
            <p:cNvSpPr/>
            <p:nvPr/>
          </p:nvSpPr>
          <p:spPr>
            <a:xfrm>
              <a:off x="1352" y="1703"/>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1" name="Oval 15"/>
            <p:cNvSpPr/>
            <p:nvPr/>
          </p:nvSpPr>
          <p:spPr>
            <a:xfrm>
              <a:off x="1344" y="144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2" name="Oval 16"/>
            <p:cNvSpPr/>
            <p:nvPr/>
          </p:nvSpPr>
          <p:spPr>
            <a:xfrm>
              <a:off x="1792" y="171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3" name="Oval 17"/>
            <p:cNvSpPr/>
            <p:nvPr/>
          </p:nvSpPr>
          <p:spPr>
            <a:xfrm>
              <a:off x="1642"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4" name="Oval 18"/>
            <p:cNvSpPr/>
            <p:nvPr/>
          </p:nvSpPr>
          <p:spPr>
            <a:xfrm>
              <a:off x="1361" y="1970"/>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5" name="Oval 19"/>
            <p:cNvSpPr/>
            <p:nvPr/>
          </p:nvSpPr>
          <p:spPr>
            <a:xfrm>
              <a:off x="1361" y="211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6" name="Oval 20"/>
            <p:cNvSpPr/>
            <p:nvPr/>
          </p:nvSpPr>
          <p:spPr>
            <a:xfrm>
              <a:off x="931"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7" name="Oval 21"/>
            <p:cNvSpPr/>
            <p:nvPr/>
          </p:nvSpPr>
          <p:spPr>
            <a:xfrm>
              <a:off x="1107" y="172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8" name="Oval 22"/>
            <p:cNvSpPr/>
            <p:nvPr/>
          </p:nvSpPr>
          <p:spPr>
            <a:xfrm>
              <a:off x="664" y="196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29" name="Oval 23"/>
            <p:cNvSpPr/>
            <p:nvPr/>
          </p:nvSpPr>
          <p:spPr>
            <a:xfrm>
              <a:off x="664" y="210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0" name="Oval 24"/>
            <p:cNvSpPr/>
            <p:nvPr/>
          </p:nvSpPr>
          <p:spPr>
            <a:xfrm>
              <a:off x="937"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1" name="Oval 25"/>
            <p:cNvSpPr/>
            <p:nvPr/>
          </p:nvSpPr>
          <p:spPr>
            <a:xfrm>
              <a:off x="1078"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2" name="Oval 26"/>
            <p:cNvSpPr/>
            <p:nvPr/>
          </p:nvSpPr>
          <p:spPr>
            <a:xfrm>
              <a:off x="647" y="131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3" name="Oval 27"/>
            <p:cNvSpPr/>
            <p:nvPr/>
          </p:nvSpPr>
          <p:spPr>
            <a:xfrm>
              <a:off x="656" y="144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4" name="Oval 28"/>
            <p:cNvSpPr/>
            <p:nvPr/>
          </p:nvSpPr>
          <p:spPr>
            <a:xfrm>
              <a:off x="1797" y="2399"/>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5" name="Oval 29"/>
            <p:cNvSpPr/>
            <p:nvPr/>
          </p:nvSpPr>
          <p:spPr>
            <a:xfrm>
              <a:off x="1648" y="240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7436" name="Group 30"/>
            <p:cNvGrpSpPr/>
            <p:nvPr/>
          </p:nvGrpSpPr>
          <p:grpSpPr>
            <a:xfrm>
              <a:off x="2042" y="1309"/>
              <a:ext cx="87" cy="225"/>
              <a:chOff x="3073" y="3321"/>
              <a:chExt cx="110" cy="282"/>
            </a:xfrm>
          </p:grpSpPr>
          <p:sp>
            <p:nvSpPr>
              <p:cNvPr id="17437" name="Oval 31"/>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38" name="Oval 32"/>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7439" name="Oval 33"/>
            <p:cNvSpPr/>
            <p:nvPr/>
          </p:nvSpPr>
          <p:spPr>
            <a:xfrm>
              <a:off x="1077" y="239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0" name="Oval 34"/>
            <p:cNvSpPr/>
            <p:nvPr/>
          </p:nvSpPr>
          <p:spPr>
            <a:xfrm>
              <a:off x="942" y="239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1" name="Oval 35"/>
            <p:cNvSpPr/>
            <p:nvPr/>
          </p:nvSpPr>
          <p:spPr>
            <a:xfrm>
              <a:off x="1789" y="103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2" name="Oval 36"/>
            <p:cNvSpPr/>
            <p:nvPr/>
          </p:nvSpPr>
          <p:spPr>
            <a:xfrm>
              <a:off x="1618" y="102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3" name="Oval 37"/>
            <p:cNvSpPr/>
            <p:nvPr/>
          </p:nvSpPr>
          <p:spPr>
            <a:xfrm>
              <a:off x="2063" y="211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4" name="Oval 38"/>
            <p:cNvSpPr/>
            <p:nvPr/>
          </p:nvSpPr>
          <p:spPr>
            <a:xfrm>
              <a:off x="2068" y="1983"/>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45" name="Freeform 39"/>
            <p:cNvSpPr/>
            <p:nvPr/>
          </p:nvSpPr>
          <p:spPr>
            <a:xfrm>
              <a:off x="2034" y="1049"/>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46" name="Freeform 40"/>
            <p:cNvSpPr/>
            <p:nvPr/>
          </p:nvSpPr>
          <p:spPr>
            <a:xfrm>
              <a:off x="2049" y="1720"/>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47" name="Freeform 41"/>
            <p:cNvSpPr/>
            <p:nvPr/>
          </p:nvSpPr>
          <p:spPr>
            <a:xfrm rot="-5400000">
              <a:off x="930" y="641"/>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48" name="Freeform 42"/>
            <p:cNvSpPr/>
            <p:nvPr/>
          </p:nvSpPr>
          <p:spPr>
            <a:xfrm rot="-5400000">
              <a:off x="1616" y="642"/>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49" name="Freeform 43"/>
            <p:cNvSpPr/>
            <p:nvPr/>
          </p:nvSpPr>
          <p:spPr>
            <a:xfrm rot="5400000" flipV="1">
              <a:off x="937" y="2111"/>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50" name="Freeform 44"/>
            <p:cNvSpPr/>
            <p:nvPr/>
          </p:nvSpPr>
          <p:spPr>
            <a:xfrm rot="5400000" flipV="1">
              <a:off x="1627" y="2136"/>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51" name="Freeform 45"/>
            <p:cNvSpPr/>
            <p:nvPr/>
          </p:nvSpPr>
          <p:spPr>
            <a:xfrm flipH="1" flipV="1">
              <a:off x="504" y="1011"/>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52" name="Freeform 46"/>
            <p:cNvSpPr/>
            <p:nvPr/>
          </p:nvSpPr>
          <p:spPr>
            <a:xfrm flipH="1" flipV="1">
              <a:off x="510" y="1724"/>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7453" name="Text Box 47"/>
            <p:cNvSpPr txBox="1"/>
            <p:nvPr/>
          </p:nvSpPr>
          <p:spPr>
            <a:xfrm>
              <a:off x="881" y="1269"/>
              <a:ext cx="553"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7454" name="Text Box 48"/>
            <p:cNvSpPr txBox="1"/>
            <p:nvPr/>
          </p:nvSpPr>
          <p:spPr>
            <a:xfrm>
              <a:off x="1553" y="1275"/>
              <a:ext cx="751"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7455" name="Text Box 49"/>
            <p:cNvSpPr txBox="1"/>
            <p:nvPr/>
          </p:nvSpPr>
          <p:spPr>
            <a:xfrm>
              <a:off x="1612" y="1964"/>
              <a:ext cx="565"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7456" name="Oval 50"/>
            <p:cNvSpPr/>
            <p:nvPr/>
          </p:nvSpPr>
          <p:spPr>
            <a:xfrm>
              <a:off x="882" y="195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57" name="Text Box 51"/>
            <p:cNvSpPr txBox="1"/>
            <p:nvPr/>
          </p:nvSpPr>
          <p:spPr>
            <a:xfrm>
              <a:off x="881" y="1972"/>
              <a:ext cx="807"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grpSp>
        <p:nvGrpSpPr>
          <p:cNvPr id="4" name="Group 52"/>
          <p:cNvGrpSpPr/>
          <p:nvPr/>
        </p:nvGrpSpPr>
        <p:grpSpPr>
          <a:xfrm>
            <a:off x="2220913" y="4427538"/>
            <a:ext cx="568325" cy="596900"/>
            <a:chOff x="2440" y="3456"/>
            <a:chExt cx="304" cy="334"/>
          </a:xfrm>
        </p:grpSpPr>
        <p:sp>
          <p:nvSpPr>
            <p:cNvPr id="17459" name="Oval 53"/>
            <p:cNvSpPr/>
            <p:nvPr/>
          </p:nvSpPr>
          <p:spPr>
            <a:xfrm>
              <a:off x="2440" y="3485"/>
              <a:ext cx="304" cy="305"/>
            </a:xfrm>
            <a:prstGeom prst="ellipse">
              <a:avLst/>
            </a:prstGeom>
            <a:solidFill>
              <a:srgbClr val="3399FF"/>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60" name="Rectangle 54"/>
            <p:cNvSpPr/>
            <p:nvPr/>
          </p:nvSpPr>
          <p:spPr>
            <a:xfrm>
              <a:off x="2448" y="3456"/>
              <a:ext cx="271" cy="256"/>
            </a:xfrm>
            <a:prstGeom prst="rect">
              <a:avLst/>
            </a:prstGeom>
            <a:noFill/>
            <a:ln w="9525">
              <a:noFill/>
            </a:ln>
          </p:spPr>
          <p:txBody>
            <a:bodyPr wrap="none" anchor="t" anchorCtr="0">
              <a:spAutoFit/>
            </a:bodyPr>
            <a:lstStyle/>
            <a:p>
              <a:r>
                <a:rPr lang="en-US" altLang="zh-CN" dirty="0">
                  <a:solidFill>
                    <a:schemeClr val="bg1"/>
                  </a:solidFill>
                  <a:latin typeface="Times New Roman" panose="02020603050405020304" pitchFamily="18" charset="0"/>
                  <a:ea typeface="长城楷体" pitchFamily="49" charset="-122"/>
                </a:rPr>
                <a:t>p+</a:t>
              </a:r>
            </a:p>
          </p:txBody>
        </p:sp>
      </p:grpSp>
      <p:grpSp>
        <p:nvGrpSpPr>
          <p:cNvPr id="5" name="Group 55"/>
          <p:cNvGrpSpPr/>
          <p:nvPr/>
        </p:nvGrpSpPr>
        <p:grpSpPr>
          <a:xfrm>
            <a:off x="1798638" y="4057650"/>
            <a:ext cx="1447800" cy="1371600"/>
            <a:chOff x="624" y="1680"/>
            <a:chExt cx="816" cy="785"/>
          </a:xfrm>
        </p:grpSpPr>
        <p:sp>
          <p:nvSpPr>
            <p:cNvPr id="17462" name="Oval 56"/>
            <p:cNvSpPr/>
            <p:nvPr/>
          </p:nvSpPr>
          <p:spPr>
            <a:xfrm>
              <a:off x="1327" y="1680"/>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63" name="Oval 57"/>
            <p:cNvSpPr/>
            <p:nvPr/>
          </p:nvSpPr>
          <p:spPr>
            <a:xfrm>
              <a:off x="624" y="1933"/>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64" name="Oval 58"/>
            <p:cNvSpPr/>
            <p:nvPr/>
          </p:nvSpPr>
          <p:spPr>
            <a:xfrm>
              <a:off x="1312" y="2075"/>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65" name="Oval 59"/>
            <p:cNvSpPr/>
            <p:nvPr/>
          </p:nvSpPr>
          <p:spPr>
            <a:xfrm>
              <a:off x="1087" y="1680"/>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7466" name="Oval 60"/>
            <p:cNvSpPr/>
            <p:nvPr/>
          </p:nvSpPr>
          <p:spPr>
            <a:xfrm>
              <a:off x="908" y="2352"/>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7467" name="Oval 61"/>
          <p:cNvSpPr/>
          <p:nvPr/>
        </p:nvSpPr>
        <p:spPr>
          <a:xfrm rot="10800000">
            <a:off x="3829050" y="2787650"/>
            <a:ext cx="179388" cy="179388"/>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1326" name="AutoShape 62"/>
          <p:cNvSpPr>
            <a:spLocks noChangeArrowheads="1"/>
          </p:cNvSpPr>
          <p:nvPr/>
        </p:nvSpPr>
        <p:spPr bwMode="auto">
          <a:xfrm>
            <a:off x="5967413" y="4149725"/>
            <a:ext cx="1812925" cy="581025"/>
          </a:xfrm>
          <a:prstGeom prst="wedgeRoundRectCallout">
            <a:avLst>
              <a:gd name="adj1" fmla="val -195762"/>
              <a:gd name="adj2" fmla="val -35084"/>
              <a:gd name="adj3" fmla="val 16667"/>
            </a:avLst>
          </a:prstGeom>
          <a:gradFill rotWithShape="0">
            <a:gsLst>
              <a:gs pos="0">
                <a:srgbClr val="FFFFFF"/>
              </a:gs>
              <a:gs pos="50000">
                <a:srgbClr val="00FF00"/>
              </a:gs>
              <a:gs pos="100000">
                <a:srgbClr val="FFFFFF"/>
              </a:gs>
            </a:gsLst>
            <a:lin ang="5400000" scaled="1"/>
          </a:gradFill>
          <a:ln w="28575">
            <a:solidFill>
              <a:srgbClr val="FF3300"/>
            </a:solidFill>
            <a:miter lim="800000"/>
            <a:headEnd type="none" w="sm" len="sm"/>
            <a:tailEnd type="none" w="sm" len="sm"/>
          </a:ln>
          <a:effectLst/>
        </p:spPr>
        <p:txBody>
          <a:bodyPr lIns="90000" tIns="46800" rIns="90000" bIns="46800" anchor="ct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长城楷体" pitchFamily="49" charset="-122"/>
                <a:cs typeface="+mn-cs"/>
              </a:rPr>
              <a:t>多余电子</a:t>
            </a:r>
          </a:p>
        </p:txBody>
      </p:sp>
      <p:sp>
        <p:nvSpPr>
          <p:cNvPr id="11327" name="AutoShape 63"/>
          <p:cNvSpPr/>
          <p:nvPr/>
        </p:nvSpPr>
        <p:spPr>
          <a:xfrm>
            <a:off x="3398838" y="5726113"/>
            <a:ext cx="1600200" cy="582612"/>
          </a:xfrm>
          <a:prstGeom prst="wedgeRoundRectCallout">
            <a:avLst>
              <a:gd name="adj1" fmla="val -75398"/>
              <a:gd name="adj2" fmla="val -196319"/>
              <a:gd name="adj3" fmla="val 16667"/>
            </a:avLst>
          </a:prstGeom>
          <a:gradFill rotWithShape="0">
            <a:gsLst>
              <a:gs pos="0">
                <a:srgbClr val="FFFFFF"/>
              </a:gs>
              <a:gs pos="50000">
                <a:srgbClr val="FFCCCC"/>
              </a:gs>
              <a:gs pos="100000">
                <a:srgbClr val="FFFFFF"/>
              </a:gs>
            </a:gsLst>
            <a:lin ang="5400000" scaled="1"/>
            <a:tileRect/>
          </a:gradFill>
          <a:ln w="28575" cap="flat" cmpd="sng">
            <a:solidFill>
              <a:schemeClr val="accent1"/>
            </a:solidFill>
            <a:prstDash val="solid"/>
            <a:miter/>
            <a:headEnd type="none" w="sm" len="sm"/>
            <a:tailEnd type="none" w="sm" len="sm"/>
          </a:ln>
        </p:spPr>
        <p:txBody>
          <a:bodyPr lIns="90000" tIns="46800" rIns="90000" bIns="46800" anchor="ctr" anchorCtr="0">
            <a:spAutoFit/>
          </a:bodyPr>
          <a:lstStyle/>
          <a:p>
            <a:pPr algn="ctr">
              <a:spcBef>
                <a:spcPct val="50000"/>
              </a:spcBef>
            </a:pPr>
            <a:r>
              <a:rPr lang="zh-CN" altLang="en-US" sz="2800" b="1" dirty="0">
                <a:latin typeface="Times New Roman" panose="02020603050405020304" pitchFamily="18" charset="0"/>
                <a:ea typeface="长城楷体" pitchFamily="49" charset="-122"/>
              </a:rPr>
              <a:t>磷原子</a:t>
            </a:r>
          </a:p>
        </p:txBody>
      </p:sp>
      <p:sp>
        <p:nvSpPr>
          <p:cNvPr id="11328" name="AutoShape 64"/>
          <p:cNvSpPr/>
          <p:nvPr/>
        </p:nvSpPr>
        <p:spPr>
          <a:xfrm>
            <a:off x="5786438" y="2600325"/>
            <a:ext cx="2590800" cy="1054100"/>
          </a:xfrm>
          <a:prstGeom prst="wedgeRoundRectCallout">
            <a:avLst>
              <a:gd name="adj1" fmla="val -37134"/>
              <a:gd name="adj2" fmla="val 103764"/>
              <a:gd name="adj3" fmla="val 16667"/>
            </a:avLst>
          </a:prstGeom>
          <a:gradFill rotWithShape="1">
            <a:gsLst>
              <a:gs pos="0">
                <a:srgbClr val="FFFFFF"/>
              </a:gs>
              <a:gs pos="50000">
                <a:srgbClr val="FFFFCC"/>
              </a:gs>
              <a:gs pos="100000">
                <a:srgbClr val="FFFFFF"/>
              </a:gs>
            </a:gsLst>
            <a:lin ang="5400000" scaled="1"/>
            <a:tileRect/>
          </a:gradFill>
          <a:ln w="38100" cap="flat" cmpd="sng">
            <a:solidFill>
              <a:schemeClr val="accent2"/>
            </a:solidFill>
            <a:prstDash val="solid"/>
            <a:miter/>
            <a:headEnd type="none" w="sm" len="sm"/>
            <a:tailEnd type="none" w="sm" len="sm"/>
          </a:ln>
        </p:spPr>
        <p:txBody>
          <a:bodyPr lIns="90000" tIns="46800" rIns="90000" bIns="46800" anchor="ctr" anchorCtr="0">
            <a:spAutoFit/>
          </a:bodyPr>
          <a:lstStyle/>
          <a:p>
            <a:pPr>
              <a:spcBef>
                <a:spcPct val="5000"/>
              </a:spcBef>
            </a:pPr>
            <a:r>
              <a:rPr lang="zh-CN" altLang="en-US" sz="2800" b="1" dirty="0">
                <a:latin typeface="Times New Roman" panose="02020603050405020304" pitchFamily="18" charset="0"/>
                <a:ea typeface="长城楷体" pitchFamily="49" charset="-122"/>
              </a:rPr>
              <a:t>在常温下即可变为自由电子</a:t>
            </a:r>
          </a:p>
        </p:txBody>
      </p:sp>
      <p:sp>
        <p:nvSpPr>
          <p:cNvPr id="11329" name="AutoShape 65"/>
          <p:cNvSpPr/>
          <p:nvPr/>
        </p:nvSpPr>
        <p:spPr>
          <a:xfrm>
            <a:off x="5762625" y="5222875"/>
            <a:ext cx="2949575" cy="857250"/>
          </a:xfrm>
          <a:prstGeom prst="wedgeRoundRectCallout">
            <a:avLst>
              <a:gd name="adj1" fmla="val -76384"/>
              <a:gd name="adj2" fmla="val 50741"/>
              <a:gd name="adj3" fmla="val 16667"/>
            </a:avLst>
          </a:prstGeom>
          <a:gradFill rotWithShape="0">
            <a:gsLst>
              <a:gs pos="0">
                <a:srgbClr val="FFFFFF"/>
              </a:gs>
              <a:gs pos="50000">
                <a:srgbClr val="00FF00"/>
              </a:gs>
              <a:gs pos="100000">
                <a:srgbClr val="FFFFFF"/>
              </a:gs>
            </a:gsLst>
            <a:lin ang="5400000" scaled="1"/>
            <a:tileRect/>
          </a:gradFill>
          <a:ln w="28575" cap="flat" cmpd="sng">
            <a:solidFill>
              <a:schemeClr val="accent2"/>
            </a:solidFill>
            <a:prstDash val="solid"/>
            <a:miter/>
            <a:headEnd type="none" w="sm" len="sm"/>
            <a:tailEnd type="none" w="sm" len="sm"/>
          </a:ln>
        </p:spPr>
        <p:txBody>
          <a:bodyPr lIns="90000" tIns="46800" rIns="90000" bIns="46800" anchor="ctr" anchorCtr="0">
            <a:spAutoFit/>
          </a:bodyPr>
          <a:lstStyle/>
          <a:p>
            <a:pPr>
              <a:lnSpc>
                <a:spcPct val="80000"/>
              </a:lnSpc>
              <a:spcBef>
                <a:spcPct val="50000"/>
              </a:spcBef>
            </a:pPr>
            <a:r>
              <a:rPr lang="zh-CN" altLang="en-US" sz="2800" b="1" dirty="0">
                <a:latin typeface="Times New Roman" panose="02020603050405020304" pitchFamily="18" charset="0"/>
                <a:ea typeface="长城楷体" pitchFamily="49" charset="-122"/>
              </a:rPr>
              <a:t>失去一个电子变为正离子</a:t>
            </a:r>
          </a:p>
        </p:txBody>
      </p:sp>
      <p:sp>
        <p:nvSpPr>
          <p:cNvPr id="11330" name="Text Box 66"/>
          <p:cNvSpPr txBox="1">
            <a:spLocks noChangeArrowheads="1"/>
          </p:cNvSpPr>
          <p:nvPr/>
        </p:nvSpPr>
        <p:spPr bwMode="auto">
          <a:xfrm>
            <a:off x="609600" y="923925"/>
            <a:ext cx="8077200" cy="884238"/>
          </a:xfrm>
          <a:prstGeom prst="rect">
            <a:avLst/>
          </a:prstGeom>
          <a:noFill/>
          <a:ln w="9525">
            <a:noFill/>
            <a:miter lim="800000"/>
          </a:ln>
          <a:effectLst/>
        </p:spPr>
        <p:txBody>
          <a:bodyPr>
            <a:spAutoFit/>
          </a:bodyPr>
          <a:lstStyle/>
          <a:p>
            <a:pPr marR="0" defTabSz="914400">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在本征半导体中掺入微量的杂质（某种元素）</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形成杂质半导体。</a:t>
            </a:r>
          </a:p>
        </p:txBody>
      </p:sp>
      <p:sp>
        <p:nvSpPr>
          <p:cNvPr id="17473" name="AutoShape 6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7474" name="AutoShape 6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7475" name="AutoShape 7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36" name="Text Box 72"/>
          <p:cNvSpPr txBox="1">
            <a:spLocks noChangeArrowheads="1"/>
          </p:cNvSpPr>
          <p:nvPr/>
        </p:nvSpPr>
        <p:spPr bwMode="auto">
          <a:xfrm>
            <a:off x="1016000" y="1919288"/>
            <a:ext cx="62103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在单晶硅中掺入五价元素的磷原子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330"/>
                                        </p:tgtEl>
                                        <p:attrNameLst>
                                          <p:attrName>style.visibility</p:attrName>
                                        </p:attrNameLst>
                                      </p:cBhvr>
                                      <p:to>
                                        <p:strVal val="visible"/>
                                      </p:to>
                                    </p:set>
                                    <p:animEffect transition="in" filter="wipe(left)">
                                      <p:cBhvr>
                                        <p:cTn id="7" dur="500"/>
                                        <p:tgtEl>
                                          <p:spTgt spid="1133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1336"/>
                                        </p:tgtEl>
                                        <p:attrNameLst>
                                          <p:attrName>style.visibility</p:attrName>
                                        </p:attrNameLst>
                                      </p:cBhvr>
                                      <p:to>
                                        <p:strVal val="visible"/>
                                      </p:to>
                                    </p:set>
                                    <p:animEffect transition="in" filter="blinds(vertical)">
                                      <p:cBhvr>
                                        <p:cTn id="12" dur="500"/>
                                        <p:tgtEl>
                                          <p:spTgt spid="11336"/>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500"/>
                                        <p:tgtEl>
                                          <p:spTgt spid="4"/>
                                        </p:tgtEl>
                                      </p:cBhvr>
                                    </p:animEffect>
                                  </p:childTnLst>
                                </p:cTn>
                              </p:par>
                            </p:childTnLst>
                          </p:cTn>
                        </p:par>
                        <p:par>
                          <p:cTn id="18" fill="hold">
                            <p:stCondLst>
                              <p:cond delay="500"/>
                            </p:stCondLst>
                            <p:childTnLst>
                              <p:par>
                                <p:cTn id="19" presetID="4" presetClass="entr" presetSubtype="32"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ox(ou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1327"/>
                                        </p:tgtEl>
                                        <p:attrNameLst>
                                          <p:attrName>style.visibility</p:attrName>
                                        </p:attrNameLst>
                                      </p:cBhvr>
                                      <p:to>
                                        <p:strVal val="visible"/>
                                      </p:to>
                                    </p:set>
                                    <p:animEffect transition="in" filter="wipe(down)">
                                      <p:cBhvr>
                                        <p:cTn id="26" dur="500"/>
                                        <p:tgtEl>
                                          <p:spTgt spid="11327"/>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11326"/>
                                        </p:tgtEl>
                                        <p:attrNameLst>
                                          <p:attrName>style.visibility</p:attrName>
                                        </p:attrNameLst>
                                      </p:cBhvr>
                                      <p:to>
                                        <p:strVal val="visible"/>
                                      </p:to>
                                    </p:set>
                                    <p:animEffect transition="in" filter="wipe(right)">
                                      <p:cBhvr>
                                        <p:cTn id="31" dur="500"/>
                                        <p:tgtEl>
                                          <p:spTgt spid="11326"/>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1" fill="hold" grpId="0" nodeType="clickEffect">
                                  <p:stCondLst>
                                    <p:cond delay="0"/>
                                  </p:stCondLst>
                                  <p:childTnLst>
                                    <p:set>
                                      <p:cBhvr>
                                        <p:cTn id="35" dur="1" fill="hold">
                                          <p:stCondLst>
                                            <p:cond delay="0"/>
                                          </p:stCondLst>
                                        </p:cTn>
                                        <p:tgtEl>
                                          <p:spTgt spid="11328"/>
                                        </p:tgtEl>
                                        <p:attrNameLst>
                                          <p:attrName>style.visibility</p:attrName>
                                        </p:attrNameLst>
                                      </p:cBhvr>
                                      <p:to>
                                        <p:strVal val="visible"/>
                                      </p:to>
                                    </p:set>
                                    <p:animEffect transition="in" filter="wipe(up)">
                                      <p:cBhvr>
                                        <p:cTn id="36" dur="500"/>
                                        <p:tgtEl>
                                          <p:spTgt spid="1132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11329"/>
                                        </p:tgtEl>
                                        <p:attrNameLst>
                                          <p:attrName>style.visibility</p:attrName>
                                        </p:attrNameLst>
                                      </p:cBhvr>
                                      <p:to>
                                        <p:strVal val="visible"/>
                                      </p:to>
                                    </p:set>
                                    <p:animEffect transition="in" filter="wipe(left)">
                                      <p:cBhvr>
                                        <p:cTn id="41" dur="500"/>
                                        <p:tgtEl>
                                          <p:spTgt spid="11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26" grpId="0" animBg="1"/>
      <p:bldP spid="11327" grpId="0" animBg="1"/>
      <p:bldP spid="11328" grpId="0" animBg="1"/>
      <p:bldP spid="11329" grpId="0" animBg="1"/>
      <p:bldP spid="11330" grpId="0"/>
      <p:bldP spid="1133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subTitle" idx="1"/>
          </p:nvPr>
        </p:nvSpPr>
        <p:spPr>
          <a:xfrm>
            <a:off x="457200" y="509588"/>
            <a:ext cx="64008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9.1.2  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型半导体和</a:t>
            </a: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a:t>
            </a:r>
          </a:p>
        </p:txBody>
      </p:sp>
      <p:sp>
        <p:nvSpPr>
          <p:cNvPr id="64515" name="Text Box 3"/>
          <p:cNvSpPr txBox="1">
            <a:spLocks noChangeArrowheads="1"/>
          </p:cNvSpPr>
          <p:nvPr/>
        </p:nvSpPr>
        <p:spPr bwMode="auto">
          <a:xfrm>
            <a:off x="4481513" y="1846263"/>
            <a:ext cx="4114800" cy="2441575"/>
          </a:xfrm>
          <a:prstGeom prst="rect">
            <a:avLst/>
          </a:prstGeom>
          <a:noFill/>
          <a:ln w="38100">
            <a:noFill/>
            <a:miter lim="800000"/>
            <a:headEnd type="none" w="sm" len="sm"/>
            <a:tailEnd type="none" w="sm" len="sm"/>
          </a:ln>
          <a:effectLst/>
        </p:spPr>
        <p:txBody>
          <a:bodyPr lIns="90000" tIns="46800" rIns="90000" bIns="46800" anchor="ctr">
            <a:spAutoFit/>
          </a:bodyPr>
          <a:lstStyle/>
          <a:p>
            <a:pPr marR="0" algn="just" defTabSz="914400">
              <a:lnSpc>
                <a:spcPct val="110000"/>
              </a:lnSpc>
              <a:buClrTx/>
              <a:buSzTx/>
              <a:buFontTx/>
              <a:defRPr/>
            </a:pPr>
            <a:r>
              <a:rPr kumimoji="1" lang="zh-CN" altLang="en-US" sz="2800" b="1" kern="1200" cap="none" spc="0" normalizeH="0" baseline="0" noProof="0" dirty="0">
                <a:solidFill>
                  <a:srgbClr val="6600CC"/>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掺杂后自由电子数目大量增加，自由电子导电成为这种半导体的主要导电方式，称为电子半导体或</a:t>
            </a:r>
            <a:r>
              <a:rPr kumimoji="1" lang="en-US" altLang="zh-CN" sz="2800" b="1" kern="1200" cap="none" spc="0" normalizeH="0" baseline="0" noProof="0" dirty="0">
                <a:solidFill>
                  <a:srgbClr val="6600CC"/>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N</a:t>
            </a:r>
            <a:r>
              <a:rPr kumimoji="1" lang="zh-CN" altLang="en-US" sz="2800" b="1" kern="1200" cap="none" spc="0" normalizeH="0" baseline="0" noProof="0" dirty="0">
                <a:solidFill>
                  <a:srgbClr val="6600CC"/>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型半导体。</a:t>
            </a:r>
          </a:p>
        </p:txBody>
      </p:sp>
      <p:sp>
        <p:nvSpPr>
          <p:cNvPr id="64516" name="Text Box 4"/>
          <p:cNvSpPr txBox="1">
            <a:spLocks noChangeArrowheads="1"/>
          </p:cNvSpPr>
          <p:nvPr/>
        </p:nvSpPr>
        <p:spPr bwMode="auto">
          <a:xfrm>
            <a:off x="5124450" y="1327150"/>
            <a:ext cx="2327275" cy="519113"/>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掺入五价元素</a:t>
            </a:r>
          </a:p>
        </p:txBody>
      </p:sp>
      <p:sp>
        <p:nvSpPr>
          <p:cNvPr id="18437" name="Oval 5"/>
          <p:cNvSpPr/>
          <p:nvPr/>
        </p:nvSpPr>
        <p:spPr>
          <a:xfrm>
            <a:off x="3276600" y="1535113"/>
            <a:ext cx="152400" cy="152400"/>
          </a:xfrm>
          <a:prstGeom prst="ellipse">
            <a:avLst/>
          </a:prstGeom>
          <a:solidFill>
            <a:srgbClr val="FF00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8438" name="Group 6"/>
          <p:cNvGrpSpPr/>
          <p:nvPr/>
        </p:nvGrpSpPr>
        <p:grpSpPr>
          <a:xfrm>
            <a:off x="647700" y="1306513"/>
            <a:ext cx="3238500" cy="3157537"/>
            <a:chOff x="504" y="885"/>
            <a:chExt cx="1800" cy="1755"/>
          </a:xfrm>
        </p:grpSpPr>
        <p:sp>
          <p:nvSpPr>
            <p:cNvPr id="18439" name="Oval 7"/>
            <p:cNvSpPr/>
            <p:nvPr/>
          </p:nvSpPr>
          <p:spPr>
            <a:xfrm>
              <a:off x="1344" y="128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0" name="Oval 8"/>
            <p:cNvSpPr/>
            <p:nvPr/>
          </p:nvSpPr>
          <p:spPr>
            <a:xfrm>
              <a:off x="886" y="1256"/>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1" name="Oval 9"/>
            <p:cNvSpPr/>
            <p:nvPr/>
          </p:nvSpPr>
          <p:spPr>
            <a:xfrm>
              <a:off x="633" y="1015"/>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2" name="Oval 10"/>
            <p:cNvSpPr/>
            <p:nvPr/>
          </p:nvSpPr>
          <p:spPr>
            <a:xfrm>
              <a:off x="1570" y="1263"/>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3" name="Oval 11"/>
            <p:cNvSpPr/>
            <p:nvPr/>
          </p:nvSpPr>
          <p:spPr>
            <a:xfrm>
              <a:off x="1317" y="1021"/>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4" name="Oval 12"/>
            <p:cNvSpPr/>
            <p:nvPr/>
          </p:nvSpPr>
          <p:spPr>
            <a:xfrm>
              <a:off x="639" y="1694"/>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5" name="Oval 13"/>
            <p:cNvSpPr/>
            <p:nvPr/>
          </p:nvSpPr>
          <p:spPr>
            <a:xfrm>
              <a:off x="1604" y="1945"/>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6" name="Oval 14"/>
            <p:cNvSpPr/>
            <p:nvPr/>
          </p:nvSpPr>
          <p:spPr>
            <a:xfrm>
              <a:off x="1352" y="1703"/>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7" name="Oval 15"/>
            <p:cNvSpPr/>
            <p:nvPr/>
          </p:nvSpPr>
          <p:spPr>
            <a:xfrm>
              <a:off x="1344" y="144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8" name="Oval 16"/>
            <p:cNvSpPr/>
            <p:nvPr/>
          </p:nvSpPr>
          <p:spPr>
            <a:xfrm>
              <a:off x="1792" y="171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49" name="Oval 17"/>
            <p:cNvSpPr/>
            <p:nvPr/>
          </p:nvSpPr>
          <p:spPr>
            <a:xfrm>
              <a:off x="1642"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0" name="Oval 18"/>
            <p:cNvSpPr/>
            <p:nvPr/>
          </p:nvSpPr>
          <p:spPr>
            <a:xfrm>
              <a:off x="1361" y="1970"/>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1" name="Oval 19"/>
            <p:cNvSpPr/>
            <p:nvPr/>
          </p:nvSpPr>
          <p:spPr>
            <a:xfrm>
              <a:off x="1361" y="211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2" name="Oval 20"/>
            <p:cNvSpPr/>
            <p:nvPr/>
          </p:nvSpPr>
          <p:spPr>
            <a:xfrm>
              <a:off x="931"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3" name="Oval 21"/>
            <p:cNvSpPr/>
            <p:nvPr/>
          </p:nvSpPr>
          <p:spPr>
            <a:xfrm>
              <a:off x="1107" y="172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4" name="Oval 22"/>
            <p:cNvSpPr/>
            <p:nvPr/>
          </p:nvSpPr>
          <p:spPr>
            <a:xfrm>
              <a:off x="664" y="196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5" name="Oval 23"/>
            <p:cNvSpPr/>
            <p:nvPr/>
          </p:nvSpPr>
          <p:spPr>
            <a:xfrm>
              <a:off x="664" y="210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6" name="Oval 24"/>
            <p:cNvSpPr/>
            <p:nvPr/>
          </p:nvSpPr>
          <p:spPr>
            <a:xfrm>
              <a:off x="937"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7" name="Oval 25"/>
            <p:cNvSpPr/>
            <p:nvPr/>
          </p:nvSpPr>
          <p:spPr>
            <a:xfrm>
              <a:off x="1078"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8" name="Oval 26"/>
            <p:cNvSpPr/>
            <p:nvPr/>
          </p:nvSpPr>
          <p:spPr>
            <a:xfrm>
              <a:off x="647" y="131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59" name="Oval 27"/>
            <p:cNvSpPr/>
            <p:nvPr/>
          </p:nvSpPr>
          <p:spPr>
            <a:xfrm>
              <a:off x="656" y="144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0" name="Oval 28"/>
            <p:cNvSpPr/>
            <p:nvPr/>
          </p:nvSpPr>
          <p:spPr>
            <a:xfrm>
              <a:off x="1797" y="2399"/>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1" name="Oval 29"/>
            <p:cNvSpPr/>
            <p:nvPr/>
          </p:nvSpPr>
          <p:spPr>
            <a:xfrm>
              <a:off x="1648" y="240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8462" name="Group 30"/>
            <p:cNvGrpSpPr/>
            <p:nvPr/>
          </p:nvGrpSpPr>
          <p:grpSpPr>
            <a:xfrm>
              <a:off x="2042" y="1309"/>
              <a:ext cx="87" cy="225"/>
              <a:chOff x="3073" y="3321"/>
              <a:chExt cx="110" cy="282"/>
            </a:xfrm>
          </p:grpSpPr>
          <p:sp>
            <p:nvSpPr>
              <p:cNvPr id="18463" name="Oval 31"/>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4" name="Oval 32"/>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8465" name="Oval 33"/>
            <p:cNvSpPr/>
            <p:nvPr/>
          </p:nvSpPr>
          <p:spPr>
            <a:xfrm>
              <a:off x="1077" y="239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6" name="Oval 34"/>
            <p:cNvSpPr/>
            <p:nvPr/>
          </p:nvSpPr>
          <p:spPr>
            <a:xfrm>
              <a:off x="942" y="239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7" name="Oval 35"/>
            <p:cNvSpPr/>
            <p:nvPr/>
          </p:nvSpPr>
          <p:spPr>
            <a:xfrm>
              <a:off x="1789" y="103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8" name="Oval 36"/>
            <p:cNvSpPr/>
            <p:nvPr/>
          </p:nvSpPr>
          <p:spPr>
            <a:xfrm>
              <a:off x="1618" y="102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69" name="Oval 37"/>
            <p:cNvSpPr/>
            <p:nvPr/>
          </p:nvSpPr>
          <p:spPr>
            <a:xfrm>
              <a:off x="2063" y="211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70" name="Oval 38"/>
            <p:cNvSpPr/>
            <p:nvPr/>
          </p:nvSpPr>
          <p:spPr>
            <a:xfrm>
              <a:off x="2068" y="1983"/>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71" name="Freeform 39"/>
            <p:cNvSpPr/>
            <p:nvPr/>
          </p:nvSpPr>
          <p:spPr>
            <a:xfrm>
              <a:off x="2034" y="1049"/>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2" name="Freeform 40"/>
            <p:cNvSpPr/>
            <p:nvPr/>
          </p:nvSpPr>
          <p:spPr>
            <a:xfrm>
              <a:off x="2049" y="1720"/>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3" name="Freeform 41"/>
            <p:cNvSpPr/>
            <p:nvPr/>
          </p:nvSpPr>
          <p:spPr>
            <a:xfrm rot="-5400000">
              <a:off x="930" y="641"/>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4" name="Freeform 42"/>
            <p:cNvSpPr/>
            <p:nvPr/>
          </p:nvSpPr>
          <p:spPr>
            <a:xfrm rot="-5400000">
              <a:off x="1616" y="642"/>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5" name="Freeform 43"/>
            <p:cNvSpPr/>
            <p:nvPr/>
          </p:nvSpPr>
          <p:spPr>
            <a:xfrm rot="5400000" flipV="1">
              <a:off x="937" y="2111"/>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6" name="Freeform 44"/>
            <p:cNvSpPr/>
            <p:nvPr/>
          </p:nvSpPr>
          <p:spPr>
            <a:xfrm rot="5400000" flipV="1">
              <a:off x="1627" y="2136"/>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7" name="Freeform 45"/>
            <p:cNvSpPr/>
            <p:nvPr/>
          </p:nvSpPr>
          <p:spPr>
            <a:xfrm flipH="1" flipV="1">
              <a:off x="504" y="1011"/>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8" name="Freeform 46"/>
            <p:cNvSpPr/>
            <p:nvPr/>
          </p:nvSpPr>
          <p:spPr>
            <a:xfrm flipH="1" flipV="1">
              <a:off x="510" y="1724"/>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8479" name="Text Box 47"/>
            <p:cNvSpPr txBox="1"/>
            <p:nvPr/>
          </p:nvSpPr>
          <p:spPr>
            <a:xfrm>
              <a:off x="881" y="1269"/>
              <a:ext cx="553"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8480" name="Text Box 48"/>
            <p:cNvSpPr txBox="1"/>
            <p:nvPr/>
          </p:nvSpPr>
          <p:spPr>
            <a:xfrm>
              <a:off x="1553" y="1275"/>
              <a:ext cx="751"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8481" name="Text Box 49"/>
            <p:cNvSpPr txBox="1"/>
            <p:nvPr/>
          </p:nvSpPr>
          <p:spPr>
            <a:xfrm>
              <a:off x="1612" y="1964"/>
              <a:ext cx="565"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8482" name="Oval 50"/>
            <p:cNvSpPr/>
            <p:nvPr/>
          </p:nvSpPr>
          <p:spPr>
            <a:xfrm>
              <a:off x="882" y="195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83" name="Text Box 51"/>
            <p:cNvSpPr txBox="1"/>
            <p:nvPr/>
          </p:nvSpPr>
          <p:spPr>
            <a:xfrm>
              <a:off x="881" y="1972"/>
              <a:ext cx="807" cy="254"/>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grpSp>
        <p:nvGrpSpPr>
          <p:cNvPr id="18484" name="Group 52"/>
          <p:cNvGrpSpPr/>
          <p:nvPr/>
        </p:nvGrpSpPr>
        <p:grpSpPr>
          <a:xfrm>
            <a:off x="1336675" y="3175000"/>
            <a:ext cx="568325" cy="596900"/>
            <a:chOff x="2440" y="3456"/>
            <a:chExt cx="304" cy="334"/>
          </a:xfrm>
        </p:grpSpPr>
        <p:sp>
          <p:nvSpPr>
            <p:cNvPr id="18485" name="Oval 53"/>
            <p:cNvSpPr/>
            <p:nvPr/>
          </p:nvSpPr>
          <p:spPr>
            <a:xfrm>
              <a:off x="2440" y="3485"/>
              <a:ext cx="304" cy="305"/>
            </a:xfrm>
            <a:prstGeom prst="ellipse">
              <a:avLst/>
            </a:prstGeom>
            <a:solidFill>
              <a:srgbClr val="3399FF"/>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86" name="Rectangle 54"/>
            <p:cNvSpPr/>
            <p:nvPr/>
          </p:nvSpPr>
          <p:spPr>
            <a:xfrm>
              <a:off x="2448" y="3456"/>
              <a:ext cx="271" cy="256"/>
            </a:xfrm>
            <a:prstGeom prst="rect">
              <a:avLst/>
            </a:prstGeom>
            <a:noFill/>
            <a:ln w="9525">
              <a:noFill/>
            </a:ln>
          </p:spPr>
          <p:txBody>
            <a:bodyPr wrap="none" anchor="t" anchorCtr="0">
              <a:spAutoFit/>
            </a:bodyPr>
            <a:lstStyle/>
            <a:p>
              <a:r>
                <a:rPr lang="en-US" altLang="zh-CN" dirty="0">
                  <a:solidFill>
                    <a:schemeClr val="bg1"/>
                  </a:solidFill>
                  <a:latin typeface="Times New Roman" panose="02020603050405020304" pitchFamily="18" charset="0"/>
                  <a:ea typeface="长城楷体" pitchFamily="49" charset="-122"/>
                </a:rPr>
                <a:t>p+</a:t>
              </a:r>
            </a:p>
          </p:txBody>
        </p:sp>
      </p:grpSp>
      <p:grpSp>
        <p:nvGrpSpPr>
          <p:cNvPr id="18487" name="Group 55"/>
          <p:cNvGrpSpPr/>
          <p:nvPr/>
        </p:nvGrpSpPr>
        <p:grpSpPr>
          <a:xfrm>
            <a:off x="914400" y="2805113"/>
            <a:ext cx="1447800" cy="1371600"/>
            <a:chOff x="624" y="1680"/>
            <a:chExt cx="816" cy="785"/>
          </a:xfrm>
        </p:grpSpPr>
        <p:sp>
          <p:nvSpPr>
            <p:cNvPr id="18488" name="Oval 56"/>
            <p:cNvSpPr/>
            <p:nvPr/>
          </p:nvSpPr>
          <p:spPr>
            <a:xfrm>
              <a:off x="1327" y="1680"/>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89" name="Oval 57"/>
            <p:cNvSpPr/>
            <p:nvPr/>
          </p:nvSpPr>
          <p:spPr>
            <a:xfrm>
              <a:off x="624" y="1933"/>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90" name="Oval 58"/>
            <p:cNvSpPr/>
            <p:nvPr/>
          </p:nvSpPr>
          <p:spPr>
            <a:xfrm>
              <a:off x="1312" y="2075"/>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91" name="Oval 59"/>
            <p:cNvSpPr/>
            <p:nvPr/>
          </p:nvSpPr>
          <p:spPr>
            <a:xfrm>
              <a:off x="1087" y="1680"/>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8492" name="Oval 60"/>
            <p:cNvSpPr/>
            <p:nvPr/>
          </p:nvSpPr>
          <p:spPr>
            <a:xfrm>
              <a:off x="908" y="2352"/>
              <a:ext cx="113" cy="113"/>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8493" name="Oval 61"/>
          <p:cNvSpPr/>
          <p:nvPr/>
        </p:nvSpPr>
        <p:spPr>
          <a:xfrm rot="10800000">
            <a:off x="2944813" y="1535113"/>
            <a:ext cx="179387" cy="179387"/>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4579" name="Text Box 67"/>
          <p:cNvSpPr txBox="1"/>
          <p:nvPr/>
        </p:nvSpPr>
        <p:spPr>
          <a:xfrm>
            <a:off x="927100" y="4919663"/>
            <a:ext cx="7677150" cy="1041400"/>
          </a:xfrm>
          <a:prstGeom prst="rect">
            <a:avLst/>
          </a:prstGeom>
          <a:gradFill rotWithShape="1">
            <a:gsLst>
              <a:gs pos="0">
                <a:schemeClr val="bg1"/>
              </a:gs>
              <a:gs pos="50000">
                <a:srgbClr val="CCFFCC"/>
              </a:gs>
              <a:gs pos="100000">
                <a:schemeClr val="bg1"/>
              </a:gs>
            </a:gsLst>
            <a:lin ang="5400000" scaled="1"/>
            <a:tileRect/>
          </a:gradFill>
          <a:ln w="38100">
            <a:noFill/>
          </a:ln>
        </p:spPr>
        <p:txBody>
          <a:bodyPr lIns="90000" tIns="46800" rIns="90000" bIns="46800" anchor="ctr" anchorCtr="0">
            <a:spAutoFit/>
          </a:bodyPr>
          <a:lstStyle/>
          <a:p>
            <a:pPr>
              <a:lnSpc>
                <a:spcPts val="3800"/>
              </a:lnSpc>
              <a:buSzTx/>
            </a:pPr>
            <a:r>
              <a:rPr lang="en-US" altLang="zh-CN" sz="2800" b="1" dirty="0">
                <a:solidFill>
                  <a:srgbClr val="0000FF"/>
                </a:solidFill>
                <a:latin typeface="微软雅黑" panose="020B0503020204020204" pitchFamily="34" charset="-122"/>
                <a:ea typeface="微软雅黑" panose="020B0503020204020204" pitchFamily="34" charset="-122"/>
              </a:rPr>
              <a:t>       </a:t>
            </a:r>
            <a:r>
              <a:rPr lang="zh-CN" altLang="en-US" sz="2800" b="1" dirty="0">
                <a:solidFill>
                  <a:srgbClr val="0000FF"/>
                </a:solidFill>
                <a:latin typeface="微软雅黑" panose="020B0503020204020204" pitchFamily="34" charset="-122"/>
                <a:ea typeface="微软雅黑" panose="020B0503020204020204" pitchFamily="34" charset="-122"/>
              </a:rPr>
              <a:t>在</a:t>
            </a:r>
            <a:r>
              <a:rPr lang="en-US" altLang="zh-CN" sz="2800" b="1" dirty="0">
                <a:solidFill>
                  <a:srgbClr val="0000FF"/>
                </a:solidFill>
                <a:latin typeface="微软雅黑" panose="020B0503020204020204" pitchFamily="34" charset="-122"/>
                <a:ea typeface="微软雅黑" panose="020B0503020204020204" pitchFamily="34" charset="-122"/>
              </a:rPr>
              <a:t>N </a:t>
            </a:r>
            <a:r>
              <a:rPr lang="zh-CN" altLang="en-US" sz="2800" b="1" dirty="0">
                <a:solidFill>
                  <a:srgbClr val="0000FF"/>
                </a:solidFill>
                <a:latin typeface="微软雅黑" panose="020B0503020204020204" pitchFamily="34" charset="-122"/>
                <a:ea typeface="微软雅黑" panose="020B0503020204020204" pitchFamily="34" charset="-122"/>
              </a:rPr>
              <a:t>型半导体中自由电子是多数载流子，空穴是少数载流子。</a:t>
            </a:r>
          </a:p>
        </p:txBody>
      </p:sp>
      <p:sp>
        <p:nvSpPr>
          <p:cNvPr id="18495" name="AutoShape 6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8496" name="AutoShape 6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8497" name="AutoShape 7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4516"/>
                                        </p:tgtEl>
                                        <p:attrNameLst>
                                          <p:attrName>style.visibility</p:attrName>
                                        </p:attrNameLst>
                                      </p:cBhvr>
                                      <p:to>
                                        <p:strVal val="visible"/>
                                      </p:to>
                                    </p:set>
                                    <p:animEffect transition="in" filter="blinds(vertical)">
                                      <p:cBhvr>
                                        <p:cTn id="7" dur="500"/>
                                        <p:tgtEl>
                                          <p:spTgt spid="645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4515">
                                            <p:txEl>
                                              <p:pRg st="0" end="0"/>
                                            </p:txEl>
                                          </p:spTgt>
                                        </p:tgtEl>
                                        <p:attrNameLst>
                                          <p:attrName>style.visibility</p:attrName>
                                        </p:attrNameLst>
                                      </p:cBhvr>
                                      <p:to>
                                        <p:strVal val="visible"/>
                                      </p:to>
                                    </p:set>
                                    <p:animEffect transition="in" filter="wipe(left)">
                                      <p:cBhvr>
                                        <p:cTn id="12" dur="500"/>
                                        <p:tgtEl>
                                          <p:spTgt spid="6451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4579">
                                            <p:txEl>
                                              <p:pRg st="0" end="0"/>
                                            </p:txEl>
                                          </p:spTgt>
                                        </p:tgtEl>
                                        <p:attrNameLst>
                                          <p:attrName>style.visibility</p:attrName>
                                        </p:attrNameLst>
                                      </p:cBhvr>
                                      <p:to>
                                        <p:strVal val="visible"/>
                                      </p:to>
                                    </p:set>
                                    <p:animEffect transition="in" filter="wipe(left)">
                                      <p:cBhvr>
                                        <p:cTn id="17" dur="500"/>
                                        <p:tgtEl>
                                          <p:spTgt spid="6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build="p"/>
      <p:bldP spid="64516" grpId="0"/>
      <p:bldP spid="6457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subTitle" idx="1"/>
          </p:nvPr>
        </p:nvSpPr>
        <p:spPr>
          <a:xfrm>
            <a:off x="381000" y="368300"/>
            <a:ext cx="64008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9.1.2  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型半导体和</a:t>
            </a: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a:t>
            </a:r>
          </a:p>
        </p:txBody>
      </p:sp>
      <p:sp>
        <p:nvSpPr>
          <p:cNvPr id="19459" name="Oval 5"/>
          <p:cNvSpPr/>
          <p:nvPr/>
        </p:nvSpPr>
        <p:spPr>
          <a:xfrm>
            <a:off x="3638550" y="2173288"/>
            <a:ext cx="161925" cy="161925"/>
          </a:xfrm>
          <a:prstGeom prst="ellipse">
            <a:avLst/>
          </a:prstGeom>
          <a:solidFill>
            <a:srgbClr val="FF00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9460" name="Group 6"/>
          <p:cNvGrpSpPr/>
          <p:nvPr/>
        </p:nvGrpSpPr>
        <p:grpSpPr>
          <a:xfrm>
            <a:off x="1200150" y="1944688"/>
            <a:ext cx="3048000" cy="2971800"/>
            <a:chOff x="504" y="885"/>
            <a:chExt cx="1800" cy="1755"/>
          </a:xfrm>
        </p:grpSpPr>
        <p:sp>
          <p:nvSpPr>
            <p:cNvPr id="19461" name="Oval 7"/>
            <p:cNvSpPr/>
            <p:nvPr/>
          </p:nvSpPr>
          <p:spPr>
            <a:xfrm>
              <a:off x="1344" y="128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2" name="Oval 8"/>
            <p:cNvSpPr/>
            <p:nvPr/>
          </p:nvSpPr>
          <p:spPr>
            <a:xfrm>
              <a:off x="886" y="1256"/>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3" name="Oval 9"/>
            <p:cNvSpPr/>
            <p:nvPr/>
          </p:nvSpPr>
          <p:spPr>
            <a:xfrm>
              <a:off x="633" y="1015"/>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4" name="Oval 10"/>
            <p:cNvSpPr/>
            <p:nvPr/>
          </p:nvSpPr>
          <p:spPr>
            <a:xfrm>
              <a:off x="1570" y="1263"/>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5" name="Oval 11"/>
            <p:cNvSpPr/>
            <p:nvPr/>
          </p:nvSpPr>
          <p:spPr>
            <a:xfrm>
              <a:off x="1317" y="1021"/>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6" name="Oval 12"/>
            <p:cNvSpPr/>
            <p:nvPr/>
          </p:nvSpPr>
          <p:spPr>
            <a:xfrm>
              <a:off x="639" y="1694"/>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7" name="Oval 13"/>
            <p:cNvSpPr/>
            <p:nvPr/>
          </p:nvSpPr>
          <p:spPr>
            <a:xfrm>
              <a:off x="1604" y="1945"/>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8" name="Oval 14"/>
            <p:cNvSpPr/>
            <p:nvPr/>
          </p:nvSpPr>
          <p:spPr>
            <a:xfrm>
              <a:off x="1352" y="1703"/>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69" name="Oval 15"/>
            <p:cNvSpPr/>
            <p:nvPr/>
          </p:nvSpPr>
          <p:spPr>
            <a:xfrm>
              <a:off x="1344" y="144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0" name="Oval 16"/>
            <p:cNvSpPr/>
            <p:nvPr/>
          </p:nvSpPr>
          <p:spPr>
            <a:xfrm>
              <a:off x="1792" y="171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1" name="Oval 17"/>
            <p:cNvSpPr/>
            <p:nvPr/>
          </p:nvSpPr>
          <p:spPr>
            <a:xfrm>
              <a:off x="1642"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2" name="Oval 18"/>
            <p:cNvSpPr/>
            <p:nvPr/>
          </p:nvSpPr>
          <p:spPr>
            <a:xfrm>
              <a:off x="1361" y="1970"/>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3" name="Oval 19"/>
            <p:cNvSpPr/>
            <p:nvPr/>
          </p:nvSpPr>
          <p:spPr>
            <a:xfrm>
              <a:off x="1361" y="211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4" name="Oval 20"/>
            <p:cNvSpPr/>
            <p:nvPr/>
          </p:nvSpPr>
          <p:spPr>
            <a:xfrm>
              <a:off x="931"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5" name="Oval 21"/>
            <p:cNvSpPr/>
            <p:nvPr/>
          </p:nvSpPr>
          <p:spPr>
            <a:xfrm>
              <a:off x="1107" y="172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6" name="Oval 22"/>
            <p:cNvSpPr/>
            <p:nvPr/>
          </p:nvSpPr>
          <p:spPr>
            <a:xfrm>
              <a:off x="664" y="196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7" name="Oval 23"/>
            <p:cNvSpPr/>
            <p:nvPr/>
          </p:nvSpPr>
          <p:spPr>
            <a:xfrm>
              <a:off x="664" y="210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8" name="Oval 24"/>
            <p:cNvSpPr/>
            <p:nvPr/>
          </p:nvSpPr>
          <p:spPr>
            <a:xfrm>
              <a:off x="937"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79" name="Oval 25"/>
            <p:cNvSpPr/>
            <p:nvPr/>
          </p:nvSpPr>
          <p:spPr>
            <a:xfrm>
              <a:off x="1078"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0" name="Oval 26"/>
            <p:cNvSpPr/>
            <p:nvPr/>
          </p:nvSpPr>
          <p:spPr>
            <a:xfrm>
              <a:off x="647" y="131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1" name="Oval 27"/>
            <p:cNvSpPr/>
            <p:nvPr/>
          </p:nvSpPr>
          <p:spPr>
            <a:xfrm>
              <a:off x="656" y="144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2" name="Oval 28"/>
            <p:cNvSpPr/>
            <p:nvPr/>
          </p:nvSpPr>
          <p:spPr>
            <a:xfrm>
              <a:off x="1797" y="2399"/>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3" name="Oval 29"/>
            <p:cNvSpPr/>
            <p:nvPr/>
          </p:nvSpPr>
          <p:spPr>
            <a:xfrm>
              <a:off x="1648" y="240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9484" name="Group 30"/>
            <p:cNvGrpSpPr/>
            <p:nvPr/>
          </p:nvGrpSpPr>
          <p:grpSpPr>
            <a:xfrm>
              <a:off x="2042" y="1309"/>
              <a:ext cx="87" cy="225"/>
              <a:chOff x="3073" y="3321"/>
              <a:chExt cx="110" cy="282"/>
            </a:xfrm>
          </p:grpSpPr>
          <p:sp>
            <p:nvSpPr>
              <p:cNvPr id="19485" name="Oval 31"/>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6" name="Oval 32"/>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9487" name="Oval 33"/>
            <p:cNvSpPr/>
            <p:nvPr/>
          </p:nvSpPr>
          <p:spPr>
            <a:xfrm>
              <a:off x="1077" y="239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8" name="Oval 34"/>
            <p:cNvSpPr/>
            <p:nvPr/>
          </p:nvSpPr>
          <p:spPr>
            <a:xfrm>
              <a:off x="942" y="239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89" name="Oval 35"/>
            <p:cNvSpPr/>
            <p:nvPr/>
          </p:nvSpPr>
          <p:spPr>
            <a:xfrm>
              <a:off x="1789" y="103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90" name="Oval 36"/>
            <p:cNvSpPr/>
            <p:nvPr/>
          </p:nvSpPr>
          <p:spPr>
            <a:xfrm>
              <a:off x="1618" y="102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91" name="Oval 37"/>
            <p:cNvSpPr/>
            <p:nvPr/>
          </p:nvSpPr>
          <p:spPr>
            <a:xfrm>
              <a:off x="2063" y="211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92" name="Oval 38"/>
            <p:cNvSpPr/>
            <p:nvPr/>
          </p:nvSpPr>
          <p:spPr>
            <a:xfrm>
              <a:off x="2068" y="1983"/>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493" name="Freeform 39"/>
            <p:cNvSpPr/>
            <p:nvPr/>
          </p:nvSpPr>
          <p:spPr>
            <a:xfrm>
              <a:off x="2034" y="1049"/>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4" name="Freeform 40"/>
            <p:cNvSpPr/>
            <p:nvPr/>
          </p:nvSpPr>
          <p:spPr>
            <a:xfrm>
              <a:off x="2049" y="1720"/>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5" name="Freeform 41"/>
            <p:cNvSpPr/>
            <p:nvPr/>
          </p:nvSpPr>
          <p:spPr>
            <a:xfrm rot="-5400000">
              <a:off x="930" y="641"/>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6" name="Freeform 42"/>
            <p:cNvSpPr/>
            <p:nvPr/>
          </p:nvSpPr>
          <p:spPr>
            <a:xfrm rot="-5400000">
              <a:off x="1616" y="642"/>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7" name="Freeform 43"/>
            <p:cNvSpPr/>
            <p:nvPr/>
          </p:nvSpPr>
          <p:spPr>
            <a:xfrm rot="5400000" flipV="1">
              <a:off x="937" y="2111"/>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8" name="Freeform 44"/>
            <p:cNvSpPr/>
            <p:nvPr/>
          </p:nvSpPr>
          <p:spPr>
            <a:xfrm rot="5400000" flipV="1">
              <a:off x="1627" y="2136"/>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499" name="Freeform 45"/>
            <p:cNvSpPr/>
            <p:nvPr/>
          </p:nvSpPr>
          <p:spPr>
            <a:xfrm flipH="1" flipV="1">
              <a:off x="504" y="1011"/>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500" name="Freeform 46"/>
            <p:cNvSpPr/>
            <p:nvPr/>
          </p:nvSpPr>
          <p:spPr>
            <a:xfrm flipH="1" flipV="1">
              <a:off x="510" y="1724"/>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9501" name="Text Box 47"/>
            <p:cNvSpPr txBox="1"/>
            <p:nvPr/>
          </p:nvSpPr>
          <p:spPr>
            <a:xfrm>
              <a:off x="881" y="1269"/>
              <a:ext cx="553"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9502" name="Text Box 48"/>
            <p:cNvSpPr txBox="1"/>
            <p:nvPr/>
          </p:nvSpPr>
          <p:spPr>
            <a:xfrm>
              <a:off x="1553" y="1275"/>
              <a:ext cx="751"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9503" name="Text Box 49"/>
            <p:cNvSpPr txBox="1"/>
            <p:nvPr/>
          </p:nvSpPr>
          <p:spPr>
            <a:xfrm>
              <a:off x="1612" y="1964"/>
              <a:ext cx="565"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9504" name="Oval 50"/>
            <p:cNvSpPr/>
            <p:nvPr/>
          </p:nvSpPr>
          <p:spPr>
            <a:xfrm>
              <a:off x="882" y="195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505" name="Text Box 51"/>
            <p:cNvSpPr txBox="1"/>
            <p:nvPr/>
          </p:nvSpPr>
          <p:spPr>
            <a:xfrm>
              <a:off x="881" y="1972"/>
              <a:ext cx="807"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sp>
        <p:nvSpPr>
          <p:cNvPr id="19506" name="Oval 52"/>
          <p:cNvSpPr/>
          <p:nvPr/>
        </p:nvSpPr>
        <p:spPr>
          <a:xfrm rot="10800000">
            <a:off x="3294063" y="2173288"/>
            <a:ext cx="192087" cy="192087"/>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4" name="Group 54"/>
          <p:cNvGrpSpPr/>
          <p:nvPr/>
        </p:nvGrpSpPr>
        <p:grpSpPr>
          <a:xfrm>
            <a:off x="1844675" y="3773488"/>
            <a:ext cx="520700" cy="522287"/>
            <a:chOff x="864" y="1949"/>
            <a:chExt cx="304" cy="305"/>
          </a:xfrm>
        </p:grpSpPr>
        <p:sp>
          <p:nvSpPr>
            <p:cNvPr id="19508" name="Oval 55"/>
            <p:cNvSpPr/>
            <p:nvPr/>
          </p:nvSpPr>
          <p:spPr>
            <a:xfrm>
              <a:off x="864" y="1949"/>
              <a:ext cx="304" cy="305"/>
            </a:xfrm>
            <a:prstGeom prst="ellipse">
              <a:avLst/>
            </a:prstGeom>
            <a:solidFill>
              <a:srgbClr val="3399FF"/>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509" name="Rectangle 56"/>
            <p:cNvSpPr/>
            <p:nvPr/>
          </p:nvSpPr>
          <p:spPr>
            <a:xfrm>
              <a:off x="872" y="1968"/>
              <a:ext cx="286" cy="267"/>
            </a:xfrm>
            <a:prstGeom prst="rect">
              <a:avLst/>
            </a:prstGeom>
            <a:noFill/>
            <a:ln w="9525">
              <a:noFill/>
            </a:ln>
          </p:spPr>
          <p:txBody>
            <a:bodyPr wrap="none" anchor="t" anchorCtr="0">
              <a:spAutoFit/>
            </a:bodyPr>
            <a:lstStyle/>
            <a:p>
              <a:r>
                <a:rPr lang="en-US" altLang="zh-CN" dirty="0">
                  <a:solidFill>
                    <a:schemeClr val="bg1"/>
                  </a:solidFill>
                  <a:latin typeface="Times New Roman" panose="02020603050405020304" pitchFamily="18" charset="0"/>
                  <a:ea typeface="长城楷体" pitchFamily="49" charset="-122"/>
                </a:rPr>
                <a:t>B</a:t>
              </a:r>
              <a:r>
                <a:rPr lang="en-US" altLang="zh-CN" baseline="30000" dirty="0">
                  <a:solidFill>
                    <a:schemeClr val="bg1"/>
                  </a:solidFill>
                  <a:latin typeface="Times New Roman" panose="02020603050405020304" pitchFamily="18" charset="0"/>
                  <a:ea typeface="长城楷体" pitchFamily="49" charset="-122"/>
                </a:rPr>
                <a:t>–</a:t>
              </a:r>
              <a:endParaRPr lang="en-US" altLang="zh-CN" dirty="0">
                <a:solidFill>
                  <a:schemeClr val="bg1"/>
                </a:solidFill>
                <a:latin typeface="Times New Roman" panose="02020603050405020304" pitchFamily="18" charset="0"/>
                <a:ea typeface="长城楷体" pitchFamily="49" charset="-122"/>
              </a:endParaRPr>
            </a:p>
          </p:txBody>
        </p:sp>
      </p:grpSp>
      <p:grpSp>
        <p:nvGrpSpPr>
          <p:cNvPr id="5" name="Group 57"/>
          <p:cNvGrpSpPr/>
          <p:nvPr/>
        </p:nvGrpSpPr>
        <p:grpSpPr>
          <a:xfrm>
            <a:off x="1444625" y="3330575"/>
            <a:ext cx="1371600" cy="1319213"/>
            <a:chOff x="624" y="1702"/>
            <a:chExt cx="801" cy="762"/>
          </a:xfrm>
        </p:grpSpPr>
        <p:sp>
          <p:nvSpPr>
            <p:cNvPr id="19511" name="Oval 58"/>
            <p:cNvSpPr/>
            <p:nvPr/>
          </p:nvSpPr>
          <p:spPr>
            <a:xfrm>
              <a:off x="624" y="1945"/>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512" name="Oval 59"/>
            <p:cNvSpPr/>
            <p:nvPr/>
          </p:nvSpPr>
          <p:spPr>
            <a:xfrm>
              <a:off x="1312" y="2075"/>
              <a:ext cx="113" cy="113"/>
            </a:xfrm>
            <a:prstGeom prst="ellipse">
              <a:avLst/>
            </a:prstGeom>
            <a:solidFill>
              <a:srgbClr val="CCECFF"/>
            </a:solidFill>
            <a:ln w="38100" cap="flat" cmpd="sng">
              <a:solidFill>
                <a:schemeClr val="accent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513" name="Oval 60"/>
            <p:cNvSpPr/>
            <p:nvPr/>
          </p:nvSpPr>
          <p:spPr>
            <a:xfrm>
              <a:off x="1070" y="1702"/>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9514" name="Oval 61"/>
            <p:cNvSpPr/>
            <p:nvPr/>
          </p:nvSpPr>
          <p:spPr>
            <a:xfrm>
              <a:off x="908" y="2373"/>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2350" name="AutoShape 62"/>
          <p:cNvSpPr/>
          <p:nvPr/>
        </p:nvSpPr>
        <p:spPr>
          <a:xfrm>
            <a:off x="5111750" y="3384550"/>
            <a:ext cx="1574800" cy="590550"/>
          </a:xfrm>
          <a:prstGeom prst="wedgeRoundRectCallout">
            <a:avLst>
              <a:gd name="adj1" fmla="val -230241"/>
              <a:gd name="adj2" fmla="val 83065"/>
              <a:gd name="adj3" fmla="val 16667"/>
            </a:avLst>
          </a:prstGeom>
          <a:solidFill>
            <a:srgbClr val="99FF33"/>
          </a:solidFill>
          <a:ln w="38100" cap="flat" cmpd="sng">
            <a:solidFill>
              <a:schemeClr val="accent2"/>
            </a:solidFill>
            <a:prstDash val="solid"/>
            <a:miter/>
            <a:headEnd type="none" w="sm" len="sm"/>
            <a:tailEnd type="none" w="sm" len="sm"/>
          </a:ln>
        </p:spPr>
        <p:txBody>
          <a:bodyPr lIns="90000" tIns="46800" rIns="90000" bIns="46800" anchor="ctr" anchorCtr="0">
            <a:spAutoFit/>
          </a:bodyPr>
          <a:lstStyle/>
          <a:p>
            <a:pPr algn="ctr">
              <a:spcBef>
                <a:spcPct val="50000"/>
              </a:spcBef>
            </a:pPr>
            <a:r>
              <a:rPr lang="zh-CN" altLang="en-US" sz="2800" b="1" dirty="0">
                <a:latin typeface="微软雅黑" panose="020B0503020204020204" pitchFamily="34" charset="-122"/>
                <a:ea typeface="微软雅黑" panose="020B0503020204020204" pitchFamily="34" charset="-122"/>
              </a:rPr>
              <a:t>硼原子</a:t>
            </a:r>
          </a:p>
        </p:txBody>
      </p:sp>
      <p:sp>
        <p:nvSpPr>
          <p:cNvPr id="12351" name="AutoShape 63"/>
          <p:cNvSpPr>
            <a:spLocks noChangeArrowheads="1"/>
          </p:cNvSpPr>
          <p:nvPr/>
        </p:nvSpPr>
        <p:spPr bwMode="auto">
          <a:xfrm>
            <a:off x="5021263" y="4643438"/>
            <a:ext cx="2790825" cy="866775"/>
          </a:xfrm>
          <a:prstGeom prst="wedgeRoundRectCallout">
            <a:avLst>
              <a:gd name="adj1" fmla="val -26620"/>
              <a:gd name="adj2" fmla="val -123079"/>
              <a:gd name="adj3" fmla="val 16667"/>
            </a:avLst>
          </a:prstGeom>
          <a:solidFill>
            <a:srgbClr val="FFFFCC"/>
          </a:solidFill>
          <a:ln w="38100">
            <a:solidFill>
              <a:schemeClr val="accent2"/>
            </a:solidFill>
            <a:miter lim="800000"/>
            <a:headEnd type="none" w="sm" len="sm"/>
            <a:tailEnd type="none" w="sm" len="sm"/>
          </a:ln>
          <a:effectLst/>
        </p:spPr>
        <p:txBody>
          <a:bodyPr lIns="90000" tIns="46800" rIns="90000" bIns="46800" anchor="ctr">
            <a:spAutoFit/>
          </a:bodyPr>
          <a:lstStyle/>
          <a:p>
            <a:pPr marL="0" marR="0" lvl="0" indent="0" algn="just" defTabSz="914400" rtl="0" eaLnBrk="1" fontAlgn="base" latinLnBrk="0" hangingPunct="1">
              <a:lnSpc>
                <a:spcPct val="8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长城楷体" pitchFamily="49" charset="-122"/>
                <a:cs typeface="+mn-cs"/>
              </a:rPr>
              <a:t>接受一个电子变为负离子</a:t>
            </a:r>
          </a:p>
        </p:txBody>
      </p:sp>
      <p:sp>
        <p:nvSpPr>
          <p:cNvPr id="12352" name="Oval 64"/>
          <p:cNvSpPr/>
          <p:nvPr/>
        </p:nvSpPr>
        <p:spPr>
          <a:xfrm>
            <a:off x="2646363" y="4000500"/>
            <a:ext cx="153987" cy="1539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53" name="Line 65"/>
          <p:cNvSpPr/>
          <p:nvPr/>
        </p:nvSpPr>
        <p:spPr>
          <a:xfrm flipH="1">
            <a:off x="2724150" y="3392488"/>
            <a:ext cx="655638" cy="685800"/>
          </a:xfrm>
          <a:prstGeom prst="line">
            <a:avLst/>
          </a:prstGeom>
          <a:ln w="28575" cap="flat" cmpd="sng">
            <a:solidFill>
              <a:schemeClr val="accent2"/>
            </a:solidFill>
            <a:prstDash val="solid"/>
            <a:round/>
            <a:headEnd type="none" w="med" len="med"/>
            <a:tailEnd type="triangle" w="med" len="med"/>
          </a:ln>
        </p:spPr>
      </p:sp>
      <p:sp>
        <p:nvSpPr>
          <p:cNvPr id="12354" name="Oval 66"/>
          <p:cNvSpPr/>
          <p:nvPr/>
        </p:nvSpPr>
        <p:spPr>
          <a:xfrm>
            <a:off x="3390900" y="3281363"/>
            <a:ext cx="171450" cy="187325"/>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55" name="AutoShape 67"/>
          <p:cNvSpPr/>
          <p:nvPr/>
        </p:nvSpPr>
        <p:spPr>
          <a:xfrm>
            <a:off x="5157788" y="2033588"/>
            <a:ext cx="987425" cy="592137"/>
          </a:xfrm>
          <a:prstGeom prst="wedgeRoundRectCallout">
            <a:avLst>
              <a:gd name="adj1" fmla="val -210773"/>
              <a:gd name="adj2" fmla="val 165282"/>
              <a:gd name="adj3" fmla="val 16667"/>
            </a:avLst>
          </a:prstGeom>
          <a:solidFill>
            <a:srgbClr val="CCFFFF"/>
          </a:solidFill>
          <a:ln w="38100" cap="flat" cmpd="sng">
            <a:solidFill>
              <a:srgbClr val="FF3300"/>
            </a:solidFill>
            <a:prstDash val="solid"/>
            <a:miter/>
            <a:headEnd type="none" w="sm" len="sm"/>
            <a:tailEnd type="none" w="sm" len="sm"/>
          </a:ln>
        </p:spPr>
        <p:txBody>
          <a:bodyPr wrap="none" lIns="90000" tIns="46800" rIns="90000" bIns="46800" anchor="ctr" anchorCtr="0">
            <a:spAutoFit/>
          </a:bodyPr>
          <a:lstStyle/>
          <a:p>
            <a:pPr algn="ctr">
              <a:spcBef>
                <a:spcPct val="50000"/>
              </a:spcBef>
            </a:pPr>
            <a:r>
              <a:rPr lang="zh-CN" altLang="en-US" sz="2800" b="1" dirty="0">
                <a:latin typeface="微软雅黑" panose="020B0503020204020204" pitchFamily="34" charset="-122"/>
                <a:ea typeface="微软雅黑" panose="020B0503020204020204" pitchFamily="34" charset="-122"/>
              </a:rPr>
              <a:t>空穴</a:t>
            </a:r>
          </a:p>
        </p:txBody>
      </p:sp>
      <p:sp>
        <p:nvSpPr>
          <p:cNvPr id="19521" name="AutoShape 7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9522" name="AutoShape 7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9523" name="AutoShape 7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61" name="Text Box 73"/>
          <p:cNvSpPr txBox="1">
            <a:spLocks noChangeArrowheads="1"/>
          </p:cNvSpPr>
          <p:nvPr/>
        </p:nvSpPr>
        <p:spPr bwMode="auto">
          <a:xfrm>
            <a:off x="1062038" y="1109663"/>
            <a:ext cx="62103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在单晶硅中掺入三价元素的硼原子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2361"/>
                                        </p:tgtEl>
                                        <p:attrNameLst>
                                          <p:attrName>style.visibility</p:attrName>
                                        </p:attrNameLst>
                                      </p:cBhvr>
                                      <p:to>
                                        <p:strVal val="visible"/>
                                      </p:to>
                                    </p:set>
                                    <p:animEffect transition="in" filter="blinds(vertical)">
                                      <p:cBhvr>
                                        <p:cTn id="7" dur="500"/>
                                        <p:tgtEl>
                                          <p:spTgt spid="1236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350"/>
                                        </p:tgtEl>
                                        <p:attrNameLst>
                                          <p:attrName>style.visibility</p:attrName>
                                        </p:attrNameLst>
                                      </p:cBhvr>
                                      <p:to>
                                        <p:strVal val="visible"/>
                                      </p:to>
                                    </p:set>
                                    <p:animEffect transition="in" filter="wipe(down)">
                                      <p:cBhvr>
                                        <p:cTn id="16" dur="500"/>
                                        <p:tgtEl>
                                          <p:spTgt spid="12350"/>
                                        </p:tgtEl>
                                      </p:cBhvr>
                                    </p:animEffect>
                                  </p:childTnLst>
                                </p:cTn>
                              </p:par>
                            </p:childTnLst>
                          </p:cTn>
                        </p:par>
                        <p:par>
                          <p:cTn id="17" fill="hold">
                            <p:stCondLst>
                              <p:cond delay="1000"/>
                            </p:stCondLst>
                            <p:childTnLst>
                              <p:par>
                                <p:cTn id="18" presetID="4" presetClass="entr" presetSubtype="32"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box(out)">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499"/>
                                          </p:stCondLst>
                                        </p:cTn>
                                        <p:tgtEl>
                                          <p:spTgt spid="12354"/>
                                        </p:tgtEl>
                                        <p:attrNameLst>
                                          <p:attrName>style.visibility</p:attrName>
                                        </p:attrNameLst>
                                      </p:cBhvr>
                                      <p:to>
                                        <p:strVal val="visible"/>
                                      </p:to>
                                    </p:se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12353"/>
                                        </p:tgtEl>
                                        <p:attrNameLst>
                                          <p:attrName>style.visibility</p:attrName>
                                        </p:attrNameLst>
                                      </p:cBhvr>
                                      <p:to>
                                        <p:strVal val="visible"/>
                                      </p:to>
                                    </p:set>
                                    <p:animEffect transition="in" filter="wipe(up)">
                                      <p:cBhvr>
                                        <p:cTn id="28" dur="500"/>
                                        <p:tgtEl>
                                          <p:spTgt spid="12353"/>
                                        </p:tgtEl>
                                      </p:cBhvr>
                                    </p:animEffect>
                                  </p:childTnLst>
                                  <p:subTnLst>
                                    <p:set>
                                      <p:cBhvr override="childStyle">
                                        <p:cTn dur="1" fill="hold" display="0" masterRel="sameClick" afterEffect="1">
                                          <p:stCondLst>
                                            <p:cond evt="end" delay="0">
                                              <p:tn val="26"/>
                                            </p:cond>
                                          </p:stCondLst>
                                        </p:cTn>
                                        <p:tgtEl>
                                          <p:spTgt spid="12353"/>
                                        </p:tgtEl>
                                        <p:attrNameLst>
                                          <p:attrName>style.visibility</p:attrName>
                                        </p:attrNameLst>
                                      </p:cBhvr>
                                      <p:to>
                                        <p:strVal val="hidden"/>
                                      </p:to>
                                    </p:set>
                                  </p:subTnLst>
                                </p:cTn>
                              </p:par>
                            </p:childTnLst>
                          </p:cTn>
                        </p:par>
                        <p:par>
                          <p:cTn id="29" fill="hold">
                            <p:stCondLst>
                              <p:cond delay="1000"/>
                            </p:stCondLst>
                            <p:childTnLst>
                              <p:par>
                                <p:cTn id="30" presetID="1" presetClass="entr" presetSubtype="0" fill="hold" grpId="0" nodeType="afterEffect">
                                  <p:stCondLst>
                                    <p:cond delay="0"/>
                                  </p:stCondLst>
                                  <p:childTnLst>
                                    <p:set>
                                      <p:cBhvr>
                                        <p:cTn id="31" dur="1" fill="hold">
                                          <p:stCondLst>
                                            <p:cond delay="499"/>
                                          </p:stCondLst>
                                        </p:cTn>
                                        <p:tgtEl>
                                          <p:spTgt spid="12352"/>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12351"/>
                                        </p:tgtEl>
                                        <p:attrNameLst>
                                          <p:attrName>style.visibility</p:attrName>
                                        </p:attrNameLst>
                                      </p:cBhvr>
                                      <p:to>
                                        <p:strVal val="visible"/>
                                      </p:to>
                                    </p:set>
                                    <p:animEffect transition="in" filter="wipe(left)">
                                      <p:cBhvr>
                                        <p:cTn id="36" dur="500"/>
                                        <p:tgtEl>
                                          <p:spTgt spid="1235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12355"/>
                                        </p:tgtEl>
                                        <p:attrNameLst>
                                          <p:attrName>style.visibility</p:attrName>
                                        </p:attrNameLst>
                                      </p:cBhvr>
                                      <p:to>
                                        <p:strVal val="visible"/>
                                      </p:to>
                                    </p:set>
                                    <p:animEffect transition="in" filter="wipe(up)">
                                      <p:cBhvr>
                                        <p:cTn id="41" dur="500"/>
                                        <p:tgtEl>
                                          <p:spTgt spid="12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50" grpId="0" animBg="1"/>
      <p:bldP spid="12351" grpId="0" animBg="1"/>
      <p:bldP spid="12352" grpId="0" animBg="1"/>
      <p:bldP spid="12354" grpId="0" animBg="1"/>
      <p:bldP spid="12355" grpId="0" animBg="1"/>
      <p:bldP spid="1236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6562" name="Rectangle 2"/>
          <p:cNvSpPr>
            <a:spLocks noGrp="1" noChangeArrowheads="1"/>
          </p:cNvSpPr>
          <p:nvPr>
            <p:ph type="subTitle" idx="1"/>
          </p:nvPr>
        </p:nvSpPr>
        <p:spPr>
          <a:xfrm>
            <a:off x="381000" y="368300"/>
            <a:ext cx="64008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9.1.2  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型半导体和</a:t>
            </a: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型半导体</a:t>
            </a:r>
          </a:p>
        </p:txBody>
      </p:sp>
      <p:sp>
        <p:nvSpPr>
          <p:cNvPr id="66563" name="Text Box 3"/>
          <p:cNvSpPr txBox="1">
            <a:spLocks noChangeArrowheads="1"/>
          </p:cNvSpPr>
          <p:nvPr/>
        </p:nvSpPr>
        <p:spPr bwMode="auto">
          <a:xfrm>
            <a:off x="4497388" y="1590675"/>
            <a:ext cx="3810000" cy="2573338"/>
          </a:xfrm>
          <a:prstGeom prst="rect">
            <a:avLst/>
          </a:prstGeom>
          <a:noFill/>
          <a:ln w="38100">
            <a:noFill/>
            <a:miter lim="800000"/>
            <a:headEnd type="none" w="sm" len="sm"/>
            <a:tailEnd type="none" w="sm" len="sm"/>
          </a:ln>
          <a:effectLst/>
        </p:spPr>
        <p:txBody>
          <a:bodyPr lIns="90000" tIns="46800" rIns="90000" bIns="46800" anchor="ctr">
            <a:spAutoFit/>
          </a:bodyPr>
          <a:lstStyle/>
          <a:p>
            <a:pPr marR="0" algn="just" defTabSz="914400">
              <a:lnSpc>
                <a:spcPct val="115000"/>
              </a:lnSpc>
              <a:buClrTx/>
              <a:buSzTx/>
              <a:buFontTx/>
              <a:defRPr/>
            </a:pPr>
            <a:r>
              <a:rPr kumimoji="1" lang="zh-CN" altLang="en-US" sz="2800" b="1" kern="1200" cap="none" spc="0" normalizeH="0" baseline="0" noProof="0">
                <a:effectLst>
                  <a:outerShdw blurRad="38100" dist="38100" dir="2700000" algn="tl">
                    <a:srgbClr val="C0C0C0"/>
                  </a:outerShdw>
                </a:effectLst>
                <a:latin typeface="隶书" panose="02010509060101010101" pitchFamily="49" charset="-122"/>
                <a:ea typeface="隶书" panose="02010509060101010101" pitchFamily="49" charset="-122"/>
                <a:cs typeface="+mn-cs"/>
              </a:rPr>
              <a:t>掺杂后空穴数目大量增加，空穴导电成为这种半导体的主要导电方式，称为空穴半导体或 </a:t>
            </a:r>
            <a:r>
              <a:rPr kumimoji="1" lang="en-US" altLang="zh-CN" sz="2800" b="1" kern="1200" cap="none" spc="0" normalizeH="0" baseline="0" noProof="0">
                <a:effectLst>
                  <a:outerShdw blurRad="38100" dist="38100" dir="2700000" algn="tl">
                    <a:srgbClr val="C0C0C0"/>
                  </a:outerShdw>
                </a:effectLst>
                <a:latin typeface="隶书" panose="02010509060101010101" pitchFamily="49" charset="-122"/>
                <a:ea typeface="隶书" panose="02010509060101010101" pitchFamily="49" charset="-122"/>
                <a:cs typeface="+mn-cs"/>
              </a:rPr>
              <a:t>P</a:t>
            </a:r>
            <a:r>
              <a:rPr kumimoji="1" lang="zh-CN" altLang="en-US" sz="2800" b="1" kern="1200" cap="none" spc="0" normalizeH="0" baseline="0" noProof="0">
                <a:effectLst>
                  <a:outerShdw blurRad="38100" dist="38100" dir="2700000" algn="tl">
                    <a:srgbClr val="C0C0C0"/>
                  </a:outerShdw>
                </a:effectLst>
                <a:latin typeface="隶书" panose="02010509060101010101" pitchFamily="49" charset="-122"/>
                <a:ea typeface="隶书" panose="02010509060101010101" pitchFamily="49" charset="-122"/>
                <a:cs typeface="+mn-cs"/>
              </a:rPr>
              <a:t>型半导体。</a:t>
            </a:r>
          </a:p>
        </p:txBody>
      </p:sp>
      <p:sp>
        <p:nvSpPr>
          <p:cNvPr id="66564" name="Text Box 4"/>
          <p:cNvSpPr txBox="1">
            <a:spLocks noChangeArrowheads="1"/>
          </p:cNvSpPr>
          <p:nvPr/>
        </p:nvSpPr>
        <p:spPr bwMode="auto">
          <a:xfrm>
            <a:off x="5157788" y="998538"/>
            <a:ext cx="2327275" cy="519113"/>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zh-CN" altLang="en-US" sz="2800" b="1" kern="1200" cap="none" spc="0" normalizeH="0" baseline="0" noProof="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掺入三价元素</a:t>
            </a:r>
          </a:p>
        </p:txBody>
      </p:sp>
      <p:sp>
        <p:nvSpPr>
          <p:cNvPr id="20485" name="Oval 5"/>
          <p:cNvSpPr/>
          <p:nvPr/>
        </p:nvSpPr>
        <p:spPr>
          <a:xfrm>
            <a:off x="3200400" y="1720850"/>
            <a:ext cx="161925" cy="161925"/>
          </a:xfrm>
          <a:prstGeom prst="ellipse">
            <a:avLst/>
          </a:prstGeom>
          <a:solidFill>
            <a:srgbClr val="FF0000"/>
          </a:solidFill>
          <a:ln w="38100" cap="flat" cmpd="sng">
            <a:solidFill>
              <a:srgbClr val="FF3300"/>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20486" name="Group 6"/>
          <p:cNvGrpSpPr/>
          <p:nvPr/>
        </p:nvGrpSpPr>
        <p:grpSpPr>
          <a:xfrm>
            <a:off x="762000" y="1492250"/>
            <a:ext cx="3048000" cy="2971800"/>
            <a:chOff x="504" y="885"/>
            <a:chExt cx="1800" cy="1755"/>
          </a:xfrm>
        </p:grpSpPr>
        <p:sp>
          <p:nvSpPr>
            <p:cNvPr id="20487" name="Oval 7"/>
            <p:cNvSpPr/>
            <p:nvPr/>
          </p:nvSpPr>
          <p:spPr>
            <a:xfrm>
              <a:off x="1344" y="128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88" name="Oval 8"/>
            <p:cNvSpPr/>
            <p:nvPr/>
          </p:nvSpPr>
          <p:spPr>
            <a:xfrm>
              <a:off x="886" y="1256"/>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89" name="Oval 9"/>
            <p:cNvSpPr/>
            <p:nvPr/>
          </p:nvSpPr>
          <p:spPr>
            <a:xfrm>
              <a:off x="633" y="1015"/>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0" name="Oval 10"/>
            <p:cNvSpPr/>
            <p:nvPr/>
          </p:nvSpPr>
          <p:spPr>
            <a:xfrm>
              <a:off x="1570" y="1263"/>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1" name="Oval 11"/>
            <p:cNvSpPr/>
            <p:nvPr/>
          </p:nvSpPr>
          <p:spPr>
            <a:xfrm>
              <a:off x="1317" y="1021"/>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2" name="Oval 12"/>
            <p:cNvSpPr/>
            <p:nvPr/>
          </p:nvSpPr>
          <p:spPr>
            <a:xfrm>
              <a:off x="639" y="1694"/>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3" name="Oval 13"/>
            <p:cNvSpPr/>
            <p:nvPr/>
          </p:nvSpPr>
          <p:spPr>
            <a:xfrm>
              <a:off x="1604" y="1945"/>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4" name="Oval 14"/>
            <p:cNvSpPr/>
            <p:nvPr/>
          </p:nvSpPr>
          <p:spPr>
            <a:xfrm>
              <a:off x="1352" y="1703"/>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5" name="Oval 15"/>
            <p:cNvSpPr/>
            <p:nvPr/>
          </p:nvSpPr>
          <p:spPr>
            <a:xfrm>
              <a:off x="1344" y="144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6" name="Oval 16"/>
            <p:cNvSpPr/>
            <p:nvPr/>
          </p:nvSpPr>
          <p:spPr>
            <a:xfrm>
              <a:off x="1792" y="171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7" name="Oval 17"/>
            <p:cNvSpPr/>
            <p:nvPr/>
          </p:nvSpPr>
          <p:spPr>
            <a:xfrm>
              <a:off x="1642"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8" name="Oval 18"/>
            <p:cNvSpPr/>
            <p:nvPr/>
          </p:nvSpPr>
          <p:spPr>
            <a:xfrm>
              <a:off x="1361" y="1970"/>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499" name="Oval 19"/>
            <p:cNvSpPr/>
            <p:nvPr/>
          </p:nvSpPr>
          <p:spPr>
            <a:xfrm>
              <a:off x="1361" y="211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0" name="Oval 20"/>
            <p:cNvSpPr/>
            <p:nvPr/>
          </p:nvSpPr>
          <p:spPr>
            <a:xfrm>
              <a:off x="931" y="172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1" name="Oval 21"/>
            <p:cNvSpPr/>
            <p:nvPr/>
          </p:nvSpPr>
          <p:spPr>
            <a:xfrm>
              <a:off x="1107" y="172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2" name="Oval 22"/>
            <p:cNvSpPr/>
            <p:nvPr/>
          </p:nvSpPr>
          <p:spPr>
            <a:xfrm>
              <a:off x="664" y="196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3" name="Oval 23"/>
            <p:cNvSpPr/>
            <p:nvPr/>
          </p:nvSpPr>
          <p:spPr>
            <a:xfrm>
              <a:off x="664" y="210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4" name="Oval 24"/>
            <p:cNvSpPr/>
            <p:nvPr/>
          </p:nvSpPr>
          <p:spPr>
            <a:xfrm>
              <a:off x="937"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5" name="Oval 25"/>
            <p:cNvSpPr/>
            <p:nvPr/>
          </p:nvSpPr>
          <p:spPr>
            <a:xfrm>
              <a:off x="1078" y="103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6" name="Oval 26"/>
            <p:cNvSpPr/>
            <p:nvPr/>
          </p:nvSpPr>
          <p:spPr>
            <a:xfrm>
              <a:off x="647" y="1313"/>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7" name="Oval 27"/>
            <p:cNvSpPr/>
            <p:nvPr/>
          </p:nvSpPr>
          <p:spPr>
            <a:xfrm>
              <a:off x="656" y="144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8" name="Oval 28"/>
            <p:cNvSpPr/>
            <p:nvPr/>
          </p:nvSpPr>
          <p:spPr>
            <a:xfrm>
              <a:off x="1797" y="2399"/>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09" name="Oval 29"/>
            <p:cNvSpPr/>
            <p:nvPr/>
          </p:nvSpPr>
          <p:spPr>
            <a:xfrm>
              <a:off x="1648" y="240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20510" name="Group 30"/>
            <p:cNvGrpSpPr/>
            <p:nvPr/>
          </p:nvGrpSpPr>
          <p:grpSpPr>
            <a:xfrm>
              <a:off x="2042" y="1309"/>
              <a:ext cx="87" cy="225"/>
              <a:chOff x="3073" y="3321"/>
              <a:chExt cx="110" cy="282"/>
            </a:xfrm>
          </p:grpSpPr>
          <p:sp>
            <p:nvSpPr>
              <p:cNvPr id="20511" name="Oval 31"/>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2" name="Oval 32"/>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20513" name="Oval 33"/>
            <p:cNvSpPr/>
            <p:nvPr/>
          </p:nvSpPr>
          <p:spPr>
            <a:xfrm>
              <a:off x="1077" y="239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4" name="Oval 34"/>
            <p:cNvSpPr/>
            <p:nvPr/>
          </p:nvSpPr>
          <p:spPr>
            <a:xfrm>
              <a:off x="942" y="239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5" name="Oval 35"/>
            <p:cNvSpPr/>
            <p:nvPr/>
          </p:nvSpPr>
          <p:spPr>
            <a:xfrm>
              <a:off x="1789" y="1030"/>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6" name="Oval 36"/>
            <p:cNvSpPr/>
            <p:nvPr/>
          </p:nvSpPr>
          <p:spPr>
            <a:xfrm>
              <a:off x="1618" y="102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7" name="Oval 37"/>
            <p:cNvSpPr/>
            <p:nvPr/>
          </p:nvSpPr>
          <p:spPr>
            <a:xfrm>
              <a:off x="2063" y="2111"/>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8" name="Oval 38"/>
            <p:cNvSpPr/>
            <p:nvPr/>
          </p:nvSpPr>
          <p:spPr>
            <a:xfrm>
              <a:off x="2068" y="1983"/>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19" name="Freeform 39"/>
            <p:cNvSpPr/>
            <p:nvPr/>
          </p:nvSpPr>
          <p:spPr>
            <a:xfrm>
              <a:off x="2034" y="1049"/>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0" name="Freeform 40"/>
            <p:cNvSpPr/>
            <p:nvPr/>
          </p:nvSpPr>
          <p:spPr>
            <a:xfrm>
              <a:off x="2049" y="1720"/>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1" name="Freeform 41"/>
            <p:cNvSpPr/>
            <p:nvPr/>
          </p:nvSpPr>
          <p:spPr>
            <a:xfrm rot="-5400000">
              <a:off x="930" y="641"/>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2" name="Freeform 42"/>
            <p:cNvSpPr/>
            <p:nvPr/>
          </p:nvSpPr>
          <p:spPr>
            <a:xfrm rot="-5400000">
              <a:off x="1616" y="642"/>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3" name="Freeform 43"/>
            <p:cNvSpPr/>
            <p:nvPr/>
          </p:nvSpPr>
          <p:spPr>
            <a:xfrm rot="5400000" flipV="1">
              <a:off x="937" y="2111"/>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4" name="Freeform 44"/>
            <p:cNvSpPr/>
            <p:nvPr/>
          </p:nvSpPr>
          <p:spPr>
            <a:xfrm rot="5400000" flipV="1">
              <a:off x="1627" y="2136"/>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5" name="Freeform 45"/>
            <p:cNvSpPr/>
            <p:nvPr/>
          </p:nvSpPr>
          <p:spPr>
            <a:xfrm flipH="1" flipV="1">
              <a:off x="504" y="1011"/>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6" name="Freeform 46"/>
            <p:cNvSpPr/>
            <p:nvPr/>
          </p:nvSpPr>
          <p:spPr>
            <a:xfrm flipH="1" flipV="1">
              <a:off x="510" y="1724"/>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20527" name="Text Box 47"/>
            <p:cNvSpPr txBox="1"/>
            <p:nvPr/>
          </p:nvSpPr>
          <p:spPr>
            <a:xfrm>
              <a:off x="881" y="1269"/>
              <a:ext cx="553"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20528" name="Text Box 48"/>
            <p:cNvSpPr txBox="1"/>
            <p:nvPr/>
          </p:nvSpPr>
          <p:spPr>
            <a:xfrm>
              <a:off x="1553" y="1275"/>
              <a:ext cx="751"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20529" name="Text Box 49"/>
            <p:cNvSpPr txBox="1"/>
            <p:nvPr/>
          </p:nvSpPr>
          <p:spPr>
            <a:xfrm>
              <a:off x="1612" y="1964"/>
              <a:ext cx="565"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20530" name="Oval 50"/>
            <p:cNvSpPr/>
            <p:nvPr/>
          </p:nvSpPr>
          <p:spPr>
            <a:xfrm>
              <a:off x="882" y="195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31" name="Text Box 51"/>
            <p:cNvSpPr txBox="1"/>
            <p:nvPr/>
          </p:nvSpPr>
          <p:spPr>
            <a:xfrm>
              <a:off x="881" y="1972"/>
              <a:ext cx="807"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sp>
        <p:nvSpPr>
          <p:cNvPr id="20532" name="Oval 52"/>
          <p:cNvSpPr/>
          <p:nvPr/>
        </p:nvSpPr>
        <p:spPr>
          <a:xfrm rot="10800000">
            <a:off x="2855913" y="1720850"/>
            <a:ext cx="192087" cy="192088"/>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6613" name="Text Box 53"/>
          <p:cNvSpPr txBox="1"/>
          <p:nvPr/>
        </p:nvSpPr>
        <p:spPr>
          <a:xfrm>
            <a:off x="431800" y="4702175"/>
            <a:ext cx="8101013" cy="1085850"/>
          </a:xfrm>
          <a:prstGeom prst="rect">
            <a:avLst/>
          </a:prstGeom>
          <a:gradFill rotWithShape="1">
            <a:gsLst>
              <a:gs pos="0">
                <a:srgbClr val="FFFF99"/>
              </a:gs>
              <a:gs pos="50000">
                <a:schemeClr val="bg1"/>
              </a:gs>
              <a:gs pos="100000">
                <a:srgbClr val="FFFF99"/>
              </a:gs>
            </a:gsLst>
            <a:lin ang="5400000" scaled="1"/>
            <a:tileRect/>
          </a:gradFill>
          <a:ln w="38100">
            <a:noFill/>
          </a:ln>
        </p:spPr>
        <p:txBody>
          <a:bodyPr lIns="90000" tIns="46800" rIns="90000" bIns="46800" anchor="ctr" anchorCtr="0">
            <a:spAutoFit/>
          </a:bodyPr>
          <a:lstStyle/>
          <a:p>
            <a:pPr>
              <a:lnSpc>
                <a:spcPct val="115000"/>
              </a:lnSpc>
              <a:buSzTx/>
            </a:pPr>
            <a:r>
              <a:rPr lang="en-US" altLang="zh-CN" sz="2800" b="1" dirty="0">
                <a:solidFill>
                  <a:srgbClr val="0000FF"/>
                </a:solidFill>
                <a:latin typeface="微软雅黑" panose="020B0503020204020204" pitchFamily="34" charset="-122"/>
                <a:ea typeface="微软雅黑" panose="020B0503020204020204" pitchFamily="34" charset="-122"/>
              </a:rPr>
              <a:t>   </a:t>
            </a:r>
            <a:r>
              <a:rPr lang="zh-CN" altLang="en-US" sz="2800" b="1" dirty="0">
                <a:solidFill>
                  <a:srgbClr val="0000FF"/>
                </a:solidFill>
                <a:latin typeface="微软雅黑" panose="020B0503020204020204" pitchFamily="34" charset="-122"/>
                <a:ea typeface="微软雅黑" panose="020B0503020204020204" pitchFamily="34" charset="-122"/>
              </a:rPr>
              <a:t>在 </a:t>
            </a:r>
            <a:r>
              <a:rPr lang="en-US" altLang="zh-CN" sz="2800" b="1" dirty="0">
                <a:solidFill>
                  <a:srgbClr val="0000FF"/>
                </a:solidFill>
                <a:latin typeface="微软雅黑" panose="020B0503020204020204" pitchFamily="34" charset="-122"/>
                <a:ea typeface="微软雅黑" panose="020B0503020204020204" pitchFamily="34" charset="-122"/>
              </a:rPr>
              <a:t>P </a:t>
            </a:r>
            <a:r>
              <a:rPr lang="zh-CN" altLang="en-US" sz="2800" b="1" dirty="0">
                <a:solidFill>
                  <a:srgbClr val="0000FF"/>
                </a:solidFill>
                <a:latin typeface="微软雅黑" panose="020B0503020204020204" pitchFamily="34" charset="-122"/>
                <a:ea typeface="微软雅黑" panose="020B0503020204020204" pitchFamily="34" charset="-122"/>
              </a:rPr>
              <a:t>型半导体中空穴是多数载流子，自由电子是少数载流子。</a:t>
            </a:r>
          </a:p>
        </p:txBody>
      </p:sp>
      <p:grpSp>
        <p:nvGrpSpPr>
          <p:cNvPr id="20534" name="Group 54"/>
          <p:cNvGrpSpPr/>
          <p:nvPr/>
        </p:nvGrpSpPr>
        <p:grpSpPr>
          <a:xfrm>
            <a:off x="1406525" y="3321050"/>
            <a:ext cx="520700" cy="522288"/>
            <a:chOff x="864" y="1949"/>
            <a:chExt cx="304" cy="305"/>
          </a:xfrm>
        </p:grpSpPr>
        <p:sp>
          <p:nvSpPr>
            <p:cNvPr id="20535" name="Oval 55"/>
            <p:cNvSpPr/>
            <p:nvPr/>
          </p:nvSpPr>
          <p:spPr>
            <a:xfrm>
              <a:off x="864" y="1949"/>
              <a:ext cx="304" cy="305"/>
            </a:xfrm>
            <a:prstGeom prst="ellipse">
              <a:avLst/>
            </a:prstGeom>
            <a:solidFill>
              <a:srgbClr val="3399FF"/>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36" name="Rectangle 56"/>
            <p:cNvSpPr/>
            <p:nvPr/>
          </p:nvSpPr>
          <p:spPr>
            <a:xfrm>
              <a:off x="872" y="1968"/>
              <a:ext cx="286" cy="267"/>
            </a:xfrm>
            <a:prstGeom prst="rect">
              <a:avLst/>
            </a:prstGeom>
            <a:noFill/>
            <a:ln w="9525">
              <a:noFill/>
            </a:ln>
          </p:spPr>
          <p:txBody>
            <a:bodyPr wrap="none" anchor="t" anchorCtr="0">
              <a:spAutoFit/>
            </a:bodyPr>
            <a:lstStyle/>
            <a:p>
              <a:r>
                <a:rPr lang="en-US" altLang="zh-CN" dirty="0">
                  <a:solidFill>
                    <a:schemeClr val="bg1"/>
                  </a:solidFill>
                  <a:latin typeface="Times New Roman" panose="02020603050405020304" pitchFamily="18" charset="0"/>
                  <a:ea typeface="长城楷体" pitchFamily="49" charset="-122"/>
                </a:rPr>
                <a:t>B</a:t>
              </a:r>
              <a:r>
                <a:rPr lang="en-US" altLang="zh-CN" baseline="30000" dirty="0">
                  <a:solidFill>
                    <a:schemeClr val="bg1"/>
                  </a:solidFill>
                  <a:latin typeface="Times New Roman" panose="02020603050405020304" pitchFamily="18" charset="0"/>
                  <a:ea typeface="长城楷体" pitchFamily="49" charset="-122"/>
                </a:rPr>
                <a:t>–</a:t>
              </a:r>
              <a:endParaRPr lang="en-US" altLang="zh-CN" dirty="0">
                <a:solidFill>
                  <a:schemeClr val="bg1"/>
                </a:solidFill>
                <a:latin typeface="Times New Roman" panose="02020603050405020304" pitchFamily="18" charset="0"/>
                <a:ea typeface="长城楷体" pitchFamily="49" charset="-122"/>
              </a:endParaRPr>
            </a:p>
          </p:txBody>
        </p:sp>
      </p:grpSp>
      <p:grpSp>
        <p:nvGrpSpPr>
          <p:cNvPr id="20537" name="Group 57"/>
          <p:cNvGrpSpPr/>
          <p:nvPr/>
        </p:nvGrpSpPr>
        <p:grpSpPr>
          <a:xfrm>
            <a:off x="1006475" y="2878138"/>
            <a:ext cx="1371600" cy="1319212"/>
            <a:chOff x="624" y="1702"/>
            <a:chExt cx="801" cy="762"/>
          </a:xfrm>
        </p:grpSpPr>
        <p:sp>
          <p:nvSpPr>
            <p:cNvPr id="20538" name="Oval 58"/>
            <p:cNvSpPr/>
            <p:nvPr/>
          </p:nvSpPr>
          <p:spPr>
            <a:xfrm>
              <a:off x="624" y="1945"/>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39" name="Oval 59"/>
            <p:cNvSpPr/>
            <p:nvPr/>
          </p:nvSpPr>
          <p:spPr>
            <a:xfrm>
              <a:off x="1312" y="2075"/>
              <a:ext cx="113" cy="113"/>
            </a:xfrm>
            <a:prstGeom prst="ellipse">
              <a:avLst/>
            </a:prstGeom>
            <a:solidFill>
              <a:srgbClr val="CCECFF"/>
            </a:solidFill>
            <a:ln w="38100" cap="flat" cmpd="sng">
              <a:solidFill>
                <a:schemeClr val="accent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40" name="Oval 60"/>
            <p:cNvSpPr/>
            <p:nvPr/>
          </p:nvSpPr>
          <p:spPr>
            <a:xfrm>
              <a:off x="1070" y="1702"/>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41" name="Oval 61"/>
            <p:cNvSpPr/>
            <p:nvPr/>
          </p:nvSpPr>
          <p:spPr>
            <a:xfrm>
              <a:off x="908" y="2373"/>
              <a:ext cx="91" cy="91"/>
            </a:xfrm>
            <a:prstGeom prst="ellipse">
              <a:avLst/>
            </a:prstGeom>
            <a:solidFill>
              <a:srgbClr val="3399FF"/>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20542" name="Oval 64"/>
          <p:cNvSpPr/>
          <p:nvPr/>
        </p:nvSpPr>
        <p:spPr>
          <a:xfrm>
            <a:off x="2208213" y="3548063"/>
            <a:ext cx="153987" cy="153987"/>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20543" name="Line 65"/>
          <p:cNvSpPr/>
          <p:nvPr/>
        </p:nvSpPr>
        <p:spPr>
          <a:xfrm flipH="1">
            <a:off x="2286000" y="2940050"/>
            <a:ext cx="655638" cy="685800"/>
          </a:xfrm>
          <a:prstGeom prst="line">
            <a:avLst/>
          </a:prstGeom>
          <a:ln w="28575" cap="flat" cmpd="sng">
            <a:solidFill>
              <a:schemeClr val="accent2"/>
            </a:solidFill>
            <a:prstDash val="solid"/>
            <a:round/>
            <a:headEnd type="none" w="med" len="med"/>
            <a:tailEnd type="triangle" w="med" len="med"/>
          </a:ln>
        </p:spPr>
      </p:sp>
      <p:sp>
        <p:nvSpPr>
          <p:cNvPr id="20544" name="Oval 66"/>
          <p:cNvSpPr/>
          <p:nvPr/>
        </p:nvSpPr>
        <p:spPr>
          <a:xfrm>
            <a:off x="2952750" y="2828925"/>
            <a:ext cx="171450" cy="187325"/>
          </a:xfrm>
          <a:prstGeom prst="ellipse">
            <a:avLst/>
          </a:prstGeom>
          <a:solidFill>
            <a:srgbClr val="CCECFF"/>
          </a:solidFill>
          <a:ln w="38100" cap="flat" cmpd="sng">
            <a:solidFill>
              <a:schemeClr val="tx1"/>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6628" name="Text Box 68"/>
          <p:cNvSpPr txBox="1">
            <a:spLocks noChangeArrowheads="1"/>
          </p:cNvSpPr>
          <p:nvPr/>
        </p:nvSpPr>
        <p:spPr bwMode="auto">
          <a:xfrm>
            <a:off x="811213" y="5859463"/>
            <a:ext cx="8486775" cy="519113"/>
          </a:xfrm>
          <a:prstGeom prst="rect">
            <a:avLst/>
          </a:prstGeom>
          <a:noFill/>
          <a:ln w="38100">
            <a:noFill/>
            <a:miter lim="800000"/>
          </a:ln>
          <a:effectLst/>
        </p:spPr>
        <p:txBody>
          <a:bodyPr anchor="ctr">
            <a:spAutoFit/>
          </a:bodyPr>
          <a:lstStyle/>
          <a:p>
            <a:pPr marR="0" defTabSz="914400">
              <a:buClrTx/>
              <a:buSzTx/>
              <a:buFontTx/>
              <a:defRPr/>
            </a:pPr>
            <a:r>
              <a:rPr kumimoji="1" lang="zh-CN" altLang="en-US" sz="2800" b="1" kern="1200" cap="none" spc="0" normalizeH="0" baseline="0" noProof="0"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无论</a:t>
            </a:r>
            <a:r>
              <a:rPr kumimoji="1" lang="en-US" altLang="zh-CN" sz="2800" b="1" kern="1200" cap="none" spc="0" normalizeH="0" baseline="0" noProof="0"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N</a:t>
            </a:r>
            <a:r>
              <a:rPr kumimoji="1" lang="zh-CN" altLang="en-US" sz="2800" b="1" kern="1200" cap="none" spc="0" normalizeH="0" baseline="0" noProof="0"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型或</a:t>
            </a:r>
            <a:r>
              <a:rPr kumimoji="1" lang="en-US" altLang="zh-CN" sz="2800" b="1" kern="1200" cap="none" spc="0" normalizeH="0" baseline="0" noProof="0"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P</a:t>
            </a:r>
            <a:r>
              <a:rPr kumimoji="1" lang="zh-CN" altLang="en-US" sz="2800" b="1" kern="1200" cap="none" spc="0" normalizeH="0" baseline="0" noProof="0"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型半导体都是中性的，对外不显电性。</a:t>
            </a:r>
          </a:p>
        </p:txBody>
      </p:sp>
      <p:sp>
        <p:nvSpPr>
          <p:cNvPr id="20546"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0547"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0548"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Effect transition="in" filter="blinds(vertical)">
                                      <p:cBhvr>
                                        <p:cTn id="7" dur="500"/>
                                        <p:tgtEl>
                                          <p:spTgt spid="665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6563">
                                            <p:txEl>
                                              <p:pRg st="0" end="0"/>
                                            </p:txEl>
                                          </p:spTgt>
                                        </p:tgtEl>
                                        <p:attrNameLst>
                                          <p:attrName>style.visibility</p:attrName>
                                        </p:attrNameLst>
                                      </p:cBhvr>
                                      <p:to>
                                        <p:strVal val="visible"/>
                                      </p:to>
                                    </p:set>
                                    <p:animEffect transition="in" filter="wipe(left)">
                                      <p:cBhvr>
                                        <p:cTn id="12" dur="500"/>
                                        <p:tgtEl>
                                          <p:spTgt spid="6656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6613"/>
                                        </p:tgtEl>
                                        <p:attrNameLst>
                                          <p:attrName>style.visibility</p:attrName>
                                        </p:attrNameLst>
                                      </p:cBhvr>
                                      <p:to>
                                        <p:strVal val="visible"/>
                                      </p:to>
                                    </p:set>
                                    <p:animEffect transition="in" filter="blinds(horizontal)">
                                      <p:cBhvr>
                                        <p:cTn id="17" dur="500"/>
                                        <p:tgtEl>
                                          <p:spTgt spid="6661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6628"/>
                                        </p:tgtEl>
                                        <p:attrNameLst>
                                          <p:attrName>style.visibility</p:attrName>
                                        </p:attrNameLst>
                                      </p:cBhvr>
                                      <p:to>
                                        <p:strVal val="visible"/>
                                      </p:to>
                                    </p:set>
                                    <p:animEffect transition="in" filter="wipe(left)">
                                      <p:cBhvr>
                                        <p:cTn id="22" dur="500"/>
                                        <p:tgtEl>
                                          <p:spTgt spid="66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build="p"/>
      <p:bldP spid="66564" grpId="0"/>
      <p:bldP spid="66613" grpId="0" animBg="1"/>
      <p:bldP spid="66628"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graphicFrame>
        <p:nvGraphicFramePr>
          <p:cNvPr id="21506" name="Object 2"/>
          <p:cNvGraphicFramePr>
            <a:graphicFrameLocks noChangeAspect="1"/>
          </p:cNvGraphicFramePr>
          <p:nvPr/>
        </p:nvGraphicFramePr>
        <p:xfrm>
          <a:off x="381000" y="685800"/>
          <a:ext cx="795338" cy="1371600"/>
        </p:xfrm>
        <a:graphic>
          <a:graphicData uri="http://schemas.openxmlformats.org/presentationml/2006/ole">
            <mc:AlternateContent xmlns:mc="http://schemas.openxmlformats.org/markup-compatibility/2006">
              <mc:Choice xmlns:v="urn:schemas-microsoft-com:vml" Requires="v">
                <p:oleObj spid="_x0000_s3084" r:id="rId4" imgW="1857375" imgH="3996055" progId="MS_ClipArt_Gallery.2">
                  <p:embed/>
                </p:oleObj>
              </mc:Choice>
              <mc:Fallback>
                <p:oleObj r:id="rId4" imgW="1857375" imgH="3996055" progId="MS_ClipArt_Gallery.2">
                  <p:embed/>
                  <p:pic>
                    <p:nvPicPr>
                      <p:cNvPr id="0" name="图片 3077"/>
                      <p:cNvPicPr/>
                      <p:nvPr/>
                    </p:nvPicPr>
                    <p:blipFill>
                      <a:blip r:embed="rId5"/>
                      <a:stretch>
                        <a:fillRect/>
                      </a:stretch>
                    </p:blipFill>
                    <p:spPr>
                      <a:xfrm>
                        <a:off x="381000" y="685800"/>
                        <a:ext cx="795338" cy="1371600"/>
                      </a:xfrm>
                      <a:prstGeom prst="rect">
                        <a:avLst/>
                      </a:prstGeom>
                      <a:solidFill>
                        <a:srgbClr val="FFFF99"/>
                      </a:solidFill>
                      <a:ln w="38100">
                        <a:noFill/>
                        <a:miter/>
                      </a:ln>
                    </p:spPr>
                  </p:pic>
                </p:oleObj>
              </mc:Fallback>
            </mc:AlternateContent>
          </a:graphicData>
        </a:graphic>
      </p:graphicFrame>
      <p:sp>
        <p:nvSpPr>
          <p:cNvPr id="13315" name="Text Box 3"/>
          <p:cNvSpPr txBox="1">
            <a:spLocks noChangeArrowheads="1"/>
          </p:cNvSpPr>
          <p:nvPr/>
        </p:nvSpPr>
        <p:spPr bwMode="auto">
          <a:xfrm>
            <a:off x="914400" y="669925"/>
            <a:ext cx="6705600" cy="989013"/>
          </a:xfrm>
          <a:prstGeom prst="rect">
            <a:avLst/>
          </a:prstGeom>
          <a:noFill/>
          <a:ln w="9525">
            <a:noFill/>
            <a:miter lim="800000"/>
          </a:ln>
          <a:effectLst/>
        </p:spPr>
        <p:txBody>
          <a:bodyPr>
            <a:spAutoFit/>
          </a:bodyPr>
          <a:lstStyle/>
          <a:p>
            <a:pPr marR="0" defTabSz="914400">
              <a:spcBef>
                <a:spcPct val="1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     1.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在杂质半导体中多子的数量与</a:t>
            </a:r>
            <a:r>
              <a:rPr kumimoji="1" lang="zh-CN" altLang="en-US" sz="2800" b="1" kern="1200" cap="none" spc="0" normalizeH="0" baseline="0" noProof="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u="sng" kern="1200" cap="none" spc="0" normalizeH="0" baseline="0" noProof="0">
                <a:solidFill>
                  <a:schemeClr val="bg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a:p>
            <a:pPr marR="0" defTabSz="914400">
              <a:spcBef>
                <a:spcPct val="1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掺杂浓度、</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温度）有关。</a:t>
            </a:r>
            <a:endPar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13316" name="Rectangle 4"/>
          <p:cNvSpPr>
            <a:spLocks noChangeArrowheads="1"/>
          </p:cNvSpPr>
          <p:nvPr/>
        </p:nvSpPr>
        <p:spPr bwMode="auto">
          <a:xfrm>
            <a:off x="990600" y="1854200"/>
            <a:ext cx="6629400" cy="9890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2.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在杂质半导体中少子的数量与</a:t>
            </a:r>
          </a:p>
          <a:p>
            <a:pPr marL="0" marR="0" lvl="0" indent="0" algn="l" defTabSz="914400" rtl="0" eaLnBrk="1" fontAlgn="base" latinLnBrk="0" hangingPunct="1">
              <a:lnSpc>
                <a:spcPct val="100000"/>
              </a:lnSpc>
              <a:spcBef>
                <a:spcPct val="1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掺杂浓度、</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温度）有关。</a:t>
            </a:r>
          </a:p>
        </p:txBody>
      </p:sp>
      <p:sp>
        <p:nvSpPr>
          <p:cNvPr id="13317" name="Rectangle 5"/>
          <p:cNvSpPr>
            <a:spLocks noChangeArrowheads="1"/>
          </p:cNvSpPr>
          <p:nvPr/>
        </p:nvSpPr>
        <p:spPr bwMode="auto">
          <a:xfrm>
            <a:off x="990600" y="3025775"/>
            <a:ext cx="7086600" cy="9890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3.  </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当温度升高时，少子的数量       </a:t>
            </a:r>
          </a:p>
          <a:p>
            <a:pPr marL="0" marR="0" lvl="0" indent="0" algn="l" defTabSz="914400" rtl="0" eaLnBrk="1" fontAlgn="base" latinLnBrk="0" hangingPunct="1">
              <a:lnSpc>
                <a:spcPct val="100000"/>
              </a:lnSpc>
              <a:spcBef>
                <a:spcPct val="1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减少、</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不变、</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 </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增多）。</a:t>
            </a:r>
          </a:p>
        </p:txBody>
      </p:sp>
      <p:sp>
        <p:nvSpPr>
          <p:cNvPr id="13318" name="Text Box 6"/>
          <p:cNvSpPr txBox="1">
            <a:spLocks noChangeArrowheads="1"/>
          </p:cNvSpPr>
          <p:nvPr/>
        </p:nvSpPr>
        <p:spPr bwMode="auto">
          <a:xfrm>
            <a:off x="6858000" y="609600"/>
            <a:ext cx="361950" cy="519113"/>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sz="2800"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a:t>
            </a:r>
            <a:endParaRPr kumimoji="1" lang="en-US" altLang="zh-CN" sz="2800" b="1" u="sng"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13319" name="Rectangle 7"/>
          <p:cNvSpPr>
            <a:spLocks noChangeArrowheads="1"/>
          </p:cNvSpPr>
          <p:nvPr/>
        </p:nvSpPr>
        <p:spPr bwMode="auto">
          <a:xfrm>
            <a:off x="6858000" y="1731963"/>
            <a:ext cx="361950" cy="519113"/>
          </a:xfrm>
          <a:prstGeom prst="rect">
            <a:avLst/>
          </a:prstGeom>
          <a:noFill/>
          <a:ln w="9525">
            <a:noFill/>
            <a:miter lim="800000"/>
          </a:ln>
          <a:effectLst/>
        </p:spPr>
        <p:txBody>
          <a:bodyPr wrap="none">
            <a:spAutoFit/>
          </a:bodyPr>
          <a:lstStyle/>
          <a:p>
            <a:pPr fontAlgn="base">
              <a:spcBef>
                <a:spcPct val="50000"/>
              </a:spcBef>
            </a:pPr>
            <a:r>
              <a:rPr lang="en-US" altLang="zh-CN" sz="2800" b="1" i="1" strike="noStrike"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b</a:t>
            </a:r>
            <a:endParaRPr lang="en-US" altLang="zh-CN" sz="2800" b="1" i="1" strike="noStrike"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13320" name="Rectangle 8"/>
          <p:cNvSpPr>
            <a:spLocks noChangeArrowheads="1"/>
          </p:cNvSpPr>
          <p:nvPr/>
        </p:nvSpPr>
        <p:spPr bwMode="auto">
          <a:xfrm>
            <a:off x="6745288" y="3038475"/>
            <a:ext cx="341313" cy="519113"/>
          </a:xfrm>
          <a:prstGeom prst="rect">
            <a:avLst/>
          </a:prstGeom>
          <a:noFill/>
          <a:ln w="9525">
            <a:noFill/>
            <a:miter lim="800000"/>
          </a:ln>
          <a:effectLst/>
        </p:spPr>
        <p:txBody>
          <a:bodyPr wrap="none">
            <a:spAutoFit/>
          </a:bodyPr>
          <a:lstStyle/>
          <a:p>
            <a:pPr fontAlgn="base">
              <a:spcBef>
                <a:spcPct val="50000"/>
              </a:spcBef>
            </a:pPr>
            <a:r>
              <a:rPr lang="en-US" altLang="zh-CN" sz="2800" b="1" i="1" strike="noStrike"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c</a:t>
            </a:r>
            <a:endParaRPr lang="en-US" altLang="zh-CN" sz="2800" b="1" i="1" strike="noStrike"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1513" name="Line 9"/>
          <p:cNvSpPr/>
          <p:nvPr/>
        </p:nvSpPr>
        <p:spPr>
          <a:xfrm>
            <a:off x="6629400" y="1066800"/>
            <a:ext cx="914400" cy="0"/>
          </a:xfrm>
          <a:prstGeom prst="line">
            <a:avLst/>
          </a:prstGeom>
          <a:ln w="9525" cap="flat" cmpd="sng">
            <a:solidFill>
              <a:schemeClr val="tx1"/>
            </a:solidFill>
            <a:prstDash val="solid"/>
            <a:round/>
            <a:headEnd type="none" w="med" len="med"/>
            <a:tailEnd type="none" w="med" len="med"/>
          </a:ln>
        </p:spPr>
      </p:sp>
      <p:sp>
        <p:nvSpPr>
          <p:cNvPr id="21514" name="Line 10"/>
          <p:cNvSpPr/>
          <p:nvPr/>
        </p:nvSpPr>
        <p:spPr>
          <a:xfrm>
            <a:off x="6629400" y="2251075"/>
            <a:ext cx="914400" cy="0"/>
          </a:xfrm>
          <a:prstGeom prst="line">
            <a:avLst/>
          </a:prstGeom>
          <a:ln w="9525" cap="flat" cmpd="sng">
            <a:solidFill>
              <a:schemeClr val="tx1"/>
            </a:solidFill>
            <a:prstDash val="solid"/>
            <a:round/>
            <a:headEnd type="none" w="med" len="med"/>
            <a:tailEnd type="none" w="med" len="med"/>
          </a:ln>
        </p:spPr>
      </p:sp>
      <p:sp>
        <p:nvSpPr>
          <p:cNvPr id="21515" name="Line 11"/>
          <p:cNvSpPr/>
          <p:nvPr/>
        </p:nvSpPr>
        <p:spPr>
          <a:xfrm>
            <a:off x="6400800" y="3482975"/>
            <a:ext cx="914400" cy="0"/>
          </a:xfrm>
          <a:prstGeom prst="line">
            <a:avLst/>
          </a:prstGeom>
          <a:ln w="9525" cap="flat" cmpd="sng">
            <a:solidFill>
              <a:schemeClr val="tx1"/>
            </a:solidFill>
            <a:prstDash val="solid"/>
            <a:round/>
            <a:headEnd type="none" w="med" len="med"/>
            <a:tailEnd type="none" w="med" len="med"/>
          </a:ln>
        </p:spPr>
      </p:sp>
      <p:sp>
        <p:nvSpPr>
          <p:cNvPr id="13324" name="Rectangle 12"/>
          <p:cNvSpPr>
            <a:spLocks noChangeArrowheads="1"/>
          </p:cNvSpPr>
          <p:nvPr/>
        </p:nvSpPr>
        <p:spPr bwMode="auto">
          <a:xfrm>
            <a:off x="838200" y="4143375"/>
            <a:ext cx="8305800" cy="17160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4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4.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在外加电压的作用下，</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型半导体中的电流</a:t>
            </a:r>
          </a:p>
          <a:p>
            <a:pPr marL="0" marR="0" lvl="0" indent="0" algn="l" defTabSz="914400" rtl="0" eaLnBrk="1" fontAlgn="base" latinLnBrk="0" hangingPunct="1">
              <a:lnSpc>
                <a:spcPct val="100000"/>
              </a:lnSpc>
              <a:spcBef>
                <a:spcPct val="4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主要是</a:t>
            </a:r>
            <a:r>
              <a:rPr kumimoji="1" lang="zh-CN" altLang="en-US" sz="2800" b="1" i="1" u="none" strike="noStrike" kern="1200" cap="none" spc="0" normalizeH="0" baseline="0"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   </a:t>
            </a:r>
            <a:r>
              <a:rPr kumimoji="1" lang="zh-CN" altLang="en-US" sz="2800" b="1" i="0" u="none" strike="noStrike" kern="1200" cap="none" spc="0" normalizeH="0" baseline="0" noProof="0" dirty="0">
                <a:ln>
                  <a:noFill/>
                </a:ln>
                <a:solidFill>
                  <a:schemeClr val="bg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型半导体中的电流主要是          。  </a:t>
            </a:r>
          </a:p>
          <a:p>
            <a:pPr marL="0" marR="0" lvl="0" indent="0" algn="l" defTabSz="914400" rtl="0" eaLnBrk="1" fontAlgn="base" latinLnBrk="0" hangingPunct="1">
              <a:lnSpc>
                <a:spcPct val="100000"/>
              </a:lnSpc>
              <a:spcBef>
                <a:spcPct val="4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电子电流、</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空穴电流） </a:t>
            </a:r>
          </a:p>
        </p:txBody>
      </p:sp>
      <p:sp>
        <p:nvSpPr>
          <p:cNvPr id="21517" name="Line 13"/>
          <p:cNvSpPr/>
          <p:nvPr/>
        </p:nvSpPr>
        <p:spPr>
          <a:xfrm>
            <a:off x="2100263" y="5133975"/>
            <a:ext cx="719137" cy="1588"/>
          </a:xfrm>
          <a:prstGeom prst="line">
            <a:avLst/>
          </a:prstGeom>
          <a:ln w="9525" cap="flat" cmpd="sng">
            <a:solidFill>
              <a:schemeClr val="tx1"/>
            </a:solidFill>
            <a:prstDash val="solid"/>
            <a:round/>
            <a:headEnd type="none" w="med" len="med"/>
            <a:tailEnd type="none" w="med" len="med"/>
          </a:ln>
        </p:spPr>
      </p:sp>
      <p:sp>
        <p:nvSpPr>
          <p:cNvPr id="21518" name="Line 14"/>
          <p:cNvSpPr/>
          <p:nvPr/>
        </p:nvSpPr>
        <p:spPr>
          <a:xfrm>
            <a:off x="7467600" y="5210175"/>
            <a:ext cx="719138" cy="1588"/>
          </a:xfrm>
          <a:prstGeom prst="line">
            <a:avLst/>
          </a:prstGeom>
          <a:ln w="9525" cap="flat" cmpd="sng">
            <a:solidFill>
              <a:schemeClr val="tx1"/>
            </a:solidFill>
            <a:prstDash val="solid"/>
            <a:round/>
            <a:headEnd type="none" w="med" len="med"/>
            <a:tailEnd type="none" w="med" len="med"/>
          </a:ln>
        </p:spPr>
      </p:sp>
      <p:sp>
        <p:nvSpPr>
          <p:cNvPr id="13327" name="Text Box 15"/>
          <p:cNvSpPr txBox="1">
            <a:spLocks noChangeArrowheads="1"/>
          </p:cNvSpPr>
          <p:nvPr/>
        </p:nvSpPr>
        <p:spPr bwMode="auto">
          <a:xfrm>
            <a:off x="2209800" y="4676775"/>
            <a:ext cx="361950" cy="519113"/>
          </a:xfrm>
          <a:prstGeom prst="rect">
            <a:avLst/>
          </a:prstGeom>
          <a:noFill/>
          <a:ln w="9525">
            <a:noFill/>
            <a:miter lim="800000"/>
          </a:ln>
          <a:effectLst/>
        </p:spPr>
        <p:txBody>
          <a:bodyPr wrap="none">
            <a:spAutoFit/>
          </a:bodyPr>
          <a:lstStyle/>
          <a:p>
            <a:pPr>
              <a:spcBef>
                <a:spcPct val="50000"/>
              </a:spcBef>
            </a:pPr>
            <a:r>
              <a:rPr lang="en-US" altLang="zh-CN" sz="2800" b="1" i="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b</a:t>
            </a:r>
            <a:endParaRPr lang="en-US" altLang="zh-CN" sz="2800" b="1" i="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13328" name="Rectangle 16"/>
          <p:cNvSpPr>
            <a:spLocks noChangeArrowheads="1"/>
          </p:cNvSpPr>
          <p:nvPr/>
        </p:nvSpPr>
        <p:spPr bwMode="auto">
          <a:xfrm>
            <a:off x="7562850" y="4600575"/>
            <a:ext cx="3619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1"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a</a:t>
            </a:r>
            <a:endParaRPr kumimoji="1" lang="en-US" altLang="zh-CN"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sp>
        <p:nvSpPr>
          <p:cNvPr id="21521" name="AutoShape 1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1522" name="AutoShape 1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1523" name="AutoShape 1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wipe(left)">
                                      <p:cBhvr>
                                        <p:cTn id="7" dur="500"/>
                                        <p:tgtEl>
                                          <p:spTgt spid="133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wipe(left)">
                                      <p:cBhvr>
                                        <p:cTn id="12" dur="500"/>
                                        <p:tgtEl>
                                          <p:spTgt spid="1331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20"/>
                                        </p:tgtEl>
                                        <p:attrNameLst>
                                          <p:attrName>style.visibility</p:attrName>
                                        </p:attrNameLst>
                                      </p:cBhvr>
                                      <p:to>
                                        <p:strVal val="visible"/>
                                      </p:to>
                                    </p:set>
                                    <p:animEffect transition="in" filter="wipe(left)">
                                      <p:cBhvr>
                                        <p:cTn id="17" dur="500"/>
                                        <p:tgtEl>
                                          <p:spTgt spid="133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27"/>
                                        </p:tgtEl>
                                        <p:attrNameLst>
                                          <p:attrName>style.visibility</p:attrName>
                                        </p:attrNameLst>
                                      </p:cBhvr>
                                      <p:to>
                                        <p:strVal val="visible"/>
                                      </p:to>
                                    </p:set>
                                    <p:animEffect transition="in" filter="wipe(left)">
                                      <p:cBhvr>
                                        <p:cTn id="22" dur="500"/>
                                        <p:tgtEl>
                                          <p:spTgt spid="133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3328"/>
                                        </p:tgtEl>
                                        <p:attrNameLst>
                                          <p:attrName>style.visibility</p:attrName>
                                        </p:attrNameLst>
                                      </p:cBhvr>
                                      <p:to>
                                        <p:strVal val="visible"/>
                                      </p:to>
                                    </p:set>
                                    <p:animEffect transition="in" filter="wipe(left)">
                                      <p:cBhvr>
                                        <p:cTn id="27" dur="500"/>
                                        <p:tgtEl>
                                          <p:spTgt spid="13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P spid="13319" grpId="0"/>
      <p:bldP spid="13320" grpId="0"/>
      <p:bldP spid="13327" grpId="0"/>
      <p:bldP spid="13328"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3315" name="Text Box 3"/>
          <p:cNvSpPr txBox="1">
            <a:spLocks noChangeArrowheads="1"/>
          </p:cNvSpPr>
          <p:nvPr/>
        </p:nvSpPr>
        <p:spPr bwMode="auto">
          <a:xfrm>
            <a:off x="3244850" y="819150"/>
            <a:ext cx="1905000" cy="584200"/>
          </a:xfrm>
          <a:prstGeom prst="rect">
            <a:avLst/>
          </a:prstGeom>
          <a:noFill/>
          <a:ln w="9525">
            <a:noFill/>
            <a:miter lim="800000"/>
          </a:ln>
          <a:effectLst/>
        </p:spPr>
        <p:txBody>
          <a:bodyPr>
            <a:spAutoFit/>
          </a:bodyPr>
          <a:lstStyle/>
          <a:p>
            <a:pPr marR="0" defTabSz="914400">
              <a:spcBef>
                <a:spcPct val="10000"/>
              </a:spcBef>
              <a:buClrTx/>
              <a:buSzTx/>
              <a:buFontTx/>
              <a:defRPr/>
            </a:pPr>
            <a:r>
              <a:rPr kumimoji="1" lang="zh-CN" altLang="en-US" sz="3200" b="1" kern="120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本节小结：</a:t>
            </a:r>
          </a:p>
        </p:txBody>
      </p:sp>
      <p:sp>
        <p:nvSpPr>
          <p:cNvPr id="13316" name="Rectangle 4"/>
          <p:cNvSpPr>
            <a:spLocks noChangeArrowheads="1"/>
          </p:cNvSpPr>
          <p:nvPr/>
        </p:nvSpPr>
        <p:spPr bwMode="auto">
          <a:xfrm>
            <a:off x="1987550" y="1854200"/>
            <a:ext cx="4495800"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半导体的特性</a:t>
            </a:r>
          </a:p>
        </p:txBody>
      </p:sp>
      <p:sp>
        <p:nvSpPr>
          <p:cNvPr id="13317" name="Rectangle 5"/>
          <p:cNvSpPr>
            <a:spLocks noChangeArrowheads="1"/>
          </p:cNvSpPr>
          <p:nvPr/>
        </p:nvSpPr>
        <p:spPr bwMode="auto">
          <a:xfrm>
            <a:off x="1985963" y="2528888"/>
            <a:ext cx="59642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1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本征半导体和本征激发</a:t>
            </a:r>
          </a:p>
        </p:txBody>
      </p:sp>
      <p:sp>
        <p:nvSpPr>
          <p:cNvPr id="13324" name="Rectangle 12"/>
          <p:cNvSpPr>
            <a:spLocks noChangeArrowheads="1"/>
          </p:cNvSpPr>
          <p:nvPr/>
        </p:nvSpPr>
        <p:spPr bwMode="auto">
          <a:xfrm>
            <a:off x="2371725" y="3203575"/>
            <a:ext cx="27892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4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杂质半导体</a:t>
            </a:r>
          </a:p>
        </p:txBody>
      </p:sp>
      <p:sp>
        <p:nvSpPr>
          <p:cNvPr id="22534" name="AutoShape 1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2535" name="AutoShape 1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2536" name="AutoShape 1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0" name="Rectangle 12"/>
          <p:cNvSpPr>
            <a:spLocks noChangeArrowheads="1"/>
          </p:cNvSpPr>
          <p:nvPr/>
        </p:nvSpPr>
        <p:spPr bwMode="auto">
          <a:xfrm>
            <a:off x="2381250" y="3879850"/>
            <a:ext cx="4589463" cy="5222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4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型半导体和 </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型半导体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animEffect transition="in" filter="blinds(horizontal)">
                                      <p:cBhvr>
                                        <p:cTn id="7" dur="500"/>
                                        <p:tgtEl>
                                          <p:spTgt spid="133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317"/>
                                        </p:tgtEl>
                                        <p:attrNameLst>
                                          <p:attrName>style.visibility</p:attrName>
                                        </p:attrNameLst>
                                      </p:cBhvr>
                                      <p:to>
                                        <p:strVal val="visible"/>
                                      </p:to>
                                    </p:set>
                                    <p:animEffect transition="in" filter="blinds(horizontal)">
                                      <p:cBhvr>
                                        <p:cTn id="12" dur="500"/>
                                        <p:tgtEl>
                                          <p:spTgt spid="133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324"/>
                                        </p:tgtEl>
                                        <p:attrNameLst>
                                          <p:attrName>style.visibility</p:attrName>
                                        </p:attrNameLst>
                                      </p:cBhvr>
                                      <p:to>
                                        <p:strVal val="visible"/>
                                      </p:to>
                                    </p:set>
                                    <p:animEffect transition="in" filter="blinds(horizontal)">
                                      <p:cBhvr>
                                        <p:cTn id="17" dur="500"/>
                                        <p:tgtEl>
                                          <p:spTgt spid="1332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13317" grpId="0"/>
      <p:bldP spid="13324"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4098" name="Rectangle 2"/>
          <p:cNvSpPr>
            <a:spLocks noChangeArrowheads="1"/>
          </p:cNvSpPr>
          <p:nvPr/>
        </p:nvSpPr>
        <p:spPr bwMode="auto">
          <a:xfrm>
            <a:off x="296863" y="503238"/>
            <a:ext cx="8610600" cy="9144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第</a:t>
            </a:r>
            <a:r>
              <a:rPr kumimoji="1" lang="en-US" altLang="zh-CN"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a:t>
            </a:r>
            <a:r>
              <a:rPr kumimoji="1" lang="zh-CN" altLang="en-US"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章 半导体二极管和晶体管</a:t>
            </a:r>
          </a:p>
        </p:txBody>
      </p:sp>
      <p:sp>
        <p:nvSpPr>
          <p:cNvPr id="4099" name="Rectangle 3">
            <a:hlinkClick r:id="rId3" action="ppaction://hlinksldjump"/>
          </p:cNvPr>
          <p:cNvSpPr>
            <a:spLocks noChangeArrowheads="1"/>
          </p:cNvSpPr>
          <p:nvPr/>
        </p:nvSpPr>
        <p:spPr bwMode="auto">
          <a:xfrm>
            <a:off x="1993900" y="3158649"/>
            <a:ext cx="5240338" cy="58356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9.3   </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半导体二极管</a:t>
            </a:r>
          </a:p>
        </p:txBody>
      </p:sp>
      <p:sp>
        <p:nvSpPr>
          <p:cNvPr id="4100" name="Rectangle 4">
            <a:hlinkClick r:id="rId4" action="ppaction://hlinksldjump"/>
          </p:cNvPr>
          <p:cNvSpPr>
            <a:spLocks noChangeArrowheads="1"/>
          </p:cNvSpPr>
          <p:nvPr/>
        </p:nvSpPr>
        <p:spPr bwMode="auto">
          <a:xfrm>
            <a:off x="1993900" y="3831749"/>
            <a:ext cx="4719638" cy="58356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9.4   </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稳压二极管</a:t>
            </a:r>
          </a:p>
        </p:txBody>
      </p:sp>
      <p:sp>
        <p:nvSpPr>
          <p:cNvPr id="4101" name="Rectangle 5">
            <a:hlinkClick r:id="rId5" action="ppaction://hlinksldjump"/>
          </p:cNvPr>
          <p:cNvSpPr>
            <a:spLocks noChangeArrowheads="1"/>
          </p:cNvSpPr>
          <p:nvPr/>
        </p:nvSpPr>
        <p:spPr bwMode="auto">
          <a:xfrm>
            <a:off x="1993900" y="4512786"/>
            <a:ext cx="4667250" cy="58356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9.5   </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双极型晶体管</a:t>
            </a:r>
          </a:p>
        </p:txBody>
      </p:sp>
      <p:sp>
        <p:nvSpPr>
          <p:cNvPr id="4102" name="Rectangle 6">
            <a:hlinkClick r:id="rId6" action="ppaction://hlinksldjump"/>
          </p:cNvPr>
          <p:cNvSpPr>
            <a:spLocks noChangeArrowheads="1"/>
          </p:cNvSpPr>
          <p:nvPr/>
        </p:nvSpPr>
        <p:spPr bwMode="auto">
          <a:xfrm>
            <a:off x="1993900" y="2444274"/>
            <a:ext cx="5457825" cy="58356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9.2    PN</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结及其单向导电性</a:t>
            </a:r>
          </a:p>
        </p:txBody>
      </p:sp>
      <p:sp>
        <p:nvSpPr>
          <p:cNvPr id="4103" name="Rectangle 7">
            <a:hlinkClick r:id="rId7" action="ppaction://hlinksldjump"/>
          </p:cNvPr>
          <p:cNvSpPr>
            <a:spLocks noChangeArrowheads="1"/>
          </p:cNvSpPr>
          <p:nvPr/>
        </p:nvSpPr>
        <p:spPr bwMode="auto">
          <a:xfrm>
            <a:off x="2005965" y="1780699"/>
            <a:ext cx="4262120" cy="583565"/>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9.1   </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半导体的导电特性</a:t>
            </a:r>
          </a:p>
        </p:txBody>
      </p:sp>
      <p:pic>
        <p:nvPicPr>
          <p:cNvPr id="6152" name="Picture 8" descr="AG00315_"/>
          <p:cNvPicPr>
            <a:picLocks noChangeAspect="1"/>
          </p:cNvPicPr>
          <p:nvPr/>
        </p:nvPicPr>
        <p:blipFill>
          <a:blip r:embed="rId8"/>
          <a:stretch>
            <a:fillRect/>
          </a:stretch>
        </p:blipFill>
        <p:spPr>
          <a:xfrm>
            <a:off x="7262813" y="4725988"/>
            <a:ext cx="1042987" cy="1177925"/>
          </a:xfrm>
          <a:prstGeom prst="rect">
            <a:avLst/>
          </a:prstGeom>
          <a:noFill/>
          <a:ln w="9525">
            <a:noFill/>
          </a:ln>
        </p:spPr>
      </p:pic>
      <p:sp>
        <p:nvSpPr>
          <p:cNvPr id="6153" name="AutoShape 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154" name="AutoShape 1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155" name="AutoShape 1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108" name="Rectangle 12">
            <a:hlinkClick r:id="rId5" action="ppaction://hlinksldjump"/>
          </p:cNvPr>
          <p:cNvSpPr>
            <a:spLocks noChangeArrowheads="1"/>
          </p:cNvSpPr>
          <p:nvPr/>
        </p:nvSpPr>
        <p:spPr bwMode="auto">
          <a:xfrm>
            <a:off x="2019300" y="5187474"/>
            <a:ext cx="4667250" cy="58356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9.6   </a:t>
            </a:r>
            <a:r>
              <a:rPr kumimoji="1" lang="zh-CN" altLang="en-US" sz="32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光电二极管</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2118360" y="313055"/>
            <a:ext cx="4907915" cy="6858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9.2  PN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结及其单向导电性</a:t>
            </a:r>
          </a:p>
        </p:txBody>
      </p:sp>
      <p:sp>
        <p:nvSpPr>
          <p:cNvPr id="14339" name="Rectangle 3"/>
          <p:cNvSpPr>
            <a:spLocks noGrp="1" noChangeArrowheads="1"/>
          </p:cNvSpPr>
          <p:nvPr>
            <p:ph type="subTitle" idx="1"/>
          </p:nvPr>
        </p:nvSpPr>
        <p:spPr>
          <a:xfrm>
            <a:off x="381000" y="1163638"/>
            <a:ext cx="3381375"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cs"/>
              </a:rPr>
              <a:t>14.2.1</a:t>
            </a: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 PN</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mn-ea"/>
                <a:cs typeface="+mn-cs"/>
              </a:rPr>
              <a:t>结的形成</a:t>
            </a:r>
          </a:p>
        </p:txBody>
      </p:sp>
      <p:sp>
        <p:nvSpPr>
          <p:cNvPr id="14358" name="Text Box 22"/>
          <p:cNvSpPr txBox="1">
            <a:spLocks noChangeArrowheads="1"/>
          </p:cNvSpPr>
          <p:nvPr/>
        </p:nvSpPr>
        <p:spPr bwMode="auto">
          <a:xfrm>
            <a:off x="2309813" y="2625725"/>
            <a:ext cx="1706563" cy="463550"/>
          </a:xfrm>
          <a:prstGeom prst="rect">
            <a:avLst/>
          </a:prstGeom>
          <a:noFill/>
          <a:ln w="38100">
            <a:noFill/>
            <a:miter lim="800000"/>
            <a:headEnd type="none" w="sm" len="sm"/>
            <a:tailEnd type="none" w="sm" len="sm"/>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P </a:t>
            </a:r>
            <a:r>
              <a:rPr kumimoji="1" lang="zh-CN" altLang="en-US"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型半导体</a:t>
            </a:r>
          </a:p>
        </p:txBody>
      </p:sp>
      <p:sp>
        <p:nvSpPr>
          <p:cNvPr id="14359" name="Text Box 23"/>
          <p:cNvSpPr txBox="1">
            <a:spLocks noChangeArrowheads="1"/>
          </p:cNvSpPr>
          <p:nvPr/>
        </p:nvSpPr>
        <p:spPr bwMode="auto">
          <a:xfrm>
            <a:off x="4775200" y="2625725"/>
            <a:ext cx="1766888" cy="463550"/>
          </a:xfrm>
          <a:prstGeom prst="rect">
            <a:avLst/>
          </a:prstGeom>
          <a:noFill/>
          <a:ln w="38100">
            <a:noFill/>
            <a:miter lim="800000"/>
            <a:headEnd type="none" w="sm" len="sm"/>
            <a:tailEnd type="none" w="sm" len="sm"/>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N </a:t>
            </a:r>
            <a:r>
              <a:rPr kumimoji="1" lang="zh-CN" altLang="en-US" b="1" kern="1200" cap="none" spc="0" normalizeH="0" baseline="0" noProof="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型半导体</a:t>
            </a:r>
          </a:p>
        </p:txBody>
      </p:sp>
      <p:sp>
        <p:nvSpPr>
          <p:cNvPr id="23558" name="AutoShape 25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559" name="AutoShape 25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560" name="AutoShape 25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4590" name="Rectangle 254"/>
          <p:cNvSpPr>
            <a:spLocks noChangeArrowheads="1"/>
          </p:cNvSpPr>
          <p:nvPr/>
        </p:nvSpPr>
        <p:spPr bwMode="auto">
          <a:xfrm>
            <a:off x="1422400" y="1773238"/>
            <a:ext cx="6615113" cy="6096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4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取一块硅，一半用三价掺杂，一半用五价掺杂</a:t>
            </a:r>
            <a:endParaRPr kumimoji="1" lang="zh-CN" altLang="en-US" sz="24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endParaRPr>
          </a:p>
        </p:txBody>
      </p:sp>
      <p:grpSp>
        <p:nvGrpSpPr>
          <p:cNvPr id="2" name="Group 332"/>
          <p:cNvGrpSpPr/>
          <p:nvPr/>
        </p:nvGrpSpPr>
        <p:grpSpPr>
          <a:xfrm>
            <a:off x="2051050" y="3290888"/>
            <a:ext cx="4886325" cy="2252662"/>
            <a:chOff x="1342" y="1982"/>
            <a:chExt cx="3078" cy="1419"/>
          </a:xfrm>
        </p:grpSpPr>
        <p:grpSp>
          <p:nvGrpSpPr>
            <p:cNvPr id="23563" name="Group 29"/>
            <p:cNvGrpSpPr/>
            <p:nvPr/>
          </p:nvGrpSpPr>
          <p:grpSpPr>
            <a:xfrm>
              <a:off x="1342" y="1982"/>
              <a:ext cx="3078" cy="1419"/>
              <a:chOff x="937" y="1536"/>
              <a:chExt cx="3850" cy="1776"/>
            </a:xfrm>
          </p:grpSpPr>
          <p:sp>
            <p:nvSpPr>
              <p:cNvPr id="23564" name="Rectangle 30"/>
              <p:cNvSpPr/>
              <p:nvPr/>
            </p:nvSpPr>
            <p:spPr>
              <a:xfrm>
                <a:off x="937" y="1536"/>
                <a:ext cx="1943" cy="1776"/>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565" name="Rectangle 31"/>
              <p:cNvSpPr/>
              <p:nvPr/>
            </p:nvSpPr>
            <p:spPr>
              <a:xfrm>
                <a:off x="2880" y="1537"/>
                <a:ext cx="1907" cy="1775"/>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3566" name="Oval 32"/>
            <p:cNvSpPr/>
            <p:nvPr/>
          </p:nvSpPr>
          <p:spPr>
            <a:xfrm>
              <a:off x="3855" y="2672"/>
              <a:ext cx="38" cy="39"/>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567" name="Oval 33"/>
            <p:cNvSpPr/>
            <p:nvPr/>
          </p:nvSpPr>
          <p:spPr>
            <a:xfrm>
              <a:off x="1859" y="2635"/>
              <a:ext cx="37"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68" name="Group 37"/>
            <p:cNvGrpSpPr/>
            <p:nvPr/>
          </p:nvGrpSpPr>
          <p:grpSpPr>
            <a:xfrm>
              <a:off x="1437" y="2097"/>
              <a:ext cx="268" cy="1230"/>
              <a:chOff x="1056" y="1655"/>
              <a:chExt cx="336" cy="1539"/>
            </a:xfrm>
          </p:grpSpPr>
          <p:grpSp>
            <p:nvGrpSpPr>
              <p:cNvPr id="23569" name="Group 38"/>
              <p:cNvGrpSpPr/>
              <p:nvPr/>
            </p:nvGrpSpPr>
            <p:grpSpPr>
              <a:xfrm>
                <a:off x="1056" y="1655"/>
                <a:ext cx="336" cy="313"/>
                <a:chOff x="1056" y="1655"/>
                <a:chExt cx="336" cy="313"/>
              </a:xfrm>
            </p:grpSpPr>
            <p:sp>
              <p:nvSpPr>
                <p:cNvPr id="23570" name="Oval 3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71" name="Group 40"/>
                <p:cNvGrpSpPr/>
                <p:nvPr/>
              </p:nvGrpSpPr>
              <p:grpSpPr>
                <a:xfrm>
                  <a:off x="1056" y="1655"/>
                  <a:ext cx="336" cy="313"/>
                  <a:chOff x="1056" y="1655"/>
                  <a:chExt cx="336" cy="313"/>
                </a:xfrm>
              </p:grpSpPr>
              <p:sp>
                <p:nvSpPr>
                  <p:cNvPr id="23572" name="Text Box 41"/>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73" name="Oval 4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574" name="Group 43"/>
              <p:cNvGrpSpPr/>
              <p:nvPr/>
            </p:nvGrpSpPr>
            <p:grpSpPr>
              <a:xfrm>
                <a:off x="1056" y="2064"/>
                <a:ext cx="336" cy="313"/>
                <a:chOff x="1056" y="1655"/>
                <a:chExt cx="336" cy="313"/>
              </a:xfrm>
            </p:grpSpPr>
            <p:sp>
              <p:nvSpPr>
                <p:cNvPr id="23575" name="Oval 4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76" name="Group 45"/>
                <p:cNvGrpSpPr/>
                <p:nvPr/>
              </p:nvGrpSpPr>
              <p:grpSpPr>
                <a:xfrm>
                  <a:off x="1056" y="1655"/>
                  <a:ext cx="336" cy="313"/>
                  <a:chOff x="1056" y="1655"/>
                  <a:chExt cx="336" cy="313"/>
                </a:xfrm>
              </p:grpSpPr>
              <p:sp>
                <p:nvSpPr>
                  <p:cNvPr id="23577" name="Text Box 46"/>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78" name="Oval 4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579" name="Group 48"/>
              <p:cNvGrpSpPr/>
              <p:nvPr/>
            </p:nvGrpSpPr>
            <p:grpSpPr>
              <a:xfrm>
                <a:off x="1056" y="2496"/>
                <a:ext cx="336" cy="313"/>
                <a:chOff x="1056" y="1655"/>
                <a:chExt cx="336" cy="313"/>
              </a:xfrm>
            </p:grpSpPr>
            <p:sp>
              <p:nvSpPr>
                <p:cNvPr id="23580" name="Oval 4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81" name="Group 50"/>
                <p:cNvGrpSpPr/>
                <p:nvPr/>
              </p:nvGrpSpPr>
              <p:grpSpPr>
                <a:xfrm>
                  <a:off x="1056" y="1655"/>
                  <a:ext cx="336" cy="313"/>
                  <a:chOff x="1056" y="1655"/>
                  <a:chExt cx="336" cy="313"/>
                </a:xfrm>
              </p:grpSpPr>
              <p:sp>
                <p:nvSpPr>
                  <p:cNvPr id="23582" name="Text Box 51"/>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83" name="Oval 5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584" name="Group 53"/>
              <p:cNvGrpSpPr/>
              <p:nvPr/>
            </p:nvGrpSpPr>
            <p:grpSpPr>
              <a:xfrm>
                <a:off x="1056" y="2881"/>
                <a:ext cx="336" cy="313"/>
                <a:chOff x="1056" y="1656"/>
                <a:chExt cx="336" cy="313"/>
              </a:xfrm>
            </p:grpSpPr>
            <p:sp>
              <p:nvSpPr>
                <p:cNvPr id="23585" name="Oval 5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86" name="Group 55"/>
                <p:cNvGrpSpPr/>
                <p:nvPr/>
              </p:nvGrpSpPr>
              <p:grpSpPr>
                <a:xfrm>
                  <a:off x="1056" y="1656"/>
                  <a:ext cx="336" cy="313"/>
                  <a:chOff x="1056" y="1656"/>
                  <a:chExt cx="336" cy="313"/>
                </a:xfrm>
              </p:grpSpPr>
              <p:sp>
                <p:nvSpPr>
                  <p:cNvPr id="23587" name="Text Box 56"/>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88" name="Oval 5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589" name="Group 58"/>
            <p:cNvGrpSpPr/>
            <p:nvPr/>
          </p:nvGrpSpPr>
          <p:grpSpPr>
            <a:xfrm>
              <a:off x="1667" y="2097"/>
              <a:ext cx="269" cy="1230"/>
              <a:chOff x="1056" y="1655"/>
              <a:chExt cx="336" cy="1539"/>
            </a:xfrm>
          </p:grpSpPr>
          <p:grpSp>
            <p:nvGrpSpPr>
              <p:cNvPr id="23590" name="Group 59"/>
              <p:cNvGrpSpPr/>
              <p:nvPr/>
            </p:nvGrpSpPr>
            <p:grpSpPr>
              <a:xfrm>
                <a:off x="1056" y="1655"/>
                <a:ext cx="336" cy="313"/>
                <a:chOff x="1056" y="1655"/>
                <a:chExt cx="336" cy="313"/>
              </a:xfrm>
            </p:grpSpPr>
            <p:sp>
              <p:nvSpPr>
                <p:cNvPr id="23591" name="Oval 60"/>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92" name="Group 61"/>
                <p:cNvGrpSpPr/>
                <p:nvPr/>
              </p:nvGrpSpPr>
              <p:grpSpPr>
                <a:xfrm>
                  <a:off x="1056" y="1655"/>
                  <a:ext cx="336" cy="313"/>
                  <a:chOff x="1056" y="1655"/>
                  <a:chExt cx="336" cy="313"/>
                </a:xfrm>
              </p:grpSpPr>
              <p:sp>
                <p:nvSpPr>
                  <p:cNvPr id="23593" name="Text Box 62"/>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94" name="Oval 63"/>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595" name="Group 64"/>
              <p:cNvGrpSpPr/>
              <p:nvPr/>
            </p:nvGrpSpPr>
            <p:grpSpPr>
              <a:xfrm>
                <a:off x="1056" y="2064"/>
                <a:ext cx="336" cy="313"/>
                <a:chOff x="1056" y="1655"/>
                <a:chExt cx="336" cy="313"/>
              </a:xfrm>
            </p:grpSpPr>
            <p:sp>
              <p:nvSpPr>
                <p:cNvPr id="23596" name="Oval 65"/>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597" name="Group 66"/>
                <p:cNvGrpSpPr/>
                <p:nvPr/>
              </p:nvGrpSpPr>
              <p:grpSpPr>
                <a:xfrm>
                  <a:off x="1056" y="1655"/>
                  <a:ext cx="336" cy="313"/>
                  <a:chOff x="1056" y="1655"/>
                  <a:chExt cx="336" cy="313"/>
                </a:xfrm>
              </p:grpSpPr>
              <p:sp>
                <p:nvSpPr>
                  <p:cNvPr id="23598" name="Text Box 67"/>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599" name="Oval 68"/>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00" name="Group 69"/>
              <p:cNvGrpSpPr/>
              <p:nvPr/>
            </p:nvGrpSpPr>
            <p:grpSpPr>
              <a:xfrm>
                <a:off x="1056" y="2496"/>
                <a:ext cx="336" cy="313"/>
                <a:chOff x="1056" y="1655"/>
                <a:chExt cx="336" cy="313"/>
              </a:xfrm>
            </p:grpSpPr>
            <p:sp>
              <p:nvSpPr>
                <p:cNvPr id="23601" name="Oval 70"/>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02" name="Group 71"/>
                <p:cNvGrpSpPr/>
                <p:nvPr/>
              </p:nvGrpSpPr>
              <p:grpSpPr>
                <a:xfrm>
                  <a:off x="1056" y="1655"/>
                  <a:ext cx="336" cy="313"/>
                  <a:chOff x="1056" y="1655"/>
                  <a:chExt cx="336" cy="313"/>
                </a:xfrm>
              </p:grpSpPr>
              <p:sp>
                <p:nvSpPr>
                  <p:cNvPr id="23603" name="Text Box 72"/>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04" name="Oval 73"/>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05" name="Group 74"/>
              <p:cNvGrpSpPr/>
              <p:nvPr/>
            </p:nvGrpSpPr>
            <p:grpSpPr>
              <a:xfrm>
                <a:off x="1056" y="2881"/>
                <a:ext cx="336" cy="313"/>
                <a:chOff x="1056" y="1656"/>
                <a:chExt cx="336" cy="313"/>
              </a:xfrm>
            </p:grpSpPr>
            <p:sp>
              <p:nvSpPr>
                <p:cNvPr id="23606" name="Oval 75"/>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07" name="Group 76"/>
                <p:cNvGrpSpPr/>
                <p:nvPr/>
              </p:nvGrpSpPr>
              <p:grpSpPr>
                <a:xfrm>
                  <a:off x="1056" y="1656"/>
                  <a:ext cx="336" cy="313"/>
                  <a:chOff x="1056" y="1656"/>
                  <a:chExt cx="336" cy="313"/>
                </a:xfrm>
              </p:grpSpPr>
              <p:sp>
                <p:nvSpPr>
                  <p:cNvPr id="23608" name="Text Box 77"/>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09" name="Oval 78"/>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610" name="Group 79"/>
            <p:cNvGrpSpPr/>
            <p:nvPr/>
          </p:nvGrpSpPr>
          <p:grpSpPr>
            <a:xfrm>
              <a:off x="2115" y="2097"/>
              <a:ext cx="268" cy="1230"/>
              <a:chOff x="1057" y="1655"/>
              <a:chExt cx="335" cy="1539"/>
            </a:xfrm>
          </p:grpSpPr>
          <p:grpSp>
            <p:nvGrpSpPr>
              <p:cNvPr id="23611" name="Group 80"/>
              <p:cNvGrpSpPr/>
              <p:nvPr/>
            </p:nvGrpSpPr>
            <p:grpSpPr>
              <a:xfrm>
                <a:off x="1057" y="1655"/>
                <a:ext cx="335" cy="313"/>
                <a:chOff x="1057" y="1655"/>
                <a:chExt cx="335" cy="313"/>
              </a:xfrm>
            </p:grpSpPr>
            <p:sp>
              <p:nvSpPr>
                <p:cNvPr id="23612" name="Oval 81"/>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13" name="Group 82"/>
                <p:cNvGrpSpPr/>
                <p:nvPr/>
              </p:nvGrpSpPr>
              <p:grpSpPr>
                <a:xfrm>
                  <a:off x="1057" y="1655"/>
                  <a:ext cx="335" cy="313"/>
                  <a:chOff x="1057" y="1655"/>
                  <a:chExt cx="335" cy="313"/>
                </a:xfrm>
              </p:grpSpPr>
              <p:sp>
                <p:nvSpPr>
                  <p:cNvPr id="23614" name="Text Box 83"/>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15" name="Oval 84"/>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16" name="Group 85"/>
              <p:cNvGrpSpPr/>
              <p:nvPr/>
            </p:nvGrpSpPr>
            <p:grpSpPr>
              <a:xfrm>
                <a:off x="1057" y="2064"/>
                <a:ext cx="335" cy="313"/>
                <a:chOff x="1057" y="1655"/>
                <a:chExt cx="335" cy="313"/>
              </a:xfrm>
            </p:grpSpPr>
            <p:sp>
              <p:nvSpPr>
                <p:cNvPr id="23617" name="Oval 86"/>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18" name="Group 87"/>
                <p:cNvGrpSpPr/>
                <p:nvPr/>
              </p:nvGrpSpPr>
              <p:grpSpPr>
                <a:xfrm>
                  <a:off x="1057" y="1655"/>
                  <a:ext cx="335" cy="313"/>
                  <a:chOff x="1057" y="1655"/>
                  <a:chExt cx="335" cy="313"/>
                </a:xfrm>
              </p:grpSpPr>
              <p:sp>
                <p:nvSpPr>
                  <p:cNvPr id="23619" name="Text Box 88"/>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20" name="Oval 89"/>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21" name="Group 90"/>
              <p:cNvGrpSpPr/>
              <p:nvPr/>
            </p:nvGrpSpPr>
            <p:grpSpPr>
              <a:xfrm>
                <a:off x="1057" y="2496"/>
                <a:ext cx="335" cy="313"/>
                <a:chOff x="1057" y="1655"/>
                <a:chExt cx="335" cy="313"/>
              </a:xfrm>
            </p:grpSpPr>
            <p:sp>
              <p:nvSpPr>
                <p:cNvPr id="23622" name="Oval 91"/>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23" name="Group 92"/>
                <p:cNvGrpSpPr/>
                <p:nvPr/>
              </p:nvGrpSpPr>
              <p:grpSpPr>
                <a:xfrm>
                  <a:off x="1057" y="1655"/>
                  <a:ext cx="335" cy="313"/>
                  <a:chOff x="1057" y="1655"/>
                  <a:chExt cx="335" cy="313"/>
                </a:xfrm>
              </p:grpSpPr>
              <p:sp>
                <p:nvSpPr>
                  <p:cNvPr id="23624" name="Text Box 93"/>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25" name="Oval 94"/>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26" name="Group 95"/>
              <p:cNvGrpSpPr/>
              <p:nvPr/>
            </p:nvGrpSpPr>
            <p:grpSpPr>
              <a:xfrm>
                <a:off x="1057" y="2881"/>
                <a:ext cx="335" cy="313"/>
                <a:chOff x="1057" y="1656"/>
                <a:chExt cx="335" cy="313"/>
              </a:xfrm>
            </p:grpSpPr>
            <p:sp>
              <p:nvSpPr>
                <p:cNvPr id="23627" name="Oval 96"/>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28" name="Group 97"/>
                <p:cNvGrpSpPr/>
                <p:nvPr/>
              </p:nvGrpSpPr>
              <p:grpSpPr>
                <a:xfrm>
                  <a:off x="1057" y="1656"/>
                  <a:ext cx="335" cy="313"/>
                  <a:chOff x="1057" y="1656"/>
                  <a:chExt cx="335" cy="313"/>
                </a:xfrm>
              </p:grpSpPr>
              <p:sp>
                <p:nvSpPr>
                  <p:cNvPr id="23629" name="Text Box 98"/>
                  <p:cNvSpPr txBox="1"/>
                  <p:nvPr/>
                </p:nvSpPr>
                <p:spPr>
                  <a:xfrm>
                    <a:off x="1057" y="1656"/>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30" name="Oval 99"/>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631" name="Group 100"/>
            <p:cNvGrpSpPr/>
            <p:nvPr/>
          </p:nvGrpSpPr>
          <p:grpSpPr>
            <a:xfrm>
              <a:off x="2473" y="2309"/>
              <a:ext cx="38" cy="1016"/>
              <a:chOff x="2628" y="1942"/>
              <a:chExt cx="47" cy="1272"/>
            </a:xfrm>
          </p:grpSpPr>
          <p:sp>
            <p:nvSpPr>
              <p:cNvPr id="23632" name="Oval 101"/>
              <p:cNvSpPr/>
              <p:nvPr/>
            </p:nvSpPr>
            <p:spPr>
              <a:xfrm>
                <a:off x="2628" y="1942"/>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33" name="Oval 102"/>
              <p:cNvSpPr/>
              <p:nvPr/>
            </p:nvSpPr>
            <p:spPr>
              <a:xfrm>
                <a:off x="2628" y="2351"/>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34" name="Oval 103"/>
              <p:cNvSpPr/>
              <p:nvPr/>
            </p:nvSpPr>
            <p:spPr>
              <a:xfrm>
                <a:off x="2628" y="2783"/>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35" name="Oval 104"/>
              <p:cNvSpPr/>
              <p:nvPr/>
            </p:nvSpPr>
            <p:spPr>
              <a:xfrm>
                <a:off x="2628" y="316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36" name="Group 105"/>
            <p:cNvGrpSpPr/>
            <p:nvPr/>
          </p:nvGrpSpPr>
          <p:grpSpPr>
            <a:xfrm>
              <a:off x="1897" y="2097"/>
              <a:ext cx="269" cy="1230"/>
              <a:chOff x="1056" y="1655"/>
              <a:chExt cx="336" cy="1539"/>
            </a:xfrm>
          </p:grpSpPr>
          <p:grpSp>
            <p:nvGrpSpPr>
              <p:cNvPr id="23637" name="Group 106"/>
              <p:cNvGrpSpPr/>
              <p:nvPr/>
            </p:nvGrpSpPr>
            <p:grpSpPr>
              <a:xfrm>
                <a:off x="1056" y="1655"/>
                <a:ext cx="336" cy="313"/>
                <a:chOff x="1056" y="1655"/>
                <a:chExt cx="336" cy="313"/>
              </a:xfrm>
            </p:grpSpPr>
            <p:sp>
              <p:nvSpPr>
                <p:cNvPr id="23638" name="Oval 107"/>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39" name="Group 108"/>
                <p:cNvGrpSpPr/>
                <p:nvPr/>
              </p:nvGrpSpPr>
              <p:grpSpPr>
                <a:xfrm>
                  <a:off x="1056" y="1655"/>
                  <a:ext cx="336" cy="313"/>
                  <a:chOff x="1056" y="1655"/>
                  <a:chExt cx="336" cy="313"/>
                </a:xfrm>
              </p:grpSpPr>
              <p:sp>
                <p:nvSpPr>
                  <p:cNvPr id="23640" name="Text Box 109"/>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41" name="Oval 110"/>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42" name="Group 111"/>
              <p:cNvGrpSpPr/>
              <p:nvPr/>
            </p:nvGrpSpPr>
            <p:grpSpPr>
              <a:xfrm>
                <a:off x="1056" y="2064"/>
                <a:ext cx="336" cy="313"/>
                <a:chOff x="1056" y="1655"/>
                <a:chExt cx="336" cy="313"/>
              </a:xfrm>
            </p:grpSpPr>
            <p:sp>
              <p:nvSpPr>
                <p:cNvPr id="23643" name="Oval 112"/>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44" name="Group 113"/>
                <p:cNvGrpSpPr/>
                <p:nvPr/>
              </p:nvGrpSpPr>
              <p:grpSpPr>
                <a:xfrm>
                  <a:off x="1056" y="1655"/>
                  <a:ext cx="336" cy="313"/>
                  <a:chOff x="1056" y="1655"/>
                  <a:chExt cx="336" cy="313"/>
                </a:xfrm>
              </p:grpSpPr>
              <p:sp>
                <p:nvSpPr>
                  <p:cNvPr id="23645" name="Text Box 114"/>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46" name="Oval 115"/>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47" name="Group 116"/>
              <p:cNvGrpSpPr/>
              <p:nvPr/>
            </p:nvGrpSpPr>
            <p:grpSpPr>
              <a:xfrm>
                <a:off x="1056" y="2496"/>
                <a:ext cx="336" cy="313"/>
                <a:chOff x="1056" y="1655"/>
                <a:chExt cx="336" cy="313"/>
              </a:xfrm>
            </p:grpSpPr>
            <p:sp>
              <p:nvSpPr>
                <p:cNvPr id="23648" name="Oval 117"/>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49" name="Group 118"/>
                <p:cNvGrpSpPr/>
                <p:nvPr/>
              </p:nvGrpSpPr>
              <p:grpSpPr>
                <a:xfrm>
                  <a:off x="1056" y="1655"/>
                  <a:ext cx="336" cy="313"/>
                  <a:chOff x="1056" y="1655"/>
                  <a:chExt cx="336" cy="313"/>
                </a:xfrm>
              </p:grpSpPr>
              <p:sp>
                <p:nvSpPr>
                  <p:cNvPr id="23650" name="Text Box 119"/>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51" name="Oval 120"/>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52" name="Group 121"/>
              <p:cNvGrpSpPr/>
              <p:nvPr/>
            </p:nvGrpSpPr>
            <p:grpSpPr>
              <a:xfrm>
                <a:off x="1056" y="2881"/>
                <a:ext cx="336" cy="313"/>
                <a:chOff x="1056" y="1656"/>
                <a:chExt cx="336" cy="313"/>
              </a:xfrm>
            </p:grpSpPr>
            <p:sp>
              <p:nvSpPr>
                <p:cNvPr id="23653" name="Oval 122"/>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654" name="Group 123"/>
                <p:cNvGrpSpPr/>
                <p:nvPr/>
              </p:nvGrpSpPr>
              <p:grpSpPr>
                <a:xfrm>
                  <a:off x="1056" y="1656"/>
                  <a:ext cx="336" cy="313"/>
                  <a:chOff x="1056" y="1656"/>
                  <a:chExt cx="336" cy="313"/>
                </a:xfrm>
              </p:grpSpPr>
              <p:sp>
                <p:nvSpPr>
                  <p:cNvPr id="23655" name="Text Box 124"/>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656" name="Oval 125"/>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657" name="Group 126"/>
            <p:cNvGrpSpPr/>
            <p:nvPr/>
          </p:nvGrpSpPr>
          <p:grpSpPr>
            <a:xfrm>
              <a:off x="3049" y="2306"/>
              <a:ext cx="46" cy="1006"/>
              <a:chOff x="3046" y="1942"/>
              <a:chExt cx="58" cy="1258"/>
            </a:xfrm>
          </p:grpSpPr>
          <p:sp>
            <p:nvSpPr>
              <p:cNvPr id="23658" name="Oval 127"/>
              <p:cNvSpPr/>
              <p:nvPr/>
            </p:nvSpPr>
            <p:spPr>
              <a:xfrm>
                <a:off x="3057" y="1942"/>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59" name="Oval 128"/>
              <p:cNvSpPr/>
              <p:nvPr/>
            </p:nvSpPr>
            <p:spPr>
              <a:xfrm>
                <a:off x="3046" y="2337"/>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60" name="Oval 129"/>
              <p:cNvSpPr/>
              <p:nvPr/>
            </p:nvSpPr>
            <p:spPr>
              <a:xfrm>
                <a:off x="3046" y="2769"/>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61" name="Oval 130"/>
              <p:cNvSpPr/>
              <p:nvPr/>
            </p:nvSpPr>
            <p:spPr>
              <a:xfrm>
                <a:off x="3046" y="315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62" name="Group 131"/>
            <p:cNvGrpSpPr/>
            <p:nvPr/>
          </p:nvGrpSpPr>
          <p:grpSpPr>
            <a:xfrm>
              <a:off x="3258" y="2315"/>
              <a:ext cx="47" cy="1005"/>
              <a:chOff x="3334" y="1953"/>
              <a:chExt cx="58" cy="1258"/>
            </a:xfrm>
          </p:grpSpPr>
          <p:sp>
            <p:nvSpPr>
              <p:cNvPr id="23663" name="Oval 132"/>
              <p:cNvSpPr/>
              <p:nvPr/>
            </p:nvSpPr>
            <p:spPr>
              <a:xfrm>
                <a:off x="3345" y="195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64" name="Oval 133"/>
              <p:cNvSpPr/>
              <p:nvPr/>
            </p:nvSpPr>
            <p:spPr>
              <a:xfrm>
                <a:off x="3334" y="2348"/>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65" name="Oval 134"/>
              <p:cNvSpPr/>
              <p:nvPr/>
            </p:nvSpPr>
            <p:spPr>
              <a:xfrm>
                <a:off x="3334" y="2780"/>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66" name="Oval 135"/>
              <p:cNvSpPr/>
              <p:nvPr/>
            </p:nvSpPr>
            <p:spPr>
              <a:xfrm>
                <a:off x="3334" y="3164"/>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67" name="Group 136"/>
            <p:cNvGrpSpPr/>
            <p:nvPr/>
          </p:nvGrpSpPr>
          <p:grpSpPr>
            <a:xfrm>
              <a:off x="3432" y="2097"/>
              <a:ext cx="201" cy="1219"/>
              <a:chOff x="2975" y="1669"/>
              <a:chExt cx="252" cy="1525"/>
            </a:xfrm>
          </p:grpSpPr>
          <p:grpSp>
            <p:nvGrpSpPr>
              <p:cNvPr id="23668" name="Group 137"/>
              <p:cNvGrpSpPr/>
              <p:nvPr/>
            </p:nvGrpSpPr>
            <p:grpSpPr>
              <a:xfrm>
                <a:off x="2987" y="1669"/>
                <a:ext cx="240" cy="313"/>
                <a:chOff x="2987" y="1669"/>
                <a:chExt cx="240" cy="313"/>
              </a:xfrm>
            </p:grpSpPr>
            <p:sp>
              <p:nvSpPr>
                <p:cNvPr id="23669" name="Oval 138"/>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70" name="Text Box 139"/>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71" name="Oval 140"/>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72" name="Group 141"/>
              <p:cNvGrpSpPr/>
              <p:nvPr/>
            </p:nvGrpSpPr>
            <p:grpSpPr>
              <a:xfrm>
                <a:off x="2975" y="2065"/>
                <a:ext cx="240" cy="313"/>
                <a:chOff x="2986" y="1670"/>
                <a:chExt cx="240" cy="313"/>
              </a:xfrm>
            </p:grpSpPr>
            <p:sp>
              <p:nvSpPr>
                <p:cNvPr id="23673" name="Oval 142"/>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74" name="Text Box 143"/>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75" name="Oval 144"/>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76" name="Group 145"/>
              <p:cNvGrpSpPr/>
              <p:nvPr/>
            </p:nvGrpSpPr>
            <p:grpSpPr>
              <a:xfrm>
                <a:off x="2975" y="2497"/>
                <a:ext cx="239" cy="313"/>
                <a:chOff x="2986" y="1670"/>
                <a:chExt cx="239" cy="313"/>
              </a:xfrm>
            </p:grpSpPr>
            <p:sp>
              <p:nvSpPr>
                <p:cNvPr id="23677" name="Oval 146"/>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78" name="Text Box 147"/>
                <p:cNvSpPr txBox="1"/>
                <p:nvPr/>
              </p:nvSpPr>
              <p:spPr>
                <a:xfrm>
                  <a:off x="2986"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79" name="Oval 148"/>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80" name="Group 149"/>
              <p:cNvGrpSpPr/>
              <p:nvPr/>
            </p:nvGrpSpPr>
            <p:grpSpPr>
              <a:xfrm>
                <a:off x="2975" y="2881"/>
                <a:ext cx="240" cy="313"/>
                <a:chOff x="2986" y="1670"/>
                <a:chExt cx="240" cy="313"/>
              </a:xfrm>
            </p:grpSpPr>
            <p:sp>
              <p:nvSpPr>
                <p:cNvPr id="23681" name="Oval 150"/>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82" name="Text Box 151"/>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83" name="Oval 152"/>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684" name="Group 153"/>
            <p:cNvGrpSpPr/>
            <p:nvPr/>
          </p:nvGrpSpPr>
          <p:grpSpPr>
            <a:xfrm>
              <a:off x="3663" y="2097"/>
              <a:ext cx="200" cy="1219"/>
              <a:chOff x="2976" y="1669"/>
              <a:chExt cx="250" cy="1525"/>
            </a:xfrm>
          </p:grpSpPr>
          <p:grpSp>
            <p:nvGrpSpPr>
              <p:cNvPr id="23685" name="Group 154"/>
              <p:cNvGrpSpPr/>
              <p:nvPr/>
            </p:nvGrpSpPr>
            <p:grpSpPr>
              <a:xfrm>
                <a:off x="2988" y="1669"/>
                <a:ext cx="238" cy="313"/>
                <a:chOff x="2988" y="1669"/>
                <a:chExt cx="238" cy="313"/>
              </a:xfrm>
            </p:grpSpPr>
            <p:sp>
              <p:nvSpPr>
                <p:cNvPr id="23686" name="Oval 155"/>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87" name="Text Box 156"/>
                <p:cNvSpPr txBox="1"/>
                <p:nvPr/>
              </p:nvSpPr>
              <p:spPr>
                <a:xfrm>
                  <a:off x="2988" y="1669"/>
                  <a:ext cx="238"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88" name="Oval 157"/>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89" name="Group 158"/>
              <p:cNvGrpSpPr/>
              <p:nvPr/>
            </p:nvGrpSpPr>
            <p:grpSpPr>
              <a:xfrm>
                <a:off x="2976" y="2065"/>
                <a:ext cx="239" cy="313"/>
                <a:chOff x="2987" y="1670"/>
                <a:chExt cx="239" cy="313"/>
              </a:xfrm>
            </p:grpSpPr>
            <p:sp>
              <p:nvSpPr>
                <p:cNvPr id="23690" name="Oval 159"/>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91" name="Text Box 160"/>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92" name="Oval 161"/>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93" name="Group 162"/>
              <p:cNvGrpSpPr/>
              <p:nvPr/>
            </p:nvGrpSpPr>
            <p:grpSpPr>
              <a:xfrm>
                <a:off x="2976" y="2497"/>
                <a:ext cx="239" cy="313"/>
                <a:chOff x="2987" y="1670"/>
                <a:chExt cx="239" cy="313"/>
              </a:xfrm>
            </p:grpSpPr>
            <p:sp>
              <p:nvSpPr>
                <p:cNvPr id="23694" name="Oval 163"/>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95" name="Text Box 164"/>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696" name="Oval 165"/>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697" name="Group 166"/>
              <p:cNvGrpSpPr/>
              <p:nvPr/>
            </p:nvGrpSpPr>
            <p:grpSpPr>
              <a:xfrm>
                <a:off x="2976" y="2881"/>
                <a:ext cx="239" cy="313"/>
                <a:chOff x="2987" y="1670"/>
                <a:chExt cx="239" cy="313"/>
              </a:xfrm>
            </p:grpSpPr>
            <p:sp>
              <p:nvSpPr>
                <p:cNvPr id="23698" name="Oval 16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699" name="Text Box 168"/>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00" name="Oval 169"/>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01" name="Group 170"/>
            <p:cNvGrpSpPr/>
            <p:nvPr/>
          </p:nvGrpSpPr>
          <p:grpSpPr>
            <a:xfrm>
              <a:off x="3893" y="2097"/>
              <a:ext cx="201" cy="1219"/>
              <a:chOff x="2976" y="1669"/>
              <a:chExt cx="251" cy="1525"/>
            </a:xfrm>
          </p:grpSpPr>
          <p:grpSp>
            <p:nvGrpSpPr>
              <p:cNvPr id="23702" name="Group 171"/>
              <p:cNvGrpSpPr/>
              <p:nvPr/>
            </p:nvGrpSpPr>
            <p:grpSpPr>
              <a:xfrm>
                <a:off x="2987" y="1669"/>
                <a:ext cx="240" cy="313"/>
                <a:chOff x="2987" y="1669"/>
                <a:chExt cx="240" cy="313"/>
              </a:xfrm>
            </p:grpSpPr>
            <p:sp>
              <p:nvSpPr>
                <p:cNvPr id="23703" name="Oval 172"/>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04" name="Text Box 173"/>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05" name="Oval 174"/>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06" name="Group 175"/>
              <p:cNvGrpSpPr/>
              <p:nvPr/>
            </p:nvGrpSpPr>
            <p:grpSpPr>
              <a:xfrm>
                <a:off x="2976" y="2065"/>
                <a:ext cx="240" cy="313"/>
                <a:chOff x="2987" y="1670"/>
                <a:chExt cx="240" cy="313"/>
              </a:xfrm>
            </p:grpSpPr>
            <p:sp>
              <p:nvSpPr>
                <p:cNvPr id="23707" name="Oval 176"/>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08" name="Text Box 177"/>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09" name="Oval 178"/>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10" name="Group 179"/>
              <p:cNvGrpSpPr/>
              <p:nvPr/>
            </p:nvGrpSpPr>
            <p:grpSpPr>
              <a:xfrm>
                <a:off x="2976" y="2497"/>
                <a:ext cx="240" cy="313"/>
                <a:chOff x="2987" y="1670"/>
                <a:chExt cx="240" cy="313"/>
              </a:xfrm>
            </p:grpSpPr>
            <p:sp>
              <p:nvSpPr>
                <p:cNvPr id="23711" name="Oval 180"/>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12" name="Text Box 181"/>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13" name="Oval 182"/>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14" name="Group 183"/>
              <p:cNvGrpSpPr/>
              <p:nvPr/>
            </p:nvGrpSpPr>
            <p:grpSpPr>
              <a:xfrm>
                <a:off x="2976" y="2881"/>
                <a:ext cx="240" cy="313"/>
                <a:chOff x="2987" y="1670"/>
                <a:chExt cx="240" cy="313"/>
              </a:xfrm>
            </p:grpSpPr>
            <p:sp>
              <p:nvSpPr>
                <p:cNvPr id="23715" name="Oval 184"/>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16" name="Text Box 185"/>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17" name="Oval 186"/>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18" name="Group 187"/>
            <p:cNvGrpSpPr/>
            <p:nvPr/>
          </p:nvGrpSpPr>
          <p:grpSpPr>
            <a:xfrm>
              <a:off x="4123" y="2097"/>
              <a:ext cx="201" cy="1219"/>
              <a:chOff x="2976" y="1669"/>
              <a:chExt cx="251" cy="1525"/>
            </a:xfrm>
          </p:grpSpPr>
          <p:grpSp>
            <p:nvGrpSpPr>
              <p:cNvPr id="23719" name="Group 188"/>
              <p:cNvGrpSpPr/>
              <p:nvPr/>
            </p:nvGrpSpPr>
            <p:grpSpPr>
              <a:xfrm>
                <a:off x="2987" y="1669"/>
                <a:ext cx="240" cy="313"/>
                <a:chOff x="2987" y="1669"/>
                <a:chExt cx="240" cy="313"/>
              </a:xfrm>
            </p:grpSpPr>
            <p:sp>
              <p:nvSpPr>
                <p:cNvPr id="23720" name="Oval 189"/>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21" name="Text Box 190"/>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22" name="Oval 191"/>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23" name="Group 192"/>
              <p:cNvGrpSpPr/>
              <p:nvPr/>
            </p:nvGrpSpPr>
            <p:grpSpPr>
              <a:xfrm>
                <a:off x="2976" y="2065"/>
                <a:ext cx="240" cy="313"/>
                <a:chOff x="2987" y="1670"/>
                <a:chExt cx="240" cy="313"/>
              </a:xfrm>
            </p:grpSpPr>
            <p:sp>
              <p:nvSpPr>
                <p:cNvPr id="23724" name="Oval 193"/>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25" name="Text Box 194"/>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26" name="Oval 195"/>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27" name="Group 196"/>
              <p:cNvGrpSpPr/>
              <p:nvPr/>
            </p:nvGrpSpPr>
            <p:grpSpPr>
              <a:xfrm>
                <a:off x="2976" y="2497"/>
                <a:ext cx="240" cy="313"/>
                <a:chOff x="2987" y="1670"/>
                <a:chExt cx="240" cy="313"/>
              </a:xfrm>
            </p:grpSpPr>
            <p:sp>
              <p:nvSpPr>
                <p:cNvPr id="23728" name="Oval 19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29" name="Text Box 198"/>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30" name="Oval 199"/>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31" name="Group 200"/>
              <p:cNvGrpSpPr/>
              <p:nvPr/>
            </p:nvGrpSpPr>
            <p:grpSpPr>
              <a:xfrm>
                <a:off x="2976" y="2881"/>
                <a:ext cx="240" cy="313"/>
                <a:chOff x="2987" y="1670"/>
                <a:chExt cx="240" cy="313"/>
              </a:xfrm>
            </p:grpSpPr>
            <p:sp>
              <p:nvSpPr>
                <p:cNvPr id="23732" name="Oval 201"/>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33" name="Text Box 202"/>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34" name="Oval 203"/>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sp>
          <p:nvSpPr>
            <p:cNvPr id="23735" name="Rectangle 204"/>
            <p:cNvSpPr/>
            <p:nvPr/>
          </p:nvSpPr>
          <p:spPr>
            <a:xfrm>
              <a:off x="3241" y="2289"/>
              <a:ext cx="115" cy="1074"/>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36" name="Rectangle 215"/>
            <p:cNvSpPr/>
            <p:nvPr/>
          </p:nvSpPr>
          <p:spPr>
            <a:xfrm>
              <a:off x="3010" y="2289"/>
              <a:ext cx="115" cy="1074"/>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37" name="Group 225"/>
            <p:cNvGrpSpPr/>
            <p:nvPr/>
          </p:nvGrpSpPr>
          <p:grpSpPr>
            <a:xfrm>
              <a:off x="2682" y="2309"/>
              <a:ext cx="37" cy="1016"/>
              <a:chOff x="2628" y="1942"/>
              <a:chExt cx="47" cy="1272"/>
            </a:xfrm>
          </p:grpSpPr>
          <p:sp>
            <p:nvSpPr>
              <p:cNvPr id="23738" name="Oval 226"/>
              <p:cNvSpPr/>
              <p:nvPr/>
            </p:nvSpPr>
            <p:spPr>
              <a:xfrm>
                <a:off x="2628" y="1942"/>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39" name="Oval 227"/>
              <p:cNvSpPr/>
              <p:nvPr/>
            </p:nvSpPr>
            <p:spPr>
              <a:xfrm>
                <a:off x="2628" y="2351"/>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40" name="Oval 228"/>
              <p:cNvSpPr/>
              <p:nvPr/>
            </p:nvSpPr>
            <p:spPr>
              <a:xfrm>
                <a:off x="2628" y="2783"/>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41" name="Oval 229"/>
              <p:cNvSpPr/>
              <p:nvPr/>
            </p:nvSpPr>
            <p:spPr>
              <a:xfrm>
                <a:off x="2628" y="316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3742" name="Rectangle 230"/>
            <p:cNvSpPr/>
            <p:nvPr/>
          </p:nvSpPr>
          <p:spPr>
            <a:xfrm>
              <a:off x="2435" y="2306"/>
              <a:ext cx="115" cy="1074"/>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43" name="Rectangle 231"/>
            <p:cNvSpPr/>
            <p:nvPr/>
          </p:nvSpPr>
          <p:spPr>
            <a:xfrm>
              <a:off x="2665" y="2306"/>
              <a:ext cx="115" cy="1074"/>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44" name="Group 256"/>
            <p:cNvGrpSpPr/>
            <p:nvPr/>
          </p:nvGrpSpPr>
          <p:grpSpPr>
            <a:xfrm>
              <a:off x="2357" y="2103"/>
              <a:ext cx="268" cy="1230"/>
              <a:chOff x="1057" y="1655"/>
              <a:chExt cx="335" cy="1539"/>
            </a:xfrm>
          </p:grpSpPr>
          <p:grpSp>
            <p:nvGrpSpPr>
              <p:cNvPr id="23745" name="Group 257"/>
              <p:cNvGrpSpPr/>
              <p:nvPr/>
            </p:nvGrpSpPr>
            <p:grpSpPr>
              <a:xfrm>
                <a:off x="1057" y="1655"/>
                <a:ext cx="335" cy="313"/>
                <a:chOff x="1057" y="1655"/>
                <a:chExt cx="335" cy="313"/>
              </a:xfrm>
            </p:grpSpPr>
            <p:sp>
              <p:nvSpPr>
                <p:cNvPr id="23746" name="Oval 258"/>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47" name="Group 259"/>
                <p:cNvGrpSpPr/>
                <p:nvPr/>
              </p:nvGrpSpPr>
              <p:grpSpPr>
                <a:xfrm>
                  <a:off x="1057" y="1655"/>
                  <a:ext cx="335" cy="313"/>
                  <a:chOff x="1057" y="1655"/>
                  <a:chExt cx="335" cy="313"/>
                </a:xfrm>
              </p:grpSpPr>
              <p:sp>
                <p:nvSpPr>
                  <p:cNvPr id="23748" name="Text Box 260"/>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49" name="Oval 261"/>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50" name="Group 262"/>
              <p:cNvGrpSpPr/>
              <p:nvPr/>
            </p:nvGrpSpPr>
            <p:grpSpPr>
              <a:xfrm>
                <a:off x="1057" y="2064"/>
                <a:ext cx="335" cy="313"/>
                <a:chOff x="1057" y="1655"/>
                <a:chExt cx="335" cy="313"/>
              </a:xfrm>
            </p:grpSpPr>
            <p:sp>
              <p:nvSpPr>
                <p:cNvPr id="23751" name="Oval 263"/>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52" name="Group 264"/>
                <p:cNvGrpSpPr/>
                <p:nvPr/>
              </p:nvGrpSpPr>
              <p:grpSpPr>
                <a:xfrm>
                  <a:off x="1057" y="1655"/>
                  <a:ext cx="335" cy="313"/>
                  <a:chOff x="1057" y="1655"/>
                  <a:chExt cx="335" cy="313"/>
                </a:xfrm>
              </p:grpSpPr>
              <p:sp>
                <p:nvSpPr>
                  <p:cNvPr id="23753" name="Text Box 265"/>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54" name="Oval 266"/>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55" name="Group 267"/>
              <p:cNvGrpSpPr/>
              <p:nvPr/>
            </p:nvGrpSpPr>
            <p:grpSpPr>
              <a:xfrm>
                <a:off x="1057" y="2496"/>
                <a:ext cx="335" cy="313"/>
                <a:chOff x="1057" y="1655"/>
                <a:chExt cx="335" cy="313"/>
              </a:xfrm>
            </p:grpSpPr>
            <p:sp>
              <p:nvSpPr>
                <p:cNvPr id="23756" name="Oval 268"/>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57" name="Group 269"/>
                <p:cNvGrpSpPr/>
                <p:nvPr/>
              </p:nvGrpSpPr>
              <p:grpSpPr>
                <a:xfrm>
                  <a:off x="1057" y="1655"/>
                  <a:ext cx="335" cy="313"/>
                  <a:chOff x="1057" y="1655"/>
                  <a:chExt cx="335" cy="313"/>
                </a:xfrm>
              </p:grpSpPr>
              <p:sp>
                <p:nvSpPr>
                  <p:cNvPr id="23758" name="Text Box 270"/>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59" name="Oval 271"/>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60" name="Group 272"/>
              <p:cNvGrpSpPr/>
              <p:nvPr/>
            </p:nvGrpSpPr>
            <p:grpSpPr>
              <a:xfrm>
                <a:off x="1057" y="2881"/>
                <a:ext cx="335" cy="313"/>
                <a:chOff x="1057" y="1656"/>
                <a:chExt cx="335" cy="313"/>
              </a:xfrm>
            </p:grpSpPr>
            <p:sp>
              <p:nvSpPr>
                <p:cNvPr id="23761" name="Oval 273"/>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62" name="Group 274"/>
                <p:cNvGrpSpPr/>
                <p:nvPr/>
              </p:nvGrpSpPr>
              <p:grpSpPr>
                <a:xfrm>
                  <a:off x="1057" y="1656"/>
                  <a:ext cx="335" cy="313"/>
                  <a:chOff x="1057" y="1656"/>
                  <a:chExt cx="335" cy="313"/>
                </a:xfrm>
              </p:grpSpPr>
              <p:sp>
                <p:nvSpPr>
                  <p:cNvPr id="23763" name="Text Box 275"/>
                  <p:cNvSpPr txBox="1"/>
                  <p:nvPr/>
                </p:nvSpPr>
                <p:spPr>
                  <a:xfrm>
                    <a:off x="1057" y="1656"/>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64" name="Oval 276"/>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765" name="Group 277"/>
            <p:cNvGrpSpPr/>
            <p:nvPr/>
          </p:nvGrpSpPr>
          <p:grpSpPr>
            <a:xfrm>
              <a:off x="2612" y="2103"/>
              <a:ext cx="268" cy="1230"/>
              <a:chOff x="1057" y="1655"/>
              <a:chExt cx="335" cy="1539"/>
            </a:xfrm>
          </p:grpSpPr>
          <p:grpSp>
            <p:nvGrpSpPr>
              <p:cNvPr id="23766" name="Group 278"/>
              <p:cNvGrpSpPr/>
              <p:nvPr/>
            </p:nvGrpSpPr>
            <p:grpSpPr>
              <a:xfrm>
                <a:off x="1057" y="1655"/>
                <a:ext cx="335" cy="313"/>
                <a:chOff x="1057" y="1655"/>
                <a:chExt cx="335" cy="313"/>
              </a:xfrm>
            </p:grpSpPr>
            <p:sp>
              <p:nvSpPr>
                <p:cNvPr id="23767" name="Oval 27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68" name="Group 280"/>
                <p:cNvGrpSpPr/>
                <p:nvPr/>
              </p:nvGrpSpPr>
              <p:grpSpPr>
                <a:xfrm>
                  <a:off x="1057" y="1655"/>
                  <a:ext cx="335" cy="313"/>
                  <a:chOff x="1057" y="1655"/>
                  <a:chExt cx="335" cy="313"/>
                </a:xfrm>
              </p:grpSpPr>
              <p:sp>
                <p:nvSpPr>
                  <p:cNvPr id="23769" name="Text Box 281"/>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70" name="Oval 28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71" name="Group 283"/>
              <p:cNvGrpSpPr/>
              <p:nvPr/>
            </p:nvGrpSpPr>
            <p:grpSpPr>
              <a:xfrm>
                <a:off x="1057" y="2064"/>
                <a:ext cx="335" cy="313"/>
                <a:chOff x="1057" y="1655"/>
                <a:chExt cx="335" cy="313"/>
              </a:xfrm>
            </p:grpSpPr>
            <p:sp>
              <p:nvSpPr>
                <p:cNvPr id="23772" name="Oval 28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73" name="Group 285"/>
                <p:cNvGrpSpPr/>
                <p:nvPr/>
              </p:nvGrpSpPr>
              <p:grpSpPr>
                <a:xfrm>
                  <a:off x="1057" y="1655"/>
                  <a:ext cx="335" cy="313"/>
                  <a:chOff x="1057" y="1655"/>
                  <a:chExt cx="335" cy="313"/>
                </a:xfrm>
              </p:grpSpPr>
              <p:sp>
                <p:nvSpPr>
                  <p:cNvPr id="23774" name="Text Box 286"/>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75" name="Oval 28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76" name="Group 288"/>
              <p:cNvGrpSpPr/>
              <p:nvPr/>
            </p:nvGrpSpPr>
            <p:grpSpPr>
              <a:xfrm>
                <a:off x="1057" y="2496"/>
                <a:ext cx="335" cy="313"/>
                <a:chOff x="1057" y="1655"/>
                <a:chExt cx="335" cy="313"/>
              </a:xfrm>
            </p:grpSpPr>
            <p:sp>
              <p:nvSpPr>
                <p:cNvPr id="23777" name="Oval 28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78" name="Group 290"/>
                <p:cNvGrpSpPr/>
                <p:nvPr/>
              </p:nvGrpSpPr>
              <p:grpSpPr>
                <a:xfrm>
                  <a:off x="1057" y="1655"/>
                  <a:ext cx="335" cy="313"/>
                  <a:chOff x="1057" y="1655"/>
                  <a:chExt cx="335" cy="313"/>
                </a:xfrm>
              </p:grpSpPr>
              <p:sp>
                <p:nvSpPr>
                  <p:cNvPr id="23779" name="Text Box 291"/>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80" name="Oval 29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781" name="Group 293"/>
              <p:cNvGrpSpPr/>
              <p:nvPr/>
            </p:nvGrpSpPr>
            <p:grpSpPr>
              <a:xfrm>
                <a:off x="1057" y="2881"/>
                <a:ext cx="335" cy="313"/>
                <a:chOff x="1057" y="1656"/>
                <a:chExt cx="335" cy="313"/>
              </a:xfrm>
            </p:grpSpPr>
            <p:sp>
              <p:nvSpPr>
                <p:cNvPr id="23782" name="Oval 29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3783" name="Group 295"/>
                <p:cNvGrpSpPr/>
                <p:nvPr/>
              </p:nvGrpSpPr>
              <p:grpSpPr>
                <a:xfrm>
                  <a:off x="1057" y="1656"/>
                  <a:ext cx="335" cy="313"/>
                  <a:chOff x="1057" y="1656"/>
                  <a:chExt cx="335" cy="313"/>
                </a:xfrm>
              </p:grpSpPr>
              <p:sp>
                <p:nvSpPr>
                  <p:cNvPr id="23784" name="Text Box 296"/>
                  <p:cNvSpPr txBox="1"/>
                  <p:nvPr/>
                </p:nvSpPr>
                <p:spPr>
                  <a:xfrm>
                    <a:off x="1057" y="1656"/>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3785" name="Oval 29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3786" name="Group 298"/>
            <p:cNvGrpSpPr/>
            <p:nvPr/>
          </p:nvGrpSpPr>
          <p:grpSpPr>
            <a:xfrm>
              <a:off x="3192" y="2103"/>
              <a:ext cx="201" cy="1219"/>
              <a:chOff x="2975" y="1669"/>
              <a:chExt cx="252" cy="1525"/>
            </a:xfrm>
          </p:grpSpPr>
          <p:grpSp>
            <p:nvGrpSpPr>
              <p:cNvPr id="23787" name="Group 299"/>
              <p:cNvGrpSpPr/>
              <p:nvPr/>
            </p:nvGrpSpPr>
            <p:grpSpPr>
              <a:xfrm>
                <a:off x="2987" y="1669"/>
                <a:ext cx="240" cy="313"/>
                <a:chOff x="2987" y="1669"/>
                <a:chExt cx="240" cy="313"/>
              </a:xfrm>
            </p:grpSpPr>
            <p:sp>
              <p:nvSpPr>
                <p:cNvPr id="23788" name="Oval 300"/>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89" name="Text Box 301"/>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90" name="Oval 302"/>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91" name="Group 303"/>
              <p:cNvGrpSpPr/>
              <p:nvPr/>
            </p:nvGrpSpPr>
            <p:grpSpPr>
              <a:xfrm>
                <a:off x="2975" y="2065"/>
                <a:ext cx="240" cy="313"/>
                <a:chOff x="2986" y="1670"/>
                <a:chExt cx="240" cy="313"/>
              </a:xfrm>
            </p:grpSpPr>
            <p:sp>
              <p:nvSpPr>
                <p:cNvPr id="23792" name="Oval 304"/>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93" name="Text Box 305"/>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94" name="Oval 306"/>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95" name="Group 307"/>
              <p:cNvGrpSpPr/>
              <p:nvPr/>
            </p:nvGrpSpPr>
            <p:grpSpPr>
              <a:xfrm>
                <a:off x="2975" y="2497"/>
                <a:ext cx="239" cy="313"/>
                <a:chOff x="2986" y="1670"/>
                <a:chExt cx="239" cy="313"/>
              </a:xfrm>
            </p:grpSpPr>
            <p:sp>
              <p:nvSpPr>
                <p:cNvPr id="23796" name="Oval 308"/>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797" name="Text Box 309"/>
                <p:cNvSpPr txBox="1"/>
                <p:nvPr/>
              </p:nvSpPr>
              <p:spPr>
                <a:xfrm>
                  <a:off x="2986"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798" name="Oval 310"/>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799" name="Group 311"/>
              <p:cNvGrpSpPr/>
              <p:nvPr/>
            </p:nvGrpSpPr>
            <p:grpSpPr>
              <a:xfrm>
                <a:off x="2975" y="2881"/>
                <a:ext cx="240" cy="313"/>
                <a:chOff x="2986" y="1670"/>
                <a:chExt cx="240" cy="313"/>
              </a:xfrm>
            </p:grpSpPr>
            <p:sp>
              <p:nvSpPr>
                <p:cNvPr id="23800" name="Oval 312"/>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801" name="Text Box 313"/>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802" name="Oval 314"/>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3803" name="Group 315"/>
            <p:cNvGrpSpPr/>
            <p:nvPr/>
          </p:nvGrpSpPr>
          <p:grpSpPr>
            <a:xfrm>
              <a:off x="2965" y="2103"/>
              <a:ext cx="201" cy="1219"/>
              <a:chOff x="2975" y="1669"/>
              <a:chExt cx="252" cy="1525"/>
            </a:xfrm>
          </p:grpSpPr>
          <p:grpSp>
            <p:nvGrpSpPr>
              <p:cNvPr id="23804" name="Group 316"/>
              <p:cNvGrpSpPr/>
              <p:nvPr/>
            </p:nvGrpSpPr>
            <p:grpSpPr>
              <a:xfrm>
                <a:off x="2987" y="1669"/>
                <a:ext cx="240" cy="313"/>
                <a:chOff x="2987" y="1669"/>
                <a:chExt cx="240" cy="313"/>
              </a:xfrm>
            </p:grpSpPr>
            <p:sp>
              <p:nvSpPr>
                <p:cNvPr id="23805" name="Oval 31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806" name="Text Box 318"/>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807" name="Oval 319"/>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808" name="Group 320"/>
              <p:cNvGrpSpPr/>
              <p:nvPr/>
            </p:nvGrpSpPr>
            <p:grpSpPr>
              <a:xfrm>
                <a:off x="2975" y="2065"/>
                <a:ext cx="240" cy="313"/>
                <a:chOff x="2986" y="1670"/>
                <a:chExt cx="240" cy="313"/>
              </a:xfrm>
            </p:grpSpPr>
            <p:sp>
              <p:nvSpPr>
                <p:cNvPr id="23809" name="Oval 321"/>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810" name="Text Box 322"/>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811" name="Oval 323"/>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812" name="Group 324"/>
              <p:cNvGrpSpPr/>
              <p:nvPr/>
            </p:nvGrpSpPr>
            <p:grpSpPr>
              <a:xfrm>
                <a:off x="2975" y="2497"/>
                <a:ext cx="239" cy="313"/>
                <a:chOff x="2986" y="1670"/>
                <a:chExt cx="239" cy="313"/>
              </a:xfrm>
            </p:grpSpPr>
            <p:sp>
              <p:nvSpPr>
                <p:cNvPr id="23813" name="Oval 325"/>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814" name="Text Box 326"/>
                <p:cNvSpPr txBox="1"/>
                <p:nvPr/>
              </p:nvSpPr>
              <p:spPr>
                <a:xfrm>
                  <a:off x="2986"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815" name="Oval 327"/>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3816" name="Group 328"/>
              <p:cNvGrpSpPr/>
              <p:nvPr/>
            </p:nvGrpSpPr>
            <p:grpSpPr>
              <a:xfrm>
                <a:off x="2975" y="2881"/>
                <a:ext cx="240" cy="313"/>
                <a:chOff x="2986" y="1670"/>
                <a:chExt cx="240" cy="313"/>
              </a:xfrm>
            </p:grpSpPr>
            <p:sp>
              <p:nvSpPr>
                <p:cNvPr id="23817" name="Oval 329"/>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818" name="Text Box 330"/>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3819" name="Oval 331"/>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590"/>
                                        </p:tgtEl>
                                        <p:attrNameLst>
                                          <p:attrName>style.visibility</p:attrName>
                                        </p:attrNameLst>
                                      </p:cBhvr>
                                      <p:to>
                                        <p:strVal val="visible"/>
                                      </p:to>
                                    </p:set>
                                    <p:animEffect transition="in" filter="blinds(horizontal)">
                                      <p:cBhvr>
                                        <p:cTn id="7" dur="500"/>
                                        <p:tgtEl>
                                          <p:spTgt spid="1459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358"/>
                                        </p:tgtEl>
                                        <p:attrNameLst>
                                          <p:attrName>style.visibility</p:attrName>
                                        </p:attrNameLst>
                                      </p:cBhvr>
                                      <p:to>
                                        <p:strVal val="visible"/>
                                      </p:to>
                                    </p:set>
                                    <p:animEffect transition="in" filter="blinds(horizontal)">
                                      <p:cBhvr>
                                        <p:cTn id="17" dur="500"/>
                                        <p:tgtEl>
                                          <p:spTgt spid="1435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4359"/>
                                        </p:tgtEl>
                                        <p:attrNameLst>
                                          <p:attrName>style.visibility</p:attrName>
                                        </p:attrNameLst>
                                      </p:cBhvr>
                                      <p:to>
                                        <p:strVal val="visible"/>
                                      </p:to>
                                    </p:set>
                                    <p:animEffect transition="in" filter="blinds(horizontal)">
                                      <p:cBhvr>
                                        <p:cTn id="22" dur="500"/>
                                        <p:tgtEl>
                                          <p:spTgt spid="143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8" grpId="0"/>
      <p:bldP spid="14359" grpId="0"/>
      <p:bldP spid="14590"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7587" name="Rectangle 3"/>
          <p:cNvSpPr>
            <a:spLocks noGrp="1" noChangeArrowheads="1"/>
          </p:cNvSpPr>
          <p:nvPr>
            <p:ph type="subTitle" idx="1"/>
          </p:nvPr>
        </p:nvSpPr>
        <p:spPr>
          <a:xfrm>
            <a:off x="381000" y="523875"/>
            <a:ext cx="3381375"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9.2.1 PN</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结的形成</a:t>
            </a:r>
          </a:p>
        </p:txBody>
      </p:sp>
      <p:grpSp>
        <p:nvGrpSpPr>
          <p:cNvPr id="2" name="Group 4"/>
          <p:cNvGrpSpPr/>
          <p:nvPr/>
        </p:nvGrpSpPr>
        <p:grpSpPr>
          <a:xfrm>
            <a:off x="3390900" y="5080000"/>
            <a:ext cx="647700" cy="76200"/>
            <a:chOff x="2664" y="3600"/>
            <a:chExt cx="408" cy="48"/>
          </a:xfrm>
        </p:grpSpPr>
        <p:sp>
          <p:nvSpPr>
            <p:cNvPr id="24580" name="Oval 5"/>
            <p:cNvSpPr/>
            <p:nvPr/>
          </p:nvSpPr>
          <p:spPr>
            <a:xfrm>
              <a:off x="2664" y="3600"/>
              <a:ext cx="47" cy="48"/>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581" name="Line 6"/>
            <p:cNvSpPr/>
            <p:nvPr/>
          </p:nvSpPr>
          <p:spPr>
            <a:xfrm>
              <a:off x="2724" y="3624"/>
              <a:ext cx="348" cy="0"/>
            </a:xfrm>
            <a:prstGeom prst="line">
              <a:avLst/>
            </a:prstGeom>
            <a:ln w="9525" cap="flat" cmpd="sng">
              <a:solidFill>
                <a:schemeClr val="tx1"/>
              </a:solidFill>
              <a:prstDash val="solid"/>
              <a:round/>
              <a:headEnd type="none" w="med" len="med"/>
              <a:tailEnd type="triangle" w="med" len="med"/>
            </a:ln>
          </p:spPr>
        </p:sp>
      </p:grpSp>
      <p:grpSp>
        <p:nvGrpSpPr>
          <p:cNvPr id="3" name="Group 7"/>
          <p:cNvGrpSpPr/>
          <p:nvPr/>
        </p:nvGrpSpPr>
        <p:grpSpPr>
          <a:xfrm>
            <a:off x="3390900" y="4927600"/>
            <a:ext cx="588963" cy="76200"/>
            <a:chOff x="2664" y="3408"/>
            <a:chExt cx="371" cy="48"/>
          </a:xfrm>
        </p:grpSpPr>
        <p:sp>
          <p:nvSpPr>
            <p:cNvPr id="24583" name="Line 8"/>
            <p:cNvSpPr/>
            <p:nvPr/>
          </p:nvSpPr>
          <p:spPr>
            <a:xfrm flipH="1">
              <a:off x="2664" y="3432"/>
              <a:ext cx="324" cy="0"/>
            </a:xfrm>
            <a:prstGeom prst="line">
              <a:avLst/>
            </a:prstGeom>
            <a:ln w="9525" cap="flat" cmpd="sng">
              <a:solidFill>
                <a:schemeClr val="tx1"/>
              </a:solidFill>
              <a:prstDash val="solid"/>
              <a:round/>
              <a:headEnd type="none" w="med" len="med"/>
              <a:tailEnd type="triangle" w="med" len="med"/>
            </a:ln>
          </p:spPr>
        </p:sp>
        <p:sp>
          <p:nvSpPr>
            <p:cNvPr id="24584" name="Oval 9"/>
            <p:cNvSpPr/>
            <p:nvPr/>
          </p:nvSpPr>
          <p:spPr>
            <a:xfrm>
              <a:off x="2988" y="3408"/>
              <a:ext cx="47" cy="48"/>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67594" name="Text Box 10"/>
          <p:cNvSpPr txBox="1"/>
          <p:nvPr/>
        </p:nvSpPr>
        <p:spPr>
          <a:xfrm>
            <a:off x="3886200" y="5080000"/>
            <a:ext cx="2362200" cy="457200"/>
          </a:xfrm>
          <a:prstGeom prst="rect">
            <a:avLst/>
          </a:prstGeom>
          <a:noFill/>
          <a:ln w="9525">
            <a:noFill/>
          </a:ln>
        </p:spPr>
        <p:txBody>
          <a:bodyPr anchor="t" anchorCtr="0">
            <a:spAutoFit/>
          </a:bodyPr>
          <a:lstStyle/>
          <a:p>
            <a:pPr>
              <a:spcBef>
                <a:spcPct val="50000"/>
              </a:spcBef>
            </a:pPr>
            <a:r>
              <a:rPr lang="zh-CN" altLang="en-US" b="1" dirty="0">
                <a:latin typeface="Times New Roman" panose="02020603050405020304" pitchFamily="18" charset="0"/>
                <a:ea typeface="黑体" panose="02010609060101010101" pitchFamily="49" charset="-122"/>
              </a:rPr>
              <a:t>多子的扩散运动</a:t>
            </a:r>
          </a:p>
        </p:txBody>
      </p:sp>
      <p:grpSp>
        <p:nvGrpSpPr>
          <p:cNvPr id="4" name="Group 11"/>
          <p:cNvGrpSpPr/>
          <p:nvPr/>
        </p:nvGrpSpPr>
        <p:grpSpPr>
          <a:xfrm>
            <a:off x="3300413" y="1757363"/>
            <a:ext cx="2171700" cy="457200"/>
            <a:chOff x="2616" y="828"/>
            <a:chExt cx="1368" cy="288"/>
          </a:xfrm>
        </p:grpSpPr>
        <p:sp>
          <p:nvSpPr>
            <p:cNvPr id="24587" name="Line 12"/>
            <p:cNvSpPr/>
            <p:nvPr/>
          </p:nvSpPr>
          <p:spPr>
            <a:xfrm flipH="1">
              <a:off x="2616" y="972"/>
              <a:ext cx="492" cy="0"/>
            </a:xfrm>
            <a:prstGeom prst="line">
              <a:avLst/>
            </a:prstGeom>
            <a:ln w="9525" cap="flat" cmpd="sng">
              <a:solidFill>
                <a:schemeClr val="tx1"/>
              </a:solidFill>
              <a:prstDash val="solid"/>
              <a:round/>
              <a:headEnd type="none" w="med" len="med"/>
              <a:tailEnd type="triangle" w="med" len="med"/>
            </a:ln>
          </p:spPr>
        </p:sp>
        <p:sp>
          <p:nvSpPr>
            <p:cNvPr id="24588" name="Text Box 13"/>
            <p:cNvSpPr txBox="1"/>
            <p:nvPr/>
          </p:nvSpPr>
          <p:spPr>
            <a:xfrm>
              <a:off x="3108" y="828"/>
              <a:ext cx="876" cy="288"/>
            </a:xfrm>
            <a:prstGeom prst="rect">
              <a:avLst/>
            </a:prstGeom>
            <a:noFill/>
            <a:ln w="9525">
              <a:noFill/>
            </a:ln>
          </p:spPr>
          <p:txBody>
            <a:bodyPr anchor="t" anchorCtr="0">
              <a:spAutoFit/>
            </a:bodyPr>
            <a:lstStyle/>
            <a:p>
              <a:pPr>
                <a:spcBef>
                  <a:spcPct val="50000"/>
                </a:spcBef>
              </a:pPr>
              <a:r>
                <a:rPr lang="zh-CN" altLang="en-US" b="1" dirty="0">
                  <a:solidFill>
                    <a:srgbClr val="003399"/>
                  </a:solidFill>
                  <a:latin typeface="Times New Roman" panose="02020603050405020304" pitchFamily="18" charset="0"/>
                  <a:ea typeface="黑体" panose="02010609060101010101" pitchFamily="49" charset="-122"/>
                </a:rPr>
                <a:t>内电场</a:t>
              </a:r>
            </a:p>
          </p:txBody>
        </p:sp>
      </p:grpSp>
      <p:grpSp>
        <p:nvGrpSpPr>
          <p:cNvPr id="5" name="Group 14"/>
          <p:cNvGrpSpPr/>
          <p:nvPr/>
        </p:nvGrpSpPr>
        <p:grpSpPr>
          <a:xfrm>
            <a:off x="3505200" y="2214563"/>
            <a:ext cx="417513" cy="74612"/>
            <a:chOff x="2640" y="949"/>
            <a:chExt cx="263" cy="47"/>
          </a:xfrm>
        </p:grpSpPr>
        <p:sp>
          <p:nvSpPr>
            <p:cNvPr id="24590" name="Oval 15"/>
            <p:cNvSpPr/>
            <p:nvPr/>
          </p:nvSpPr>
          <p:spPr>
            <a:xfrm>
              <a:off x="2856" y="949"/>
              <a:ext cx="47" cy="4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591" name="Line 16"/>
            <p:cNvSpPr/>
            <p:nvPr/>
          </p:nvSpPr>
          <p:spPr>
            <a:xfrm flipH="1">
              <a:off x="2640" y="973"/>
              <a:ext cx="216" cy="0"/>
            </a:xfrm>
            <a:prstGeom prst="line">
              <a:avLst/>
            </a:prstGeom>
            <a:ln w="9525" cap="flat" cmpd="sng">
              <a:solidFill>
                <a:srgbClr val="FF3300"/>
              </a:solidFill>
              <a:prstDash val="solid"/>
              <a:round/>
              <a:headEnd type="none" w="med" len="med"/>
              <a:tailEnd type="triangle" w="med" len="med"/>
            </a:ln>
          </p:spPr>
        </p:sp>
      </p:grpSp>
      <p:grpSp>
        <p:nvGrpSpPr>
          <p:cNvPr id="6" name="Group 17"/>
          <p:cNvGrpSpPr/>
          <p:nvPr/>
        </p:nvGrpSpPr>
        <p:grpSpPr>
          <a:xfrm>
            <a:off x="3505200" y="2409825"/>
            <a:ext cx="438150" cy="74613"/>
            <a:chOff x="2652" y="1153"/>
            <a:chExt cx="276" cy="47"/>
          </a:xfrm>
        </p:grpSpPr>
        <p:sp>
          <p:nvSpPr>
            <p:cNvPr id="24593" name="Oval 18"/>
            <p:cNvSpPr/>
            <p:nvPr/>
          </p:nvSpPr>
          <p:spPr>
            <a:xfrm>
              <a:off x="2652" y="115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594" name="Line 19"/>
            <p:cNvSpPr/>
            <p:nvPr/>
          </p:nvSpPr>
          <p:spPr>
            <a:xfrm>
              <a:off x="2700" y="1177"/>
              <a:ext cx="228" cy="0"/>
            </a:xfrm>
            <a:prstGeom prst="line">
              <a:avLst/>
            </a:prstGeom>
            <a:ln w="9525" cap="flat" cmpd="sng">
              <a:solidFill>
                <a:srgbClr val="FF3300"/>
              </a:solidFill>
              <a:prstDash val="solid"/>
              <a:round/>
              <a:headEnd type="none" w="med" len="med"/>
              <a:tailEnd type="triangle" w="med" len="med"/>
            </a:ln>
          </p:spPr>
        </p:sp>
      </p:grpSp>
      <p:sp>
        <p:nvSpPr>
          <p:cNvPr id="67604" name="Text Box 20"/>
          <p:cNvSpPr txBox="1"/>
          <p:nvPr/>
        </p:nvSpPr>
        <p:spPr>
          <a:xfrm>
            <a:off x="2592388" y="1262063"/>
            <a:ext cx="2438400" cy="457200"/>
          </a:xfrm>
          <a:prstGeom prst="rect">
            <a:avLst/>
          </a:prstGeom>
          <a:noFill/>
          <a:ln w="9525">
            <a:noFill/>
          </a:ln>
        </p:spPr>
        <p:txBody>
          <a:bodyPr anchor="t" anchorCtr="0">
            <a:spAutoFit/>
          </a:bodyPr>
          <a:lstStyle/>
          <a:p>
            <a:pPr>
              <a:spcBef>
                <a:spcPct val="50000"/>
              </a:spcBef>
            </a:pPr>
            <a:r>
              <a:rPr lang="zh-CN" altLang="en-US" b="1" dirty="0">
                <a:solidFill>
                  <a:srgbClr val="003399"/>
                </a:solidFill>
                <a:latin typeface="Times New Roman" panose="02020603050405020304" pitchFamily="18" charset="0"/>
                <a:ea typeface="黑体" panose="02010609060101010101" pitchFamily="49" charset="-122"/>
              </a:rPr>
              <a:t>少子的漂移运动</a:t>
            </a:r>
          </a:p>
        </p:txBody>
      </p:sp>
      <p:sp>
        <p:nvSpPr>
          <p:cNvPr id="67605" name="Rectangle 21"/>
          <p:cNvSpPr/>
          <p:nvPr/>
        </p:nvSpPr>
        <p:spPr>
          <a:xfrm>
            <a:off x="2286000" y="5080000"/>
            <a:ext cx="1371600" cy="457200"/>
          </a:xfrm>
          <a:prstGeom prst="rect">
            <a:avLst/>
          </a:prstGeom>
          <a:noFill/>
          <a:ln w="9525">
            <a:noFill/>
          </a:ln>
        </p:spPr>
        <p:txBody>
          <a:bodyPr anchor="t" anchorCtr="0">
            <a:spAutoFit/>
          </a:bodyPr>
          <a:lstStyle/>
          <a:p>
            <a:pPr>
              <a:spcBef>
                <a:spcPct val="50000"/>
              </a:spcBef>
            </a:pPr>
            <a:r>
              <a:rPr lang="zh-CN" altLang="en-US" b="1" dirty="0">
                <a:latin typeface="Times New Roman" panose="02020603050405020304" pitchFamily="18" charset="0"/>
                <a:ea typeface="黑体" panose="02010609060101010101" pitchFamily="49" charset="-122"/>
              </a:rPr>
              <a:t>浓度差</a:t>
            </a:r>
          </a:p>
        </p:txBody>
      </p:sp>
      <p:sp>
        <p:nvSpPr>
          <p:cNvPr id="67606" name="Text Box 22"/>
          <p:cNvSpPr txBox="1">
            <a:spLocks noChangeArrowheads="1"/>
          </p:cNvSpPr>
          <p:nvPr/>
        </p:nvSpPr>
        <p:spPr bwMode="auto">
          <a:xfrm>
            <a:off x="1373188" y="2206625"/>
            <a:ext cx="1668463" cy="457200"/>
          </a:xfrm>
          <a:prstGeom prst="rect">
            <a:avLst/>
          </a:prstGeom>
          <a:noFill/>
          <a:ln w="38100">
            <a:noFill/>
            <a:miter lim="800000"/>
            <a:headEnd type="none" w="sm" len="sm"/>
            <a:tailEnd type="none" w="sm" len="sm"/>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 </a:t>
            </a:r>
            <a:r>
              <a:rPr kumimoji="1" lang="zh-CN" altLang="en-US"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型半导体</a:t>
            </a:r>
            <a:endParaRPr kumimoji="1" lang="zh-CN" altLang="en-US"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endParaRPr>
          </a:p>
        </p:txBody>
      </p:sp>
      <p:sp>
        <p:nvSpPr>
          <p:cNvPr id="67607" name="Text Box 23"/>
          <p:cNvSpPr txBox="1">
            <a:spLocks noChangeArrowheads="1"/>
          </p:cNvSpPr>
          <p:nvPr/>
        </p:nvSpPr>
        <p:spPr bwMode="auto">
          <a:xfrm>
            <a:off x="4527550" y="2206625"/>
            <a:ext cx="1703388" cy="457200"/>
          </a:xfrm>
          <a:prstGeom prst="rect">
            <a:avLst/>
          </a:prstGeom>
          <a:noFill/>
          <a:ln w="38100">
            <a:noFill/>
            <a:miter lim="800000"/>
            <a:headEnd type="none" w="sm" len="sm"/>
            <a:tailEnd type="none" w="sm" len="sm"/>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N </a:t>
            </a:r>
            <a:r>
              <a:rPr kumimoji="1" lang="zh-CN" altLang="en-US"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型半导体</a:t>
            </a:r>
            <a:endPar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长城楷体" pitchFamily="49" charset="-122"/>
              <a:cs typeface="+mn-cs"/>
            </a:endParaRPr>
          </a:p>
        </p:txBody>
      </p:sp>
      <p:sp>
        <p:nvSpPr>
          <p:cNvPr id="67608" name="AutoShape 24"/>
          <p:cNvSpPr/>
          <p:nvPr/>
        </p:nvSpPr>
        <p:spPr>
          <a:xfrm>
            <a:off x="3505200" y="5308600"/>
            <a:ext cx="381000" cy="76200"/>
          </a:xfrm>
          <a:prstGeom prst="rightArrow">
            <a:avLst>
              <a:gd name="adj1" fmla="val 50000"/>
              <a:gd name="adj2" fmla="val 125000"/>
            </a:avLst>
          </a:prstGeom>
          <a:solidFill>
            <a:srgbClr val="FFFF99"/>
          </a:solidFill>
          <a:ln w="9525"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7609" name="AutoShape 25"/>
          <p:cNvSpPr>
            <a:spLocks noChangeArrowheads="1"/>
          </p:cNvSpPr>
          <p:nvPr/>
        </p:nvSpPr>
        <p:spPr bwMode="auto">
          <a:xfrm>
            <a:off x="5257800" y="523875"/>
            <a:ext cx="3429000" cy="1330325"/>
          </a:xfrm>
          <a:prstGeom prst="wedgeRoundRectCallout">
            <a:avLst>
              <a:gd name="adj1" fmla="val -77639"/>
              <a:gd name="adj2" fmla="val 110264"/>
              <a:gd name="adj3" fmla="val 16667"/>
            </a:avLst>
          </a:prstGeom>
          <a:noFill/>
          <a:ln w="28575">
            <a:solidFill>
              <a:srgbClr val="FF3300"/>
            </a:solidFill>
            <a:miter lim="800000"/>
            <a:headEnd type="none" w="sm" len="sm"/>
            <a:tailEnd type="none" w="sm" len="sm"/>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内电场越强，漂移运动越强，而漂移使空间电荷区变薄。</a:t>
            </a:r>
          </a:p>
        </p:txBody>
      </p:sp>
      <p:sp>
        <p:nvSpPr>
          <p:cNvPr id="67610" name="AutoShape 26"/>
          <p:cNvSpPr>
            <a:spLocks noChangeArrowheads="1"/>
          </p:cNvSpPr>
          <p:nvPr/>
        </p:nvSpPr>
        <p:spPr bwMode="auto">
          <a:xfrm>
            <a:off x="3430588" y="5678488"/>
            <a:ext cx="5237163" cy="514350"/>
          </a:xfrm>
          <a:prstGeom prst="wedgeRoundRectCallout">
            <a:avLst>
              <a:gd name="adj1" fmla="val -55972"/>
              <a:gd name="adj2" fmla="val -63579"/>
              <a:gd name="adj3" fmla="val 16667"/>
            </a:avLst>
          </a:prstGeom>
          <a:gradFill rotWithShape="1">
            <a:gsLst>
              <a:gs pos="0">
                <a:srgbClr val="FFFFFF"/>
              </a:gs>
              <a:gs pos="50000">
                <a:srgbClr val="99CCFF"/>
              </a:gs>
              <a:gs pos="100000">
                <a:srgbClr val="FFFFFF"/>
              </a:gs>
            </a:gsLst>
            <a:lin ang="5400000" scaled="1"/>
          </a:gradFill>
          <a:ln w="28575">
            <a:solidFill>
              <a:srgbClr val="9900CC"/>
            </a:solidFill>
            <a:miter lim="800000"/>
            <a:headEnd type="none" w="sm" len="sm"/>
            <a:tailEnd type="none" w="sm" len="sm"/>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rgbClr val="006666"/>
                </a:solidFill>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扩散的结果使空间电荷区变宽。</a:t>
            </a:r>
          </a:p>
        </p:txBody>
      </p:sp>
      <p:sp>
        <p:nvSpPr>
          <p:cNvPr id="67612" name="Rectangle 28"/>
          <p:cNvSpPr/>
          <p:nvPr/>
        </p:nvSpPr>
        <p:spPr>
          <a:xfrm>
            <a:off x="6477000" y="2528888"/>
            <a:ext cx="2286000" cy="2308225"/>
          </a:xfrm>
          <a:prstGeom prst="rect">
            <a:avLst/>
          </a:prstGeom>
          <a:noFill/>
          <a:ln w="38100">
            <a:noFill/>
          </a:ln>
        </p:spPr>
        <p:txBody>
          <a:bodyPr anchor="t" anchorCtr="0">
            <a:spAutoFit/>
          </a:bodyPr>
          <a:lstStyle/>
          <a:p>
            <a:pPr>
              <a:spcBef>
                <a:spcPct val="50000"/>
              </a:spcBef>
            </a:pPr>
            <a:r>
              <a:rPr lang="en-US" altLang="zh-CN" b="1" dirty="0">
                <a:solidFill>
                  <a:srgbClr val="0000FF"/>
                </a:solidFill>
                <a:latin typeface="微软雅黑" panose="020B0503020204020204" pitchFamily="34" charset="-122"/>
                <a:ea typeface="微软雅黑" panose="020B0503020204020204" pitchFamily="34" charset="-122"/>
              </a:rPr>
              <a:t>    </a:t>
            </a:r>
            <a:r>
              <a:rPr lang="zh-CN" altLang="en-US" b="1" dirty="0">
                <a:solidFill>
                  <a:srgbClr val="0000FF"/>
                </a:solidFill>
                <a:latin typeface="微软雅黑" panose="020B0503020204020204" pitchFamily="34" charset="-122"/>
                <a:ea typeface="微软雅黑" panose="020B0503020204020204" pitchFamily="34" charset="-122"/>
              </a:rPr>
              <a:t>扩散和漂移这一对相反的运动最终达到动态平衡，空间电荷区的厚度固定不变。</a:t>
            </a:r>
          </a:p>
        </p:txBody>
      </p:sp>
      <p:grpSp>
        <p:nvGrpSpPr>
          <p:cNvPr id="24603" name="Group 29"/>
          <p:cNvGrpSpPr/>
          <p:nvPr/>
        </p:nvGrpSpPr>
        <p:grpSpPr>
          <a:xfrm>
            <a:off x="1220788" y="2616200"/>
            <a:ext cx="4886325" cy="2252663"/>
            <a:chOff x="937" y="1536"/>
            <a:chExt cx="3850" cy="1776"/>
          </a:xfrm>
        </p:grpSpPr>
        <p:sp>
          <p:nvSpPr>
            <p:cNvPr id="24604" name="Rectangle 30"/>
            <p:cNvSpPr/>
            <p:nvPr/>
          </p:nvSpPr>
          <p:spPr>
            <a:xfrm>
              <a:off x="937" y="1536"/>
              <a:ext cx="1943" cy="1776"/>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605" name="Rectangle 31"/>
            <p:cNvSpPr/>
            <p:nvPr/>
          </p:nvSpPr>
          <p:spPr>
            <a:xfrm>
              <a:off x="2880" y="1537"/>
              <a:ext cx="1907" cy="1775"/>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4606" name="Oval 32"/>
          <p:cNvSpPr/>
          <p:nvPr/>
        </p:nvSpPr>
        <p:spPr>
          <a:xfrm>
            <a:off x="5210175" y="3694113"/>
            <a:ext cx="60325" cy="61912"/>
          </a:xfrm>
          <a:prstGeom prst="ellipse">
            <a:avLst/>
          </a:prstGeom>
          <a:noFill/>
          <a:ln w="19050"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607" name="Oval 33"/>
          <p:cNvSpPr/>
          <p:nvPr/>
        </p:nvSpPr>
        <p:spPr>
          <a:xfrm>
            <a:off x="2041525" y="3635375"/>
            <a:ext cx="58738" cy="58738"/>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8" name="Group 34"/>
          <p:cNvGrpSpPr/>
          <p:nvPr/>
        </p:nvGrpSpPr>
        <p:grpSpPr>
          <a:xfrm>
            <a:off x="2833688" y="2598738"/>
            <a:ext cx="1704975" cy="2252662"/>
            <a:chOff x="2208" y="1536"/>
            <a:chExt cx="1344" cy="1776"/>
          </a:xfrm>
        </p:grpSpPr>
        <p:sp>
          <p:nvSpPr>
            <p:cNvPr id="24609" name="Line 35"/>
            <p:cNvSpPr/>
            <p:nvPr/>
          </p:nvSpPr>
          <p:spPr>
            <a:xfrm>
              <a:off x="2208" y="1536"/>
              <a:ext cx="0" cy="1776"/>
            </a:xfrm>
            <a:prstGeom prst="line">
              <a:avLst/>
            </a:prstGeom>
            <a:ln w="19050" cap="flat" cmpd="sng">
              <a:solidFill>
                <a:schemeClr val="accent2"/>
              </a:solidFill>
              <a:prstDash val="dash"/>
              <a:round/>
              <a:headEnd type="none" w="med" len="med"/>
              <a:tailEnd type="none" w="med" len="med"/>
            </a:ln>
          </p:spPr>
        </p:sp>
        <p:sp>
          <p:nvSpPr>
            <p:cNvPr id="24610" name="Line 36"/>
            <p:cNvSpPr/>
            <p:nvPr/>
          </p:nvSpPr>
          <p:spPr>
            <a:xfrm>
              <a:off x="3552" y="1536"/>
              <a:ext cx="0" cy="1776"/>
            </a:xfrm>
            <a:prstGeom prst="line">
              <a:avLst/>
            </a:prstGeom>
            <a:ln w="19050" cap="flat" cmpd="sng">
              <a:solidFill>
                <a:schemeClr val="accent2"/>
              </a:solidFill>
              <a:prstDash val="dash"/>
              <a:round/>
              <a:headEnd type="none" w="med" len="med"/>
              <a:tailEnd type="none" w="med" len="med"/>
            </a:ln>
          </p:spPr>
        </p:sp>
      </p:grpSp>
      <p:grpSp>
        <p:nvGrpSpPr>
          <p:cNvPr id="24611" name="Group 37"/>
          <p:cNvGrpSpPr/>
          <p:nvPr/>
        </p:nvGrpSpPr>
        <p:grpSpPr>
          <a:xfrm>
            <a:off x="1371600" y="2781300"/>
            <a:ext cx="425450" cy="1952625"/>
            <a:chOff x="1056" y="1655"/>
            <a:chExt cx="336" cy="1539"/>
          </a:xfrm>
        </p:grpSpPr>
        <p:grpSp>
          <p:nvGrpSpPr>
            <p:cNvPr id="24612" name="Group 38"/>
            <p:cNvGrpSpPr/>
            <p:nvPr/>
          </p:nvGrpSpPr>
          <p:grpSpPr>
            <a:xfrm>
              <a:off x="1056" y="1655"/>
              <a:ext cx="336" cy="313"/>
              <a:chOff x="1056" y="1655"/>
              <a:chExt cx="336" cy="313"/>
            </a:xfrm>
          </p:grpSpPr>
          <p:sp>
            <p:nvSpPr>
              <p:cNvPr id="24613" name="Oval 3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14" name="Group 40"/>
              <p:cNvGrpSpPr/>
              <p:nvPr/>
            </p:nvGrpSpPr>
            <p:grpSpPr>
              <a:xfrm>
                <a:off x="1056" y="1655"/>
                <a:ext cx="336" cy="313"/>
                <a:chOff x="1056" y="1655"/>
                <a:chExt cx="336" cy="313"/>
              </a:xfrm>
            </p:grpSpPr>
            <p:sp>
              <p:nvSpPr>
                <p:cNvPr id="24615" name="Text Box 41"/>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16" name="Oval 4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17" name="Group 43"/>
            <p:cNvGrpSpPr/>
            <p:nvPr/>
          </p:nvGrpSpPr>
          <p:grpSpPr>
            <a:xfrm>
              <a:off x="1056" y="2064"/>
              <a:ext cx="336" cy="313"/>
              <a:chOff x="1056" y="1655"/>
              <a:chExt cx="336" cy="313"/>
            </a:xfrm>
          </p:grpSpPr>
          <p:sp>
            <p:nvSpPr>
              <p:cNvPr id="24618" name="Oval 4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19" name="Group 45"/>
              <p:cNvGrpSpPr/>
              <p:nvPr/>
            </p:nvGrpSpPr>
            <p:grpSpPr>
              <a:xfrm>
                <a:off x="1056" y="1655"/>
                <a:ext cx="336" cy="313"/>
                <a:chOff x="1056" y="1655"/>
                <a:chExt cx="336" cy="313"/>
              </a:xfrm>
            </p:grpSpPr>
            <p:sp>
              <p:nvSpPr>
                <p:cNvPr id="24620" name="Text Box 46"/>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21" name="Oval 4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22" name="Group 48"/>
            <p:cNvGrpSpPr/>
            <p:nvPr/>
          </p:nvGrpSpPr>
          <p:grpSpPr>
            <a:xfrm>
              <a:off x="1056" y="2496"/>
              <a:ext cx="336" cy="313"/>
              <a:chOff x="1056" y="1655"/>
              <a:chExt cx="336" cy="313"/>
            </a:xfrm>
          </p:grpSpPr>
          <p:sp>
            <p:nvSpPr>
              <p:cNvPr id="24623" name="Oval 49"/>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24" name="Group 50"/>
              <p:cNvGrpSpPr/>
              <p:nvPr/>
            </p:nvGrpSpPr>
            <p:grpSpPr>
              <a:xfrm>
                <a:off x="1056" y="1655"/>
                <a:ext cx="336" cy="313"/>
                <a:chOff x="1056" y="1655"/>
                <a:chExt cx="336" cy="313"/>
              </a:xfrm>
            </p:grpSpPr>
            <p:sp>
              <p:nvSpPr>
                <p:cNvPr id="24625" name="Text Box 51"/>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26" name="Oval 52"/>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27" name="Group 53"/>
            <p:cNvGrpSpPr/>
            <p:nvPr/>
          </p:nvGrpSpPr>
          <p:grpSpPr>
            <a:xfrm>
              <a:off x="1056" y="2881"/>
              <a:ext cx="336" cy="313"/>
              <a:chOff x="1056" y="1656"/>
              <a:chExt cx="336" cy="313"/>
            </a:xfrm>
          </p:grpSpPr>
          <p:sp>
            <p:nvSpPr>
              <p:cNvPr id="24628" name="Oval 54"/>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29" name="Group 55"/>
              <p:cNvGrpSpPr/>
              <p:nvPr/>
            </p:nvGrpSpPr>
            <p:grpSpPr>
              <a:xfrm>
                <a:off x="1056" y="1656"/>
                <a:ext cx="336" cy="313"/>
                <a:chOff x="1056" y="1656"/>
                <a:chExt cx="336" cy="313"/>
              </a:xfrm>
            </p:grpSpPr>
            <p:sp>
              <p:nvSpPr>
                <p:cNvPr id="24630" name="Text Box 56"/>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31" name="Oval 57"/>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4632" name="Group 58"/>
          <p:cNvGrpSpPr/>
          <p:nvPr/>
        </p:nvGrpSpPr>
        <p:grpSpPr>
          <a:xfrm>
            <a:off x="1736725" y="2781300"/>
            <a:ext cx="427038" cy="1952625"/>
            <a:chOff x="1056" y="1655"/>
            <a:chExt cx="336" cy="1539"/>
          </a:xfrm>
        </p:grpSpPr>
        <p:grpSp>
          <p:nvGrpSpPr>
            <p:cNvPr id="24633" name="Group 59"/>
            <p:cNvGrpSpPr/>
            <p:nvPr/>
          </p:nvGrpSpPr>
          <p:grpSpPr>
            <a:xfrm>
              <a:off x="1056" y="1655"/>
              <a:ext cx="336" cy="313"/>
              <a:chOff x="1056" y="1655"/>
              <a:chExt cx="336" cy="313"/>
            </a:xfrm>
          </p:grpSpPr>
          <p:sp>
            <p:nvSpPr>
              <p:cNvPr id="24634" name="Oval 60"/>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35" name="Group 61"/>
              <p:cNvGrpSpPr/>
              <p:nvPr/>
            </p:nvGrpSpPr>
            <p:grpSpPr>
              <a:xfrm>
                <a:off x="1056" y="1655"/>
                <a:ext cx="336" cy="313"/>
                <a:chOff x="1056" y="1655"/>
                <a:chExt cx="336" cy="313"/>
              </a:xfrm>
            </p:grpSpPr>
            <p:sp>
              <p:nvSpPr>
                <p:cNvPr id="24636" name="Text Box 62"/>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37" name="Oval 63"/>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38" name="Group 64"/>
            <p:cNvGrpSpPr/>
            <p:nvPr/>
          </p:nvGrpSpPr>
          <p:grpSpPr>
            <a:xfrm>
              <a:off x="1056" y="2064"/>
              <a:ext cx="336" cy="313"/>
              <a:chOff x="1056" y="1655"/>
              <a:chExt cx="336" cy="313"/>
            </a:xfrm>
          </p:grpSpPr>
          <p:sp>
            <p:nvSpPr>
              <p:cNvPr id="24639" name="Oval 65"/>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40" name="Group 66"/>
              <p:cNvGrpSpPr/>
              <p:nvPr/>
            </p:nvGrpSpPr>
            <p:grpSpPr>
              <a:xfrm>
                <a:off x="1056" y="1655"/>
                <a:ext cx="336" cy="313"/>
                <a:chOff x="1056" y="1655"/>
                <a:chExt cx="336" cy="313"/>
              </a:xfrm>
            </p:grpSpPr>
            <p:sp>
              <p:nvSpPr>
                <p:cNvPr id="24641" name="Text Box 67"/>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42" name="Oval 68"/>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43" name="Group 69"/>
            <p:cNvGrpSpPr/>
            <p:nvPr/>
          </p:nvGrpSpPr>
          <p:grpSpPr>
            <a:xfrm>
              <a:off x="1056" y="2496"/>
              <a:ext cx="336" cy="313"/>
              <a:chOff x="1056" y="1655"/>
              <a:chExt cx="336" cy="313"/>
            </a:xfrm>
          </p:grpSpPr>
          <p:sp>
            <p:nvSpPr>
              <p:cNvPr id="24644" name="Oval 70"/>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45" name="Group 71"/>
              <p:cNvGrpSpPr/>
              <p:nvPr/>
            </p:nvGrpSpPr>
            <p:grpSpPr>
              <a:xfrm>
                <a:off x="1056" y="1655"/>
                <a:ext cx="336" cy="313"/>
                <a:chOff x="1056" y="1655"/>
                <a:chExt cx="336" cy="313"/>
              </a:xfrm>
            </p:grpSpPr>
            <p:sp>
              <p:nvSpPr>
                <p:cNvPr id="24646" name="Text Box 72"/>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47" name="Oval 73"/>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48" name="Group 74"/>
            <p:cNvGrpSpPr/>
            <p:nvPr/>
          </p:nvGrpSpPr>
          <p:grpSpPr>
            <a:xfrm>
              <a:off x="1056" y="2881"/>
              <a:ext cx="336" cy="313"/>
              <a:chOff x="1056" y="1656"/>
              <a:chExt cx="336" cy="313"/>
            </a:xfrm>
          </p:grpSpPr>
          <p:sp>
            <p:nvSpPr>
              <p:cNvPr id="24649" name="Oval 75"/>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50" name="Group 76"/>
              <p:cNvGrpSpPr/>
              <p:nvPr/>
            </p:nvGrpSpPr>
            <p:grpSpPr>
              <a:xfrm>
                <a:off x="1056" y="1656"/>
                <a:ext cx="336" cy="313"/>
                <a:chOff x="1056" y="1656"/>
                <a:chExt cx="336" cy="313"/>
              </a:xfrm>
            </p:grpSpPr>
            <p:sp>
              <p:nvSpPr>
                <p:cNvPr id="24651" name="Text Box 77"/>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52" name="Oval 78"/>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4653" name="Group 79"/>
          <p:cNvGrpSpPr/>
          <p:nvPr/>
        </p:nvGrpSpPr>
        <p:grpSpPr>
          <a:xfrm>
            <a:off x="2468563" y="2781300"/>
            <a:ext cx="425450" cy="1952625"/>
            <a:chOff x="1057" y="1655"/>
            <a:chExt cx="335" cy="1539"/>
          </a:xfrm>
        </p:grpSpPr>
        <p:grpSp>
          <p:nvGrpSpPr>
            <p:cNvPr id="24654" name="Group 80"/>
            <p:cNvGrpSpPr/>
            <p:nvPr/>
          </p:nvGrpSpPr>
          <p:grpSpPr>
            <a:xfrm>
              <a:off x="1057" y="1655"/>
              <a:ext cx="335" cy="313"/>
              <a:chOff x="1057" y="1655"/>
              <a:chExt cx="335" cy="313"/>
            </a:xfrm>
          </p:grpSpPr>
          <p:sp>
            <p:nvSpPr>
              <p:cNvPr id="24655" name="Oval 81"/>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56" name="Group 82"/>
              <p:cNvGrpSpPr/>
              <p:nvPr/>
            </p:nvGrpSpPr>
            <p:grpSpPr>
              <a:xfrm>
                <a:off x="1057" y="1655"/>
                <a:ext cx="335" cy="313"/>
                <a:chOff x="1057" y="1655"/>
                <a:chExt cx="335" cy="313"/>
              </a:xfrm>
            </p:grpSpPr>
            <p:sp>
              <p:nvSpPr>
                <p:cNvPr id="24657" name="Text Box 83"/>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58" name="Oval 84"/>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59" name="Group 85"/>
            <p:cNvGrpSpPr/>
            <p:nvPr/>
          </p:nvGrpSpPr>
          <p:grpSpPr>
            <a:xfrm>
              <a:off x="1057" y="2064"/>
              <a:ext cx="335" cy="313"/>
              <a:chOff x="1057" y="1655"/>
              <a:chExt cx="335" cy="313"/>
            </a:xfrm>
          </p:grpSpPr>
          <p:sp>
            <p:nvSpPr>
              <p:cNvPr id="24660" name="Oval 86"/>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61" name="Group 87"/>
              <p:cNvGrpSpPr/>
              <p:nvPr/>
            </p:nvGrpSpPr>
            <p:grpSpPr>
              <a:xfrm>
                <a:off x="1057" y="1655"/>
                <a:ext cx="335" cy="313"/>
                <a:chOff x="1057" y="1655"/>
                <a:chExt cx="335" cy="313"/>
              </a:xfrm>
            </p:grpSpPr>
            <p:sp>
              <p:nvSpPr>
                <p:cNvPr id="24662" name="Text Box 88"/>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63" name="Oval 89"/>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64" name="Group 90"/>
            <p:cNvGrpSpPr/>
            <p:nvPr/>
          </p:nvGrpSpPr>
          <p:grpSpPr>
            <a:xfrm>
              <a:off x="1057" y="2496"/>
              <a:ext cx="335" cy="313"/>
              <a:chOff x="1057" y="1655"/>
              <a:chExt cx="335" cy="313"/>
            </a:xfrm>
          </p:grpSpPr>
          <p:sp>
            <p:nvSpPr>
              <p:cNvPr id="24665" name="Oval 91"/>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66" name="Group 92"/>
              <p:cNvGrpSpPr/>
              <p:nvPr/>
            </p:nvGrpSpPr>
            <p:grpSpPr>
              <a:xfrm>
                <a:off x="1057" y="1655"/>
                <a:ext cx="335" cy="313"/>
                <a:chOff x="1057" y="1655"/>
                <a:chExt cx="335" cy="313"/>
              </a:xfrm>
            </p:grpSpPr>
            <p:sp>
              <p:nvSpPr>
                <p:cNvPr id="24667" name="Text Box 93"/>
                <p:cNvSpPr txBox="1"/>
                <p:nvPr/>
              </p:nvSpPr>
              <p:spPr>
                <a:xfrm>
                  <a:off x="1057" y="1655"/>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68" name="Oval 94"/>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69" name="Group 95"/>
            <p:cNvGrpSpPr/>
            <p:nvPr/>
          </p:nvGrpSpPr>
          <p:grpSpPr>
            <a:xfrm>
              <a:off x="1057" y="2881"/>
              <a:ext cx="335" cy="313"/>
              <a:chOff x="1057" y="1656"/>
              <a:chExt cx="335" cy="313"/>
            </a:xfrm>
          </p:grpSpPr>
          <p:sp>
            <p:nvSpPr>
              <p:cNvPr id="24670" name="Oval 96"/>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71" name="Group 97"/>
              <p:cNvGrpSpPr/>
              <p:nvPr/>
            </p:nvGrpSpPr>
            <p:grpSpPr>
              <a:xfrm>
                <a:off x="1057" y="1656"/>
                <a:ext cx="335" cy="313"/>
                <a:chOff x="1057" y="1656"/>
                <a:chExt cx="335" cy="313"/>
              </a:xfrm>
            </p:grpSpPr>
            <p:sp>
              <p:nvSpPr>
                <p:cNvPr id="24672" name="Text Box 98"/>
                <p:cNvSpPr txBox="1"/>
                <p:nvPr/>
              </p:nvSpPr>
              <p:spPr>
                <a:xfrm>
                  <a:off x="1057" y="1656"/>
                  <a:ext cx="335"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73" name="Oval 99"/>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4674" name="Group 100"/>
          <p:cNvGrpSpPr/>
          <p:nvPr/>
        </p:nvGrpSpPr>
        <p:grpSpPr>
          <a:xfrm>
            <a:off x="3016250" y="3117850"/>
            <a:ext cx="60325" cy="1612900"/>
            <a:chOff x="2628" y="1942"/>
            <a:chExt cx="47" cy="1272"/>
          </a:xfrm>
        </p:grpSpPr>
        <p:sp>
          <p:nvSpPr>
            <p:cNvPr id="24675" name="Oval 101"/>
            <p:cNvSpPr/>
            <p:nvPr/>
          </p:nvSpPr>
          <p:spPr>
            <a:xfrm>
              <a:off x="2628" y="1942"/>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676" name="Oval 102"/>
            <p:cNvSpPr/>
            <p:nvPr/>
          </p:nvSpPr>
          <p:spPr>
            <a:xfrm>
              <a:off x="2628" y="2351"/>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677" name="Oval 103"/>
            <p:cNvSpPr/>
            <p:nvPr/>
          </p:nvSpPr>
          <p:spPr>
            <a:xfrm>
              <a:off x="2628" y="2783"/>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678" name="Oval 104"/>
            <p:cNvSpPr/>
            <p:nvPr/>
          </p:nvSpPr>
          <p:spPr>
            <a:xfrm>
              <a:off x="2628" y="316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679" name="Group 105"/>
          <p:cNvGrpSpPr/>
          <p:nvPr/>
        </p:nvGrpSpPr>
        <p:grpSpPr>
          <a:xfrm>
            <a:off x="2101850" y="2781300"/>
            <a:ext cx="427038" cy="1952625"/>
            <a:chOff x="1056" y="1655"/>
            <a:chExt cx="336" cy="1539"/>
          </a:xfrm>
        </p:grpSpPr>
        <p:grpSp>
          <p:nvGrpSpPr>
            <p:cNvPr id="24680" name="Group 106"/>
            <p:cNvGrpSpPr/>
            <p:nvPr/>
          </p:nvGrpSpPr>
          <p:grpSpPr>
            <a:xfrm>
              <a:off x="1056" y="1655"/>
              <a:ext cx="336" cy="313"/>
              <a:chOff x="1056" y="1655"/>
              <a:chExt cx="336" cy="313"/>
            </a:xfrm>
          </p:grpSpPr>
          <p:sp>
            <p:nvSpPr>
              <p:cNvPr id="24681" name="Oval 107"/>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82" name="Group 108"/>
              <p:cNvGrpSpPr/>
              <p:nvPr/>
            </p:nvGrpSpPr>
            <p:grpSpPr>
              <a:xfrm>
                <a:off x="1056" y="1655"/>
                <a:ext cx="336" cy="313"/>
                <a:chOff x="1056" y="1655"/>
                <a:chExt cx="336" cy="313"/>
              </a:xfrm>
            </p:grpSpPr>
            <p:sp>
              <p:nvSpPr>
                <p:cNvPr id="24683" name="Text Box 109"/>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84" name="Oval 110"/>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85" name="Group 111"/>
            <p:cNvGrpSpPr/>
            <p:nvPr/>
          </p:nvGrpSpPr>
          <p:grpSpPr>
            <a:xfrm>
              <a:off x="1056" y="2064"/>
              <a:ext cx="336" cy="313"/>
              <a:chOff x="1056" y="1655"/>
              <a:chExt cx="336" cy="313"/>
            </a:xfrm>
          </p:grpSpPr>
          <p:sp>
            <p:nvSpPr>
              <p:cNvPr id="24686" name="Oval 112"/>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87" name="Group 113"/>
              <p:cNvGrpSpPr/>
              <p:nvPr/>
            </p:nvGrpSpPr>
            <p:grpSpPr>
              <a:xfrm>
                <a:off x="1056" y="1655"/>
                <a:ext cx="336" cy="313"/>
                <a:chOff x="1056" y="1655"/>
                <a:chExt cx="336" cy="313"/>
              </a:xfrm>
            </p:grpSpPr>
            <p:sp>
              <p:nvSpPr>
                <p:cNvPr id="24688" name="Text Box 114"/>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89" name="Oval 115"/>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90" name="Group 116"/>
            <p:cNvGrpSpPr/>
            <p:nvPr/>
          </p:nvGrpSpPr>
          <p:grpSpPr>
            <a:xfrm>
              <a:off x="1056" y="2496"/>
              <a:ext cx="336" cy="313"/>
              <a:chOff x="1056" y="1655"/>
              <a:chExt cx="336" cy="313"/>
            </a:xfrm>
          </p:grpSpPr>
          <p:sp>
            <p:nvSpPr>
              <p:cNvPr id="24691" name="Oval 117"/>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92" name="Group 118"/>
              <p:cNvGrpSpPr/>
              <p:nvPr/>
            </p:nvGrpSpPr>
            <p:grpSpPr>
              <a:xfrm>
                <a:off x="1056" y="1655"/>
                <a:ext cx="336" cy="313"/>
                <a:chOff x="1056" y="1655"/>
                <a:chExt cx="336" cy="313"/>
              </a:xfrm>
            </p:grpSpPr>
            <p:sp>
              <p:nvSpPr>
                <p:cNvPr id="24693" name="Text Box 119"/>
                <p:cNvSpPr txBox="1"/>
                <p:nvPr/>
              </p:nvSpPr>
              <p:spPr>
                <a:xfrm>
                  <a:off x="1056" y="1655"/>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94" name="Oval 120"/>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695" name="Group 121"/>
            <p:cNvGrpSpPr/>
            <p:nvPr/>
          </p:nvGrpSpPr>
          <p:grpSpPr>
            <a:xfrm>
              <a:off x="1056" y="2881"/>
              <a:ext cx="336" cy="313"/>
              <a:chOff x="1056" y="1656"/>
              <a:chExt cx="336" cy="313"/>
            </a:xfrm>
          </p:grpSpPr>
          <p:sp>
            <p:nvSpPr>
              <p:cNvPr id="24696" name="Oval 122"/>
              <p:cNvSpPr/>
              <p:nvPr/>
            </p:nvSpPr>
            <p:spPr>
              <a:xfrm>
                <a:off x="1104" y="170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697" name="Group 123"/>
              <p:cNvGrpSpPr/>
              <p:nvPr/>
            </p:nvGrpSpPr>
            <p:grpSpPr>
              <a:xfrm>
                <a:off x="1056" y="1656"/>
                <a:ext cx="336" cy="313"/>
                <a:chOff x="1056" y="1656"/>
                <a:chExt cx="336" cy="313"/>
              </a:xfrm>
            </p:grpSpPr>
            <p:sp>
              <p:nvSpPr>
                <p:cNvPr id="24698" name="Text Box 124"/>
                <p:cNvSpPr txBox="1"/>
                <p:nvPr/>
              </p:nvSpPr>
              <p:spPr>
                <a:xfrm>
                  <a:off x="1056" y="165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699" name="Oval 125"/>
                <p:cNvSpPr/>
                <p:nvPr/>
              </p:nvSpPr>
              <p:spPr>
                <a:xfrm>
                  <a:off x="1188" y="191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grpSp>
        <p:nvGrpSpPr>
          <p:cNvPr id="24700" name="Group 126"/>
          <p:cNvGrpSpPr/>
          <p:nvPr/>
        </p:nvGrpSpPr>
        <p:grpSpPr>
          <a:xfrm>
            <a:off x="3930650" y="3113088"/>
            <a:ext cx="73025" cy="1597025"/>
            <a:chOff x="3046" y="1942"/>
            <a:chExt cx="58" cy="1258"/>
          </a:xfrm>
        </p:grpSpPr>
        <p:sp>
          <p:nvSpPr>
            <p:cNvPr id="24701" name="Oval 127"/>
            <p:cNvSpPr/>
            <p:nvPr/>
          </p:nvSpPr>
          <p:spPr>
            <a:xfrm>
              <a:off x="3057" y="1942"/>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2" name="Oval 128"/>
            <p:cNvSpPr/>
            <p:nvPr/>
          </p:nvSpPr>
          <p:spPr>
            <a:xfrm>
              <a:off x="3046" y="2337"/>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3" name="Oval 129"/>
            <p:cNvSpPr/>
            <p:nvPr/>
          </p:nvSpPr>
          <p:spPr>
            <a:xfrm>
              <a:off x="3046" y="2769"/>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4" name="Oval 130"/>
            <p:cNvSpPr/>
            <p:nvPr/>
          </p:nvSpPr>
          <p:spPr>
            <a:xfrm>
              <a:off x="3046" y="315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05" name="Group 131"/>
          <p:cNvGrpSpPr/>
          <p:nvPr/>
        </p:nvGrpSpPr>
        <p:grpSpPr>
          <a:xfrm>
            <a:off x="4262438" y="3127375"/>
            <a:ext cx="74612" cy="1595438"/>
            <a:chOff x="3334" y="1953"/>
            <a:chExt cx="58" cy="1258"/>
          </a:xfrm>
        </p:grpSpPr>
        <p:sp>
          <p:nvSpPr>
            <p:cNvPr id="24706" name="Oval 132"/>
            <p:cNvSpPr/>
            <p:nvPr/>
          </p:nvSpPr>
          <p:spPr>
            <a:xfrm>
              <a:off x="3345" y="195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7" name="Oval 133"/>
            <p:cNvSpPr/>
            <p:nvPr/>
          </p:nvSpPr>
          <p:spPr>
            <a:xfrm>
              <a:off x="3334" y="2348"/>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8" name="Oval 134"/>
            <p:cNvSpPr/>
            <p:nvPr/>
          </p:nvSpPr>
          <p:spPr>
            <a:xfrm>
              <a:off x="3334" y="2780"/>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09" name="Oval 135"/>
            <p:cNvSpPr/>
            <p:nvPr/>
          </p:nvSpPr>
          <p:spPr>
            <a:xfrm>
              <a:off x="3334" y="3164"/>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10" name="Group 136"/>
          <p:cNvGrpSpPr/>
          <p:nvPr/>
        </p:nvGrpSpPr>
        <p:grpSpPr>
          <a:xfrm>
            <a:off x="4538663" y="2781300"/>
            <a:ext cx="319087" cy="1935163"/>
            <a:chOff x="2975" y="1669"/>
            <a:chExt cx="252" cy="1525"/>
          </a:xfrm>
        </p:grpSpPr>
        <p:grpSp>
          <p:nvGrpSpPr>
            <p:cNvPr id="24711" name="Group 137"/>
            <p:cNvGrpSpPr/>
            <p:nvPr/>
          </p:nvGrpSpPr>
          <p:grpSpPr>
            <a:xfrm>
              <a:off x="2987" y="1669"/>
              <a:ext cx="240" cy="313"/>
              <a:chOff x="2987" y="1669"/>
              <a:chExt cx="240" cy="313"/>
            </a:xfrm>
          </p:grpSpPr>
          <p:sp>
            <p:nvSpPr>
              <p:cNvPr id="24712" name="Oval 138"/>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13" name="Text Box 139"/>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14" name="Oval 140"/>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15" name="Group 141"/>
            <p:cNvGrpSpPr/>
            <p:nvPr/>
          </p:nvGrpSpPr>
          <p:grpSpPr>
            <a:xfrm>
              <a:off x="2975" y="2065"/>
              <a:ext cx="240" cy="313"/>
              <a:chOff x="2986" y="1670"/>
              <a:chExt cx="240" cy="313"/>
            </a:xfrm>
          </p:grpSpPr>
          <p:sp>
            <p:nvSpPr>
              <p:cNvPr id="24716" name="Oval 142"/>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17" name="Text Box 143"/>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18" name="Oval 144"/>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19" name="Group 145"/>
            <p:cNvGrpSpPr/>
            <p:nvPr/>
          </p:nvGrpSpPr>
          <p:grpSpPr>
            <a:xfrm>
              <a:off x="2975" y="2497"/>
              <a:ext cx="239" cy="313"/>
              <a:chOff x="2986" y="1670"/>
              <a:chExt cx="239" cy="313"/>
            </a:xfrm>
          </p:grpSpPr>
          <p:sp>
            <p:nvSpPr>
              <p:cNvPr id="24720" name="Oval 146"/>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21" name="Text Box 147"/>
              <p:cNvSpPr txBox="1"/>
              <p:nvPr/>
            </p:nvSpPr>
            <p:spPr>
              <a:xfrm>
                <a:off x="2986"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22" name="Oval 148"/>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23" name="Group 149"/>
            <p:cNvGrpSpPr/>
            <p:nvPr/>
          </p:nvGrpSpPr>
          <p:grpSpPr>
            <a:xfrm>
              <a:off x="2975" y="2881"/>
              <a:ext cx="240" cy="313"/>
              <a:chOff x="2986" y="1670"/>
              <a:chExt cx="240" cy="313"/>
            </a:xfrm>
          </p:grpSpPr>
          <p:sp>
            <p:nvSpPr>
              <p:cNvPr id="24724" name="Oval 150"/>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25" name="Text Box 151"/>
              <p:cNvSpPr txBox="1"/>
              <p:nvPr/>
            </p:nvSpPr>
            <p:spPr>
              <a:xfrm>
                <a:off x="2986"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26" name="Oval 152"/>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727" name="Group 153"/>
          <p:cNvGrpSpPr/>
          <p:nvPr/>
        </p:nvGrpSpPr>
        <p:grpSpPr>
          <a:xfrm>
            <a:off x="4905375" y="2781300"/>
            <a:ext cx="317500" cy="1935163"/>
            <a:chOff x="2976" y="1669"/>
            <a:chExt cx="250" cy="1525"/>
          </a:xfrm>
        </p:grpSpPr>
        <p:grpSp>
          <p:nvGrpSpPr>
            <p:cNvPr id="24728" name="Group 154"/>
            <p:cNvGrpSpPr/>
            <p:nvPr/>
          </p:nvGrpSpPr>
          <p:grpSpPr>
            <a:xfrm>
              <a:off x="2988" y="1669"/>
              <a:ext cx="238" cy="313"/>
              <a:chOff x="2988" y="1669"/>
              <a:chExt cx="238" cy="313"/>
            </a:xfrm>
          </p:grpSpPr>
          <p:sp>
            <p:nvSpPr>
              <p:cNvPr id="24729" name="Oval 155"/>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30" name="Text Box 156"/>
              <p:cNvSpPr txBox="1"/>
              <p:nvPr/>
            </p:nvSpPr>
            <p:spPr>
              <a:xfrm>
                <a:off x="2988" y="1669"/>
                <a:ext cx="238"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31" name="Oval 157"/>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32" name="Group 158"/>
            <p:cNvGrpSpPr/>
            <p:nvPr/>
          </p:nvGrpSpPr>
          <p:grpSpPr>
            <a:xfrm>
              <a:off x="2976" y="2065"/>
              <a:ext cx="239" cy="313"/>
              <a:chOff x="2987" y="1670"/>
              <a:chExt cx="239" cy="313"/>
            </a:xfrm>
          </p:grpSpPr>
          <p:sp>
            <p:nvSpPr>
              <p:cNvPr id="24733" name="Oval 159"/>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34" name="Text Box 160"/>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35" name="Oval 161"/>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36" name="Group 162"/>
            <p:cNvGrpSpPr/>
            <p:nvPr/>
          </p:nvGrpSpPr>
          <p:grpSpPr>
            <a:xfrm>
              <a:off x="2976" y="2497"/>
              <a:ext cx="239" cy="313"/>
              <a:chOff x="2987" y="1670"/>
              <a:chExt cx="239" cy="313"/>
            </a:xfrm>
          </p:grpSpPr>
          <p:sp>
            <p:nvSpPr>
              <p:cNvPr id="24737" name="Oval 163"/>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38" name="Text Box 164"/>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39" name="Oval 165"/>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40" name="Group 166"/>
            <p:cNvGrpSpPr/>
            <p:nvPr/>
          </p:nvGrpSpPr>
          <p:grpSpPr>
            <a:xfrm>
              <a:off x="2976" y="2881"/>
              <a:ext cx="239" cy="313"/>
              <a:chOff x="2987" y="1670"/>
              <a:chExt cx="239" cy="313"/>
            </a:xfrm>
          </p:grpSpPr>
          <p:sp>
            <p:nvSpPr>
              <p:cNvPr id="24741" name="Oval 16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42" name="Text Box 168"/>
              <p:cNvSpPr txBox="1"/>
              <p:nvPr/>
            </p:nvSpPr>
            <p:spPr>
              <a:xfrm>
                <a:off x="2987" y="1670"/>
                <a:ext cx="239"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43" name="Oval 169"/>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744" name="Group 170"/>
          <p:cNvGrpSpPr/>
          <p:nvPr/>
        </p:nvGrpSpPr>
        <p:grpSpPr>
          <a:xfrm>
            <a:off x="5270500" y="2781300"/>
            <a:ext cx="319088" cy="1935163"/>
            <a:chOff x="2976" y="1669"/>
            <a:chExt cx="251" cy="1525"/>
          </a:xfrm>
        </p:grpSpPr>
        <p:grpSp>
          <p:nvGrpSpPr>
            <p:cNvPr id="24745" name="Group 171"/>
            <p:cNvGrpSpPr/>
            <p:nvPr/>
          </p:nvGrpSpPr>
          <p:grpSpPr>
            <a:xfrm>
              <a:off x="2987" y="1669"/>
              <a:ext cx="240" cy="313"/>
              <a:chOff x="2987" y="1669"/>
              <a:chExt cx="240" cy="313"/>
            </a:xfrm>
          </p:grpSpPr>
          <p:sp>
            <p:nvSpPr>
              <p:cNvPr id="24746" name="Oval 172"/>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47" name="Text Box 173"/>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48" name="Oval 174"/>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49" name="Group 175"/>
            <p:cNvGrpSpPr/>
            <p:nvPr/>
          </p:nvGrpSpPr>
          <p:grpSpPr>
            <a:xfrm>
              <a:off x="2976" y="2065"/>
              <a:ext cx="240" cy="313"/>
              <a:chOff x="2987" y="1670"/>
              <a:chExt cx="240" cy="313"/>
            </a:xfrm>
          </p:grpSpPr>
          <p:sp>
            <p:nvSpPr>
              <p:cNvPr id="24750" name="Oval 176"/>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51" name="Text Box 177"/>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52" name="Oval 178"/>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53" name="Group 179"/>
            <p:cNvGrpSpPr/>
            <p:nvPr/>
          </p:nvGrpSpPr>
          <p:grpSpPr>
            <a:xfrm>
              <a:off x="2976" y="2497"/>
              <a:ext cx="240" cy="313"/>
              <a:chOff x="2987" y="1670"/>
              <a:chExt cx="240" cy="313"/>
            </a:xfrm>
          </p:grpSpPr>
          <p:sp>
            <p:nvSpPr>
              <p:cNvPr id="24754" name="Oval 180"/>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55" name="Text Box 181"/>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56" name="Oval 182"/>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57" name="Group 183"/>
            <p:cNvGrpSpPr/>
            <p:nvPr/>
          </p:nvGrpSpPr>
          <p:grpSpPr>
            <a:xfrm>
              <a:off x="2976" y="2881"/>
              <a:ext cx="240" cy="313"/>
              <a:chOff x="2987" y="1670"/>
              <a:chExt cx="240" cy="313"/>
            </a:xfrm>
          </p:grpSpPr>
          <p:sp>
            <p:nvSpPr>
              <p:cNvPr id="24758" name="Oval 184"/>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59" name="Text Box 185"/>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60" name="Oval 186"/>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4761" name="Group 187"/>
          <p:cNvGrpSpPr/>
          <p:nvPr/>
        </p:nvGrpSpPr>
        <p:grpSpPr>
          <a:xfrm>
            <a:off x="5635625" y="2781300"/>
            <a:ext cx="319088" cy="1935163"/>
            <a:chOff x="2976" y="1669"/>
            <a:chExt cx="251" cy="1525"/>
          </a:xfrm>
        </p:grpSpPr>
        <p:grpSp>
          <p:nvGrpSpPr>
            <p:cNvPr id="24762" name="Group 188"/>
            <p:cNvGrpSpPr/>
            <p:nvPr/>
          </p:nvGrpSpPr>
          <p:grpSpPr>
            <a:xfrm>
              <a:off x="2987" y="1669"/>
              <a:ext cx="240" cy="313"/>
              <a:chOff x="2987" y="1669"/>
              <a:chExt cx="240" cy="313"/>
            </a:xfrm>
          </p:grpSpPr>
          <p:sp>
            <p:nvSpPr>
              <p:cNvPr id="24763" name="Oval 189"/>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64" name="Text Box 190"/>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65" name="Oval 191"/>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66" name="Group 192"/>
            <p:cNvGrpSpPr/>
            <p:nvPr/>
          </p:nvGrpSpPr>
          <p:grpSpPr>
            <a:xfrm>
              <a:off x="2976" y="2065"/>
              <a:ext cx="240" cy="313"/>
              <a:chOff x="2987" y="1670"/>
              <a:chExt cx="240" cy="313"/>
            </a:xfrm>
          </p:grpSpPr>
          <p:sp>
            <p:nvSpPr>
              <p:cNvPr id="24767" name="Oval 193"/>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68" name="Text Box 194"/>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69" name="Oval 195"/>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70" name="Group 196"/>
            <p:cNvGrpSpPr/>
            <p:nvPr/>
          </p:nvGrpSpPr>
          <p:grpSpPr>
            <a:xfrm>
              <a:off x="2976" y="2497"/>
              <a:ext cx="240" cy="313"/>
              <a:chOff x="2987" y="1670"/>
              <a:chExt cx="240" cy="313"/>
            </a:xfrm>
          </p:grpSpPr>
          <p:sp>
            <p:nvSpPr>
              <p:cNvPr id="24771" name="Oval 19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72" name="Text Box 198"/>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73" name="Oval 199"/>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4774" name="Group 200"/>
            <p:cNvGrpSpPr/>
            <p:nvPr/>
          </p:nvGrpSpPr>
          <p:grpSpPr>
            <a:xfrm>
              <a:off x="2976" y="2881"/>
              <a:ext cx="240" cy="313"/>
              <a:chOff x="2987" y="1670"/>
              <a:chExt cx="240" cy="313"/>
            </a:xfrm>
          </p:grpSpPr>
          <p:sp>
            <p:nvSpPr>
              <p:cNvPr id="24775" name="Oval 201"/>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76" name="Text Box 202"/>
              <p:cNvSpPr txBox="1"/>
              <p:nvPr/>
            </p:nvSpPr>
            <p:spPr>
              <a:xfrm>
                <a:off x="2987" y="167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77" name="Oval 203"/>
              <p:cNvSpPr/>
              <p:nvPr/>
            </p:nvSpPr>
            <p:spPr>
              <a:xfrm>
                <a:off x="3083" y="1933"/>
                <a:ext cx="47" cy="4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sp>
        <p:nvSpPr>
          <p:cNvPr id="67788" name="Rectangle 204"/>
          <p:cNvSpPr/>
          <p:nvPr/>
        </p:nvSpPr>
        <p:spPr>
          <a:xfrm>
            <a:off x="4235450" y="3086100"/>
            <a:ext cx="182563" cy="1704975"/>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779" name="Group 205"/>
          <p:cNvGrpSpPr/>
          <p:nvPr/>
        </p:nvGrpSpPr>
        <p:grpSpPr>
          <a:xfrm>
            <a:off x="4173538" y="2781300"/>
            <a:ext cx="319087" cy="1935163"/>
            <a:chOff x="3264" y="1680"/>
            <a:chExt cx="251" cy="1525"/>
          </a:xfrm>
        </p:grpSpPr>
        <p:sp>
          <p:nvSpPr>
            <p:cNvPr id="24780" name="Text Box 206"/>
            <p:cNvSpPr txBox="1"/>
            <p:nvPr/>
          </p:nvSpPr>
          <p:spPr>
            <a:xfrm>
              <a:off x="3264" y="2508"/>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grpSp>
          <p:nvGrpSpPr>
            <p:cNvPr id="24781" name="Group 207"/>
            <p:cNvGrpSpPr/>
            <p:nvPr/>
          </p:nvGrpSpPr>
          <p:grpSpPr>
            <a:xfrm>
              <a:off x="3264" y="1680"/>
              <a:ext cx="251" cy="1525"/>
              <a:chOff x="3264" y="1680"/>
              <a:chExt cx="251" cy="1525"/>
            </a:xfrm>
          </p:grpSpPr>
          <p:sp>
            <p:nvSpPr>
              <p:cNvPr id="24782" name="Oval 208"/>
              <p:cNvSpPr/>
              <p:nvPr/>
            </p:nvSpPr>
            <p:spPr>
              <a:xfrm>
                <a:off x="3287" y="1728"/>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83" name="Text Box 209"/>
              <p:cNvSpPr txBox="1"/>
              <p:nvPr/>
            </p:nvSpPr>
            <p:spPr>
              <a:xfrm>
                <a:off x="3275" y="1680"/>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84" name="Oval 210"/>
              <p:cNvSpPr/>
              <p:nvPr/>
            </p:nvSpPr>
            <p:spPr>
              <a:xfrm>
                <a:off x="3276" y="2123"/>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85" name="Text Box 211"/>
              <p:cNvSpPr txBox="1"/>
              <p:nvPr/>
            </p:nvSpPr>
            <p:spPr>
              <a:xfrm>
                <a:off x="3264" y="2076"/>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86" name="Oval 212"/>
              <p:cNvSpPr/>
              <p:nvPr/>
            </p:nvSpPr>
            <p:spPr>
              <a:xfrm>
                <a:off x="3276" y="2555"/>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87" name="Oval 213"/>
              <p:cNvSpPr/>
              <p:nvPr/>
            </p:nvSpPr>
            <p:spPr>
              <a:xfrm>
                <a:off x="3276" y="2939"/>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88" name="Text Box 214"/>
              <p:cNvSpPr txBox="1"/>
              <p:nvPr/>
            </p:nvSpPr>
            <p:spPr>
              <a:xfrm>
                <a:off x="3264" y="2892"/>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grpSp>
      </p:grpSp>
      <p:sp>
        <p:nvSpPr>
          <p:cNvPr id="67799" name="Rectangle 215"/>
          <p:cNvSpPr/>
          <p:nvPr/>
        </p:nvSpPr>
        <p:spPr>
          <a:xfrm>
            <a:off x="3868738" y="3086100"/>
            <a:ext cx="182562" cy="1704975"/>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790" name="Group 216"/>
          <p:cNvGrpSpPr/>
          <p:nvPr/>
        </p:nvGrpSpPr>
        <p:grpSpPr>
          <a:xfrm>
            <a:off x="3808413" y="2767013"/>
            <a:ext cx="319087" cy="1935162"/>
            <a:chOff x="2976" y="1669"/>
            <a:chExt cx="251" cy="1525"/>
          </a:xfrm>
        </p:grpSpPr>
        <p:sp>
          <p:nvSpPr>
            <p:cNvPr id="24791" name="Oval 217"/>
            <p:cNvSpPr/>
            <p:nvPr/>
          </p:nvSpPr>
          <p:spPr>
            <a:xfrm>
              <a:off x="2999" y="1717"/>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92" name="Text Box 218"/>
            <p:cNvSpPr txBox="1"/>
            <p:nvPr/>
          </p:nvSpPr>
          <p:spPr>
            <a:xfrm>
              <a:off x="2987" y="1669"/>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93" name="Oval 219"/>
            <p:cNvSpPr/>
            <p:nvPr/>
          </p:nvSpPr>
          <p:spPr>
            <a:xfrm>
              <a:off x="2988" y="2112"/>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94" name="Text Box 220"/>
            <p:cNvSpPr txBox="1"/>
            <p:nvPr/>
          </p:nvSpPr>
          <p:spPr>
            <a:xfrm>
              <a:off x="2976" y="2064"/>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95" name="Oval 221"/>
            <p:cNvSpPr/>
            <p:nvPr/>
          </p:nvSpPr>
          <p:spPr>
            <a:xfrm>
              <a:off x="2988" y="2544"/>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96" name="Text Box 222"/>
            <p:cNvSpPr txBox="1"/>
            <p:nvPr/>
          </p:nvSpPr>
          <p:spPr>
            <a:xfrm>
              <a:off x="2976" y="2496"/>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4797" name="Oval 223"/>
            <p:cNvSpPr/>
            <p:nvPr/>
          </p:nvSpPr>
          <p:spPr>
            <a:xfrm>
              <a:off x="2988" y="2928"/>
              <a:ext cx="192" cy="192"/>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798" name="Text Box 224"/>
            <p:cNvSpPr txBox="1"/>
            <p:nvPr/>
          </p:nvSpPr>
          <p:spPr>
            <a:xfrm>
              <a:off x="2976" y="2881"/>
              <a:ext cx="240" cy="313"/>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grpSp>
      <p:grpSp>
        <p:nvGrpSpPr>
          <p:cNvPr id="24799" name="Group 225"/>
          <p:cNvGrpSpPr/>
          <p:nvPr/>
        </p:nvGrpSpPr>
        <p:grpSpPr>
          <a:xfrm>
            <a:off x="3348038" y="3117850"/>
            <a:ext cx="58737" cy="1612900"/>
            <a:chOff x="2628" y="1942"/>
            <a:chExt cx="47" cy="1272"/>
          </a:xfrm>
        </p:grpSpPr>
        <p:sp>
          <p:nvSpPr>
            <p:cNvPr id="24800" name="Oval 226"/>
            <p:cNvSpPr/>
            <p:nvPr/>
          </p:nvSpPr>
          <p:spPr>
            <a:xfrm>
              <a:off x="2628" y="1942"/>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01" name="Oval 227"/>
            <p:cNvSpPr/>
            <p:nvPr/>
          </p:nvSpPr>
          <p:spPr>
            <a:xfrm>
              <a:off x="2628" y="2351"/>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02" name="Oval 228"/>
            <p:cNvSpPr/>
            <p:nvPr/>
          </p:nvSpPr>
          <p:spPr>
            <a:xfrm>
              <a:off x="2628" y="2783"/>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03" name="Oval 229"/>
            <p:cNvSpPr/>
            <p:nvPr/>
          </p:nvSpPr>
          <p:spPr>
            <a:xfrm>
              <a:off x="2628" y="3167"/>
              <a:ext cx="47" cy="47"/>
            </a:xfrm>
            <a:prstGeom prst="ellipse">
              <a:avLst/>
            </a:prstGeom>
            <a:noFill/>
            <a:ln w="2857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67814" name="Rectangle 230"/>
          <p:cNvSpPr/>
          <p:nvPr/>
        </p:nvSpPr>
        <p:spPr>
          <a:xfrm>
            <a:off x="2955925" y="3113088"/>
            <a:ext cx="182563" cy="1704975"/>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7815" name="Rectangle 231"/>
          <p:cNvSpPr/>
          <p:nvPr/>
        </p:nvSpPr>
        <p:spPr>
          <a:xfrm>
            <a:off x="3321050" y="3113088"/>
            <a:ext cx="182563" cy="1704975"/>
          </a:xfrm>
          <a:prstGeom prst="rect">
            <a:avLst/>
          </a:prstGeom>
          <a:solidFill>
            <a:srgbClr val="F6FAE6"/>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806" name="Group 232"/>
          <p:cNvGrpSpPr/>
          <p:nvPr/>
        </p:nvGrpSpPr>
        <p:grpSpPr>
          <a:xfrm>
            <a:off x="2833688" y="2781300"/>
            <a:ext cx="792162" cy="1952625"/>
            <a:chOff x="2208" y="1680"/>
            <a:chExt cx="624" cy="1539"/>
          </a:xfrm>
        </p:grpSpPr>
        <p:sp>
          <p:nvSpPr>
            <p:cNvPr id="24807" name="Oval 233"/>
            <p:cNvSpPr/>
            <p:nvPr/>
          </p:nvSpPr>
          <p:spPr>
            <a:xfrm>
              <a:off x="2256" y="1728"/>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08" name="Text Box 234"/>
            <p:cNvSpPr txBox="1"/>
            <p:nvPr/>
          </p:nvSpPr>
          <p:spPr>
            <a:xfrm>
              <a:off x="2208" y="1680"/>
              <a:ext cx="337"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09" name="Oval 235"/>
            <p:cNvSpPr/>
            <p:nvPr/>
          </p:nvSpPr>
          <p:spPr>
            <a:xfrm>
              <a:off x="2256" y="2137"/>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10" name="Text Box 236"/>
            <p:cNvSpPr txBox="1"/>
            <p:nvPr/>
          </p:nvSpPr>
          <p:spPr>
            <a:xfrm>
              <a:off x="2208" y="2089"/>
              <a:ext cx="337"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11" name="Oval 237"/>
            <p:cNvSpPr/>
            <p:nvPr/>
          </p:nvSpPr>
          <p:spPr>
            <a:xfrm>
              <a:off x="2256" y="2569"/>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12" name="Text Box 238"/>
            <p:cNvSpPr txBox="1"/>
            <p:nvPr/>
          </p:nvSpPr>
          <p:spPr>
            <a:xfrm>
              <a:off x="2208" y="2521"/>
              <a:ext cx="337"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13" name="Oval 239"/>
            <p:cNvSpPr/>
            <p:nvPr/>
          </p:nvSpPr>
          <p:spPr>
            <a:xfrm>
              <a:off x="2256" y="295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14" name="Text Box 240"/>
            <p:cNvSpPr txBox="1"/>
            <p:nvPr/>
          </p:nvSpPr>
          <p:spPr>
            <a:xfrm>
              <a:off x="2208" y="2906"/>
              <a:ext cx="337"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15" name="Oval 241"/>
            <p:cNvSpPr/>
            <p:nvPr/>
          </p:nvSpPr>
          <p:spPr>
            <a:xfrm>
              <a:off x="2544" y="1728"/>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16" name="Text Box 242"/>
            <p:cNvSpPr txBox="1"/>
            <p:nvPr/>
          </p:nvSpPr>
          <p:spPr>
            <a:xfrm>
              <a:off x="2496" y="1680"/>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17" name="Oval 243"/>
            <p:cNvSpPr/>
            <p:nvPr/>
          </p:nvSpPr>
          <p:spPr>
            <a:xfrm>
              <a:off x="2544" y="2137"/>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18" name="Text Box 244"/>
            <p:cNvSpPr txBox="1"/>
            <p:nvPr/>
          </p:nvSpPr>
          <p:spPr>
            <a:xfrm>
              <a:off x="2496" y="2089"/>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19" name="Oval 245"/>
            <p:cNvSpPr/>
            <p:nvPr/>
          </p:nvSpPr>
          <p:spPr>
            <a:xfrm>
              <a:off x="2544" y="2569"/>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20" name="Text Box 246"/>
            <p:cNvSpPr txBox="1"/>
            <p:nvPr/>
          </p:nvSpPr>
          <p:spPr>
            <a:xfrm>
              <a:off x="2496" y="2521"/>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4821" name="Oval 247"/>
            <p:cNvSpPr/>
            <p:nvPr/>
          </p:nvSpPr>
          <p:spPr>
            <a:xfrm>
              <a:off x="2544" y="2953"/>
              <a:ext cx="192" cy="19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22" name="Text Box 248"/>
            <p:cNvSpPr txBox="1"/>
            <p:nvPr/>
          </p:nvSpPr>
          <p:spPr>
            <a:xfrm>
              <a:off x="2496" y="2906"/>
              <a:ext cx="336" cy="313"/>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grpSp>
      <p:sp>
        <p:nvSpPr>
          <p:cNvPr id="67834" name="AutoShape 250"/>
          <p:cNvSpPr/>
          <p:nvPr/>
        </p:nvSpPr>
        <p:spPr>
          <a:xfrm>
            <a:off x="527050" y="5384800"/>
            <a:ext cx="2514600" cy="1289050"/>
          </a:xfrm>
          <a:prstGeom prst="wedgeRoundRectCallout">
            <a:avLst>
              <a:gd name="adj1" fmla="val 73231"/>
              <a:gd name="adj2" fmla="val -167968"/>
              <a:gd name="adj3" fmla="val 16667"/>
            </a:avLst>
          </a:prstGeom>
          <a:noFill/>
          <a:ln w="28575" cap="flat" cmpd="sng">
            <a:solidFill>
              <a:srgbClr val="A50021"/>
            </a:solidFill>
            <a:prstDash val="solid"/>
            <a:miter/>
            <a:headEnd type="none" w="med" len="med"/>
            <a:tailEnd type="none" w="med" len="med"/>
          </a:ln>
        </p:spPr>
        <p:txBody>
          <a:bodyPr wrap="none" anchor="ctr" anchorCtr="0"/>
          <a:lstStyle/>
          <a:p>
            <a:r>
              <a:rPr lang="zh-CN" altLang="en-US" b="1" dirty="0">
                <a:latin typeface="Times New Roman" panose="02020603050405020304" pitchFamily="18" charset="0"/>
                <a:ea typeface="宋体" panose="02010600030101010101" pitchFamily="2" charset="-122"/>
              </a:rPr>
              <a:t>形成空间电荷区，</a:t>
            </a:r>
            <a:endParaRPr lang="en-US" altLang="zh-CN" b="1" dirty="0">
              <a:latin typeface="Times New Roman" panose="02020603050405020304" pitchFamily="18" charset="0"/>
              <a:ea typeface="宋体" panose="02010600030101010101" pitchFamily="2" charset="-122"/>
            </a:endParaRPr>
          </a:p>
          <a:p>
            <a:r>
              <a:rPr lang="zh-CN" altLang="en-US" b="1" dirty="0">
                <a:latin typeface="Times New Roman" panose="02020603050405020304" pitchFamily="18" charset="0"/>
                <a:ea typeface="宋体" panose="02010600030101010101" pitchFamily="2" charset="-122"/>
              </a:rPr>
              <a:t>区内没有载流子，</a:t>
            </a:r>
            <a:endParaRPr lang="en-US" altLang="zh-CN" b="1" dirty="0">
              <a:latin typeface="Times New Roman" panose="02020603050405020304" pitchFamily="18" charset="0"/>
              <a:ea typeface="宋体" panose="02010600030101010101" pitchFamily="2" charset="-122"/>
            </a:endParaRPr>
          </a:p>
          <a:p>
            <a:r>
              <a:rPr lang="zh-CN" altLang="en-US" b="1" dirty="0">
                <a:latin typeface="Times New Roman" panose="02020603050405020304" pitchFamily="18" charset="0"/>
                <a:ea typeface="宋体" panose="02010600030101010101" pitchFamily="2" charset="-122"/>
              </a:rPr>
              <a:t>又称</a:t>
            </a:r>
            <a:r>
              <a:rPr lang="zh-CN" altLang="en-US" b="1" dirty="0">
                <a:latin typeface="微软雅黑" panose="020B0503020204020204" pitchFamily="34" charset="-122"/>
                <a:ea typeface="微软雅黑" panose="020B0503020204020204" pitchFamily="34" charset="-122"/>
              </a:rPr>
              <a:t>耗尽层</a:t>
            </a:r>
          </a:p>
        </p:txBody>
      </p:sp>
      <p:sp>
        <p:nvSpPr>
          <p:cNvPr id="24824" name="AutoShape 25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25" name="AutoShape 25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4826" name="AutoShape 25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7839" name="Rectangle 255"/>
          <p:cNvSpPr>
            <a:spLocks noChangeArrowheads="1"/>
          </p:cNvSpPr>
          <p:nvPr/>
        </p:nvSpPr>
        <p:spPr bwMode="auto">
          <a:xfrm>
            <a:off x="2933700" y="2708275"/>
            <a:ext cx="1458913" cy="2062163"/>
          </a:xfrm>
          <a:prstGeom prst="rect">
            <a:avLst/>
          </a:prstGeom>
          <a:gradFill rotWithShape="1">
            <a:gsLst>
              <a:gs pos="0">
                <a:srgbClr val="CCFFFF"/>
              </a:gs>
              <a:gs pos="50000">
                <a:srgbClr val="FFFFFF"/>
              </a:gs>
              <a:gs pos="100000">
                <a:srgbClr val="CCFFFF"/>
              </a:gs>
            </a:gsLst>
            <a:lin ang="5400000" scaled="1"/>
          </a:gradFill>
          <a:ln w="2857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3200" b="1" i="0" u="none" strike="noStrike" kern="1200" cap="none" spc="0" normalizeH="0" baseline="0" noProof="0" dirty="0">
                <a:ln>
                  <a:noFill/>
                </a:ln>
                <a:solidFill>
                  <a:srgbClr val="6600CC"/>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空间电荷区也称 </a:t>
            </a:r>
            <a:r>
              <a:rPr kumimoji="1" lang="en-US" altLang="zh-CN" sz="3200" b="1" i="0" u="none" strike="noStrike" kern="1200" cap="none" spc="0" normalizeH="0" baseline="0" noProof="0" dirty="0">
                <a:ln>
                  <a:noFill/>
                </a:ln>
                <a:solidFill>
                  <a:srgbClr val="6600CC"/>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PN </a:t>
            </a:r>
            <a:r>
              <a:rPr kumimoji="1" lang="zh-CN" altLang="en-US" sz="3200" b="1" i="0" u="none" strike="noStrike" kern="1200" cap="none" spc="0" normalizeH="0" baseline="0" noProof="0" dirty="0">
                <a:ln>
                  <a:noFill/>
                </a:ln>
                <a:solidFill>
                  <a:srgbClr val="6600CC"/>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结 </a:t>
            </a:r>
          </a:p>
        </p:txBody>
      </p:sp>
      <p:sp>
        <p:nvSpPr>
          <p:cNvPr id="67840" name="AutoShape 256">
            <a:hlinkClick r:id="rId3"/>
          </p:cNvPr>
          <p:cNvSpPr>
            <a:spLocks noChangeArrowheads="1"/>
          </p:cNvSpPr>
          <p:nvPr/>
        </p:nvSpPr>
        <p:spPr bwMode="auto">
          <a:xfrm>
            <a:off x="3648075" y="638175"/>
            <a:ext cx="609600" cy="333375"/>
          </a:xfrm>
          <a:prstGeom prst="bevel">
            <a:avLst>
              <a:gd name="adj" fmla="val 12500"/>
            </a:avLst>
          </a:prstGeom>
          <a:gradFill rotWithShape="0">
            <a:gsLst>
              <a:gs pos="0">
                <a:schemeClr val="bg1"/>
              </a:gs>
              <a:gs pos="100000">
                <a:schemeClr val="bg1">
                  <a:gamma/>
                  <a:shade val="83137"/>
                  <a:invGamma/>
                </a:schemeClr>
              </a:gs>
            </a:gsLst>
            <a:path path="rect">
              <a:fillToRect l="50000" t="50000" r="50000" b="50000"/>
            </a:path>
          </a:gradFill>
          <a:ln w="9525">
            <a:no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1200" b="1" i="0" u="none" strike="noStrike" kern="1200" cap="none" spc="0" normalizeH="0" baseline="0" noProof="0" dirty="0">
                <a:ln>
                  <a:noFill/>
                </a:ln>
                <a:solidFill>
                  <a:srgbClr val="006600"/>
                </a:solidFill>
                <a:effectLst/>
                <a:uLnTx/>
                <a:uFillTx/>
                <a:latin typeface="Times New Roman" panose="02020603050405020304" pitchFamily="18" charset="0"/>
                <a:ea typeface="宋体" panose="02010600030101010101" pitchFamily="2" charset="-122"/>
                <a:cs typeface="+mn-cs"/>
              </a:rPr>
              <a:t>动画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605"/>
                                        </p:tgtEl>
                                        <p:attrNameLst>
                                          <p:attrName>style.visibility</p:attrName>
                                        </p:attrNameLst>
                                      </p:cBhvr>
                                      <p:to>
                                        <p:strVal val="visible"/>
                                      </p:to>
                                    </p:set>
                                    <p:animEffect transition="in" filter="blinds(horizontal)">
                                      <p:cBhvr>
                                        <p:cTn id="7" dur="500"/>
                                        <p:tgtEl>
                                          <p:spTgt spid="6760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7608"/>
                                        </p:tgtEl>
                                        <p:attrNameLst>
                                          <p:attrName>style.visibility</p:attrName>
                                        </p:attrNameLst>
                                      </p:cBhvr>
                                      <p:to>
                                        <p:strVal val="visible"/>
                                      </p:to>
                                    </p:set>
                                    <p:animEffect transition="in" filter="wipe(left)">
                                      <p:cBhvr>
                                        <p:cTn id="12" dur="500"/>
                                        <p:tgtEl>
                                          <p:spTgt spid="67608"/>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67594"/>
                                        </p:tgtEl>
                                        <p:attrNameLst>
                                          <p:attrName>style.visibility</p:attrName>
                                        </p:attrNameLst>
                                      </p:cBhvr>
                                      <p:to>
                                        <p:strVal val="visible"/>
                                      </p:to>
                                    </p:set>
                                    <p:animEffect transition="in" filter="wipe(left)">
                                      <p:cBhvr>
                                        <p:cTn id="16" dur="500"/>
                                        <p:tgtEl>
                                          <p:spTgt spid="6759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par>
                          <p:cTn id="27" fill="hold">
                            <p:stCondLst>
                              <p:cond delay="500"/>
                            </p:stCondLst>
                            <p:childTnLst>
                              <p:par>
                                <p:cTn id="28" presetID="9" presetClass="entr" presetSubtype="0" fill="hold" grpId="0" nodeType="afterEffect">
                                  <p:stCondLst>
                                    <p:cond delay="0"/>
                                  </p:stCondLst>
                                  <p:childTnLst>
                                    <p:set>
                                      <p:cBhvr>
                                        <p:cTn id="29" dur="1" fill="hold">
                                          <p:stCondLst>
                                            <p:cond delay="0"/>
                                          </p:stCondLst>
                                        </p:cTn>
                                        <p:tgtEl>
                                          <p:spTgt spid="67799"/>
                                        </p:tgtEl>
                                        <p:attrNameLst>
                                          <p:attrName>style.visibility</p:attrName>
                                        </p:attrNameLst>
                                      </p:cBhvr>
                                      <p:to>
                                        <p:strVal val="visible"/>
                                      </p:to>
                                    </p:set>
                                    <p:animEffect transition="in" filter="dissolve">
                                      <p:cBhvr>
                                        <p:cTn id="30" dur="500"/>
                                        <p:tgtEl>
                                          <p:spTgt spid="67799"/>
                                        </p:tgtEl>
                                      </p:cBhvr>
                                    </p:animEffect>
                                  </p:childTnLst>
                                </p:cTn>
                              </p:par>
                            </p:childTnLst>
                          </p:cTn>
                        </p:par>
                        <p:par>
                          <p:cTn id="31" fill="hold">
                            <p:stCondLst>
                              <p:cond delay="1000"/>
                            </p:stCondLst>
                            <p:childTnLst>
                              <p:par>
                                <p:cTn id="32" presetID="9" presetClass="entr" presetSubtype="0" fill="hold" grpId="0" nodeType="afterEffect">
                                  <p:stCondLst>
                                    <p:cond delay="0"/>
                                  </p:stCondLst>
                                  <p:childTnLst>
                                    <p:set>
                                      <p:cBhvr>
                                        <p:cTn id="33" dur="1" fill="hold">
                                          <p:stCondLst>
                                            <p:cond delay="0"/>
                                          </p:stCondLst>
                                        </p:cTn>
                                        <p:tgtEl>
                                          <p:spTgt spid="67815"/>
                                        </p:tgtEl>
                                        <p:attrNameLst>
                                          <p:attrName>style.visibility</p:attrName>
                                        </p:attrNameLst>
                                      </p:cBhvr>
                                      <p:to>
                                        <p:strVal val="visible"/>
                                      </p:to>
                                    </p:set>
                                    <p:animEffect transition="in" filter="dissolve">
                                      <p:cBhvr>
                                        <p:cTn id="34" dur="500"/>
                                        <p:tgtEl>
                                          <p:spTgt spid="67815"/>
                                        </p:tgtEl>
                                      </p:cBhvr>
                                    </p:animEffect>
                                  </p:childTnLst>
                                </p:cTn>
                              </p:par>
                            </p:childTnLst>
                          </p:cTn>
                        </p:par>
                        <p:par>
                          <p:cTn id="35" fill="hold">
                            <p:stCondLst>
                              <p:cond delay="1500"/>
                            </p:stCondLst>
                            <p:childTnLst>
                              <p:par>
                                <p:cTn id="36" presetID="9" presetClass="entr" presetSubtype="0" fill="hold" grpId="0" nodeType="afterEffect">
                                  <p:stCondLst>
                                    <p:cond delay="0"/>
                                  </p:stCondLst>
                                  <p:childTnLst>
                                    <p:set>
                                      <p:cBhvr>
                                        <p:cTn id="37" dur="1" fill="hold">
                                          <p:stCondLst>
                                            <p:cond delay="0"/>
                                          </p:stCondLst>
                                        </p:cTn>
                                        <p:tgtEl>
                                          <p:spTgt spid="67788"/>
                                        </p:tgtEl>
                                        <p:attrNameLst>
                                          <p:attrName>style.visibility</p:attrName>
                                        </p:attrNameLst>
                                      </p:cBhvr>
                                      <p:to>
                                        <p:strVal val="visible"/>
                                      </p:to>
                                    </p:set>
                                    <p:animEffect transition="in" filter="dissolve">
                                      <p:cBhvr>
                                        <p:cTn id="38" dur="500"/>
                                        <p:tgtEl>
                                          <p:spTgt spid="67788"/>
                                        </p:tgtEl>
                                      </p:cBhvr>
                                    </p:animEffect>
                                  </p:childTnLst>
                                </p:cTn>
                              </p:par>
                            </p:childTnLst>
                          </p:cTn>
                        </p:par>
                        <p:par>
                          <p:cTn id="39" fill="hold">
                            <p:stCondLst>
                              <p:cond delay="2000"/>
                            </p:stCondLst>
                            <p:childTnLst>
                              <p:par>
                                <p:cTn id="40" presetID="9" presetClass="entr" presetSubtype="0" fill="hold" grpId="0" nodeType="afterEffect">
                                  <p:stCondLst>
                                    <p:cond delay="0"/>
                                  </p:stCondLst>
                                  <p:childTnLst>
                                    <p:set>
                                      <p:cBhvr>
                                        <p:cTn id="41" dur="1" fill="hold">
                                          <p:stCondLst>
                                            <p:cond delay="0"/>
                                          </p:stCondLst>
                                        </p:cTn>
                                        <p:tgtEl>
                                          <p:spTgt spid="67814"/>
                                        </p:tgtEl>
                                        <p:attrNameLst>
                                          <p:attrName>style.visibility</p:attrName>
                                        </p:attrNameLst>
                                      </p:cBhvr>
                                      <p:to>
                                        <p:strVal val="visible"/>
                                      </p:to>
                                    </p:set>
                                    <p:animEffect transition="in" filter="dissolve">
                                      <p:cBhvr>
                                        <p:cTn id="42" dur="500"/>
                                        <p:tgtEl>
                                          <p:spTgt spid="67814"/>
                                        </p:tgtEl>
                                      </p:cBhvr>
                                    </p:animEffect>
                                  </p:childTnLst>
                                </p:cTn>
                              </p:par>
                            </p:childTnLst>
                          </p:cTn>
                        </p:par>
                        <p:par>
                          <p:cTn id="43" fill="hold">
                            <p:stCondLst>
                              <p:cond delay="2500"/>
                            </p:stCondLst>
                            <p:childTnLst>
                              <p:par>
                                <p:cTn id="44" presetID="3" presetClass="entr" presetSubtype="10"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blinds(horizontal)">
                                      <p:cBhvr>
                                        <p:cTn id="46" dur="500"/>
                                        <p:tgtEl>
                                          <p:spTgt spid="8"/>
                                        </p:tgtEl>
                                      </p:cBhvr>
                                    </p:animEffect>
                                  </p:childTnLst>
                                </p:cTn>
                              </p:par>
                            </p:childTnLst>
                          </p:cTn>
                        </p:par>
                        <p:par>
                          <p:cTn id="47" fill="hold">
                            <p:stCondLst>
                              <p:cond delay="3000"/>
                            </p:stCondLst>
                            <p:childTnLst>
                              <p:par>
                                <p:cTn id="48" presetID="18" presetClass="entr" presetSubtype="3" fill="hold" grpId="0" nodeType="afterEffect">
                                  <p:stCondLst>
                                    <p:cond delay="0"/>
                                  </p:stCondLst>
                                  <p:childTnLst>
                                    <p:set>
                                      <p:cBhvr>
                                        <p:cTn id="49" dur="1" fill="hold">
                                          <p:stCondLst>
                                            <p:cond delay="0"/>
                                          </p:stCondLst>
                                        </p:cTn>
                                        <p:tgtEl>
                                          <p:spTgt spid="67834"/>
                                        </p:tgtEl>
                                        <p:attrNameLst>
                                          <p:attrName>style.visibility</p:attrName>
                                        </p:attrNameLst>
                                      </p:cBhvr>
                                      <p:to>
                                        <p:strVal val="visible"/>
                                      </p:to>
                                    </p:set>
                                    <p:animEffect transition="in" filter="strips(upRight)">
                                      <p:cBhvr>
                                        <p:cTn id="50" dur="500"/>
                                        <p:tgtEl>
                                          <p:spTgt spid="67834"/>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67610"/>
                                        </p:tgtEl>
                                        <p:attrNameLst>
                                          <p:attrName>style.visibility</p:attrName>
                                        </p:attrNameLst>
                                      </p:cBhvr>
                                      <p:to>
                                        <p:strVal val="visible"/>
                                      </p:to>
                                    </p:set>
                                    <p:animEffect transition="in" filter="wipe(down)">
                                      <p:cBhvr>
                                        <p:cTn id="55" dur="500"/>
                                        <p:tgtEl>
                                          <p:spTgt spid="67610"/>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4"/>
                                        </p:tgtEl>
                                        <p:attrNameLst>
                                          <p:attrName>style.visibility</p:attrName>
                                        </p:attrNameLst>
                                      </p:cBhvr>
                                      <p:to>
                                        <p:strVal val="visible"/>
                                      </p:to>
                                    </p:set>
                                    <p:animEffect transition="in" filter="wipe(right)">
                                      <p:cBhvr>
                                        <p:cTn id="60" dur="500"/>
                                        <p:tgtEl>
                                          <p:spTgt spid="4"/>
                                        </p:tgtEl>
                                      </p:cBhvr>
                                    </p:animEffect>
                                  </p:childTnLst>
                                </p:cTn>
                              </p:par>
                            </p:childTnLst>
                          </p:cTn>
                        </p:par>
                      </p:childTnLst>
                    </p:cTn>
                  </p:par>
                  <p:par>
                    <p:cTn id="61" fill="hold">
                      <p:stCondLst>
                        <p:cond delay="indefinite"/>
                      </p:stCondLst>
                      <p:childTnLst>
                        <p:par>
                          <p:cTn id="62" fill="hold">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67604"/>
                                        </p:tgtEl>
                                        <p:attrNameLst>
                                          <p:attrName>style.visibility</p:attrName>
                                        </p:attrNameLst>
                                      </p:cBhvr>
                                      <p:to>
                                        <p:strVal val="visible"/>
                                      </p:to>
                                    </p:set>
                                    <p:animEffect transition="in" filter="blinds(horizontal)">
                                      <p:cBhvr>
                                        <p:cTn id="65" dur="500"/>
                                        <p:tgtEl>
                                          <p:spTgt spid="67604"/>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2" fill="hold" nodeType="clickEffect">
                                  <p:stCondLst>
                                    <p:cond delay="0"/>
                                  </p:stCondLst>
                                  <p:childTnLst>
                                    <p:set>
                                      <p:cBhvr>
                                        <p:cTn id="69" dur="1" fill="hold">
                                          <p:stCondLst>
                                            <p:cond delay="0"/>
                                          </p:stCondLst>
                                        </p:cTn>
                                        <p:tgtEl>
                                          <p:spTgt spid="5"/>
                                        </p:tgtEl>
                                        <p:attrNameLst>
                                          <p:attrName>style.visibility</p:attrName>
                                        </p:attrNameLst>
                                      </p:cBhvr>
                                      <p:to>
                                        <p:strVal val="visible"/>
                                      </p:to>
                                    </p:set>
                                    <p:animEffect transition="in" filter="wipe(right)">
                                      <p:cBhvr>
                                        <p:cTn id="70" dur="500"/>
                                        <p:tgtEl>
                                          <p:spTgt spid="5"/>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nodeType="clickEffect">
                                  <p:stCondLst>
                                    <p:cond delay="0"/>
                                  </p:stCondLst>
                                  <p:childTnLst>
                                    <p:set>
                                      <p:cBhvr>
                                        <p:cTn id="74" dur="1" fill="hold">
                                          <p:stCondLst>
                                            <p:cond delay="0"/>
                                          </p:stCondLst>
                                        </p:cTn>
                                        <p:tgtEl>
                                          <p:spTgt spid="6"/>
                                        </p:tgtEl>
                                        <p:attrNameLst>
                                          <p:attrName>style.visibility</p:attrName>
                                        </p:attrNameLst>
                                      </p:cBhvr>
                                      <p:to>
                                        <p:strVal val="visible"/>
                                      </p:to>
                                    </p:set>
                                    <p:animEffect transition="in" filter="wipe(left)">
                                      <p:cBhvr>
                                        <p:cTn id="75" dur="500"/>
                                        <p:tgtEl>
                                          <p:spTgt spid="6"/>
                                        </p:tgtEl>
                                      </p:cBhvr>
                                    </p:animEffect>
                                  </p:childTnLst>
                                </p:cTn>
                              </p:par>
                            </p:childTnLst>
                          </p:cTn>
                        </p:par>
                      </p:childTnLst>
                    </p:cTn>
                  </p:par>
                  <p:par>
                    <p:cTn id="76" fill="hold">
                      <p:stCondLst>
                        <p:cond delay="indefinite"/>
                      </p:stCondLst>
                      <p:childTnLst>
                        <p:par>
                          <p:cTn id="77" fill="hold">
                            <p:stCondLst>
                              <p:cond delay="0"/>
                            </p:stCondLst>
                            <p:childTnLst>
                              <p:par>
                                <p:cTn id="78" presetID="18" presetClass="entr" presetSubtype="12" fill="hold" grpId="0" nodeType="clickEffect">
                                  <p:stCondLst>
                                    <p:cond delay="0"/>
                                  </p:stCondLst>
                                  <p:childTnLst>
                                    <p:set>
                                      <p:cBhvr>
                                        <p:cTn id="79" dur="1" fill="hold">
                                          <p:stCondLst>
                                            <p:cond delay="0"/>
                                          </p:stCondLst>
                                        </p:cTn>
                                        <p:tgtEl>
                                          <p:spTgt spid="67609"/>
                                        </p:tgtEl>
                                        <p:attrNameLst>
                                          <p:attrName>style.visibility</p:attrName>
                                        </p:attrNameLst>
                                      </p:cBhvr>
                                      <p:to>
                                        <p:strVal val="visible"/>
                                      </p:to>
                                    </p:set>
                                    <p:animEffect transition="in" filter="strips(downLeft)">
                                      <p:cBhvr>
                                        <p:cTn id="80" dur="500"/>
                                        <p:tgtEl>
                                          <p:spTgt spid="67609"/>
                                        </p:tgtEl>
                                      </p:cBhvr>
                                    </p:animEffect>
                                  </p:childTnLst>
                                </p:cTn>
                              </p:par>
                            </p:childTnLst>
                          </p:cTn>
                        </p:par>
                      </p:childTnLst>
                    </p:cTn>
                  </p:par>
                  <p:par>
                    <p:cTn id="81" fill="hold">
                      <p:stCondLst>
                        <p:cond delay="indefinite"/>
                      </p:stCondLst>
                      <p:childTnLst>
                        <p:par>
                          <p:cTn id="82" fill="hold">
                            <p:stCondLst>
                              <p:cond delay="0"/>
                            </p:stCondLst>
                            <p:childTnLst>
                              <p:par>
                                <p:cTn id="83" presetID="3" presetClass="entr" presetSubtype="10" fill="hold" grpId="0" nodeType="clickEffect">
                                  <p:stCondLst>
                                    <p:cond delay="0"/>
                                  </p:stCondLst>
                                  <p:childTnLst>
                                    <p:set>
                                      <p:cBhvr>
                                        <p:cTn id="84" dur="1" fill="hold">
                                          <p:stCondLst>
                                            <p:cond delay="0"/>
                                          </p:stCondLst>
                                        </p:cTn>
                                        <p:tgtEl>
                                          <p:spTgt spid="67612"/>
                                        </p:tgtEl>
                                        <p:attrNameLst>
                                          <p:attrName>style.visibility</p:attrName>
                                        </p:attrNameLst>
                                      </p:cBhvr>
                                      <p:to>
                                        <p:strVal val="visible"/>
                                      </p:to>
                                    </p:set>
                                    <p:animEffect transition="in" filter="blinds(horizontal)">
                                      <p:cBhvr>
                                        <p:cTn id="85" dur="500"/>
                                        <p:tgtEl>
                                          <p:spTgt spid="67612"/>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67839"/>
                                        </p:tgtEl>
                                        <p:attrNameLst>
                                          <p:attrName>style.visibility</p:attrName>
                                        </p:attrNameLst>
                                      </p:cBhvr>
                                      <p:to>
                                        <p:strVal val="visible"/>
                                      </p:to>
                                    </p:set>
                                    <p:animEffect transition="in" filter="wipe(left)">
                                      <p:cBhvr>
                                        <p:cTn id="90" dur="500"/>
                                        <p:tgtEl>
                                          <p:spTgt spid="678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4" grpId="0"/>
      <p:bldP spid="67604" grpId="0"/>
      <p:bldP spid="67605" grpId="0"/>
      <p:bldP spid="67608" grpId="0" animBg="1"/>
      <p:bldP spid="67609" grpId="0" animBg="1"/>
      <p:bldP spid="67610" grpId="0" animBg="1"/>
      <p:bldP spid="67612" grpId="0"/>
      <p:bldP spid="67788" grpId="0" animBg="1"/>
      <p:bldP spid="67799" grpId="0" animBg="1"/>
      <p:bldP spid="67814" grpId="0" animBg="1"/>
      <p:bldP spid="67815" grpId="0" animBg="1"/>
      <p:bldP spid="67834" grpId="0" animBg="1"/>
      <p:bldP spid="678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5362" name="Rectangle 2" descr="大纸屑"/>
          <p:cNvSpPr>
            <a:spLocks noGrp="1" noChangeArrowheads="1"/>
          </p:cNvSpPr>
          <p:nvPr>
            <p:ph type="title"/>
          </p:nvPr>
        </p:nvSpPr>
        <p:spPr>
          <a:xfrm>
            <a:off x="522288" y="233363"/>
            <a:ext cx="5715000" cy="7620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9.2.2   PN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结的单向导电性</a:t>
            </a:r>
          </a:p>
        </p:txBody>
      </p:sp>
      <p:sp>
        <p:nvSpPr>
          <p:cNvPr id="15363" name="Rectangle 3" descr="浅色上对角线"/>
          <p:cNvSpPr>
            <a:spLocks noChangeArrowheads="1"/>
          </p:cNvSpPr>
          <p:nvPr/>
        </p:nvSpPr>
        <p:spPr bwMode="auto">
          <a:xfrm>
            <a:off x="304800" y="990600"/>
            <a:ext cx="6299200" cy="419100"/>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1.  PN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结加正向电压（正向偏置）</a:t>
            </a:r>
          </a:p>
        </p:txBody>
      </p:sp>
      <p:sp>
        <p:nvSpPr>
          <p:cNvPr id="15364" name="Rectangle 4"/>
          <p:cNvSpPr/>
          <p:nvPr/>
        </p:nvSpPr>
        <p:spPr>
          <a:xfrm>
            <a:off x="2830513" y="1447800"/>
            <a:ext cx="2198687" cy="457200"/>
          </a:xfrm>
          <a:prstGeom prst="rect">
            <a:avLst/>
          </a:prstGeom>
          <a:noFill/>
          <a:ln w="9525">
            <a:noFill/>
          </a:ln>
        </p:spPr>
        <p:txBody>
          <a:bodyPr anchor="t" anchorCtr="0">
            <a:spAutoFit/>
          </a:bodyPr>
          <a:lstStyle/>
          <a:p>
            <a:pPr>
              <a:spcBef>
                <a:spcPct val="50000"/>
              </a:spcBef>
            </a:pPr>
            <a:r>
              <a:rPr lang="en-US" altLang="zh-CN" b="1" dirty="0">
                <a:solidFill>
                  <a:schemeClr val="accent2"/>
                </a:solidFill>
                <a:latin typeface="Times New Roman" panose="02020603050405020304" pitchFamily="18" charset="0"/>
                <a:ea typeface="宋体" panose="02010600030101010101" pitchFamily="2" charset="-122"/>
              </a:rPr>
              <a:t>PN </a:t>
            </a:r>
            <a:r>
              <a:rPr lang="zh-CN" altLang="en-US" b="1" dirty="0">
                <a:solidFill>
                  <a:schemeClr val="accent2"/>
                </a:solidFill>
                <a:latin typeface="Times New Roman" panose="02020603050405020304" pitchFamily="18" charset="0"/>
                <a:ea typeface="宋体" panose="02010600030101010101" pitchFamily="2" charset="-122"/>
              </a:rPr>
              <a:t>结变窄</a:t>
            </a:r>
          </a:p>
        </p:txBody>
      </p:sp>
      <p:sp>
        <p:nvSpPr>
          <p:cNvPr id="15365" name="Rectangle 5"/>
          <p:cNvSpPr>
            <a:spLocks noChangeArrowheads="1"/>
          </p:cNvSpPr>
          <p:nvPr/>
        </p:nvSpPr>
        <p:spPr bwMode="auto">
          <a:xfrm>
            <a:off x="5943600" y="935038"/>
            <a:ext cx="2859088" cy="523875"/>
          </a:xfrm>
          <a:prstGeom prst="rect">
            <a:avLst/>
          </a:prstGeom>
          <a:gradFill rotWithShape="1">
            <a:gsLst>
              <a:gs pos="0">
                <a:srgbClr val="FFFF99"/>
              </a:gs>
              <a:gs pos="50000">
                <a:srgbClr val="FFFFFF"/>
              </a:gs>
              <a:gs pos="100000">
                <a:srgbClr val="FFFF99"/>
              </a:gs>
            </a:gsLst>
            <a:lin ang="5400000" scaled="1"/>
          </a:grad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FF3300"/>
                </a:solidFill>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P</a:t>
            </a:r>
            <a:r>
              <a:rPr kumimoji="1" lang="zh-CN" altLang="en-US" sz="28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接正、</a:t>
            </a:r>
            <a:r>
              <a:rPr kumimoji="1" lang="en-US" altLang="zh-CN" sz="28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N</a:t>
            </a:r>
            <a:r>
              <a:rPr kumimoji="1" lang="zh-CN" altLang="en-US" sz="28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接负</a:t>
            </a:r>
            <a:r>
              <a:rPr kumimoji="1" lang="zh-CN" altLang="en-US" sz="2800" b="1" i="0" u="none" strike="noStrike" kern="1200" cap="none" spc="0" normalizeH="0" baseline="0" noProof="0" dirty="0">
                <a:ln>
                  <a:noFill/>
                </a:ln>
                <a:solidFill>
                  <a:srgbClr val="FF3300"/>
                </a:solidFill>
                <a:effectLst/>
                <a:uLnTx/>
                <a:uFillTx/>
                <a:latin typeface="Times New Roman" panose="02020603050405020304" pitchFamily="18" charset="0"/>
                <a:ea typeface="宋体" panose="02010600030101010101" pitchFamily="2" charset="-122"/>
                <a:cs typeface="+mn-cs"/>
              </a:rPr>
              <a:t> </a:t>
            </a:r>
          </a:p>
        </p:txBody>
      </p:sp>
      <p:grpSp>
        <p:nvGrpSpPr>
          <p:cNvPr id="2" name="Group 6"/>
          <p:cNvGrpSpPr/>
          <p:nvPr/>
        </p:nvGrpSpPr>
        <p:grpSpPr>
          <a:xfrm>
            <a:off x="3200400" y="3976688"/>
            <a:ext cx="2133600" cy="457200"/>
            <a:chOff x="2352" y="2784"/>
            <a:chExt cx="1344" cy="288"/>
          </a:xfrm>
        </p:grpSpPr>
        <p:sp>
          <p:nvSpPr>
            <p:cNvPr id="25607" name="Line 7"/>
            <p:cNvSpPr/>
            <p:nvPr/>
          </p:nvSpPr>
          <p:spPr>
            <a:xfrm>
              <a:off x="2352" y="2928"/>
              <a:ext cx="492" cy="0"/>
            </a:xfrm>
            <a:prstGeom prst="line">
              <a:avLst/>
            </a:prstGeom>
            <a:ln w="28575" cap="flat" cmpd="sng">
              <a:solidFill>
                <a:schemeClr val="tx1"/>
              </a:solidFill>
              <a:prstDash val="solid"/>
              <a:round/>
              <a:headEnd type="none" w="med" len="med"/>
              <a:tailEnd type="triangle" w="med" len="med"/>
            </a:ln>
          </p:spPr>
        </p:sp>
        <p:sp>
          <p:nvSpPr>
            <p:cNvPr id="25608" name="Text Box 8"/>
            <p:cNvSpPr txBox="1"/>
            <p:nvPr/>
          </p:nvSpPr>
          <p:spPr>
            <a:xfrm>
              <a:off x="2844" y="2784"/>
              <a:ext cx="852" cy="288"/>
            </a:xfrm>
            <a:prstGeom prst="rect">
              <a:avLst/>
            </a:prstGeom>
            <a:noFill/>
            <a:ln w="9525">
              <a:noFill/>
            </a:ln>
          </p:spPr>
          <p:txBody>
            <a:bodyPr anchor="t" anchorCtr="0">
              <a:spAutoFit/>
            </a:bodyPr>
            <a:lstStyle/>
            <a:p>
              <a:pPr>
                <a:spcBef>
                  <a:spcPct val="50000"/>
                </a:spcBef>
              </a:pPr>
              <a:r>
                <a:rPr lang="zh-CN" altLang="en-US" b="1" dirty="0">
                  <a:solidFill>
                    <a:srgbClr val="0000FF"/>
                  </a:solidFill>
                  <a:latin typeface="Times New Roman" panose="02020603050405020304" pitchFamily="18" charset="0"/>
                  <a:ea typeface="宋体" panose="02010600030101010101" pitchFamily="2" charset="-122"/>
                </a:rPr>
                <a:t>外电场</a:t>
              </a:r>
            </a:p>
          </p:txBody>
        </p:sp>
      </p:grpSp>
      <p:sp>
        <p:nvSpPr>
          <p:cNvPr id="15369" name="Line 9"/>
          <p:cNvSpPr/>
          <p:nvPr/>
        </p:nvSpPr>
        <p:spPr>
          <a:xfrm flipH="1">
            <a:off x="1454150" y="4676775"/>
            <a:ext cx="1143000" cy="0"/>
          </a:xfrm>
          <a:prstGeom prst="line">
            <a:avLst/>
          </a:prstGeom>
          <a:ln w="28575" cap="flat" cmpd="sng">
            <a:solidFill>
              <a:srgbClr val="FF3300"/>
            </a:solidFill>
            <a:prstDash val="solid"/>
            <a:round/>
            <a:headEnd type="none" w="med" len="med"/>
            <a:tailEnd type="triangle" w="med" len="med"/>
          </a:ln>
        </p:spPr>
      </p:sp>
      <p:sp>
        <p:nvSpPr>
          <p:cNvPr id="15370" name="Text Box 10"/>
          <p:cNvSpPr txBox="1"/>
          <p:nvPr/>
        </p:nvSpPr>
        <p:spPr>
          <a:xfrm>
            <a:off x="1771650" y="4021138"/>
            <a:ext cx="520700" cy="579437"/>
          </a:xfrm>
          <a:prstGeom prst="rect">
            <a:avLst/>
          </a:prstGeom>
          <a:noFill/>
          <a:ln w="9525">
            <a:noFill/>
          </a:ln>
        </p:spPr>
        <p:txBody>
          <a:bodyPr wrap="none" anchor="t" anchorCtr="0">
            <a:spAutoFit/>
          </a:bodyPr>
          <a:lstStyle/>
          <a:p>
            <a:pPr>
              <a:spcBef>
                <a:spcPct val="50000"/>
              </a:spcBef>
            </a:pPr>
            <a:r>
              <a:rPr lang="en-US" altLang="zh-CN" sz="3200" b="1" i="1" dirty="0">
                <a:latin typeface="Times New Roman" panose="02020603050405020304" pitchFamily="18" charset="0"/>
                <a:ea typeface="宋体" panose="02010600030101010101" pitchFamily="2" charset="-122"/>
              </a:rPr>
              <a:t>I</a:t>
            </a:r>
            <a:r>
              <a:rPr lang="en-US" altLang="zh-CN" sz="3200" b="1" i="1" baseline="-25000" dirty="0">
                <a:latin typeface="Times New Roman" panose="02020603050405020304" pitchFamily="18" charset="0"/>
                <a:ea typeface="宋体" panose="02010600030101010101" pitchFamily="2" charset="-122"/>
              </a:rPr>
              <a:t>F</a:t>
            </a:r>
            <a:endParaRPr lang="en-US" altLang="zh-CN" sz="3200" b="1" dirty="0">
              <a:latin typeface="Times New Roman" panose="02020603050405020304" pitchFamily="18" charset="0"/>
              <a:ea typeface="宋体" panose="02010600030101010101" pitchFamily="2" charset="-122"/>
            </a:endParaRPr>
          </a:p>
        </p:txBody>
      </p:sp>
      <p:sp>
        <p:nvSpPr>
          <p:cNvPr id="15371" name="Rectangle 11" descr="40%"/>
          <p:cNvSpPr>
            <a:spLocks noChangeArrowheads="1"/>
          </p:cNvSpPr>
          <p:nvPr/>
        </p:nvSpPr>
        <p:spPr bwMode="auto">
          <a:xfrm>
            <a:off x="6826250" y="2286000"/>
            <a:ext cx="1795463" cy="2282825"/>
          </a:xfrm>
          <a:prstGeom prst="rect">
            <a:avLst/>
          </a:prstGeom>
          <a:noFill/>
          <a:ln w="9525">
            <a:noFill/>
            <a:miter lim="800000"/>
          </a:ln>
          <a:effectLst/>
        </p:spPr>
        <p:txBody>
          <a:bodyPr>
            <a:spAutoFit/>
          </a:bodyPr>
          <a:lstStyle/>
          <a:p>
            <a:pPr marL="0" marR="0" lvl="0" indent="0" algn="just"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内电场被削弱，多子的扩散加强，形成较大的扩散电流。</a:t>
            </a:r>
          </a:p>
        </p:txBody>
      </p:sp>
      <p:sp>
        <p:nvSpPr>
          <p:cNvPr id="15372" name="Rectangle 12"/>
          <p:cNvSpPr>
            <a:spLocks noChangeArrowheads="1"/>
          </p:cNvSpPr>
          <p:nvPr/>
        </p:nvSpPr>
        <p:spPr bwMode="auto">
          <a:xfrm>
            <a:off x="381000" y="5326063"/>
            <a:ext cx="8229600" cy="11176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PN </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结加正向电压时，</a:t>
            </a:r>
            <a:r>
              <a:rPr kumimoji="1" lang="en-US" altLang="zh-CN" sz="28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结变窄，正向电流较大，正向电阻较小，</a:t>
            </a:r>
            <a:r>
              <a:rPr kumimoji="1" lang="en-US" altLang="zh-CN" sz="28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结处于导通状态。</a:t>
            </a:r>
          </a:p>
        </p:txBody>
      </p:sp>
      <p:grpSp>
        <p:nvGrpSpPr>
          <p:cNvPr id="3" name="Group 13"/>
          <p:cNvGrpSpPr/>
          <p:nvPr/>
        </p:nvGrpSpPr>
        <p:grpSpPr>
          <a:xfrm>
            <a:off x="2873375" y="2357438"/>
            <a:ext cx="61913" cy="1039812"/>
            <a:chOff x="2400" y="1155"/>
            <a:chExt cx="48" cy="810"/>
          </a:xfrm>
        </p:grpSpPr>
        <p:sp>
          <p:nvSpPr>
            <p:cNvPr id="25614" name="Oval 14"/>
            <p:cNvSpPr/>
            <p:nvPr/>
          </p:nvSpPr>
          <p:spPr>
            <a:xfrm>
              <a:off x="2400" y="1155"/>
              <a:ext cx="47" cy="45"/>
            </a:xfrm>
            <a:prstGeom prst="ellipse">
              <a:avLst/>
            </a:prstGeom>
            <a:noFill/>
            <a:ln w="19050"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15" name="Oval 15"/>
            <p:cNvSpPr/>
            <p:nvPr/>
          </p:nvSpPr>
          <p:spPr>
            <a:xfrm>
              <a:off x="2401" y="1539"/>
              <a:ext cx="47" cy="45"/>
            </a:xfrm>
            <a:prstGeom prst="ellipse">
              <a:avLst/>
            </a:prstGeom>
            <a:noFill/>
            <a:ln w="19050"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16" name="Oval 16"/>
            <p:cNvSpPr/>
            <p:nvPr/>
          </p:nvSpPr>
          <p:spPr>
            <a:xfrm>
              <a:off x="2401" y="1920"/>
              <a:ext cx="47" cy="45"/>
            </a:xfrm>
            <a:prstGeom prst="ellipse">
              <a:avLst/>
            </a:prstGeom>
            <a:noFill/>
            <a:ln w="19050"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4" name="Group 17"/>
          <p:cNvGrpSpPr/>
          <p:nvPr/>
        </p:nvGrpSpPr>
        <p:grpSpPr>
          <a:xfrm>
            <a:off x="4227513" y="2397125"/>
            <a:ext cx="60325" cy="1049338"/>
            <a:chOff x="3408" y="1152"/>
            <a:chExt cx="47" cy="816"/>
          </a:xfrm>
        </p:grpSpPr>
        <p:sp>
          <p:nvSpPr>
            <p:cNvPr id="25618" name="Oval 18"/>
            <p:cNvSpPr/>
            <p:nvPr/>
          </p:nvSpPr>
          <p:spPr>
            <a:xfrm>
              <a:off x="3408" y="1152"/>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19" name="Oval 19"/>
            <p:cNvSpPr/>
            <p:nvPr/>
          </p:nvSpPr>
          <p:spPr>
            <a:xfrm>
              <a:off x="3408" y="1538"/>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20" name="Oval 20"/>
            <p:cNvSpPr/>
            <p:nvPr/>
          </p:nvSpPr>
          <p:spPr>
            <a:xfrm>
              <a:off x="3408" y="1922"/>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5621" name="Group 21"/>
          <p:cNvGrpSpPr/>
          <p:nvPr/>
        </p:nvGrpSpPr>
        <p:grpSpPr>
          <a:xfrm>
            <a:off x="1071563" y="1905000"/>
            <a:ext cx="4948237" cy="2286000"/>
            <a:chOff x="675" y="1200"/>
            <a:chExt cx="3117" cy="1440"/>
          </a:xfrm>
        </p:grpSpPr>
        <p:grpSp>
          <p:nvGrpSpPr>
            <p:cNvPr id="25622" name="Group 22"/>
            <p:cNvGrpSpPr/>
            <p:nvPr/>
          </p:nvGrpSpPr>
          <p:grpSpPr>
            <a:xfrm>
              <a:off x="2016" y="2265"/>
              <a:ext cx="1368" cy="288"/>
              <a:chOff x="2400" y="2256"/>
              <a:chExt cx="1368" cy="288"/>
            </a:xfrm>
          </p:grpSpPr>
          <p:sp>
            <p:nvSpPr>
              <p:cNvPr id="25623" name="Line 23"/>
              <p:cNvSpPr/>
              <p:nvPr/>
            </p:nvSpPr>
            <p:spPr>
              <a:xfrm flipH="1">
                <a:off x="2400" y="2448"/>
                <a:ext cx="492" cy="0"/>
              </a:xfrm>
              <a:prstGeom prst="line">
                <a:avLst/>
              </a:prstGeom>
              <a:ln w="28575" cap="flat" cmpd="sng">
                <a:solidFill>
                  <a:schemeClr val="tx1"/>
                </a:solidFill>
                <a:prstDash val="solid"/>
                <a:round/>
                <a:headEnd type="none" w="med" len="med"/>
                <a:tailEnd type="triangle" w="med" len="med"/>
              </a:ln>
            </p:spPr>
          </p:sp>
          <p:sp>
            <p:nvSpPr>
              <p:cNvPr id="25624" name="Text Box 24"/>
              <p:cNvSpPr txBox="1"/>
              <p:nvPr/>
            </p:nvSpPr>
            <p:spPr>
              <a:xfrm>
                <a:off x="2892" y="2256"/>
                <a:ext cx="876" cy="288"/>
              </a:xfrm>
              <a:prstGeom prst="rect">
                <a:avLst/>
              </a:prstGeom>
              <a:noFill/>
              <a:ln w="9525">
                <a:noFill/>
              </a:ln>
            </p:spPr>
            <p:txBody>
              <a:bodyPr anchor="t" anchorCtr="0">
                <a:spAutoFit/>
              </a:bodyPr>
              <a:lstStyle/>
              <a:p>
                <a:pPr>
                  <a:spcBef>
                    <a:spcPct val="50000"/>
                  </a:spcBef>
                </a:pPr>
                <a:r>
                  <a:rPr lang="zh-CN" altLang="en-US" b="1" dirty="0">
                    <a:solidFill>
                      <a:srgbClr val="FF0000"/>
                    </a:solidFill>
                    <a:latin typeface="Times New Roman" panose="02020603050405020304" pitchFamily="18" charset="0"/>
                    <a:ea typeface="宋体" panose="02010600030101010101" pitchFamily="2" charset="-122"/>
                  </a:rPr>
                  <a:t>内电场</a:t>
                </a:r>
              </a:p>
            </p:txBody>
          </p:sp>
        </p:grpSp>
        <p:sp>
          <p:nvSpPr>
            <p:cNvPr id="25625" name="Text Box 25"/>
            <p:cNvSpPr txBox="1"/>
            <p:nvPr/>
          </p:nvSpPr>
          <p:spPr>
            <a:xfrm>
              <a:off x="864" y="2275"/>
              <a:ext cx="272" cy="365"/>
            </a:xfrm>
            <a:prstGeom prst="rect">
              <a:avLst/>
            </a:prstGeom>
            <a:noFill/>
            <a:ln w="9525">
              <a:noFill/>
            </a:ln>
          </p:spPr>
          <p:txBody>
            <a:bodyPr wrap="none" anchor="t" anchorCtr="0">
              <a:spAutoFit/>
            </a:bodyPr>
            <a:lstStyle/>
            <a:p>
              <a:pPr>
                <a:spcBef>
                  <a:spcPct val="50000"/>
                </a:spcBef>
              </a:pPr>
              <a:r>
                <a:rPr lang="en-US" altLang="zh-CN" sz="3200" b="1" dirty="0">
                  <a:latin typeface="Times New Roman" panose="02020603050405020304" pitchFamily="18" charset="0"/>
                  <a:ea typeface="宋体" panose="02010600030101010101" pitchFamily="2" charset="-122"/>
                </a:rPr>
                <a:t>P</a:t>
              </a:r>
            </a:p>
          </p:txBody>
        </p:sp>
        <p:sp>
          <p:nvSpPr>
            <p:cNvPr id="25626" name="Text Box 26"/>
            <p:cNvSpPr txBox="1"/>
            <p:nvPr/>
          </p:nvSpPr>
          <p:spPr>
            <a:xfrm>
              <a:off x="3360" y="2256"/>
              <a:ext cx="301" cy="365"/>
            </a:xfrm>
            <a:prstGeom prst="rect">
              <a:avLst/>
            </a:prstGeom>
            <a:noFill/>
            <a:ln w="9525">
              <a:noFill/>
            </a:ln>
          </p:spPr>
          <p:txBody>
            <a:bodyPr wrap="none" anchor="t" anchorCtr="0">
              <a:spAutoFit/>
            </a:bodyPr>
            <a:lstStyle/>
            <a:p>
              <a:pPr>
                <a:spcBef>
                  <a:spcPct val="50000"/>
                </a:spcBef>
              </a:pPr>
              <a:r>
                <a:rPr lang="en-US" altLang="zh-CN" sz="3200" b="1" dirty="0">
                  <a:latin typeface="Times New Roman" panose="02020603050405020304" pitchFamily="18" charset="0"/>
                  <a:ea typeface="宋体" panose="02010600030101010101" pitchFamily="2" charset="-122"/>
                </a:rPr>
                <a:t>N</a:t>
              </a:r>
            </a:p>
          </p:txBody>
        </p:sp>
        <p:sp>
          <p:nvSpPr>
            <p:cNvPr id="25627" name="Rectangle 27"/>
            <p:cNvSpPr/>
            <p:nvPr/>
          </p:nvSpPr>
          <p:spPr>
            <a:xfrm>
              <a:off x="675" y="1200"/>
              <a:ext cx="1573" cy="1056"/>
            </a:xfrm>
            <a:prstGeom prst="rect">
              <a:avLst/>
            </a:prstGeom>
            <a:noFill/>
            <a:ln w="19050" cap="flat" cmpd="sng">
              <a:solidFill>
                <a:schemeClr val="tx1"/>
              </a:solidFill>
              <a:prstDash val="solid"/>
              <a:miter/>
              <a:headEnd type="none" w="med" len="med"/>
              <a:tailEnd type="none" w="med" len="med"/>
            </a:ln>
          </p:spPr>
          <p:txBody>
            <a:bodyPr wrap="none" anchor="ctr" anchorCtr="0"/>
            <a:lstStyle/>
            <a:p>
              <a:pPr algn="ctr">
                <a:spcBef>
                  <a:spcPct val="50000"/>
                </a:spcBef>
              </a:pPr>
              <a:endParaRPr lang="zh-CN" altLang="zh-CN" sz="2000" b="1" u="sng" dirty="0">
                <a:latin typeface="Times New Roman" panose="02020603050405020304" pitchFamily="18" charset="0"/>
                <a:ea typeface="宋体" panose="02010600030101010101" pitchFamily="2" charset="-122"/>
              </a:endParaRPr>
            </a:p>
          </p:txBody>
        </p:sp>
        <p:sp>
          <p:nvSpPr>
            <p:cNvPr id="25628" name="Oval 28"/>
            <p:cNvSpPr/>
            <p:nvPr/>
          </p:nvSpPr>
          <p:spPr>
            <a:xfrm>
              <a:off x="2005" y="163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29" name="Text Box 29"/>
            <p:cNvSpPr txBox="1"/>
            <p:nvPr/>
          </p:nvSpPr>
          <p:spPr>
            <a:xfrm>
              <a:off x="1966" y="1592"/>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30" name="Oval 30"/>
            <p:cNvSpPr/>
            <p:nvPr/>
          </p:nvSpPr>
          <p:spPr>
            <a:xfrm>
              <a:off x="2005" y="1331"/>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31" name="Text Box 31"/>
            <p:cNvSpPr txBox="1"/>
            <p:nvPr/>
          </p:nvSpPr>
          <p:spPr>
            <a:xfrm>
              <a:off x="1966" y="1294"/>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32" name="Oval 32"/>
            <p:cNvSpPr/>
            <p:nvPr/>
          </p:nvSpPr>
          <p:spPr>
            <a:xfrm>
              <a:off x="2005" y="194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33" name="Text Box 33"/>
            <p:cNvSpPr txBox="1"/>
            <p:nvPr/>
          </p:nvSpPr>
          <p:spPr>
            <a:xfrm>
              <a:off x="1966" y="1903"/>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34" name="Oval 34"/>
            <p:cNvSpPr/>
            <p:nvPr/>
          </p:nvSpPr>
          <p:spPr>
            <a:xfrm>
              <a:off x="1743" y="163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35" name="Text Box 35"/>
            <p:cNvSpPr txBox="1"/>
            <p:nvPr/>
          </p:nvSpPr>
          <p:spPr>
            <a:xfrm>
              <a:off x="1704" y="1592"/>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36" name="Oval 36"/>
            <p:cNvSpPr/>
            <p:nvPr/>
          </p:nvSpPr>
          <p:spPr>
            <a:xfrm>
              <a:off x="1743" y="1331"/>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37" name="Text Box 37"/>
            <p:cNvSpPr txBox="1"/>
            <p:nvPr/>
          </p:nvSpPr>
          <p:spPr>
            <a:xfrm>
              <a:off x="1704" y="1294"/>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38" name="Oval 38"/>
            <p:cNvSpPr/>
            <p:nvPr/>
          </p:nvSpPr>
          <p:spPr>
            <a:xfrm>
              <a:off x="1743" y="194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39" name="Text Box 39"/>
            <p:cNvSpPr txBox="1"/>
            <p:nvPr/>
          </p:nvSpPr>
          <p:spPr>
            <a:xfrm>
              <a:off x="1704" y="1903"/>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40" name="Oval 40"/>
            <p:cNvSpPr/>
            <p:nvPr/>
          </p:nvSpPr>
          <p:spPr>
            <a:xfrm>
              <a:off x="1490" y="163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1" name="Text Box 41"/>
            <p:cNvSpPr txBox="1"/>
            <p:nvPr/>
          </p:nvSpPr>
          <p:spPr>
            <a:xfrm>
              <a:off x="1452" y="1592"/>
              <a:ext cx="271"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42" name="Oval 42"/>
            <p:cNvSpPr/>
            <p:nvPr/>
          </p:nvSpPr>
          <p:spPr>
            <a:xfrm>
              <a:off x="1559" y="1799"/>
              <a:ext cx="37"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3" name="Oval 43"/>
            <p:cNvSpPr/>
            <p:nvPr/>
          </p:nvSpPr>
          <p:spPr>
            <a:xfrm>
              <a:off x="1490" y="1331"/>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4" name="Text Box 44"/>
            <p:cNvSpPr txBox="1"/>
            <p:nvPr/>
          </p:nvSpPr>
          <p:spPr>
            <a:xfrm>
              <a:off x="1452" y="1294"/>
              <a:ext cx="271"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45" name="Oval 45"/>
            <p:cNvSpPr/>
            <p:nvPr/>
          </p:nvSpPr>
          <p:spPr>
            <a:xfrm>
              <a:off x="1559" y="1500"/>
              <a:ext cx="37" cy="36"/>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6" name="Oval 46"/>
            <p:cNvSpPr/>
            <p:nvPr/>
          </p:nvSpPr>
          <p:spPr>
            <a:xfrm>
              <a:off x="1490" y="1940"/>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7" name="Text Box 47"/>
            <p:cNvSpPr txBox="1"/>
            <p:nvPr/>
          </p:nvSpPr>
          <p:spPr>
            <a:xfrm>
              <a:off x="1452" y="1903"/>
              <a:ext cx="271"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48" name="Oval 48"/>
            <p:cNvSpPr/>
            <p:nvPr/>
          </p:nvSpPr>
          <p:spPr>
            <a:xfrm>
              <a:off x="1559" y="2108"/>
              <a:ext cx="37"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9" name="Oval 49"/>
            <p:cNvSpPr/>
            <p:nvPr/>
          </p:nvSpPr>
          <p:spPr>
            <a:xfrm>
              <a:off x="1257" y="1620"/>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0" name="Text Box 50"/>
            <p:cNvSpPr txBox="1"/>
            <p:nvPr/>
          </p:nvSpPr>
          <p:spPr>
            <a:xfrm>
              <a:off x="1218" y="1582"/>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51" name="Oval 51"/>
            <p:cNvSpPr/>
            <p:nvPr/>
          </p:nvSpPr>
          <p:spPr>
            <a:xfrm>
              <a:off x="1325" y="1789"/>
              <a:ext cx="38"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2" name="Oval 52"/>
            <p:cNvSpPr/>
            <p:nvPr/>
          </p:nvSpPr>
          <p:spPr>
            <a:xfrm>
              <a:off x="1257" y="1321"/>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3" name="Text Box 53"/>
            <p:cNvSpPr txBox="1"/>
            <p:nvPr/>
          </p:nvSpPr>
          <p:spPr>
            <a:xfrm>
              <a:off x="1218" y="1284"/>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54" name="Oval 54"/>
            <p:cNvSpPr/>
            <p:nvPr/>
          </p:nvSpPr>
          <p:spPr>
            <a:xfrm>
              <a:off x="1325" y="1491"/>
              <a:ext cx="38" cy="36"/>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5" name="Oval 55"/>
            <p:cNvSpPr/>
            <p:nvPr/>
          </p:nvSpPr>
          <p:spPr>
            <a:xfrm>
              <a:off x="1257" y="1938"/>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6" name="Text Box 56"/>
            <p:cNvSpPr txBox="1"/>
            <p:nvPr/>
          </p:nvSpPr>
          <p:spPr>
            <a:xfrm>
              <a:off x="1218" y="1900"/>
              <a:ext cx="272"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57" name="Oval 57"/>
            <p:cNvSpPr/>
            <p:nvPr/>
          </p:nvSpPr>
          <p:spPr>
            <a:xfrm>
              <a:off x="1325" y="2107"/>
              <a:ext cx="38" cy="36"/>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8" name="Oval 58"/>
            <p:cNvSpPr/>
            <p:nvPr/>
          </p:nvSpPr>
          <p:spPr>
            <a:xfrm>
              <a:off x="1034" y="1630"/>
              <a:ext cx="155"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59" name="Text Box 59"/>
            <p:cNvSpPr txBox="1"/>
            <p:nvPr/>
          </p:nvSpPr>
          <p:spPr>
            <a:xfrm>
              <a:off x="994" y="1592"/>
              <a:ext cx="273"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60" name="Oval 60"/>
            <p:cNvSpPr/>
            <p:nvPr/>
          </p:nvSpPr>
          <p:spPr>
            <a:xfrm>
              <a:off x="1102" y="1799"/>
              <a:ext cx="37"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61" name="Oval 61"/>
            <p:cNvSpPr/>
            <p:nvPr/>
          </p:nvSpPr>
          <p:spPr>
            <a:xfrm>
              <a:off x="1034" y="1331"/>
              <a:ext cx="155"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62" name="Text Box 62"/>
            <p:cNvSpPr txBox="1"/>
            <p:nvPr/>
          </p:nvSpPr>
          <p:spPr>
            <a:xfrm>
              <a:off x="994" y="1294"/>
              <a:ext cx="273"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63" name="Oval 63"/>
            <p:cNvSpPr/>
            <p:nvPr/>
          </p:nvSpPr>
          <p:spPr>
            <a:xfrm>
              <a:off x="1102" y="1500"/>
              <a:ext cx="37" cy="36"/>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64" name="Oval 64"/>
            <p:cNvSpPr/>
            <p:nvPr/>
          </p:nvSpPr>
          <p:spPr>
            <a:xfrm>
              <a:off x="1034" y="1940"/>
              <a:ext cx="155"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65" name="Text Box 65"/>
            <p:cNvSpPr txBox="1"/>
            <p:nvPr/>
          </p:nvSpPr>
          <p:spPr>
            <a:xfrm>
              <a:off x="994" y="1903"/>
              <a:ext cx="273" cy="250"/>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66" name="Oval 66"/>
            <p:cNvSpPr/>
            <p:nvPr/>
          </p:nvSpPr>
          <p:spPr>
            <a:xfrm>
              <a:off x="1102" y="2108"/>
              <a:ext cx="37"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5667" name="Group 67"/>
            <p:cNvGrpSpPr/>
            <p:nvPr/>
          </p:nvGrpSpPr>
          <p:grpSpPr>
            <a:xfrm>
              <a:off x="771" y="1294"/>
              <a:ext cx="272" cy="860"/>
              <a:chOff x="1073" y="1156"/>
              <a:chExt cx="336" cy="1063"/>
            </a:xfrm>
          </p:grpSpPr>
          <p:sp>
            <p:nvSpPr>
              <p:cNvPr id="25668" name="Text Box 68"/>
              <p:cNvSpPr txBox="1"/>
              <p:nvPr/>
            </p:nvSpPr>
            <p:spPr>
              <a:xfrm>
                <a:off x="1073" y="1524"/>
                <a:ext cx="336" cy="309"/>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69" name="Text Box 69"/>
              <p:cNvSpPr txBox="1"/>
              <p:nvPr/>
            </p:nvSpPr>
            <p:spPr>
              <a:xfrm>
                <a:off x="1073" y="1156"/>
                <a:ext cx="336" cy="309"/>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sp>
            <p:nvSpPr>
              <p:cNvPr id="25670" name="Text Box 70"/>
              <p:cNvSpPr txBox="1"/>
              <p:nvPr/>
            </p:nvSpPr>
            <p:spPr>
              <a:xfrm>
                <a:off x="1073" y="1910"/>
                <a:ext cx="336" cy="309"/>
              </a:xfrm>
              <a:prstGeom prst="rect">
                <a:avLst/>
              </a:prstGeom>
              <a:noFill/>
              <a:ln w="9525">
                <a:noFill/>
              </a:ln>
            </p:spPr>
            <p:txBody>
              <a:bodyPr anchor="t" anchorCtr="0">
                <a:spAutoFit/>
              </a:bodyPr>
              <a:lstStyle/>
              <a:p>
                <a:pPr>
                  <a:spcBef>
                    <a:spcPct val="50000"/>
                  </a:spcBef>
                </a:pPr>
                <a:r>
                  <a:rPr lang="zh-CN" altLang="en-US" sz="2000" dirty="0">
                    <a:latin typeface="Times New Roman" panose="02020603050405020304" pitchFamily="18" charset="0"/>
                    <a:ea typeface="宋体" panose="02010600030101010101" pitchFamily="2" charset="-122"/>
                  </a:rPr>
                  <a:t>－</a:t>
                </a:r>
              </a:p>
            </p:txBody>
          </p:sp>
          <p:grpSp>
            <p:nvGrpSpPr>
              <p:cNvPr id="25671" name="Group 71"/>
              <p:cNvGrpSpPr/>
              <p:nvPr/>
            </p:nvGrpSpPr>
            <p:grpSpPr>
              <a:xfrm>
                <a:off x="1121" y="1201"/>
                <a:ext cx="192" cy="1007"/>
                <a:chOff x="1121" y="1201"/>
                <a:chExt cx="192" cy="1007"/>
              </a:xfrm>
            </p:grpSpPr>
            <p:sp>
              <p:nvSpPr>
                <p:cNvPr id="25672" name="Oval 72"/>
                <p:cNvSpPr/>
                <p:nvPr/>
              </p:nvSpPr>
              <p:spPr>
                <a:xfrm>
                  <a:off x="1121" y="157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3" name="Oval 73"/>
                <p:cNvSpPr/>
                <p:nvPr/>
              </p:nvSpPr>
              <p:spPr>
                <a:xfrm>
                  <a:off x="1205" y="178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4" name="Oval 74"/>
                <p:cNvSpPr/>
                <p:nvPr/>
              </p:nvSpPr>
              <p:spPr>
                <a:xfrm>
                  <a:off x="1121" y="120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5" name="Oval 75"/>
                <p:cNvSpPr/>
                <p:nvPr/>
              </p:nvSpPr>
              <p:spPr>
                <a:xfrm>
                  <a:off x="1205" y="141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6" name="Oval 76"/>
                <p:cNvSpPr/>
                <p:nvPr/>
              </p:nvSpPr>
              <p:spPr>
                <a:xfrm>
                  <a:off x="1121" y="195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7" name="Oval 77"/>
                <p:cNvSpPr/>
                <p:nvPr/>
              </p:nvSpPr>
              <p:spPr>
                <a:xfrm>
                  <a:off x="1205" y="2163"/>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sp>
          <p:nvSpPr>
            <p:cNvPr id="25678" name="Rectangle 78"/>
            <p:cNvSpPr/>
            <p:nvPr/>
          </p:nvSpPr>
          <p:spPr>
            <a:xfrm>
              <a:off x="2248" y="1200"/>
              <a:ext cx="1544" cy="1056"/>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79" name="Oval 79"/>
            <p:cNvSpPr/>
            <p:nvPr/>
          </p:nvSpPr>
          <p:spPr>
            <a:xfrm>
              <a:off x="2344" y="1342"/>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80" name="Text Box 80"/>
            <p:cNvSpPr txBox="1"/>
            <p:nvPr/>
          </p:nvSpPr>
          <p:spPr>
            <a:xfrm>
              <a:off x="2334" y="1304"/>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81" name="Oval 81"/>
            <p:cNvSpPr/>
            <p:nvPr/>
          </p:nvSpPr>
          <p:spPr>
            <a:xfrm>
              <a:off x="2344" y="1644"/>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82" name="Text Box 82"/>
            <p:cNvSpPr txBox="1"/>
            <p:nvPr/>
          </p:nvSpPr>
          <p:spPr>
            <a:xfrm>
              <a:off x="2334" y="1606"/>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83" name="Oval 83"/>
            <p:cNvSpPr/>
            <p:nvPr/>
          </p:nvSpPr>
          <p:spPr>
            <a:xfrm>
              <a:off x="2344" y="1937"/>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84" name="Text Box 84"/>
            <p:cNvSpPr txBox="1"/>
            <p:nvPr/>
          </p:nvSpPr>
          <p:spPr>
            <a:xfrm>
              <a:off x="2334" y="1899"/>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85" name="Oval 85"/>
            <p:cNvSpPr/>
            <p:nvPr/>
          </p:nvSpPr>
          <p:spPr>
            <a:xfrm>
              <a:off x="2587" y="1342"/>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86" name="Text Box 86"/>
            <p:cNvSpPr txBox="1"/>
            <p:nvPr/>
          </p:nvSpPr>
          <p:spPr>
            <a:xfrm>
              <a:off x="2577" y="1304"/>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87" name="Oval 87"/>
            <p:cNvSpPr/>
            <p:nvPr/>
          </p:nvSpPr>
          <p:spPr>
            <a:xfrm>
              <a:off x="2587" y="1644"/>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88" name="Text Box 88"/>
            <p:cNvSpPr txBox="1"/>
            <p:nvPr/>
          </p:nvSpPr>
          <p:spPr>
            <a:xfrm>
              <a:off x="2577" y="1606"/>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89" name="Oval 89"/>
            <p:cNvSpPr/>
            <p:nvPr/>
          </p:nvSpPr>
          <p:spPr>
            <a:xfrm>
              <a:off x="2587" y="1955"/>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0" name="Text Box 90"/>
            <p:cNvSpPr txBox="1"/>
            <p:nvPr/>
          </p:nvSpPr>
          <p:spPr>
            <a:xfrm>
              <a:off x="2577" y="1916"/>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91" name="Oval 91"/>
            <p:cNvSpPr/>
            <p:nvPr/>
          </p:nvSpPr>
          <p:spPr>
            <a:xfrm>
              <a:off x="2830" y="1355"/>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2" name="Text Box 92"/>
            <p:cNvSpPr txBox="1"/>
            <p:nvPr/>
          </p:nvSpPr>
          <p:spPr>
            <a:xfrm>
              <a:off x="2820" y="1316"/>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93" name="Oval 93"/>
            <p:cNvSpPr/>
            <p:nvPr/>
          </p:nvSpPr>
          <p:spPr>
            <a:xfrm>
              <a:off x="2898" y="1524"/>
              <a:ext cx="38"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4" name="Oval 94"/>
            <p:cNvSpPr/>
            <p:nvPr/>
          </p:nvSpPr>
          <p:spPr>
            <a:xfrm>
              <a:off x="2830" y="1656"/>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5" name="Text Box 95"/>
            <p:cNvSpPr txBox="1"/>
            <p:nvPr/>
          </p:nvSpPr>
          <p:spPr>
            <a:xfrm>
              <a:off x="2820" y="1618"/>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96" name="Oval 96"/>
            <p:cNvSpPr/>
            <p:nvPr/>
          </p:nvSpPr>
          <p:spPr>
            <a:xfrm>
              <a:off x="2898" y="1825"/>
              <a:ext cx="38"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7" name="Oval 97"/>
            <p:cNvSpPr/>
            <p:nvPr/>
          </p:nvSpPr>
          <p:spPr>
            <a:xfrm>
              <a:off x="2830" y="1967"/>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98" name="Text Box 98"/>
            <p:cNvSpPr txBox="1"/>
            <p:nvPr/>
          </p:nvSpPr>
          <p:spPr>
            <a:xfrm>
              <a:off x="2820" y="1929"/>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699" name="Oval 99"/>
            <p:cNvSpPr/>
            <p:nvPr/>
          </p:nvSpPr>
          <p:spPr>
            <a:xfrm>
              <a:off x="2898" y="2136"/>
              <a:ext cx="38"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0" name="Oval 100"/>
            <p:cNvSpPr/>
            <p:nvPr/>
          </p:nvSpPr>
          <p:spPr>
            <a:xfrm>
              <a:off x="3034" y="1342"/>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1" name="Text Box 101"/>
            <p:cNvSpPr txBox="1"/>
            <p:nvPr/>
          </p:nvSpPr>
          <p:spPr>
            <a:xfrm>
              <a:off x="3024" y="1304"/>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02" name="Oval 102"/>
            <p:cNvSpPr/>
            <p:nvPr/>
          </p:nvSpPr>
          <p:spPr>
            <a:xfrm>
              <a:off x="3102" y="1511"/>
              <a:ext cx="39"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3" name="Oval 103"/>
            <p:cNvSpPr/>
            <p:nvPr/>
          </p:nvSpPr>
          <p:spPr>
            <a:xfrm>
              <a:off x="3034" y="1644"/>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4" name="Text Box 104"/>
            <p:cNvSpPr txBox="1"/>
            <p:nvPr/>
          </p:nvSpPr>
          <p:spPr>
            <a:xfrm>
              <a:off x="3024" y="1606"/>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05" name="Oval 105"/>
            <p:cNvSpPr/>
            <p:nvPr/>
          </p:nvSpPr>
          <p:spPr>
            <a:xfrm>
              <a:off x="3102" y="1813"/>
              <a:ext cx="39"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6" name="Oval 106"/>
            <p:cNvSpPr/>
            <p:nvPr/>
          </p:nvSpPr>
          <p:spPr>
            <a:xfrm>
              <a:off x="3034" y="1956"/>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7" name="Text Box 107"/>
            <p:cNvSpPr txBox="1"/>
            <p:nvPr/>
          </p:nvSpPr>
          <p:spPr>
            <a:xfrm>
              <a:off x="3024" y="1917"/>
              <a:ext cx="195"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08" name="Oval 108"/>
            <p:cNvSpPr/>
            <p:nvPr/>
          </p:nvSpPr>
          <p:spPr>
            <a:xfrm>
              <a:off x="3102" y="2124"/>
              <a:ext cx="39" cy="38"/>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09" name="Oval 109"/>
            <p:cNvSpPr/>
            <p:nvPr/>
          </p:nvSpPr>
          <p:spPr>
            <a:xfrm>
              <a:off x="3267" y="1352"/>
              <a:ext cx="156" cy="150"/>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10" name="Text Box 110"/>
            <p:cNvSpPr txBox="1"/>
            <p:nvPr/>
          </p:nvSpPr>
          <p:spPr>
            <a:xfrm>
              <a:off x="3258" y="1314"/>
              <a:ext cx="194"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11" name="Oval 111"/>
            <p:cNvSpPr/>
            <p:nvPr/>
          </p:nvSpPr>
          <p:spPr>
            <a:xfrm>
              <a:off x="3336" y="1521"/>
              <a:ext cx="38"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12" name="Oval 112"/>
            <p:cNvSpPr/>
            <p:nvPr/>
          </p:nvSpPr>
          <p:spPr>
            <a:xfrm>
              <a:off x="3267" y="1653"/>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13" name="Text Box 113"/>
            <p:cNvSpPr txBox="1"/>
            <p:nvPr/>
          </p:nvSpPr>
          <p:spPr>
            <a:xfrm>
              <a:off x="3258" y="1616"/>
              <a:ext cx="194"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14" name="Oval 114"/>
            <p:cNvSpPr/>
            <p:nvPr/>
          </p:nvSpPr>
          <p:spPr>
            <a:xfrm>
              <a:off x="3336" y="1822"/>
              <a:ext cx="38" cy="38"/>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15" name="Oval 115"/>
            <p:cNvSpPr/>
            <p:nvPr/>
          </p:nvSpPr>
          <p:spPr>
            <a:xfrm>
              <a:off x="3267" y="1965"/>
              <a:ext cx="156" cy="151"/>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16" name="Text Box 116"/>
            <p:cNvSpPr txBox="1"/>
            <p:nvPr/>
          </p:nvSpPr>
          <p:spPr>
            <a:xfrm>
              <a:off x="3258" y="1927"/>
              <a:ext cx="194" cy="25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17" name="Oval 117"/>
            <p:cNvSpPr/>
            <p:nvPr/>
          </p:nvSpPr>
          <p:spPr>
            <a:xfrm>
              <a:off x="3336" y="2134"/>
              <a:ext cx="38" cy="37"/>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5718" name="Group 118"/>
            <p:cNvGrpSpPr/>
            <p:nvPr/>
          </p:nvGrpSpPr>
          <p:grpSpPr>
            <a:xfrm>
              <a:off x="3491" y="1314"/>
              <a:ext cx="194" cy="862"/>
              <a:chOff x="4432" y="1180"/>
              <a:chExt cx="240" cy="1066"/>
            </a:xfrm>
          </p:grpSpPr>
          <p:sp>
            <p:nvSpPr>
              <p:cNvPr id="25719" name="Oval 119"/>
              <p:cNvSpPr/>
              <p:nvPr/>
            </p:nvSpPr>
            <p:spPr>
              <a:xfrm>
                <a:off x="4444" y="1227"/>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0" name="Text Box 120"/>
              <p:cNvSpPr txBox="1"/>
              <p:nvPr/>
            </p:nvSpPr>
            <p:spPr>
              <a:xfrm>
                <a:off x="4432" y="1180"/>
                <a:ext cx="240" cy="309"/>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21" name="Oval 121"/>
              <p:cNvSpPr/>
              <p:nvPr/>
            </p:nvSpPr>
            <p:spPr>
              <a:xfrm>
                <a:off x="4528" y="1436"/>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2" name="Oval 122"/>
              <p:cNvSpPr/>
              <p:nvPr/>
            </p:nvSpPr>
            <p:spPr>
              <a:xfrm>
                <a:off x="4444" y="160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3" name="Text Box 123"/>
              <p:cNvSpPr txBox="1"/>
              <p:nvPr/>
            </p:nvSpPr>
            <p:spPr>
              <a:xfrm>
                <a:off x="4432" y="1553"/>
                <a:ext cx="240" cy="310"/>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24" name="Oval 124"/>
              <p:cNvSpPr/>
              <p:nvPr/>
            </p:nvSpPr>
            <p:spPr>
              <a:xfrm>
                <a:off x="4528" y="1809"/>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5" name="Oval 125"/>
              <p:cNvSpPr/>
              <p:nvPr/>
            </p:nvSpPr>
            <p:spPr>
              <a:xfrm>
                <a:off x="4444" y="1985"/>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6" name="Text Box 126"/>
              <p:cNvSpPr txBox="1"/>
              <p:nvPr/>
            </p:nvSpPr>
            <p:spPr>
              <a:xfrm>
                <a:off x="4432" y="1937"/>
                <a:ext cx="240" cy="309"/>
              </a:xfrm>
              <a:prstGeom prst="rect">
                <a:avLst/>
              </a:prstGeom>
              <a:noFill/>
              <a:ln w="9525">
                <a:noFill/>
              </a:ln>
            </p:spPr>
            <p:txBody>
              <a:bodyPr anchor="t" anchorCtr="0">
                <a:spAutoFit/>
              </a:bodyPr>
              <a:lstStyle/>
              <a:p>
                <a:pPr>
                  <a:spcBef>
                    <a:spcPct val="50000"/>
                  </a:spcBef>
                </a:pPr>
                <a:r>
                  <a:rPr lang="en-US" altLang="zh-CN" sz="2000" dirty="0">
                    <a:latin typeface="Times New Roman" panose="02020603050405020304" pitchFamily="18" charset="0"/>
                    <a:ea typeface="宋体" panose="02010600030101010101" pitchFamily="2" charset="-122"/>
                  </a:rPr>
                  <a:t>+</a:t>
                </a:r>
              </a:p>
            </p:txBody>
          </p:sp>
          <p:sp>
            <p:nvSpPr>
              <p:cNvPr id="25727" name="Oval 127"/>
              <p:cNvSpPr/>
              <p:nvPr/>
            </p:nvSpPr>
            <p:spPr>
              <a:xfrm>
                <a:off x="4528" y="2194"/>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5728" name="Oval 128"/>
            <p:cNvSpPr/>
            <p:nvPr/>
          </p:nvSpPr>
          <p:spPr>
            <a:xfrm>
              <a:off x="3209" y="1577"/>
              <a:ext cx="39" cy="38"/>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29" name="Oval 129"/>
            <p:cNvSpPr/>
            <p:nvPr/>
          </p:nvSpPr>
          <p:spPr>
            <a:xfrm>
              <a:off x="1199" y="1842"/>
              <a:ext cx="37" cy="3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30" name="Line 130"/>
            <p:cNvSpPr/>
            <p:nvPr/>
          </p:nvSpPr>
          <p:spPr>
            <a:xfrm flipH="1">
              <a:off x="1694" y="1200"/>
              <a:ext cx="10" cy="1056"/>
            </a:xfrm>
            <a:prstGeom prst="line">
              <a:avLst/>
            </a:prstGeom>
            <a:ln w="19050" cap="flat" cmpd="sng">
              <a:solidFill>
                <a:schemeClr val="accent2"/>
              </a:solidFill>
              <a:prstDash val="dash"/>
              <a:round/>
              <a:headEnd type="none" w="med" len="med"/>
              <a:tailEnd type="none" w="med" len="med"/>
            </a:ln>
          </p:spPr>
        </p:sp>
        <p:sp>
          <p:nvSpPr>
            <p:cNvPr id="25731" name="Line 131"/>
            <p:cNvSpPr/>
            <p:nvPr/>
          </p:nvSpPr>
          <p:spPr>
            <a:xfrm flipH="1">
              <a:off x="2781" y="1200"/>
              <a:ext cx="11" cy="1048"/>
            </a:xfrm>
            <a:prstGeom prst="line">
              <a:avLst/>
            </a:prstGeom>
            <a:ln w="19050" cap="flat" cmpd="sng">
              <a:solidFill>
                <a:schemeClr val="accent2"/>
              </a:solidFill>
              <a:prstDash val="dash"/>
              <a:round/>
              <a:headEnd type="none" w="med" len="med"/>
              <a:tailEnd type="none" w="med" len="med"/>
            </a:ln>
          </p:spPr>
        </p:sp>
      </p:grpSp>
      <p:grpSp>
        <p:nvGrpSpPr>
          <p:cNvPr id="10" name="Group 133"/>
          <p:cNvGrpSpPr/>
          <p:nvPr/>
        </p:nvGrpSpPr>
        <p:grpSpPr>
          <a:xfrm>
            <a:off x="609600" y="2743200"/>
            <a:ext cx="6019800" cy="2438400"/>
            <a:chOff x="384" y="1728"/>
            <a:chExt cx="3792" cy="1536"/>
          </a:xfrm>
        </p:grpSpPr>
        <p:sp>
          <p:nvSpPr>
            <p:cNvPr id="25733" name="Text Box 134"/>
            <p:cNvSpPr txBox="1"/>
            <p:nvPr/>
          </p:nvSpPr>
          <p:spPr>
            <a:xfrm>
              <a:off x="1824" y="2707"/>
              <a:ext cx="384" cy="365"/>
            </a:xfrm>
            <a:prstGeom prst="rect">
              <a:avLst/>
            </a:prstGeom>
            <a:noFill/>
            <a:ln w="9525">
              <a:noFill/>
            </a:ln>
          </p:spPr>
          <p:txBody>
            <a:bodyPr anchor="t" anchorCtr="0">
              <a:spAutoFit/>
            </a:bodyPr>
            <a:lstStyle/>
            <a:p>
              <a:pPr>
                <a:spcBef>
                  <a:spcPct val="50000"/>
                </a:spcBef>
              </a:pPr>
              <a:r>
                <a:rPr lang="en-US" altLang="zh-CN" sz="3200" b="1" i="1" dirty="0">
                  <a:solidFill>
                    <a:srgbClr val="FF3300"/>
                  </a:solidFill>
                  <a:latin typeface="Times New Roman" panose="02020603050405020304" pitchFamily="18" charset="0"/>
                  <a:ea typeface="宋体" panose="02010600030101010101" pitchFamily="2" charset="-122"/>
                </a:rPr>
                <a:t>+</a:t>
              </a:r>
              <a:endParaRPr lang="en-US" altLang="zh-CN" sz="3200" b="1" dirty="0">
                <a:solidFill>
                  <a:srgbClr val="FF3300"/>
                </a:solidFill>
                <a:latin typeface="Times New Roman" panose="02020603050405020304" pitchFamily="18" charset="0"/>
                <a:ea typeface="宋体" panose="02010600030101010101" pitchFamily="2" charset="-122"/>
              </a:endParaRPr>
            </a:p>
          </p:txBody>
        </p:sp>
        <p:sp>
          <p:nvSpPr>
            <p:cNvPr id="25734" name="Line 135"/>
            <p:cNvSpPr/>
            <p:nvPr/>
          </p:nvSpPr>
          <p:spPr>
            <a:xfrm flipH="1">
              <a:off x="3792" y="1728"/>
              <a:ext cx="384" cy="0"/>
            </a:xfrm>
            <a:prstGeom prst="line">
              <a:avLst/>
            </a:prstGeom>
            <a:ln w="28575" cap="flat" cmpd="sng">
              <a:solidFill>
                <a:schemeClr val="tx1"/>
              </a:solidFill>
              <a:prstDash val="solid"/>
              <a:round/>
              <a:headEnd type="none" w="med" len="med"/>
              <a:tailEnd type="none" w="med" len="med"/>
            </a:ln>
          </p:spPr>
        </p:sp>
        <p:sp>
          <p:nvSpPr>
            <p:cNvPr id="25735" name="Line 136"/>
            <p:cNvSpPr/>
            <p:nvPr/>
          </p:nvSpPr>
          <p:spPr>
            <a:xfrm>
              <a:off x="4176" y="1728"/>
              <a:ext cx="0" cy="1296"/>
            </a:xfrm>
            <a:prstGeom prst="line">
              <a:avLst/>
            </a:prstGeom>
            <a:ln w="28575" cap="flat" cmpd="sng">
              <a:solidFill>
                <a:schemeClr val="tx1"/>
              </a:solidFill>
              <a:prstDash val="solid"/>
              <a:round/>
              <a:headEnd type="none" w="med" len="med"/>
              <a:tailEnd type="none" w="med" len="med"/>
            </a:ln>
          </p:spPr>
        </p:sp>
        <p:sp>
          <p:nvSpPr>
            <p:cNvPr id="25736" name="Line 137"/>
            <p:cNvSpPr/>
            <p:nvPr/>
          </p:nvSpPr>
          <p:spPr>
            <a:xfrm flipH="1">
              <a:off x="384" y="1728"/>
              <a:ext cx="0" cy="1314"/>
            </a:xfrm>
            <a:prstGeom prst="line">
              <a:avLst/>
            </a:prstGeom>
            <a:ln w="28575" cap="flat" cmpd="sng">
              <a:solidFill>
                <a:schemeClr val="tx1"/>
              </a:solidFill>
              <a:prstDash val="solid"/>
              <a:round/>
              <a:headEnd type="none" w="med" len="med"/>
              <a:tailEnd type="none" w="med" len="med"/>
            </a:ln>
          </p:spPr>
        </p:sp>
        <p:sp>
          <p:nvSpPr>
            <p:cNvPr id="25737" name="Line 138"/>
            <p:cNvSpPr/>
            <p:nvPr/>
          </p:nvSpPr>
          <p:spPr>
            <a:xfrm>
              <a:off x="384" y="3024"/>
              <a:ext cx="1728" cy="0"/>
            </a:xfrm>
            <a:prstGeom prst="line">
              <a:avLst/>
            </a:prstGeom>
            <a:ln w="28575" cap="flat" cmpd="sng">
              <a:solidFill>
                <a:schemeClr val="tx1"/>
              </a:solidFill>
              <a:prstDash val="solid"/>
              <a:round/>
              <a:headEnd type="none" w="med" len="med"/>
              <a:tailEnd type="none" w="med" len="med"/>
            </a:ln>
          </p:spPr>
        </p:sp>
        <p:sp>
          <p:nvSpPr>
            <p:cNvPr id="25738" name="Line 139"/>
            <p:cNvSpPr/>
            <p:nvPr/>
          </p:nvSpPr>
          <p:spPr>
            <a:xfrm>
              <a:off x="2256" y="3024"/>
              <a:ext cx="1920" cy="0"/>
            </a:xfrm>
            <a:prstGeom prst="line">
              <a:avLst/>
            </a:prstGeom>
            <a:ln w="28575" cap="flat" cmpd="sng">
              <a:solidFill>
                <a:schemeClr val="tx1"/>
              </a:solidFill>
              <a:prstDash val="solid"/>
              <a:round/>
              <a:headEnd type="none" w="med" len="med"/>
              <a:tailEnd type="none" w="med" len="med"/>
            </a:ln>
          </p:spPr>
        </p:sp>
        <p:sp>
          <p:nvSpPr>
            <p:cNvPr id="25739" name="Line 140"/>
            <p:cNvSpPr/>
            <p:nvPr/>
          </p:nvSpPr>
          <p:spPr>
            <a:xfrm>
              <a:off x="2112" y="2784"/>
              <a:ext cx="0" cy="480"/>
            </a:xfrm>
            <a:prstGeom prst="line">
              <a:avLst/>
            </a:prstGeom>
            <a:ln w="28575" cap="flat" cmpd="sng">
              <a:solidFill>
                <a:schemeClr val="tx1"/>
              </a:solidFill>
              <a:prstDash val="solid"/>
              <a:round/>
              <a:headEnd type="none" w="med" len="med"/>
              <a:tailEnd type="none" w="med" len="med"/>
            </a:ln>
          </p:spPr>
        </p:sp>
        <p:sp>
          <p:nvSpPr>
            <p:cNvPr id="25740" name="Line 141"/>
            <p:cNvSpPr/>
            <p:nvPr/>
          </p:nvSpPr>
          <p:spPr>
            <a:xfrm>
              <a:off x="2256" y="2880"/>
              <a:ext cx="0" cy="288"/>
            </a:xfrm>
            <a:prstGeom prst="line">
              <a:avLst/>
            </a:prstGeom>
            <a:ln w="28575" cap="flat" cmpd="sng">
              <a:solidFill>
                <a:schemeClr val="tx1"/>
              </a:solidFill>
              <a:prstDash val="solid"/>
              <a:round/>
              <a:headEnd type="none" w="med" len="med"/>
              <a:tailEnd type="none" w="med" len="med"/>
            </a:ln>
          </p:spPr>
        </p:sp>
        <p:sp>
          <p:nvSpPr>
            <p:cNvPr id="25741" name="Line 142"/>
            <p:cNvSpPr/>
            <p:nvPr/>
          </p:nvSpPr>
          <p:spPr>
            <a:xfrm flipH="1">
              <a:off x="384" y="1728"/>
              <a:ext cx="288" cy="0"/>
            </a:xfrm>
            <a:prstGeom prst="line">
              <a:avLst/>
            </a:prstGeom>
            <a:ln w="28575" cap="flat" cmpd="sng">
              <a:solidFill>
                <a:schemeClr val="tx1"/>
              </a:solidFill>
              <a:prstDash val="solid"/>
              <a:round/>
              <a:headEnd type="none" w="med" len="med"/>
              <a:tailEnd type="none" w="med" len="med"/>
            </a:ln>
          </p:spPr>
        </p:sp>
        <p:sp>
          <p:nvSpPr>
            <p:cNvPr id="25742" name="Text Box 143"/>
            <p:cNvSpPr txBox="1"/>
            <p:nvPr/>
          </p:nvSpPr>
          <p:spPr>
            <a:xfrm>
              <a:off x="2304" y="2659"/>
              <a:ext cx="384" cy="365"/>
            </a:xfrm>
            <a:prstGeom prst="rect">
              <a:avLst/>
            </a:prstGeom>
            <a:noFill/>
            <a:ln w="9525">
              <a:noFill/>
            </a:ln>
          </p:spPr>
          <p:txBody>
            <a:bodyPr anchor="t" anchorCtr="0">
              <a:spAutoFit/>
            </a:bodyPr>
            <a:lstStyle/>
            <a:p>
              <a:pPr>
                <a:spcBef>
                  <a:spcPct val="50000"/>
                </a:spcBef>
              </a:pPr>
              <a:r>
                <a:rPr lang="en-US" altLang="zh-CN" sz="3200" b="1" i="1" dirty="0">
                  <a:solidFill>
                    <a:srgbClr val="FF3300"/>
                  </a:solidFill>
                  <a:latin typeface="Times New Roman" panose="02020603050405020304" pitchFamily="18" charset="0"/>
                  <a:ea typeface="宋体" panose="02010600030101010101" pitchFamily="2" charset="-122"/>
                </a:rPr>
                <a:t>–</a:t>
              </a:r>
              <a:endParaRPr lang="en-US" altLang="zh-CN" sz="3200" b="1" dirty="0">
                <a:solidFill>
                  <a:srgbClr val="FF3300"/>
                </a:solidFill>
                <a:latin typeface="Times New Roman" panose="02020603050405020304" pitchFamily="18" charset="0"/>
                <a:ea typeface="宋体" panose="02010600030101010101" pitchFamily="2" charset="-122"/>
              </a:endParaRPr>
            </a:p>
          </p:txBody>
        </p:sp>
      </p:grpSp>
      <p:sp>
        <p:nvSpPr>
          <p:cNvPr id="25743" name="AutoShape 14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44" name="AutoShape 14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45" name="AutoShape 14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11" name="Group 147"/>
          <p:cNvGrpSpPr/>
          <p:nvPr/>
        </p:nvGrpSpPr>
        <p:grpSpPr>
          <a:xfrm>
            <a:off x="2671763" y="1905000"/>
            <a:ext cx="1824037" cy="1698625"/>
            <a:chOff x="1683" y="1200"/>
            <a:chExt cx="1149" cy="1070"/>
          </a:xfrm>
        </p:grpSpPr>
        <p:grpSp>
          <p:nvGrpSpPr>
            <p:cNvPr id="25747" name="Group 148"/>
            <p:cNvGrpSpPr/>
            <p:nvPr/>
          </p:nvGrpSpPr>
          <p:grpSpPr>
            <a:xfrm>
              <a:off x="1984" y="1200"/>
              <a:ext cx="607" cy="1070"/>
              <a:chOff x="2535" y="1039"/>
              <a:chExt cx="746" cy="1306"/>
            </a:xfrm>
          </p:grpSpPr>
          <p:sp>
            <p:nvSpPr>
              <p:cNvPr id="25748" name="Line 149"/>
              <p:cNvSpPr/>
              <p:nvPr/>
            </p:nvSpPr>
            <p:spPr>
              <a:xfrm flipH="1">
                <a:off x="2535" y="1039"/>
                <a:ext cx="13" cy="1306"/>
              </a:xfrm>
              <a:prstGeom prst="line">
                <a:avLst/>
              </a:prstGeom>
              <a:ln w="28575" cap="flat" cmpd="sng">
                <a:solidFill>
                  <a:srgbClr val="FF3300"/>
                </a:solidFill>
                <a:prstDash val="dash"/>
                <a:round/>
                <a:headEnd type="none" w="med" len="med"/>
                <a:tailEnd type="none" w="med" len="med"/>
              </a:ln>
            </p:spPr>
          </p:sp>
          <p:sp>
            <p:nvSpPr>
              <p:cNvPr id="25749" name="Line 150"/>
              <p:cNvSpPr/>
              <p:nvPr/>
            </p:nvSpPr>
            <p:spPr>
              <a:xfrm flipH="1">
                <a:off x="3268" y="1039"/>
                <a:ext cx="13" cy="1306"/>
              </a:xfrm>
              <a:prstGeom prst="line">
                <a:avLst/>
              </a:prstGeom>
              <a:ln w="28575" cap="flat" cmpd="sng">
                <a:solidFill>
                  <a:srgbClr val="FF3300"/>
                </a:solidFill>
                <a:prstDash val="dash"/>
                <a:round/>
                <a:headEnd type="none" w="med" len="med"/>
                <a:tailEnd type="none" w="med" len="med"/>
              </a:ln>
            </p:spPr>
          </p:sp>
        </p:grpSp>
        <p:sp>
          <p:nvSpPr>
            <p:cNvPr id="25750" name="Rectangle 151"/>
            <p:cNvSpPr/>
            <p:nvPr/>
          </p:nvSpPr>
          <p:spPr>
            <a:xfrm>
              <a:off x="1683" y="1200"/>
              <a:ext cx="54" cy="1056"/>
            </a:xfrm>
            <a:prstGeom prst="rect">
              <a:avLst/>
            </a:prstGeom>
            <a:solidFill>
              <a:srgbClr val="FFFFE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751" name="Rectangle 152"/>
            <p:cNvSpPr/>
            <p:nvPr/>
          </p:nvSpPr>
          <p:spPr>
            <a:xfrm>
              <a:off x="2778" y="1200"/>
              <a:ext cx="54" cy="1056"/>
            </a:xfrm>
            <a:prstGeom prst="rect">
              <a:avLst/>
            </a:prstGeom>
            <a:solidFill>
              <a:srgbClr val="FFFFE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13" name="Group 153"/>
          <p:cNvGrpSpPr/>
          <p:nvPr/>
        </p:nvGrpSpPr>
        <p:grpSpPr>
          <a:xfrm>
            <a:off x="2563813" y="2397125"/>
            <a:ext cx="309562" cy="987425"/>
            <a:chOff x="2160" y="1152"/>
            <a:chExt cx="240" cy="768"/>
          </a:xfrm>
        </p:grpSpPr>
        <p:sp>
          <p:nvSpPr>
            <p:cNvPr id="25753" name="Line 154"/>
            <p:cNvSpPr/>
            <p:nvPr/>
          </p:nvSpPr>
          <p:spPr>
            <a:xfrm>
              <a:off x="2160" y="1152"/>
              <a:ext cx="240" cy="0"/>
            </a:xfrm>
            <a:prstGeom prst="line">
              <a:avLst/>
            </a:prstGeom>
            <a:ln w="28575" cap="flat" cmpd="sng">
              <a:solidFill>
                <a:schemeClr val="tx1"/>
              </a:solidFill>
              <a:prstDash val="solid"/>
              <a:round/>
              <a:headEnd type="none" w="med" len="med"/>
              <a:tailEnd type="triangle" w="med" len="med"/>
            </a:ln>
          </p:spPr>
        </p:sp>
        <p:sp>
          <p:nvSpPr>
            <p:cNvPr id="25754" name="Line 155"/>
            <p:cNvSpPr/>
            <p:nvPr/>
          </p:nvSpPr>
          <p:spPr>
            <a:xfrm>
              <a:off x="2160" y="1536"/>
              <a:ext cx="240" cy="0"/>
            </a:xfrm>
            <a:prstGeom prst="line">
              <a:avLst/>
            </a:prstGeom>
            <a:ln w="28575" cap="flat" cmpd="sng">
              <a:solidFill>
                <a:schemeClr val="tx1"/>
              </a:solidFill>
              <a:prstDash val="solid"/>
              <a:round/>
              <a:headEnd type="none" w="med" len="med"/>
              <a:tailEnd type="triangle" w="med" len="med"/>
            </a:ln>
          </p:spPr>
        </p:sp>
        <p:sp>
          <p:nvSpPr>
            <p:cNvPr id="25755" name="Line 156"/>
            <p:cNvSpPr/>
            <p:nvPr/>
          </p:nvSpPr>
          <p:spPr>
            <a:xfrm>
              <a:off x="2160" y="1920"/>
              <a:ext cx="240" cy="0"/>
            </a:xfrm>
            <a:prstGeom prst="line">
              <a:avLst/>
            </a:prstGeom>
            <a:ln w="28575" cap="flat" cmpd="sng">
              <a:solidFill>
                <a:schemeClr val="tx1"/>
              </a:solidFill>
              <a:prstDash val="solid"/>
              <a:round/>
              <a:headEnd type="none" w="med" len="med"/>
              <a:tailEnd type="triangle" w="med" len="med"/>
            </a:ln>
          </p:spPr>
        </p:sp>
      </p:grpSp>
      <p:grpSp>
        <p:nvGrpSpPr>
          <p:cNvPr id="14" name="Group 157"/>
          <p:cNvGrpSpPr/>
          <p:nvPr/>
        </p:nvGrpSpPr>
        <p:grpSpPr>
          <a:xfrm>
            <a:off x="4292600" y="2459038"/>
            <a:ext cx="307975" cy="987425"/>
            <a:chOff x="3456" y="1200"/>
            <a:chExt cx="240" cy="768"/>
          </a:xfrm>
        </p:grpSpPr>
        <p:sp>
          <p:nvSpPr>
            <p:cNvPr id="25757" name="Line 158"/>
            <p:cNvSpPr/>
            <p:nvPr/>
          </p:nvSpPr>
          <p:spPr>
            <a:xfrm flipH="1">
              <a:off x="3456" y="1200"/>
              <a:ext cx="240" cy="0"/>
            </a:xfrm>
            <a:prstGeom prst="line">
              <a:avLst/>
            </a:prstGeom>
            <a:ln w="28575" cap="flat" cmpd="sng">
              <a:solidFill>
                <a:schemeClr val="tx1"/>
              </a:solidFill>
              <a:prstDash val="solid"/>
              <a:round/>
              <a:headEnd type="none" w="med" len="med"/>
              <a:tailEnd type="triangle" w="med" len="med"/>
            </a:ln>
          </p:spPr>
        </p:sp>
        <p:sp>
          <p:nvSpPr>
            <p:cNvPr id="25758" name="Line 159"/>
            <p:cNvSpPr/>
            <p:nvPr/>
          </p:nvSpPr>
          <p:spPr>
            <a:xfrm flipH="1">
              <a:off x="3456" y="1584"/>
              <a:ext cx="240" cy="0"/>
            </a:xfrm>
            <a:prstGeom prst="line">
              <a:avLst/>
            </a:prstGeom>
            <a:ln w="28575" cap="flat" cmpd="sng">
              <a:solidFill>
                <a:schemeClr val="tx1"/>
              </a:solidFill>
              <a:prstDash val="solid"/>
              <a:round/>
              <a:headEnd type="none" w="med" len="med"/>
              <a:tailEnd type="triangle" w="med" len="med"/>
            </a:ln>
          </p:spPr>
        </p:sp>
        <p:sp>
          <p:nvSpPr>
            <p:cNvPr id="25759" name="Line 160"/>
            <p:cNvSpPr/>
            <p:nvPr/>
          </p:nvSpPr>
          <p:spPr>
            <a:xfrm flipH="1">
              <a:off x="3456" y="1968"/>
              <a:ext cx="240" cy="0"/>
            </a:xfrm>
            <a:prstGeom prst="line">
              <a:avLst/>
            </a:prstGeom>
            <a:ln w="28575" cap="flat" cmpd="sng">
              <a:solidFill>
                <a:schemeClr val="tx1"/>
              </a:solidFill>
              <a:prstDash val="solid"/>
              <a:round/>
              <a:headEnd type="none" w="med" len="med"/>
              <a:tailEnd type="triangle" w="med" len="med"/>
            </a:ln>
          </p:spPr>
        </p:sp>
      </p:grpSp>
      <p:grpSp>
        <p:nvGrpSpPr>
          <p:cNvPr id="15" name="Group 161"/>
          <p:cNvGrpSpPr/>
          <p:nvPr/>
        </p:nvGrpSpPr>
        <p:grpSpPr>
          <a:xfrm>
            <a:off x="2717800" y="2395538"/>
            <a:ext cx="2159000" cy="1000125"/>
            <a:chOff x="3456" y="1200"/>
            <a:chExt cx="240" cy="768"/>
          </a:xfrm>
        </p:grpSpPr>
        <p:sp>
          <p:nvSpPr>
            <p:cNvPr id="25761" name="Line 162"/>
            <p:cNvSpPr/>
            <p:nvPr/>
          </p:nvSpPr>
          <p:spPr>
            <a:xfrm flipH="1">
              <a:off x="3456" y="1200"/>
              <a:ext cx="240" cy="0"/>
            </a:xfrm>
            <a:prstGeom prst="line">
              <a:avLst/>
            </a:prstGeom>
            <a:ln w="19050" cap="flat" cmpd="sng">
              <a:solidFill>
                <a:srgbClr val="FF3300"/>
              </a:solidFill>
              <a:prstDash val="solid"/>
              <a:round/>
              <a:headEnd type="none" w="med" len="med"/>
              <a:tailEnd type="triangle" w="med" len="med"/>
            </a:ln>
          </p:spPr>
        </p:sp>
        <p:sp>
          <p:nvSpPr>
            <p:cNvPr id="25762" name="Line 163"/>
            <p:cNvSpPr/>
            <p:nvPr/>
          </p:nvSpPr>
          <p:spPr>
            <a:xfrm flipH="1">
              <a:off x="3456" y="1584"/>
              <a:ext cx="240" cy="0"/>
            </a:xfrm>
            <a:prstGeom prst="line">
              <a:avLst/>
            </a:prstGeom>
            <a:ln w="19050" cap="flat" cmpd="sng">
              <a:solidFill>
                <a:srgbClr val="FF3300"/>
              </a:solidFill>
              <a:prstDash val="solid"/>
              <a:round/>
              <a:headEnd type="none" w="med" len="med"/>
              <a:tailEnd type="triangle" w="med" len="med"/>
            </a:ln>
          </p:spPr>
        </p:sp>
        <p:sp>
          <p:nvSpPr>
            <p:cNvPr id="25763" name="Line 164"/>
            <p:cNvSpPr/>
            <p:nvPr/>
          </p:nvSpPr>
          <p:spPr>
            <a:xfrm flipH="1">
              <a:off x="3456" y="1968"/>
              <a:ext cx="240" cy="0"/>
            </a:xfrm>
            <a:prstGeom prst="line">
              <a:avLst/>
            </a:prstGeom>
            <a:ln w="19050" cap="flat" cmpd="sng">
              <a:solidFill>
                <a:srgbClr val="FF3300"/>
              </a:solidFill>
              <a:prstDash val="solid"/>
              <a:round/>
              <a:headEnd type="none" w="med" len="med"/>
              <a:tailEnd type="triangl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Effect transition="in" filter="wipe(left)">
                                      <p:cBhvr>
                                        <p:cTn id="7" dur="500"/>
                                        <p:tgtEl>
                                          <p:spTgt spid="1536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wipe(left)">
                                      <p:cBhvr>
                                        <p:cTn id="12" dur="500"/>
                                        <p:tgtEl>
                                          <p:spTgt spid="15365"/>
                                        </p:tgtEl>
                                      </p:cBhvr>
                                    </p:animEffect>
                                  </p:childTnLst>
                                </p:cTn>
                              </p:par>
                            </p:childTnLst>
                          </p:cTn>
                        </p:par>
                        <p:par>
                          <p:cTn id="13" fill="hold">
                            <p:stCondLst>
                              <p:cond delay="500"/>
                            </p:stCondLst>
                            <p:childTnLst>
                              <p:par>
                                <p:cTn id="14" presetID="22" presetClass="entr" presetSubtype="4"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5"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blinds(vertical)">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500"/>
                                        <p:tgtEl>
                                          <p:spTgt spid="13"/>
                                        </p:tgtEl>
                                      </p:cBhvr>
                                    </p:animEffect>
                                  </p:childTnLst>
                                  <p:subTnLst>
                                    <p:set>
                                      <p:cBhvr override="childStyle">
                                        <p:cTn dur="1" fill="hold" display="0" masterRel="sameClick" afterEffect="1">
                                          <p:stCondLst>
                                            <p:cond evt="end" delay="0">
                                              <p:tn val="24"/>
                                            </p:cond>
                                          </p:stCondLst>
                                        </p:cTn>
                                        <p:tgtEl>
                                          <p:spTgt spid="13"/>
                                        </p:tgtEl>
                                        <p:attrNameLst>
                                          <p:attrName>style.visibility</p:attrName>
                                        </p:attrNameLst>
                                      </p:cBhvr>
                                      <p:to>
                                        <p:strVal val="hidden"/>
                                      </p:to>
                                    </p:set>
                                  </p:subTnLst>
                                </p:cTn>
                              </p:par>
                            </p:childTnLst>
                          </p:cTn>
                        </p:par>
                        <p:par>
                          <p:cTn id="27" fill="hold">
                            <p:stCondLst>
                              <p:cond delay="500"/>
                            </p:stCondLst>
                            <p:childTnLst>
                              <p:par>
                                <p:cTn id="28" presetID="9"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par>
                          <p:cTn id="31" fill="hold">
                            <p:stCondLst>
                              <p:cond delay="1000"/>
                            </p:stCondLst>
                            <p:childTnLst>
                              <p:par>
                                <p:cTn id="32" presetID="22" presetClass="entr" presetSubtype="2" fill="hold"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right)">
                                      <p:cBhvr>
                                        <p:cTn id="34" dur="500"/>
                                        <p:tgtEl>
                                          <p:spTgt spid="14"/>
                                        </p:tgtEl>
                                      </p:cBhvr>
                                    </p:animEffect>
                                  </p:childTnLst>
                                  <p:subTnLst>
                                    <p:set>
                                      <p:cBhvr override="childStyle">
                                        <p:cTn dur="1" fill="hold" display="0" masterRel="sameClick" afterEffect="1">
                                          <p:stCondLst>
                                            <p:cond evt="end" delay="0">
                                              <p:tn val="32"/>
                                            </p:cond>
                                          </p:stCondLst>
                                        </p:cTn>
                                        <p:tgtEl>
                                          <p:spTgt spid="14"/>
                                        </p:tgtEl>
                                        <p:attrNameLst>
                                          <p:attrName>style.visibility</p:attrName>
                                        </p:attrNameLst>
                                      </p:cBhvr>
                                      <p:to>
                                        <p:strVal val="hidden"/>
                                      </p:to>
                                    </p:set>
                                  </p:subTnLst>
                                </p:cTn>
                              </p:par>
                            </p:childTnLst>
                          </p:cTn>
                        </p:par>
                        <p:par>
                          <p:cTn id="35" fill="hold">
                            <p:stCondLst>
                              <p:cond delay="1500"/>
                            </p:stCondLst>
                            <p:childTnLst>
                              <p:par>
                                <p:cTn id="36" presetID="9"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dissolve">
                                      <p:cBhvr>
                                        <p:cTn id="38" dur="500"/>
                                        <p:tgtEl>
                                          <p:spTgt spid="4"/>
                                        </p:tgtEl>
                                      </p:cBhvr>
                                    </p:animEffect>
                                  </p:childTnLst>
                                </p:cTn>
                              </p:par>
                            </p:childTnLst>
                          </p:cTn>
                        </p:par>
                        <p:par>
                          <p:cTn id="39" fill="hold">
                            <p:stCondLst>
                              <p:cond delay="2000"/>
                            </p:stCondLst>
                            <p:childTnLst>
                              <p:par>
                                <p:cTn id="40" presetID="16" presetClass="entr" presetSubtype="21"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par>
                          <p:cTn id="43" fill="hold">
                            <p:stCondLst>
                              <p:cond delay="2500"/>
                            </p:stCondLst>
                            <p:childTnLst>
                              <p:par>
                                <p:cTn id="44" presetID="3" presetClass="entr" presetSubtype="10" fill="hold" grpId="0" nodeType="afterEffect">
                                  <p:stCondLst>
                                    <p:cond delay="1000"/>
                                  </p:stCondLst>
                                  <p:childTnLst>
                                    <p:set>
                                      <p:cBhvr>
                                        <p:cTn id="45" dur="1" fill="hold">
                                          <p:stCondLst>
                                            <p:cond delay="0"/>
                                          </p:stCondLst>
                                        </p:cTn>
                                        <p:tgtEl>
                                          <p:spTgt spid="15364"/>
                                        </p:tgtEl>
                                        <p:attrNameLst>
                                          <p:attrName>style.visibility</p:attrName>
                                        </p:attrNameLst>
                                      </p:cBhvr>
                                      <p:to>
                                        <p:strVal val="visible"/>
                                      </p:to>
                                    </p:set>
                                    <p:animEffect transition="in" filter="blinds(horizontal)">
                                      <p:cBhvr>
                                        <p:cTn id="46" dur="500"/>
                                        <p:tgtEl>
                                          <p:spTgt spid="15364"/>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5371"/>
                                        </p:tgtEl>
                                        <p:attrNameLst>
                                          <p:attrName>style.visibility</p:attrName>
                                        </p:attrNameLst>
                                      </p:cBhvr>
                                      <p:to>
                                        <p:strVal val="visible"/>
                                      </p:to>
                                    </p:set>
                                    <p:animEffect transition="in" filter="wipe(left)">
                                      <p:cBhvr>
                                        <p:cTn id="51" dur="500"/>
                                        <p:tgtEl>
                                          <p:spTgt spid="15371"/>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2"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right)">
                                      <p:cBhvr>
                                        <p:cTn id="56" dur="500"/>
                                        <p:tgtEl>
                                          <p:spTgt spid="15"/>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2" fill="hold" nodeType="clickEffect">
                                  <p:stCondLst>
                                    <p:cond delay="0"/>
                                  </p:stCondLst>
                                  <p:childTnLst>
                                    <p:set>
                                      <p:cBhvr>
                                        <p:cTn id="60" dur="1" fill="hold">
                                          <p:stCondLst>
                                            <p:cond delay="0"/>
                                          </p:stCondLst>
                                        </p:cTn>
                                        <p:tgtEl>
                                          <p:spTgt spid="15369"/>
                                        </p:tgtEl>
                                        <p:attrNameLst>
                                          <p:attrName>style.visibility</p:attrName>
                                        </p:attrNameLst>
                                      </p:cBhvr>
                                      <p:to>
                                        <p:strVal val="visible"/>
                                      </p:to>
                                    </p:set>
                                    <p:animEffect transition="in" filter="wipe(right)">
                                      <p:cBhvr>
                                        <p:cTn id="61" dur="500"/>
                                        <p:tgtEl>
                                          <p:spTgt spid="15369"/>
                                        </p:tgtEl>
                                      </p:cBhvr>
                                    </p:animEffect>
                                  </p:childTnLst>
                                </p:cTn>
                              </p:par>
                            </p:childTnLst>
                          </p:cTn>
                        </p:par>
                        <p:par>
                          <p:cTn id="62" fill="hold">
                            <p:stCondLst>
                              <p:cond delay="500"/>
                            </p:stCondLst>
                            <p:childTnLst>
                              <p:par>
                                <p:cTn id="63" presetID="3" presetClass="entr" presetSubtype="5" fill="hold" grpId="0" nodeType="afterEffect">
                                  <p:stCondLst>
                                    <p:cond delay="0"/>
                                  </p:stCondLst>
                                  <p:childTnLst>
                                    <p:set>
                                      <p:cBhvr>
                                        <p:cTn id="64" dur="1" fill="hold">
                                          <p:stCondLst>
                                            <p:cond delay="0"/>
                                          </p:stCondLst>
                                        </p:cTn>
                                        <p:tgtEl>
                                          <p:spTgt spid="15370"/>
                                        </p:tgtEl>
                                        <p:attrNameLst>
                                          <p:attrName>style.visibility</p:attrName>
                                        </p:attrNameLst>
                                      </p:cBhvr>
                                      <p:to>
                                        <p:strVal val="visible"/>
                                      </p:to>
                                    </p:set>
                                    <p:animEffect transition="in" filter="blinds(vertical)">
                                      <p:cBhvr>
                                        <p:cTn id="65" dur="500"/>
                                        <p:tgtEl>
                                          <p:spTgt spid="15370"/>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8" fill="hold" grpId="0" nodeType="clickEffect">
                                  <p:stCondLst>
                                    <p:cond delay="0"/>
                                  </p:stCondLst>
                                  <p:childTnLst>
                                    <p:set>
                                      <p:cBhvr>
                                        <p:cTn id="69" dur="1" fill="hold">
                                          <p:stCondLst>
                                            <p:cond delay="0"/>
                                          </p:stCondLst>
                                        </p:cTn>
                                        <p:tgtEl>
                                          <p:spTgt spid="15372"/>
                                        </p:tgtEl>
                                        <p:attrNameLst>
                                          <p:attrName>style.visibility</p:attrName>
                                        </p:attrNameLst>
                                      </p:cBhvr>
                                      <p:to>
                                        <p:strVal val="visible"/>
                                      </p:to>
                                    </p:set>
                                    <p:animEffect transition="in" filter="wipe(left)">
                                      <p:cBhvr>
                                        <p:cTn id="70" dur="500"/>
                                        <p:tgtEl>
                                          <p:spTgt spid="15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P spid="15364" grpId="0"/>
      <p:bldP spid="15365" grpId="0" animBg="1"/>
      <p:bldP spid="15370" grpId="0"/>
      <p:bldP spid="15371" grpId="0"/>
      <p:bldP spid="1537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2828925" y="914400"/>
            <a:ext cx="1585913" cy="4572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400" b="1" i="0"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PN </a:t>
            </a:r>
            <a:r>
              <a:rPr kumimoji="1" lang="zh-CN" altLang="en-US" sz="2400" b="1" i="0"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结变宽</a:t>
            </a:r>
          </a:p>
        </p:txBody>
      </p:sp>
      <p:sp>
        <p:nvSpPr>
          <p:cNvPr id="16387" name="Rectangle 3"/>
          <p:cNvSpPr>
            <a:spLocks noGrp="1" noChangeArrowheads="1"/>
          </p:cNvSpPr>
          <p:nvPr>
            <p:ph type="title"/>
          </p:nvPr>
        </p:nvSpPr>
        <p:spPr>
          <a:xfrm>
            <a:off x="457200" y="457200"/>
            <a:ext cx="7315200" cy="4572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mj-lt"/>
                <a:ea typeface="+mj-ea"/>
                <a:cs typeface="+mj-cs"/>
              </a:rPr>
              <a:t>2.  PN </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mj-lt"/>
                <a:ea typeface="+mj-ea"/>
                <a:cs typeface="+mj-cs"/>
              </a:rPr>
              <a:t>结加反向电压（反向偏置）</a:t>
            </a:r>
          </a:p>
        </p:txBody>
      </p:sp>
      <p:grpSp>
        <p:nvGrpSpPr>
          <p:cNvPr id="2" name="Group 4"/>
          <p:cNvGrpSpPr/>
          <p:nvPr/>
        </p:nvGrpSpPr>
        <p:grpSpPr>
          <a:xfrm>
            <a:off x="2667000" y="3336925"/>
            <a:ext cx="2133600" cy="457200"/>
            <a:chOff x="2400" y="2707"/>
            <a:chExt cx="1344" cy="288"/>
          </a:xfrm>
        </p:grpSpPr>
        <p:sp>
          <p:nvSpPr>
            <p:cNvPr id="26629" name="Line 5"/>
            <p:cNvSpPr/>
            <p:nvPr/>
          </p:nvSpPr>
          <p:spPr>
            <a:xfrm flipH="1">
              <a:off x="2400" y="2851"/>
              <a:ext cx="492" cy="0"/>
            </a:xfrm>
            <a:prstGeom prst="line">
              <a:avLst/>
            </a:prstGeom>
            <a:ln w="28575" cap="flat" cmpd="sng">
              <a:solidFill>
                <a:schemeClr val="tx1"/>
              </a:solidFill>
              <a:prstDash val="solid"/>
              <a:round/>
              <a:headEnd type="none" w="med" len="med"/>
              <a:tailEnd type="triangle" w="med" len="med"/>
            </a:ln>
          </p:spPr>
        </p:sp>
        <p:sp>
          <p:nvSpPr>
            <p:cNvPr id="16390" name="Text Box 6"/>
            <p:cNvSpPr txBox="1">
              <a:spLocks noChangeArrowheads="1"/>
            </p:cNvSpPr>
            <p:nvPr/>
          </p:nvSpPr>
          <p:spPr bwMode="auto">
            <a:xfrm>
              <a:off x="2892" y="2707"/>
              <a:ext cx="852" cy="288"/>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b="1" kern="1200" cap="none" spc="0" normalizeH="0" baseline="0" noProof="0">
                  <a:solidFill>
                    <a:srgbClr val="00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外电场</a:t>
              </a:r>
            </a:p>
          </p:txBody>
        </p:sp>
      </p:grpSp>
      <p:sp>
        <p:nvSpPr>
          <p:cNvPr id="16391" name="Rectangle 7" descr="40%"/>
          <p:cNvSpPr/>
          <p:nvPr/>
        </p:nvSpPr>
        <p:spPr>
          <a:xfrm>
            <a:off x="6705600" y="1679575"/>
            <a:ext cx="2097088" cy="2282825"/>
          </a:xfrm>
          <a:prstGeom prst="rect">
            <a:avLst/>
          </a:prstGeom>
          <a:noFill/>
          <a:ln w="9525">
            <a:noFill/>
          </a:ln>
        </p:spPr>
        <p:txBody>
          <a:bodyPr anchor="t" anchorCtr="0">
            <a:spAutoFit/>
          </a:bodyPr>
          <a:lstStyle/>
          <a:p>
            <a:pPr algn="just">
              <a:spcBef>
                <a:spcPct val="50000"/>
              </a:spcBef>
            </a:pPr>
            <a:r>
              <a:rPr lang="en-US" altLang="zh-CN" b="1" dirty="0">
                <a:latin typeface="Times New Roman" panose="02020603050405020304" pitchFamily="18" charset="0"/>
                <a:ea typeface="宋体" panose="02010600030101010101" pitchFamily="2" charset="-122"/>
              </a:rPr>
              <a:t>    </a:t>
            </a:r>
            <a:r>
              <a:rPr lang="zh-CN" altLang="en-US" b="1" dirty="0">
                <a:latin typeface="Times New Roman" panose="02020603050405020304" pitchFamily="18" charset="0"/>
                <a:ea typeface="宋体" panose="02010600030101010101" pitchFamily="2" charset="-122"/>
              </a:rPr>
              <a:t>内电场被加强，少子的漂移加强，由于少子数量很少，形成很小的反向电流。</a:t>
            </a:r>
          </a:p>
        </p:txBody>
      </p:sp>
      <p:sp>
        <p:nvSpPr>
          <p:cNvPr id="16392" name="Line 8"/>
          <p:cNvSpPr/>
          <p:nvPr/>
        </p:nvSpPr>
        <p:spPr>
          <a:xfrm>
            <a:off x="1524000" y="4068763"/>
            <a:ext cx="1143000" cy="0"/>
          </a:xfrm>
          <a:prstGeom prst="line">
            <a:avLst/>
          </a:prstGeom>
          <a:ln w="28575" cap="flat" cmpd="sng">
            <a:solidFill>
              <a:srgbClr val="FF3300"/>
            </a:solidFill>
            <a:prstDash val="solid"/>
            <a:round/>
            <a:headEnd type="none" w="med" len="med"/>
            <a:tailEnd type="triangle" w="med" len="med"/>
          </a:ln>
        </p:spPr>
      </p:sp>
      <p:sp>
        <p:nvSpPr>
          <p:cNvPr id="16393" name="Text Box 9"/>
          <p:cNvSpPr txBox="1"/>
          <p:nvPr/>
        </p:nvSpPr>
        <p:spPr>
          <a:xfrm>
            <a:off x="1841500" y="3413125"/>
            <a:ext cx="534988" cy="579438"/>
          </a:xfrm>
          <a:prstGeom prst="rect">
            <a:avLst/>
          </a:prstGeom>
          <a:noFill/>
          <a:ln w="9525">
            <a:noFill/>
          </a:ln>
        </p:spPr>
        <p:txBody>
          <a:bodyPr wrap="none" anchor="t" anchorCtr="0">
            <a:spAutoFit/>
          </a:bodyPr>
          <a:lstStyle/>
          <a:p>
            <a:pPr>
              <a:spcBef>
                <a:spcPct val="50000"/>
              </a:spcBef>
            </a:pPr>
            <a:r>
              <a:rPr lang="en-US" altLang="zh-CN" sz="3200" b="1" i="1" dirty="0">
                <a:latin typeface="Times New Roman" panose="02020603050405020304" pitchFamily="18" charset="0"/>
                <a:ea typeface="宋体" panose="02010600030101010101" pitchFamily="2" charset="-122"/>
              </a:rPr>
              <a:t>I</a:t>
            </a:r>
            <a:r>
              <a:rPr lang="en-US" altLang="zh-CN" sz="3200" b="1" baseline="-25000" dirty="0">
                <a:latin typeface="Times New Roman" panose="02020603050405020304" pitchFamily="18" charset="0"/>
                <a:ea typeface="宋体" panose="02010600030101010101" pitchFamily="2" charset="-122"/>
              </a:rPr>
              <a:t>R</a:t>
            </a:r>
            <a:endParaRPr lang="en-US" altLang="zh-CN" sz="3200" b="1" dirty="0">
              <a:latin typeface="Times New Roman" panose="02020603050405020304" pitchFamily="18" charset="0"/>
              <a:ea typeface="宋体" panose="02010600030101010101" pitchFamily="2" charset="-122"/>
            </a:endParaRPr>
          </a:p>
        </p:txBody>
      </p:sp>
      <p:sp>
        <p:nvSpPr>
          <p:cNvPr id="16394" name="Rectangle 10"/>
          <p:cNvSpPr>
            <a:spLocks noChangeArrowheads="1"/>
          </p:cNvSpPr>
          <p:nvPr/>
        </p:nvSpPr>
        <p:spPr bwMode="auto">
          <a:xfrm>
            <a:off x="5749925" y="461963"/>
            <a:ext cx="2622550" cy="519113"/>
          </a:xfrm>
          <a:prstGeom prst="rect">
            <a:avLst/>
          </a:prstGeom>
          <a:gradFill rotWithShape="1">
            <a:gsLst>
              <a:gs pos="0">
                <a:srgbClr val="FFFF99"/>
              </a:gs>
              <a:gs pos="50000">
                <a:srgbClr val="FFFFFF"/>
              </a:gs>
              <a:gs pos="100000">
                <a:srgbClr val="FFFF99"/>
              </a:gs>
            </a:gsLst>
            <a:lin ang="5400000" scaled="1"/>
          </a:grad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 P</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接负、</a:t>
            </a:r>
            <a:r>
              <a:rPr kumimoji="1" lang="en-US" altLang="zh-CN"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N</a:t>
            </a: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接正 </a:t>
            </a:r>
          </a:p>
        </p:txBody>
      </p:sp>
      <p:grpSp>
        <p:nvGrpSpPr>
          <p:cNvPr id="3" name="Group 11"/>
          <p:cNvGrpSpPr/>
          <p:nvPr/>
        </p:nvGrpSpPr>
        <p:grpSpPr>
          <a:xfrm>
            <a:off x="4600575" y="1835150"/>
            <a:ext cx="304800" cy="976313"/>
            <a:chOff x="2160" y="1152"/>
            <a:chExt cx="240" cy="768"/>
          </a:xfrm>
        </p:grpSpPr>
        <p:sp>
          <p:nvSpPr>
            <p:cNvPr id="26636" name="Line 12"/>
            <p:cNvSpPr/>
            <p:nvPr/>
          </p:nvSpPr>
          <p:spPr>
            <a:xfrm>
              <a:off x="2160" y="1152"/>
              <a:ext cx="240" cy="0"/>
            </a:xfrm>
            <a:prstGeom prst="line">
              <a:avLst/>
            </a:prstGeom>
            <a:ln w="9525" cap="flat" cmpd="sng">
              <a:solidFill>
                <a:schemeClr val="tx1"/>
              </a:solidFill>
              <a:prstDash val="solid"/>
              <a:round/>
              <a:headEnd type="none" w="med" len="med"/>
              <a:tailEnd type="triangle" w="med" len="med"/>
            </a:ln>
          </p:spPr>
        </p:sp>
        <p:sp>
          <p:nvSpPr>
            <p:cNvPr id="26637" name="Line 13"/>
            <p:cNvSpPr/>
            <p:nvPr/>
          </p:nvSpPr>
          <p:spPr>
            <a:xfrm>
              <a:off x="2160" y="1536"/>
              <a:ext cx="240" cy="0"/>
            </a:xfrm>
            <a:prstGeom prst="line">
              <a:avLst/>
            </a:prstGeom>
            <a:ln w="9525" cap="flat" cmpd="sng">
              <a:solidFill>
                <a:schemeClr val="tx1"/>
              </a:solidFill>
              <a:prstDash val="solid"/>
              <a:round/>
              <a:headEnd type="none" w="med" len="med"/>
              <a:tailEnd type="triangle" w="med" len="med"/>
            </a:ln>
          </p:spPr>
        </p:sp>
        <p:sp>
          <p:nvSpPr>
            <p:cNvPr id="26638" name="Line 14"/>
            <p:cNvSpPr/>
            <p:nvPr/>
          </p:nvSpPr>
          <p:spPr>
            <a:xfrm>
              <a:off x="2160" y="1920"/>
              <a:ext cx="240" cy="0"/>
            </a:xfrm>
            <a:prstGeom prst="line">
              <a:avLst/>
            </a:prstGeom>
            <a:ln w="9525" cap="flat" cmpd="sng">
              <a:solidFill>
                <a:schemeClr val="tx1"/>
              </a:solidFill>
              <a:prstDash val="solid"/>
              <a:round/>
              <a:headEnd type="none" w="med" len="med"/>
              <a:tailEnd type="triangle" w="med" len="med"/>
            </a:ln>
          </p:spPr>
        </p:sp>
      </p:grpSp>
      <p:grpSp>
        <p:nvGrpSpPr>
          <p:cNvPr id="4" name="Group 15"/>
          <p:cNvGrpSpPr/>
          <p:nvPr/>
        </p:nvGrpSpPr>
        <p:grpSpPr>
          <a:xfrm>
            <a:off x="2103438" y="1835150"/>
            <a:ext cx="304800" cy="976313"/>
            <a:chOff x="3456" y="1200"/>
            <a:chExt cx="240" cy="768"/>
          </a:xfrm>
        </p:grpSpPr>
        <p:sp>
          <p:nvSpPr>
            <p:cNvPr id="26640" name="Line 16"/>
            <p:cNvSpPr/>
            <p:nvPr/>
          </p:nvSpPr>
          <p:spPr>
            <a:xfrm flipH="1">
              <a:off x="3456" y="1200"/>
              <a:ext cx="240" cy="0"/>
            </a:xfrm>
            <a:prstGeom prst="line">
              <a:avLst/>
            </a:prstGeom>
            <a:ln w="9525" cap="flat" cmpd="sng">
              <a:solidFill>
                <a:schemeClr val="tx1"/>
              </a:solidFill>
              <a:prstDash val="solid"/>
              <a:round/>
              <a:headEnd type="none" w="med" len="med"/>
              <a:tailEnd type="triangle" w="med" len="med"/>
            </a:ln>
          </p:spPr>
        </p:sp>
        <p:sp>
          <p:nvSpPr>
            <p:cNvPr id="26641" name="Line 17"/>
            <p:cNvSpPr/>
            <p:nvPr/>
          </p:nvSpPr>
          <p:spPr>
            <a:xfrm flipH="1">
              <a:off x="3456" y="1584"/>
              <a:ext cx="240" cy="0"/>
            </a:xfrm>
            <a:prstGeom prst="line">
              <a:avLst/>
            </a:prstGeom>
            <a:ln w="9525" cap="flat" cmpd="sng">
              <a:solidFill>
                <a:schemeClr val="tx1"/>
              </a:solidFill>
              <a:prstDash val="solid"/>
              <a:round/>
              <a:headEnd type="none" w="med" len="med"/>
              <a:tailEnd type="triangle" w="med" len="med"/>
            </a:ln>
          </p:spPr>
        </p:sp>
        <p:sp>
          <p:nvSpPr>
            <p:cNvPr id="26642" name="Line 18"/>
            <p:cNvSpPr/>
            <p:nvPr/>
          </p:nvSpPr>
          <p:spPr>
            <a:xfrm flipH="1">
              <a:off x="3456" y="1968"/>
              <a:ext cx="240" cy="0"/>
            </a:xfrm>
            <a:prstGeom prst="line">
              <a:avLst/>
            </a:prstGeom>
            <a:ln w="9525" cap="flat" cmpd="sng">
              <a:solidFill>
                <a:schemeClr val="tx1"/>
              </a:solidFill>
              <a:prstDash val="solid"/>
              <a:round/>
              <a:headEnd type="none" w="med" len="med"/>
              <a:tailEnd type="triangle" w="med" len="med"/>
            </a:ln>
          </p:spPr>
        </p:sp>
      </p:grpSp>
      <p:sp>
        <p:nvSpPr>
          <p:cNvPr id="16403" name="Line 19"/>
          <p:cNvSpPr/>
          <p:nvPr/>
        </p:nvSpPr>
        <p:spPr>
          <a:xfrm flipH="1">
            <a:off x="2224088" y="1371600"/>
            <a:ext cx="17462" cy="1658938"/>
          </a:xfrm>
          <a:prstGeom prst="line">
            <a:avLst/>
          </a:prstGeom>
          <a:ln w="19050" cap="flat" cmpd="sng">
            <a:solidFill>
              <a:srgbClr val="FF3300"/>
            </a:solidFill>
            <a:prstDash val="dash"/>
            <a:round/>
            <a:headEnd type="none" w="med" len="med"/>
            <a:tailEnd type="none" w="med" len="med"/>
          </a:ln>
        </p:spPr>
      </p:sp>
      <p:sp>
        <p:nvSpPr>
          <p:cNvPr id="16404" name="Line 20"/>
          <p:cNvSpPr/>
          <p:nvPr/>
        </p:nvSpPr>
        <p:spPr>
          <a:xfrm flipH="1">
            <a:off x="4662488" y="1371600"/>
            <a:ext cx="15875" cy="1658938"/>
          </a:xfrm>
          <a:prstGeom prst="line">
            <a:avLst/>
          </a:prstGeom>
          <a:ln w="19050" cap="flat" cmpd="sng">
            <a:solidFill>
              <a:srgbClr val="FF3300"/>
            </a:solidFill>
            <a:prstDash val="dash"/>
            <a:round/>
            <a:headEnd type="none" w="med" len="med"/>
            <a:tailEnd type="none" w="med" len="med"/>
          </a:ln>
        </p:spPr>
      </p:sp>
      <p:grpSp>
        <p:nvGrpSpPr>
          <p:cNvPr id="26645" name="Group 21"/>
          <p:cNvGrpSpPr/>
          <p:nvPr/>
        </p:nvGrpSpPr>
        <p:grpSpPr>
          <a:xfrm>
            <a:off x="1066800" y="1371600"/>
            <a:ext cx="4887913" cy="2193925"/>
            <a:chOff x="672" y="1210"/>
            <a:chExt cx="3079" cy="1382"/>
          </a:xfrm>
        </p:grpSpPr>
        <p:sp>
          <p:nvSpPr>
            <p:cNvPr id="16406" name="Rectangle 22"/>
            <p:cNvSpPr>
              <a:spLocks noChangeArrowheads="1"/>
            </p:cNvSpPr>
            <p:nvPr/>
          </p:nvSpPr>
          <p:spPr bwMode="auto">
            <a:xfrm>
              <a:off x="672" y="1210"/>
              <a:ext cx="1554" cy="1045"/>
            </a:xfrm>
            <a:prstGeom prst="rect">
              <a:avLst/>
            </a:prstGeom>
            <a:noFill/>
            <a:ln w="19050">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endParaRPr kumimoji="1" lang="zh-CN" altLang="zh-CN" sz="2000" b="1" i="0" u="sng"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26647" name="Rectangle 23"/>
            <p:cNvSpPr/>
            <p:nvPr/>
          </p:nvSpPr>
          <p:spPr>
            <a:xfrm>
              <a:off x="2226" y="1210"/>
              <a:ext cx="1525" cy="1045"/>
            </a:xfrm>
            <a:prstGeom prst="rect">
              <a:avLst/>
            </a:prstGeom>
            <a:noFill/>
            <a:ln w="1905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48" name="Oval 24"/>
            <p:cNvSpPr/>
            <p:nvPr/>
          </p:nvSpPr>
          <p:spPr>
            <a:xfrm>
              <a:off x="3167" y="1508"/>
              <a:ext cx="39" cy="37"/>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49" name="Oval 25"/>
            <p:cNvSpPr/>
            <p:nvPr/>
          </p:nvSpPr>
          <p:spPr>
            <a:xfrm>
              <a:off x="1181" y="1844"/>
              <a:ext cx="38" cy="3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50" name="Line 26"/>
            <p:cNvSpPr/>
            <p:nvPr/>
          </p:nvSpPr>
          <p:spPr>
            <a:xfrm flipH="1">
              <a:off x="2725" y="1210"/>
              <a:ext cx="10" cy="1037"/>
            </a:xfrm>
            <a:prstGeom prst="line">
              <a:avLst/>
            </a:prstGeom>
            <a:ln w="19050" cap="flat" cmpd="sng">
              <a:solidFill>
                <a:schemeClr val="accent2"/>
              </a:solidFill>
              <a:prstDash val="dash"/>
              <a:round/>
              <a:headEnd type="none" w="med" len="med"/>
              <a:tailEnd type="none" w="med" len="med"/>
            </a:ln>
          </p:spPr>
        </p:sp>
        <p:grpSp>
          <p:nvGrpSpPr>
            <p:cNvPr id="26651" name="Group 27"/>
            <p:cNvGrpSpPr/>
            <p:nvPr/>
          </p:nvGrpSpPr>
          <p:grpSpPr>
            <a:xfrm>
              <a:off x="1785" y="2246"/>
              <a:ext cx="1094" cy="288"/>
              <a:chOff x="2400" y="2254"/>
              <a:chExt cx="1368" cy="361"/>
            </a:xfrm>
          </p:grpSpPr>
          <p:sp>
            <p:nvSpPr>
              <p:cNvPr id="26652" name="Line 28"/>
              <p:cNvSpPr/>
              <p:nvPr/>
            </p:nvSpPr>
            <p:spPr>
              <a:xfrm flipH="1">
                <a:off x="2400" y="2448"/>
                <a:ext cx="492" cy="0"/>
              </a:xfrm>
              <a:prstGeom prst="line">
                <a:avLst/>
              </a:prstGeom>
              <a:ln w="28575" cap="flat" cmpd="sng">
                <a:solidFill>
                  <a:schemeClr val="tx1"/>
                </a:solidFill>
                <a:prstDash val="solid"/>
                <a:round/>
                <a:headEnd type="none" w="med" len="med"/>
                <a:tailEnd type="triangle" w="med" len="med"/>
              </a:ln>
            </p:spPr>
          </p:sp>
          <p:sp>
            <p:nvSpPr>
              <p:cNvPr id="16413" name="Text Box 29"/>
              <p:cNvSpPr txBox="1">
                <a:spLocks noChangeArrowheads="1"/>
              </p:cNvSpPr>
              <p:nvPr/>
            </p:nvSpPr>
            <p:spPr bwMode="auto">
              <a:xfrm>
                <a:off x="2891" y="2254"/>
                <a:ext cx="877" cy="361"/>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b="1" kern="1200" cap="none" spc="0" normalizeH="0" baseline="0" noProof="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内电场</a:t>
                </a:r>
              </a:p>
            </p:txBody>
          </p:sp>
        </p:grpSp>
        <p:sp>
          <p:nvSpPr>
            <p:cNvPr id="16414" name="Text Box 30"/>
            <p:cNvSpPr txBox="1">
              <a:spLocks noChangeArrowheads="1"/>
            </p:cNvSpPr>
            <p:nvPr/>
          </p:nvSpPr>
          <p:spPr bwMode="auto">
            <a:xfrm>
              <a:off x="912" y="2304"/>
              <a:ext cx="233" cy="288"/>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P</a:t>
              </a:r>
              <a:endParaRPr lang="en-US" altLang="zh-CN" b="1" noProof="1">
                <a:effectLst>
                  <a:outerShdw blurRad="38100" dist="38100" dir="2700000">
                    <a:srgbClr val="FFFFFF"/>
                  </a:outerShdw>
                </a:effectLst>
                <a:latin typeface="Times New Roman" panose="02020603050405020304" pitchFamily="18" charset="0"/>
              </a:endParaRPr>
            </a:p>
          </p:txBody>
        </p:sp>
        <p:sp>
          <p:nvSpPr>
            <p:cNvPr id="16415" name="Text Box 31"/>
            <p:cNvSpPr txBox="1">
              <a:spLocks noChangeArrowheads="1"/>
            </p:cNvSpPr>
            <p:nvPr/>
          </p:nvSpPr>
          <p:spPr bwMode="auto">
            <a:xfrm>
              <a:off x="3264" y="2304"/>
              <a:ext cx="255" cy="288"/>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N</a:t>
              </a:r>
              <a:endParaRPr lang="en-US" altLang="zh-CN" b="1" noProof="1">
                <a:effectLst>
                  <a:outerShdw blurRad="38100" dist="38100" dir="2700000">
                    <a:srgbClr val="FFFFFF"/>
                  </a:outerShdw>
                </a:effectLst>
                <a:latin typeface="Times New Roman" panose="02020603050405020304" pitchFamily="18" charset="0"/>
              </a:endParaRPr>
            </a:p>
          </p:txBody>
        </p:sp>
        <p:grpSp>
          <p:nvGrpSpPr>
            <p:cNvPr id="26656" name="Group 32"/>
            <p:cNvGrpSpPr/>
            <p:nvPr/>
          </p:nvGrpSpPr>
          <p:grpSpPr>
            <a:xfrm>
              <a:off x="2284" y="1287"/>
              <a:ext cx="192" cy="857"/>
              <a:chOff x="3024" y="1104"/>
              <a:chExt cx="240" cy="1071"/>
            </a:xfrm>
          </p:grpSpPr>
          <p:sp>
            <p:nvSpPr>
              <p:cNvPr id="26657" name="Oval 33"/>
              <p:cNvSpPr/>
              <p:nvPr/>
            </p:nvSpPr>
            <p:spPr>
              <a:xfrm>
                <a:off x="3036" y="115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18" name="Text Box 34"/>
              <p:cNvSpPr txBox="1">
                <a:spLocks noChangeArrowheads="1"/>
              </p:cNvSpPr>
              <p:nvPr/>
            </p:nvSpPr>
            <p:spPr bwMode="auto">
              <a:xfrm>
                <a:off x="3024" y="1104"/>
                <a:ext cx="240" cy="312"/>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659" name="Oval 35"/>
              <p:cNvSpPr/>
              <p:nvPr/>
            </p:nvSpPr>
            <p:spPr>
              <a:xfrm>
                <a:off x="3036" y="152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20" name="Text Box 36"/>
              <p:cNvSpPr txBox="1">
                <a:spLocks noChangeArrowheads="1"/>
              </p:cNvSpPr>
              <p:nvPr/>
            </p:nvSpPr>
            <p:spPr bwMode="auto">
              <a:xfrm>
                <a:off x="3024" y="1476"/>
                <a:ext cx="240" cy="311"/>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661" name="Oval 37"/>
              <p:cNvSpPr/>
              <p:nvPr/>
            </p:nvSpPr>
            <p:spPr>
              <a:xfrm>
                <a:off x="3036" y="1909"/>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22" name="Text Box 38"/>
              <p:cNvSpPr txBox="1">
                <a:spLocks noChangeArrowheads="1"/>
              </p:cNvSpPr>
              <p:nvPr/>
            </p:nvSpPr>
            <p:spPr bwMode="auto">
              <a:xfrm>
                <a:off x="3024" y="1863"/>
                <a:ext cx="240" cy="312"/>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grpSp>
        <p:grpSp>
          <p:nvGrpSpPr>
            <p:cNvPr id="26663" name="Group 39"/>
            <p:cNvGrpSpPr/>
            <p:nvPr/>
          </p:nvGrpSpPr>
          <p:grpSpPr>
            <a:xfrm>
              <a:off x="710" y="1287"/>
              <a:ext cx="269" cy="854"/>
              <a:chOff x="1073" y="1155"/>
              <a:chExt cx="336" cy="1067"/>
            </a:xfrm>
          </p:grpSpPr>
          <p:sp>
            <p:nvSpPr>
              <p:cNvPr id="16424" name="Text Box 40"/>
              <p:cNvSpPr txBox="1">
                <a:spLocks noChangeArrowheads="1"/>
              </p:cNvSpPr>
              <p:nvPr/>
            </p:nvSpPr>
            <p:spPr bwMode="auto">
              <a:xfrm>
                <a:off x="1073" y="1524"/>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25" name="Text Box 41"/>
              <p:cNvSpPr txBox="1">
                <a:spLocks noChangeArrowheads="1"/>
              </p:cNvSpPr>
              <p:nvPr/>
            </p:nvSpPr>
            <p:spPr bwMode="auto">
              <a:xfrm>
                <a:off x="1073" y="1155"/>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26" name="Text Box 42"/>
              <p:cNvSpPr txBox="1">
                <a:spLocks noChangeArrowheads="1"/>
              </p:cNvSpPr>
              <p:nvPr/>
            </p:nvSpPr>
            <p:spPr bwMode="auto">
              <a:xfrm>
                <a:off x="1073" y="1910"/>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grpSp>
            <p:nvGrpSpPr>
              <p:cNvPr id="26667" name="Group 43"/>
              <p:cNvGrpSpPr/>
              <p:nvPr/>
            </p:nvGrpSpPr>
            <p:grpSpPr>
              <a:xfrm>
                <a:off x="1121" y="1201"/>
                <a:ext cx="192" cy="1007"/>
                <a:chOff x="1121" y="1201"/>
                <a:chExt cx="192" cy="1007"/>
              </a:xfrm>
            </p:grpSpPr>
            <p:sp>
              <p:nvSpPr>
                <p:cNvPr id="26668" name="Oval 44"/>
                <p:cNvSpPr/>
                <p:nvPr/>
              </p:nvSpPr>
              <p:spPr>
                <a:xfrm>
                  <a:off x="1121" y="157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69" name="Oval 45"/>
                <p:cNvSpPr/>
                <p:nvPr/>
              </p:nvSpPr>
              <p:spPr>
                <a:xfrm>
                  <a:off x="1205" y="178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70" name="Oval 46"/>
                <p:cNvSpPr/>
                <p:nvPr/>
              </p:nvSpPr>
              <p:spPr>
                <a:xfrm>
                  <a:off x="1121" y="120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71" name="Oval 47"/>
                <p:cNvSpPr/>
                <p:nvPr/>
              </p:nvSpPr>
              <p:spPr>
                <a:xfrm>
                  <a:off x="1205" y="141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72" name="Oval 48"/>
                <p:cNvSpPr/>
                <p:nvPr/>
              </p:nvSpPr>
              <p:spPr>
                <a:xfrm>
                  <a:off x="1121" y="195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73" name="Oval 49"/>
                <p:cNvSpPr/>
                <p:nvPr/>
              </p:nvSpPr>
              <p:spPr>
                <a:xfrm>
                  <a:off x="1205" y="2163"/>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6674" name="Group 50"/>
            <p:cNvGrpSpPr/>
            <p:nvPr/>
          </p:nvGrpSpPr>
          <p:grpSpPr>
            <a:xfrm>
              <a:off x="2860" y="1479"/>
              <a:ext cx="38" cy="656"/>
              <a:chOff x="3744" y="1344"/>
              <a:chExt cx="47" cy="820"/>
            </a:xfrm>
          </p:grpSpPr>
          <p:sp>
            <p:nvSpPr>
              <p:cNvPr id="26675" name="Oval 51"/>
              <p:cNvSpPr/>
              <p:nvPr/>
            </p:nvSpPr>
            <p:spPr>
              <a:xfrm>
                <a:off x="3744" y="1344"/>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6676" name="Group 52"/>
              <p:cNvGrpSpPr/>
              <p:nvPr/>
            </p:nvGrpSpPr>
            <p:grpSpPr>
              <a:xfrm>
                <a:off x="3744" y="1733"/>
                <a:ext cx="47" cy="431"/>
                <a:chOff x="3744" y="1733"/>
                <a:chExt cx="47" cy="431"/>
              </a:xfrm>
            </p:grpSpPr>
            <p:sp>
              <p:nvSpPr>
                <p:cNvPr id="26677" name="Oval 53"/>
                <p:cNvSpPr/>
                <p:nvPr/>
              </p:nvSpPr>
              <p:spPr>
                <a:xfrm>
                  <a:off x="3744" y="1733"/>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78" name="Oval 54"/>
                <p:cNvSpPr/>
                <p:nvPr/>
              </p:nvSpPr>
              <p:spPr>
                <a:xfrm>
                  <a:off x="3744" y="2118"/>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6679" name="Group 55"/>
            <p:cNvGrpSpPr/>
            <p:nvPr/>
          </p:nvGrpSpPr>
          <p:grpSpPr>
            <a:xfrm>
              <a:off x="1171" y="1287"/>
              <a:ext cx="269" cy="854"/>
              <a:chOff x="1073" y="1155"/>
              <a:chExt cx="336" cy="1067"/>
            </a:xfrm>
          </p:grpSpPr>
          <p:sp>
            <p:nvSpPr>
              <p:cNvPr id="16440" name="Text Box 56"/>
              <p:cNvSpPr txBox="1">
                <a:spLocks noChangeArrowheads="1"/>
              </p:cNvSpPr>
              <p:nvPr/>
            </p:nvSpPr>
            <p:spPr bwMode="auto">
              <a:xfrm>
                <a:off x="1073" y="1524"/>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41" name="Text Box 57"/>
              <p:cNvSpPr txBox="1">
                <a:spLocks noChangeArrowheads="1"/>
              </p:cNvSpPr>
              <p:nvPr/>
            </p:nvSpPr>
            <p:spPr bwMode="auto">
              <a:xfrm>
                <a:off x="1073" y="1155"/>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42" name="Text Box 58"/>
              <p:cNvSpPr txBox="1">
                <a:spLocks noChangeArrowheads="1"/>
              </p:cNvSpPr>
              <p:nvPr/>
            </p:nvSpPr>
            <p:spPr bwMode="auto">
              <a:xfrm>
                <a:off x="1073" y="1910"/>
                <a:ext cx="336"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grpSp>
            <p:nvGrpSpPr>
              <p:cNvPr id="26683" name="Group 59"/>
              <p:cNvGrpSpPr/>
              <p:nvPr/>
            </p:nvGrpSpPr>
            <p:grpSpPr>
              <a:xfrm>
                <a:off x="1121" y="1201"/>
                <a:ext cx="192" cy="1007"/>
                <a:chOff x="1121" y="1201"/>
                <a:chExt cx="192" cy="1007"/>
              </a:xfrm>
            </p:grpSpPr>
            <p:sp>
              <p:nvSpPr>
                <p:cNvPr id="26684" name="Oval 60"/>
                <p:cNvSpPr/>
                <p:nvPr/>
              </p:nvSpPr>
              <p:spPr>
                <a:xfrm>
                  <a:off x="1121" y="157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85" name="Oval 61"/>
                <p:cNvSpPr/>
                <p:nvPr/>
              </p:nvSpPr>
              <p:spPr>
                <a:xfrm>
                  <a:off x="1205" y="178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86" name="Oval 62"/>
                <p:cNvSpPr/>
                <p:nvPr/>
              </p:nvSpPr>
              <p:spPr>
                <a:xfrm>
                  <a:off x="1121" y="120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87" name="Oval 63"/>
                <p:cNvSpPr/>
                <p:nvPr/>
              </p:nvSpPr>
              <p:spPr>
                <a:xfrm>
                  <a:off x="1205" y="141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88" name="Oval 64"/>
                <p:cNvSpPr/>
                <p:nvPr/>
              </p:nvSpPr>
              <p:spPr>
                <a:xfrm>
                  <a:off x="1121" y="195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89" name="Oval 65"/>
                <p:cNvSpPr/>
                <p:nvPr/>
              </p:nvSpPr>
              <p:spPr>
                <a:xfrm>
                  <a:off x="1205" y="2163"/>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6690" name="Group 66"/>
            <p:cNvGrpSpPr/>
            <p:nvPr/>
          </p:nvGrpSpPr>
          <p:grpSpPr>
            <a:xfrm>
              <a:off x="3014" y="1287"/>
              <a:ext cx="192" cy="856"/>
              <a:chOff x="4432" y="1180"/>
              <a:chExt cx="241" cy="1070"/>
            </a:xfrm>
          </p:grpSpPr>
          <p:sp>
            <p:nvSpPr>
              <p:cNvPr id="26691" name="Oval 67"/>
              <p:cNvSpPr/>
              <p:nvPr/>
            </p:nvSpPr>
            <p:spPr>
              <a:xfrm>
                <a:off x="4444" y="1227"/>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52" name="Text Box 68"/>
              <p:cNvSpPr txBox="1">
                <a:spLocks noChangeArrowheads="1"/>
              </p:cNvSpPr>
              <p:nvPr/>
            </p:nvSpPr>
            <p:spPr bwMode="auto">
              <a:xfrm>
                <a:off x="4432" y="1180"/>
                <a:ext cx="241" cy="313"/>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693" name="Oval 69"/>
              <p:cNvSpPr/>
              <p:nvPr/>
            </p:nvSpPr>
            <p:spPr>
              <a:xfrm>
                <a:off x="4528" y="1436"/>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94" name="Oval 70"/>
              <p:cNvSpPr/>
              <p:nvPr/>
            </p:nvSpPr>
            <p:spPr>
              <a:xfrm>
                <a:off x="4444" y="160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55" name="Text Box 71"/>
              <p:cNvSpPr txBox="1">
                <a:spLocks noChangeArrowheads="1"/>
              </p:cNvSpPr>
              <p:nvPr/>
            </p:nvSpPr>
            <p:spPr bwMode="auto">
              <a:xfrm>
                <a:off x="4432" y="1553"/>
                <a:ext cx="241"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696" name="Oval 72"/>
              <p:cNvSpPr/>
              <p:nvPr/>
            </p:nvSpPr>
            <p:spPr>
              <a:xfrm>
                <a:off x="4528" y="1809"/>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697" name="Oval 73"/>
              <p:cNvSpPr/>
              <p:nvPr/>
            </p:nvSpPr>
            <p:spPr>
              <a:xfrm>
                <a:off x="4444" y="1985"/>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58" name="Text Box 74"/>
              <p:cNvSpPr txBox="1">
                <a:spLocks noChangeArrowheads="1"/>
              </p:cNvSpPr>
              <p:nvPr/>
            </p:nvSpPr>
            <p:spPr bwMode="auto">
              <a:xfrm>
                <a:off x="4432" y="1938"/>
                <a:ext cx="241"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699" name="Oval 75"/>
              <p:cNvSpPr/>
              <p:nvPr/>
            </p:nvSpPr>
            <p:spPr>
              <a:xfrm>
                <a:off x="4528" y="2194"/>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6700" name="Group 76"/>
            <p:cNvGrpSpPr/>
            <p:nvPr/>
          </p:nvGrpSpPr>
          <p:grpSpPr>
            <a:xfrm>
              <a:off x="3474" y="1287"/>
              <a:ext cx="192" cy="856"/>
              <a:chOff x="4432" y="1180"/>
              <a:chExt cx="240" cy="1070"/>
            </a:xfrm>
          </p:grpSpPr>
          <p:sp>
            <p:nvSpPr>
              <p:cNvPr id="26701" name="Oval 77"/>
              <p:cNvSpPr/>
              <p:nvPr/>
            </p:nvSpPr>
            <p:spPr>
              <a:xfrm>
                <a:off x="4444" y="1227"/>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62" name="Text Box 78"/>
              <p:cNvSpPr txBox="1">
                <a:spLocks noChangeArrowheads="1"/>
              </p:cNvSpPr>
              <p:nvPr/>
            </p:nvSpPr>
            <p:spPr bwMode="auto">
              <a:xfrm>
                <a:off x="4432" y="1180"/>
                <a:ext cx="240" cy="313"/>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03" name="Oval 79"/>
              <p:cNvSpPr/>
              <p:nvPr/>
            </p:nvSpPr>
            <p:spPr>
              <a:xfrm>
                <a:off x="4528" y="1436"/>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04" name="Oval 80"/>
              <p:cNvSpPr/>
              <p:nvPr/>
            </p:nvSpPr>
            <p:spPr>
              <a:xfrm>
                <a:off x="4444" y="160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65" name="Text Box 81"/>
              <p:cNvSpPr txBox="1">
                <a:spLocks noChangeArrowheads="1"/>
              </p:cNvSpPr>
              <p:nvPr/>
            </p:nvSpPr>
            <p:spPr bwMode="auto">
              <a:xfrm>
                <a:off x="4432" y="1553"/>
                <a:ext cx="240"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06" name="Oval 82"/>
              <p:cNvSpPr/>
              <p:nvPr/>
            </p:nvSpPr>
            <p:spPr>
              <a:xfrm>
                <a:off x="4528" y="1809"/>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07" name="Oval 83"/>
              <p:cNvSpPr/>
              <p:nvPr/>
            </p:nvSpPr>
            <p:spPr>
              <a:xfrm>
                <a:off x="4444" y="1985"/>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68" name="Text Box 84"/>
              <p:cNvSpPr txBox="1">
                <a:spLocks noChangeArrowheads="1"/>
              </p:cNvSpPr>
              <p:nvPr/>
            </p:nvSpPr>
            <p:spPr bwMode="auto">
              <a:xfrm>
                <a:off x="4432" y="1938"/>
                <a:ext cx="240"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09" name="Oval 85"/>
              <p:cNvSpPr/>
              <p:nvPr/>
            </p:nvSpPr>
            <p:spPr>
              <a:xfrm>
                <a:off x="4528" y="2194"/>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6710" name="Group 86"/>
            <p:cNvGrpSpPr/>
            <p:nvPr/>
          </p:nvGrpSpPr>
          <p:grpSpPr>
            <a:xfrm>
              <a:off x="3244" y="1287"/>
              <a:ext cx="192" cy="856"/>
              <a:chOff x="4432" y="1180"/>
              <a:chExt cx="240" cy="1070"/>
            </a:xfrm>
          </p:grpSpPr>
          <p:sp>
            <p:nvSpPr>
              <p:cNvPr id="26711" name="Oval 87"/>
              <p:cNvSpPr/>
              <p:nvPr/>
            </p:nvSpPr>
            <p:spPr>
              <a:xfrm>
                <a:off x="4444" y="1227"/>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72" name="Text Box 88"/>
              <p:cNvSpPr txBox="1">
                <a:spLocks noChangeArrowheads="1"/>
              </p:cNvSpPr>
              <p:nvPr/>
            </p:nvSpPr>
            <p:spPr bwMode="auto">
              <a:xfrm>
                <a:off x="4432" y="1180"/>
                <a:ext cx="240" cy="313"/>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13" name="Oval 89"/>
              <p:cNvSpPr/>
              <p:nvPr/>
            </p:nvSpPr>
            <p:spPr>
              <a:xfrm>
                <a:off x="4528" y="1436"/>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14" name="Oval 90"/>
              <p:cNvSpPr/>
              <p:nvPr/>
            </p:nvSpPr>
            <p:spPr>
              <a:xfrm>
                <a:off x="4444" y="160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75" name="Text Box 91"/>
              <p:cNvSpPr txBox="1">
                <a:spLocks noChangeArrowheads="1"/>
              </p:cNvSpPr>
              <p:nvPr/>
            </p:nvSpPr>
            <p:spPr bwMode="auto">
              <a:xfrm>
                <a:off x="4432" y="1553"/>
                <a:ext cx="240"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16" name="Oval 92"/>
              <p:cNvSpPr/>
              <p:nvPr/>
            </p:nvSpPr>
            <p:spPr>
              <a:xfrm>
                <a:off x="4528" y="1809"/>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17" name="Oval 93"/>
              <p:cNvSpPr/>
              <p:nvPr/>
            </p:nvSpPr>
            <p:spPr>
              <a:xfrm>
                <a:off x="4444" y="1985"/>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478" name="Text Box 94"/>
              <p:cNvSpPr txBox="1">
                <a:spLocks noChangeArrowheads="1"/>
              </p:cNvSpPr>
              <p:nvPr/>
            </p:nvSpPr>
            <p:spPr bwMode="auto">
              <a:xfrm>
                <a:off x="4432" y="1938"/>
                <a:ext cx="240" cy="315"/>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19" name="Oval 95"/>
              <p:cNvSpPr/>
              <p:nvPr/>
            </p:nvSpPr>
            <p:spPr>
              <a:xfrm>
                <a:off x="4528" y="2194"/>
                <a:ext cx="47" cy="46"/>
              </a:xfrm>
              <a:prstGeom prst="ellipse">
                <a:avLst/>
              </a:prstGeom>
              <a:solidFill>
                <a:srgbClr val="FF3300"/>
              </a:solidFill>
              <a:ln w="9525" cap="flat" cmpd="sng">
                <a:solidFill>
                  <a:srgbClr val="FF33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6720" name="Group 96"/>
            <p:cNvGrpSpPr/>
            <p:nvPr/>
          </p:nvGrpSpPr>
          <p:grpSpPr>
            <a:xfrm>
              <a:off x="1939" y="1287"/>
              <a:ext cx="269" cy="853"/>
              <a:chOff x="2592" y="1104"/>
              <a:chExt cx="337" cy="1066"/>
            </a:xfrm>
          </p:grpSpPr>
          <p:sp>
            <p:nvSpPr>
              <p:cNvPr id="16481" name="Text Box 97"/>
              <p:cNvSpPr txBox="1">
                <a:spLocks noChangeArrowheads="1"/>
              </p:cNvSpPr>
              <p:nvPr/>
            </p:nvSpPr>
            <p:spPr bwMode="auto">
              <a:xfrm>
                <a:off x="2592" y="1473"/>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82" name="Text Box 98"/>
              <p:cNvSpPr txBox="1">
                <a:spLocks noChangeArrowheads="1"/>
              </p:cNvSpPr>
              <p:nvPr/>
            </p:nvSpPr>
            <p:spPr bwMode="auto">
              <a:xfrm>
                <a:off x="2592" y="1104"/>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83" name="Text Box 99"/>
              <p:cNvSpPr txBox="1">
                <a:spLocks noChangeArrowheads="1"/>
              </p:cNvSpPr>
              <p:nvPr/>
            </p:nvSpPr>
            <p:spPr bwMode="auto">
              <a:xfrm>
                <a:off x="2592" y="1858"/>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6724" name="Oval 100"/>
              <p:cNvSpPr/>
              <p:nvPr/>
            </p:nvSpPr>
            <p:spPr>
              <a:xfrm>
                <a:off x="2640" y="152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25" name="Oval 101"/>
              <p:cNvSpPr/>
              <p:nvPr/>
            </p:nvSpPr>
            <p:spPr>
              <a:xfrm>
                <a:off x="2640" y="115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26" name="Oval 102"/>
              <p:cNvSpPr/>
              <p:nvPr/>
            </p:nvSpPr>
            <p:spPr>
              <a:xfrm>
                <a:off x="2640" y="1903"/>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6727" name="Group 103"/>
            <p:cNvGrpSpPr/>
            <p:nvPr/>
          </p:nvGrpSpPr>
          <p:grpSpPr>
            <a:xfrm>
              <a:off x="941" y="1287"/>
              <a:ext cx="268" cy="854"/>
              <a:chOff x="1073" y="1155"/>
              <a:chExt cx="335" cy="1067"/>
            </a:xfrm>
          </p:grpSpPr>
          <p:sp>
            <p:nvSpPr>
              <p:cNvPr id="16488" name="Text Box 104"/>
              <p:cNvSpPr txBox="1">
                <a:spLocks noChangeArrowheads="1"/>
              </p:cNvSpPr>
              <p:nvPr/>
            </p:nvSpPr>
            <p:spPr bwMode="auto">
              <a:xfrm>
                <a:off x="1073" y="1524"/>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89" name="Text Box 105"/>
              <p:cNvSpPr txBox="1">
                <a:spLocks noChangeArrowheads="1"/>
              </p:cNvSpPr>
              <p:nvPr/>
            </p:nvSpPr>
            <p:spPr bwMode="auto">
              <a:xfrm>
                <a:off x="1073" y="1155"/>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490" name="Text Box 106"/>
              <p:cNvSpPr txBox="1">
                <a:spLocks noChangeArrowheads="1"/>
              </p:cNvSpPr>
              <p:nvPr/>
            </p:nvSpPr>
            <p:spPr bwMode="auto">
              <a:xfrm>
                <a:off x="1073" y="1910"/>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grpSp>
            <p:nvGrpSpPr>
              <p:cNvPr id="26731" name="Group 107"/>
              <p:cNvGrpSpPr/>
              <p:nvPr/>
            </p:nvGrpSpPr>
            <p:grpSpPr>
              <a:xfrm>
                <a:off x="1121" y="1201"/>
                <a:ext cx="192" cy="1007"/>
                <a:chOff x="1121" y="1201"/>
                <a:chExt cx="192" cy="1007"/>
              </a:xfrm>
            </p:grpSpPr>
            <p:sp>
              <p:nvSpPr>
                <p:cNvPr id="26732" name="Oval 108"/>
                <p:cNvSpPr/>
                <p:nvPr/>
              </p:nvSpPr>
              <p:spPr>
                <a:xfrm>
                  <a:off x="1121" y="157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33" name="Oval 109"/>
                <p:cNvSpPr/>
                <p:nvPr/>
              </p:nvSpPr>
              <p:spPr>
                <a:xfrm>
                  <a:off x="1205" y="178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34" name="Oval 110"/>
                <p:cNvSpPr/>
                <p:nvPr/>
              </p:nvSpPr>
              <p:spPr>
                <a:xfrm>
                  <a:off x="1121" y="120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35" name="Oval 111"/>
                <p:cNvSpPr/>
                <p:nvPr/>
              </p:nvSpPr>
              <p:spPr>
                <a:xfrm>
                  <a:off x="1205" y="1410"/>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36" name="Oval 112"/>
                <p:cNvSpPr/>
                <p:nvPr/>
              </p:nvSpPr>
              <p:spPr>
                <a:xfrm>
                  <a:off x="1121" y="195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37" name="Oval 113"/>
                <p:cNvSpPr/>
                <p:nvPr/>
              </p:nvSpPr>
              <p:spPr>
                <a:xfrm>
                  <a:off x="1205" y="2163"/>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grpSp>
          <p:nvGrpSpPr>
            <p:cNvPr id="26738" name="Group 114"/>
            <p:cNvGrpSpPr/>
            <p:nvPr/>
          </p:nvGrpSpPr>
          <p:grpSpPr>
            <a:xfrm>
              <a:off x="1708" y="1287"/>
              <a:ext cx="269" cy="853"/>
              <a:chOff x="2591" y="1104"/>
              <a:chExt cx="337" cy="1066"/>
            </a:xfrm>
          </p:grpSpPr>
          <p:sp>
            <p:nvSpPr>
              <p:cNvPr id="16499" name="Text Box 115"/>
              <p:cNvSpPr txBox="1">
                <a:spLocks noChangeArrowheads="1"/>
              </p:cNvSpPr>
              <p:nvPr/>
            </p:nvSpPr>
            <p:spPr bwMode="auto">
              <a:xfrm>
                <a:off x="2591" y="1473"/>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500" name="Text Box 116"/>
              <p:cNvSpPr txBox="1">
                <a:spLocks noChangeArrowheads="1"/>
              </p:cNvSpPr>
              <p:nvPr/>
            </p:nvSpPr>
            <p:spPr bwMode="auto">
              <a:xfrm>
                <a:off x="2591" y="1104"/>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501" name="Text Box 117"/>
              <p:cNvSpPr txBox="1">
                <a:spLocks noChangeArrowheads="1"/>
              </p:cNvSpPr>
              <p:nvPr/>
            </p:nvSpPr>
            <p:spPr bwMode="auto">
              <a:xfrm>
                <a:off x="2591" y="1858"/>
                <a:ext cx="337"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6742" name="Oval 118"/>
              <p:cNvSpPr/>
              <p:nvPr/>
            </p:nvSpPr>
            <p:spPr>
              <a:xfrm>
                <a:off x="2640" y="152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43" name="Oval 119"/>
              <p:cNvSpPr/>
              <p:nvPr/>
            </p:nvSpPr>
            <p:spPr>
              <a:xfrm>
                <a:off x="2640" y="115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44" name="Oval 120"/>
              <p:cNvSpPr/>
              <p:nvPr/>
            </p:nvSpPr>
            <p:spPr>
              <a:xfrm>
                <a:off x="2640" y="1903"/>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26745" name="Group 121"/>
            <p:cNvGrpSpPr/>
            <p:nvPr/>
          </p:nvGrpSpPr>
          <p:grpSpPr>
            <a:xfrm>
              <a:off x="2515" y="1287"/>
              <a:ext cx="192" cy="857"/>
              <a:chOff x="3024" y="1104"/>
              <a:chExt cx="241" cy="1071"/>
            </a:xfrm>
          </p:grpSpPr>
          <p:sp>
            <p:nvSpPr>
              <p:cNvPr id="26746" name="Oval 122"/>
              <p:cNvSpPr/>
              <p:nvPr/>
            </p:nvSpPr>
            <p:spPr>
              <a:xfrm>
                <a:off x="3036" y="1151"/>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07" name="Text Box 123"/>
              <p:cNvSpPr txBox="1">
                <a:spLocks noChangeArrowheads="1"/>
              </p:cNvSpPr>
              <p:nvPr/>
            </p:nvSpPr>
            <p:spPr bwMode="auto">
              <a:xfrm>
                <a:off x="3024" y="1104"/>
                <a:ext cx="241" cy="312"/>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48" name="Oval 124"/>
              <p:cNvSpPr/>
              <p:nvPr/>
            </p:nvSpPr>
            <p:spPr>
              <a:xfrm>
                <a:off x="3036" y="1524"/>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09" name="Text Box 125"/>
              <p:cNvSpPr txBox="1">
                <a:spLocks noChangeArrowheads="1"/>
              </p:cNvSpPr>
              <p:nvPr/>
            </p:nvSpPr>
            <p:spPr bwMode="auto">
              <a:xfrm>
                <a:off x="3024" y="1476"/>
                <a:ext cx="241" cy="311"/>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50" name="Oval 126"/>
              <p:cNvSpPr/>
              <p:nvPr/>
            </p:nvSpPr>
            <p:spPr>
              <a:xfrm>
                <a:off x="3036" y="1909"/>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11" name="Text Box 127"/>
              <p:cNvSpPr txBox="1">
                <a:spLocks noChangeArrowheads="1"/>
              </p:cNvSpPr>
              <p:nvPr/>
            </p:nvSpPr>
            <p:spPr bwMode="auto">
              <a:xfrm>
                <a:off x="3024" y="1863"/>
                <a:ext cx="241" cy="312"/>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grpSp>
        <p:grpSp>
          <p:nvGrpSpPr>
            <p:cNvPr id="26752" name="Group 128"/>
            <p:cNvGrpSpPr/>
            <p:nvPr/>
          </p:nvGrpSpPr>
          <p:grpSpPr>
            <a:xfrm>
              <a:off x="1519" y="1479"/>
              <a:ext cx="38" cy="638"/>
              <a:chOff x="2148" y="1359"/>
              <a:chExt cx="47" cy="798"/>
            </a:xfrm>
          </p:grpSpPr>
          <p:sp>
            <p:nvSpPr>
              <p:cNvPr id="26753" name="Oval 129"/>
              <p:cNvSpPr/>
              <p:nvPr/>
            </p:nvSpPr>
            <p:spPr>
              <a:xfrm>
                <a:off x="2148" y="1729"/>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54" name="Oval 130"/>
              <p:cNvSpPr/>
              <p:nvPr/>
            </p:nvSpPr>
            <p:spPr>
              <a:xfrm>
                <a:off x="2148" y="1359"/>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55" name="Oval 131"/>
              <p:cNvSpPr/>
              <p:nvPr/>
            </p:nvSpPr>
            <p:spPr>
              <a:xfrm>
                <a:off x="2148" y="2112"/>
                <a:ext cx="47" cy="45"/>
              </a:xfrm>
              <a:prstGeom prst="ellipse">
                <a:avLst/>
              </a:prstGeom>
              <a:noFill/>
              <a:ln w="9525" cap="flat" cmpd="sng">
                <a:solidFill>
                  <a:schemeClr val="accent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6756" name="Line 132"/>
            <p:cNvSpPr/>
            <p:nvPr/>
          </p:nvSpPr>
          <p:spPr>
            <a:xfrm flipH="1">
              <a:off x="1708" y="1210"/>
              <a:ext cx="11" cy="1045"/>
            </a:xfrm>
            <a:prstGeom prst="line">
              <a:avLst/>
            </a:prstGeom>
            <a:ln w="19050" cap="flat" cmpd="sng">
              <a:solidFill>
                <a:schemeClr val="accent2"/>
              </a:solidFill>
              <a:prstDash val="dash"/>
              <a:round/>
              <a:headEnd type="none" w="med" len="med"/>
              <a:tailEnd type="none" w="med" len="med"/>
            </a:ln>
          </p:spPr>
        </p:sp>
        <p:sp>
          <p:nvSpPr>
            <p:cNvPr id="26757" name="Oval 133"/>
            <p:cNvSpPr/>
            <p:nvPr/>
          </p:nvSpPr>
          <p:spPr>
            <a:xfrm>
              <a:off x="2755" y="1324"/>
              <a:ext cx="153" cy="149"/>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18" name="Text Box 134"/>
            <p:cNvSpPr txBox="1">
              <a:spLocks noChangeArrowheads="1"/>
            </p:cNvSpPr>
            <p:nvPr/>
          </p:nvSpPr>
          <p:spPr bwMode="auto">
            <a:xfrm>
              <a:off x="2745" y="1287"/>
              <a:ext cx="192" cy="250"/>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59" name="Oval 135"/>
            <p:cNvSpPr/>
            <p:nvPr/>
          </p:nvSpPr>
          <p:spPr>
            <a:xfrm>
              <a:off x="2755" y="1623"/>
              <a:ext cx="153" cy="149"/>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20" name="Text Box 136"/>
            <p:cNvSpPr txBox="1">
              <a:spLocks noChangeArrowheads="1"/>
            </p:cNvSpPr>
            <p:nvPr/>
          </p:nvSpPr>
          <p:spPr bwMode="auto">
            <a:xfrm>
              <a:off x="2745" y="1585"/>
              <a:ext cx="192" cy="250"/>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sp>
          <p:nvSpPr>
            <p:cNvPr id="26761" name="Oval 137"/>
            <p:cNvSpPr/>
            <p:nvPr/>
          </p:nvSpPr>
          <p:spPr>
            <a:xfrm>
              <a:off x="2755" y="1931"/>
              <a:ext cx="153" cy="149"/>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22" name="Text Box 138"/>
            <p:cNvSpPr txBox="1">
              <a:spLocks noChangeArrowheads="1"/>
            </p:cNvSpPr>
            <p:nvPr/>
          </p:nvSpPr>
          <p:spPr bwMode="auto">
            <a:xfrm>
              <a:off x="2745" y="1894"/>
              <a:ext cx="192" cy="250"/>
            </a:xfrm>
            <a:prstGeom prst="rect">
              <a:avLst/>
            </a:prstGeom>
            <a:noFill/>
            <a:ln w="9525">
              <a:noFill/>
              <a:miter lim="800000"/>
            </a:ln>
            <a:effectLst/>
          </p:spPr>
          <p:txBody>
            <a:bodyPr>
              <a:spAutoFit/>
            </a:bodyPr>
            <a:lstStyle/>
            <a:p>
              <a:pPr>
                <a:spcBef>
                  <a:spcPct val="50000"/>
                </a:spcBef>
              </a:pPr>
              <a:r>
                <a:rPr lang="en-US" altLang="zh-CN" sz="2000"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a:t>
              </a:r>
              <a:endParaRPr lang="en-US" altLang="zh-CN" sz="2000" noProof="1">
                <a:effectLst>
                  <a:outerShdw blurRad="38100" dist="38100" dir="2700000">
                    <a:srgbClr val="FFFFFF"/>
                  </a:outerShdw>
                </a:effectLst>
                <a:latin typeface="Times New Roman" panose="02020603050405020304" pitchFamily="18" charset="0"/>
              </a:endParaRPr>
            </a:p>
          </p:txBody>
        </p:sp>
        <p:grpSp>
          <p:nvGrpSpPr>
            <p:cNvPr id="26763" name="Group 139"/>
            <p:cNvGrpSpPr/>
            <p:nvPr/>
          </p:nvGrpSpPr>
          <p:grpSpPr>
            <a:xfrm>
              <a:off x="1440" y="1287"/>
              <a:ext cx="268" cy="853"/>
              <a:chOff x="2592" y="1104"/>
              <a:chExt cx="335" cy="1066"/>
            </a:xfrm>
          </p:grpSpPr>
          <p:sp>
            <p:nvSpPr>
              <p:cNvPr id="16524" name="Text Box 140"/>
              <p:cNvSpPr txBox="1">
                <a:spLocks noChangeArrowheads="1"/>
              </p:cNvSpPr>
              <p:nvPr/>
            </p:nvSpPr>
            <p:spPr bwMode="auto">
              <a:xfrm>
                <a:off x="2592" y="1473"/>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525" name="Text Box 141"/>
              <p:cNvSpPr txBox="1">
                <a:spLocks noChangeArrowheads="1"/>
              </p:cNvSpPr>
              <p:nvPr/>
            </p:nvSpPr>
            <p:spPr bwMode="auto">
              <a:xfrm>
                <a:off x="2592" y="1104"/>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6526" name="Text Box 142"/>
              <p:cNvSpPr txBox="1">
                <a:spLocks noChangeArrowheads="1"/>
              </p:cNvSpPr>
              <p:nvPr/>
            </p:nvSpPr>
            <p:spPr bwMode="auto">
              <a:xfrm>
                <a:off x="2592" y="1858"/>
                <a:ext cx="335" cy="312"/>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000"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6767" name="Oval 143"/>
              <p:cNvSpPr/>
              <p:nvPr/>
            </p:nvSpPr>
            <p:spPr>
              <a:xfrm>
                <a:off x="2640" y="152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68" name="Oval 144"/>
              <p:cNvSpPr/>
              <p:nvPr/>
            </p:nvSpPr>
            <p:spPr>
              <a:xfrm>
                <a:off x="2640" y="1150"/>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69" name="Oval 145"/>
              <p:cNvSpPr/>
              <p:nvPr/>
            </p:nvSpPr>
            <p:spPr>
              <a:xfrm>
                <a:off x="2640" y="1903"/>
                <a:ext cx="192" cy="186"/>
              </a:xfrm>
              <a:prstGeom prst="ellipse">
                <a:avLst/>
              </a:prstGeom>
              <a:no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sp>
        <p:nvSpPr>
          <p:cNvPr id="16530" name="Rectangle 146"/>
          <p:cNvSpPr>
            <a:spLocks noChangeArrowheads="1"/>
          </p:cNvSpPr>
          <p:nvPr/>
        </p:nvSpPr>
        <p:spPr bwMode="auto">
          <a:xfrm>
            <a:off x="685800" y="5789613"/>
            <a:ext cx="8399463"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99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温度越高少子的数目越多，反向电流将随温度增加。</a:t>
            </a:r>
          </a:p>
        </p:txBody>
      </p:sp>
      <p:grpSp>
        <p:nvGrpSpPr>
          <p:cNvPr id="24" name="Group 148"/>
          <p:cNvGrpSpPr/>
          <p:nvPr/>
        </p:nvGrpSpPr>
        <p:grpSpPr>
          <a:xfrm>
            <a:off x="609600" y="2193925"/>
            <a:ext cx="5867400" cy="2438400"/>
            <a:chOff x="384" y="1728"/>
            <a:chExt cx="3696" cy="1536"/>
          </a:xfrm>
        </p:grpSpPr>
        <p:sp>
          <p:nvSpPr>
            <p:cNvPr id="26772" name="Text Box 149"/>
            <p:cNvSpPr txBox="1"/>
            <p:nvPr/>
          </p:nvSpPr>
          <p:spPr>
            <a:xfrm>
              <a:off x="1788" y="2707"/>
              <a:ext cx="374" cy="365"/>
            </a:xfrm>
            <a:prstGeom prst="rect">
              <a:avLst/>
            </a:prstGeom>
            <a:noFill/>
            <a:ln w="9525">
              <a:noFill/>
            </a:ln>
          </p:spPr>
          <p:txBody>
            <a:bodyPr anchor="t" anchorCtr="0">
              <a:spAutoFit/>
            </a:bodyPr>
            <a:lstStyle/>
            <a:p>
              <a:pPr>
                <a:spcBef>
                  <a:spcPct val="50000"/>
                </a:spcBef>
              </a:pPr>
              <a:r>
                <a:rPr lang="en-US" altLang="zh-CN" sz="3200" b="1" i="1" dirty="0">
                  <a:solidFill>
                    <a:srgbClr val="FF3300"/>
                  </a:solidFill>
                  <a:latin typeface="Times New Roman" panose="02020603050405020304" pitchFamily="18" charset="0"/>
                  <a:ea typeface="宋体" panose="02010600030101010101" pitchFamily="2" charset="-122"/>
                </a:rPr>
                <a:t>–</a:t>
              </a:r>
            </a:p>
          </p:txBody>
        </p:sp>
        <p:sp>
          <p:nvSpPr>
            <p:cNvPr id="26773" name="Line 150"/>
            <p:cNvSpPr/>
            <p:nvPr/>
          </p:nvSpPr>
          <p:spPr>
            <a:xfrm flipH="1">
              <a:off x="3706" y="1728"/>
              <a:ext cx="374" cy="0"/>
            </a:xfrm>
            <a:prstGeom prst="line">
              <a:avLst/>
            </a:prstGeom>
            <a:ln w="28575" cap="flat" cmpd="sng">
              <a:solidFill>
                <a:schemeClr val="tx1"/>
              </a:solidFill>
              <a:prstDash val="solid"/>
              <a:round/>
              <a:headEnd type="none" w="med" len="med"/>
              <a:tailEnd type="none" w="med" len="med"/>
            </a:ln>
          </p:spPr>
        </p:sp>
        <p:sp>
          <p:nvSpPr>
            <p:cNvPr id="26774" name="Line 151"/>
            <p:cNvSpPr/>
            <p:nvPr/>
          </p:nvSpPr>
          <p:spPr>
            <a:xfrm>
              <a:off x="4080" y="1728"/>
              <a:ext cx="0" cy="1296"/>
            </a:xfrm>
            <a:prstGeom prst="line">
              <a:avLst/>
            </a:prstGeom>
            <a:ln w="28575" cap="flat" cmpd="sng">
              <a:solidFill>
                <a:schemeClr val="tx1"/>
              </a:solidFill>
              <a:prstDash val="solid"/>
              <a:round/>
              <a:headEnd type="none" w="med" len="med"/>
              <a:tailEnd type="none" w="med" len="med"/>
            </a:ln>
          </p:spPr>
        </p:sp>
        <p:sp>
          <p:nvSpPr>
            <p:cNvPr id="26775" name="Line 152"/>
            <p:cNvSpPr/>
            <p:nvPr/>
          </p:nvSpPr>
          <p:spPr>
            <a:xfrm flipH="1">
              <a:off x="384" y="1728"/>
              <a:ext cx="0" cy="1314"/>
            </a:xfrm>
            <a:prstGeom prst="line">
              <a:avLst/>
            </a:prstGeom>
            <a:ln w="28575" cap="flat" cmpd="sng">
              <a:solidFill>
                <a:schemeClr val="tx1"/>
              </a:solidFill>
              <a:prstDash val="solid"/>
              <a:round/>
              <a:headEnd type="none" w="med" len="med"/>
              <a:tailEnd type="none" w="med" len="med"/>
            </a:ln>
          </p:spPr>
        </p:sp>
        <p:sp>
          <p:nvSpPr>
            <p:cNvPr id="26776" name="Line 153"/>
            <p:cNvSpPr/>
            <p:nvPr/>
          </p:nvSpPr>
          <p:spPr>
            <a:xfrm>
              <a:off x="384" y="3024"/>
              <a:ext cx="1684" cy="0"/>
            </a:xfrm>
            <a:prstGeom prst="line">
              <a:avLst/>
            </a:prstGeom>
            <a:ln w="28575" cap="flat" cmpd="sng">
              <a:solidFill>
                <a:schemeClr val="tx1"/>
              </a:solidFill>
              <a:prstDash val="solid"/>
              <a:round/>
              <a:headEnd type="none" w="med" len="med"/>
              <a:tailEnd type="none" w="med" len="med"/>
            </a:ln>
          </p:spPr>
        </p:sp>
        <p:sp>
          <p:nvSpPr>
            <p:cNvPr id="26777" name="Line 154"/>
            <p:cNvSpPr/>
            <p:nvPr/>
          </p:nvSpPr>
          <p:spPr>
            <a:xfrm>
              <a:off x="2209" y="3024"/>
              <a:ext cx="1871" cy="0"/>
            </a:xfrm>
            <a:prstGeom prst="line">
              <a:avLst/>
            </a:prstGeom>
            <a:ln w="28575" cap="flat" cmpd="sng">
              <a:solidFill>
                <a:schemeClr val="tx1"/>
              </a:solidFill>
              <a:prstDash val="solid"/>
              <a:round/>
              <a:headEnd type="none" w="med" len="med"/>
              <a:tailEnd type="none" w="med" len="med"/>
            </a:ln>
          </p:spPr>
        </p:sp>
        <p:sp>
          <p:nvSpPr>
            <p:cNvPr id="26778" name="Line 155"/>
            <p:cNvSpPr/>
            <p:nvPr/>
          </p:nvSpPr>
          <p:spPr>
            <a:xfrm>
              <a:off x="2208" y="2784"/>
              <a:ext cx="0" cy="480"/>
            </a:xfrm>
            <a:prstGeom prst="line">
              <a:avLst/>
            </a:prstGeom>
            <a:ln w="28575" cap="flat" cmpd="sng">
              <a:solidFill>
                <a:schemeClr val="tx1"/>
              </a:solidFill>
              <a:prstDash val="solid"/>
              <a:round/>
              <a:headEnd type="none" w="med" len="med"/>
              <a:tailEnd type="none" w="med" len="med"/>
            </a:ln>
          </p:spPr>
        </p:sp>
        <p:sp>
          <p:nvSpPr>
            <p:cNvPr id="26779" name="Line 156"/>
            <p:cNvSpPr/>
            <p:nvPr/>
          </p:nvSpPr>
          <p:spPr>
            <a:xfrm>
              <a:off x="2064" y="2880"/>
              <a:ext cx="0" cy="288"/>
            </a:xfrm>
            <a:prstGeom prst="line">
              <a:avLst/>
            </a:prstGeom>
            <a:ln w="28575" cap="flat" cmpd="sng">
              <a:solidFill>
                <a:schemeClr val="tx1"/>
              </a:solidFill>
              <a:prstDash val="solid"/>
              <a:round/>
              <a:headEnd type="none" w="med" len="med"/>
              <a:tailEnd type="none" w="med" len="med"/>
            </a:ln>
          </p:spPr>
        </p:sp>
        <p:sp>
          <p:nvSpPr>
            <p:cNvPr id="26780" name="Line 157"/>
            <p:cNvSpPr/>
            <p:nvPr/>
          </p:nvSpPr>
          <p:spPr>
            <a:xfrm flipH="1">
              <a:off x="384" y="1728"/>
              <a:ext cx="281" cy="0"/>
            </a:xfrm>
            <a:prstGeom prst="line">
              <a:avLst/>
            </a:prstGeom>
            <a:ln w="28575" cap="flat" cmpd="sng">
              <a:solidFill>
                <a:schemeClr val="tx1"/>
              </a:solidFill>
              <a:prstDash val="solid"/>
              <a:round/>
              <a:headEnd type="none" w="med" len="med"/>
              <a:tailEnd type="none" w="med" len="med"/>
            </a:ln>
          </p:spPr>
        </p:sp>
        <p:sp>
          <p:nvSpPr>
            <p:cNvPr id="26781" name="Text Box 158"/>
            <p:cNvSpPr txBox="1"/>
            <p:nvPr/>
          </p:nvSpPr>
          <p:spPr>
            <a:xfrm>
              <a:off x="2255" y="2707"/>
              <a:ext cx="375" cy="365"/>
            </a:xfrm>
            <a:prstGeom prst="rect">
              <a:avLst/>
            </a:prstGeom>
            <a:noFill/>
            <a:ln w="9525">
              <a:noFill/>
            </a:ln>
          </p:spPr>
          <p:txBody>
            <a:bodyPr anchor="t" anchorCtr="0">
              <a:spAutoFit/>
            </a:bodyPr>
            <a:lstStyle/>
            <a:p>
              <a:pPr>
                <a:spcBef>
                  <a:spcPct val="50000"/>
                </a:spcBef>
              </a:pPr>
              <a:r>
                <a:rPr lang="en-US" altLang="zh-CN" sz="3200" b="1" i="1" dirty="0">
                  <a:solidFill>
                    <a:srgbClr val="FF3300"/>
                  </a:solidFill>
                  <a:latin typeface="Times New Roman" panose="02020603050405020304" pitchFamily="18" charset="0"/>
                  <a:ea typeface="宋体" panose="02010600030101010101" pitchFamily="2" charset="-122"/>
                </a:rPr>
                <a:t>+</a:t>
              </a:r>
              <a:endParaRPr lang="en-US" altLang="zh-CN" sz="3200" b="1" dirty="0">
                <a:solidFill>
                  <a:srgbClr val="FF3300"/>
                </a:solidFill>
                <a:latin typeface="Times New Roman" panose="02020603050405020304" pitchFamily="18" charset="0"/>
                <a:ea typeface="宋体" panose="02010600030101010101" pitchFamily="2" charset="-122"/>
              </a:endParaRPr>
            </a:p>
          </p:txBody>
        </p:sp>
      </p:grpSp>
      <p:sp>
        <p:nvSpPr>
          <p:cNvPr id="16543" name="Rectangle 159"/>
          <p:cNvSpPr>
            <a:spLocks noChangeArrowheads="1"/>
          </p:cNvSpPr>
          <p:nvPr/>
        </p:nvSpPr>
        <p:spPr bwMode="auto">
          <a:xfrm>
            <a:off x="381000" y="4643438"/>
            <a:ext cx="8458200" cy="11176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PN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结加反向电压时，</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结变宽，反向电流较小，反向电阻较大，</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结处于截止状态。</a:t>
            </a:r>
          </a:p>
        </p:txBody>
      </p:sp>
      <p:sp>
        <p:nvSpPr>
          <p:cNvPr id="26783" name="AutoShape 16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84" name="AutoShape 16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85" name="AutoShape 16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47" name="Rectangle 163"/>
          <p:cNvSpPr/>
          <p:nvPr/>
        </p:nvSpPr>
        <p:spPr>
          <a:xfrm>
            <a:off x="2667000" y="1389063"/>
            <a:ext cx="85725" cy="1638300"/>
          </a:xfrm>
          <a:prstGeom prst="rect">
            <a:avLst/>
          </a:prstGeom>
          <a:solidFill>
            <a:srgbClr val="FFFFE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48" name="Rectangle 164"/>
          <p:cNvSpPr/>
          <p:nvPr/>
        </p:nvSpPr>
        <p:spPr>
          <a:xfrm>
            <a:off x="4267200" y="1371600"/>
            <a:ext cx="85725" cy="1638300"/>
          </a:xfrm>
          <a:prstGeom prst="rect">
            <a:avLst/>
          </a:prstGeom>
          <a:solidFill>
            <a:srgbClr val="FFFFE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6549" name="Line 165"/>
          <p:cNvSpPr/>
          <p:nvPr/>
        </p:nvSpPr>
        <p:spPr>
          <a:xfrm flipH="1" flipV="1">
            <a:off x="1919288" y="1866900"/>
            <a:ext cx="3108325" cy="0"/>
          </a:xfrm>
          <a:prstGeom prst="line">
            <a:avLst/>
          </a:prstGeom>
          <a:ln w="19050" cap="flat" cmpd="sng">
            <a:solidFill>
              <a:srgbClr val="FF3300"/>
            </a:solidFill>
            <a:prstDash val="solid"/>
            <a:round/>
            <a:headEnd type="none" w="med" len="med"/>
            <a:tailEnd type="triangle" w="med" len="med"/>
          </a:ln>
        </p:spPr>
      </p:sp>
      <p:sp>
        <p:nvSpPr>
          <p:cNvPr id="16550" name="Line 166"/>
          <p:cNvSpPr/>
          <p:nvPr/>
        </p:nvSpPr>
        <p:spPr>
          <a:xfrm>
            <a:off x="1981200" y="2408238"/>
            <a:ext cx="3046413" cy="0"/>
          </a:xfrm>
          <a:prstGeom prst="line">
            <a:avLst/>
          </a:prstGeom>
          <a:ln w="19050" cap="flat" cmpd="sng">
            <a:solidFill>
              <a:srgbClr val="FF3300"/>
            </a:solidFill>
            <a:prstDash val="solid"/>
            <a:round/>
            <a:headEnd type="none" w="med" len="med"/>
            <a:tailEnd type="triangle" w="med" len="med"/>
          </a:ln>
        </p:spPr>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394"/>
                                        </p:tgtEl>
                                        <p:attrNameLst>
                                          <p:attrName>style.visibility</p:attrName>
                                        </p:attrNameLst>
                                      </p:cBhvr>
                                      <p:to>
                                        <p:strVal val="visible"/>
                                      </p:to>
                                    </p:set>
                                    <p:animEffect transition="in" filter="blinds(horizontal)">
                                      <p:cBhvr>
                                        <p:cTn id="7" dur="500"/>
                                        <p:tgtEl>
                                          <p:spTgt spid="1639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2"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right)">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right)">
                                      <p:cBhvr>
                                        <p:cTn id="21" dur="500"/>
                                        <p:tgtEl>
                                          <p:spTgt spid="4"/>
                                        </p:tgtEl>
                                      </p:cBhvr>
                                    </p:animEffect>
                                  </p:childTnLst>
                                  <p:subTnLst>
                                    <p:set>
                                      <p:cBhvr override="childStyle">
                                        <p:cTn dur="1" fill="hold" display="0" masterRel="sameClick" afterEffect="1">
                                          <p:stCondLst>
                                            <p:cond evt="end" delay="0">
                                              <p:tn val="19"/>
                                            </p:cond>
                                          </p:stCondLst>
                                        </p:cTn>
                                        <p:tgtEl>
                                          <p:spTgt spid="4"/>
                                        </p:tgtEl>
                                        <p:attrNameLst>
                                          <p:attrName>style.visibility</p:attrName>
                                        </p:attrNameLst>
                                      </p:cBhvr>
                                      <p:to>
                                        <p:strVal val="hidden"/>
                                      </p:to>
                                    </p:set>
                                  </p:subTnLst>
                                </p:cTn>
                              </p:par>
                            </p:childTnLst>
                          </p:cTn>
                        </p:par>
                        <p:par>
                          <p:cTn id="22" fill="hold">
                            <p:stCondLst>
                              <p:cond delay="500"/>
                            </p:stCondLst>
                            <p:childTnLst>
                              <p:par>
                                <p:cTn id="23" presetID="2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subTnLst>
                                    <p:set>
                                      <p:cBhvr override="childStyle">
                                        <p:cTn dur="1" fill="hold" display="0" masterRel="sameClick" afterEffect="1">
                                          <p:stCondLst>
                                            <p:cond evt="end" delay="0">
                                              <p:tn val="23"/>
                                            </p:cond>
                                          </p:stCondLst>
                                        </p:cTn>
                                        <p:tgtEl>
                                          <p:spTgt spid="3"/>
                                        </p:tgtEl>
                                        <p:attrNameLst>
                                          <p:attrName>style.visibility</p:attrName>
                                        </p:attrNameLst>
                                      </p:cBhvr>
                                      <p:to>
                                        <p:strVal val="hidden"/>
                                      </p:to>
                                    </p:set>
                                  </p:subTnLst>
                                </p:cTn>
                              </p:par>
                            </p:childTnLst>
                          </p:cTn>
                        </p:par>
                        <p:par>
                          <p:cTn id="26" fill="hold">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16548"/>
                                        </p:tgtEl>
                                        <p:attrNameLst>
                                          <p:attrName>style.visibility</p:attrName>
                                        </p:attrNameLst>
                                      </p:cBhvr>
                                      <p:to>
                                        <p:strVal val="visible"/>
                                      </p:to>
                                    </p:set>
                                    <p:animEffect transition="in" filter="wipe(left)">
                                      <p:cBhvr>
                                        <p:cTn id="29" dur="500"/>
                                        <p:tgtEl>
                                          <p:spTgt spid="16548"/>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16547"/>
                                        </p:tgtEl>
                                        <p:attrNameLst>
                                          <p:attrName>style.visibility</p:attrName>
                                        </p:attrNameLst>
                                      </p:cBhvr>
                                      <p:to>
                                        <p:strVal val="visible"/>
                                      </p:to>
                                    </p:set>
                                    <p:animEffect transition="in" filter="wipe(left)">
                                      <p:cBhvr>
                                        <p:cTn id="33" dur="500"/>
                                        <p:tgtEl>
                                          <p:spTgt spid="16547"/>
                                        </p:tgtEl>
                                      </p:cBhvr>
                                    </p:animEffect>
                                  </p:childTnLst>
                                </p:cTn>
                              </p:par>
                            </p:childTnLst>
                          </p:cTn>
                        </p:par>
                        <p:par>
                          <p:cTn id="34" fill="hold">
                            <p:stCondLst>
                              <p:cond delay="2000"/>
                            </p:stCondLst>
                            <p:childTnLst>
                              <p:par>
                                <p:cTn id="35" presetID="9" presetClass="entr" presetSubtype="0" fill="hold" nodeType="afterEffect">
                                  <p:stCondLst>
                                    <p:cond delay="0"/>
                                  </p:stCondLst>
                                  <p:childTnLst>
                                    <p:set>
                                      <p:cBhvr>
                                        <p:cTn id="36" dur="1" fill="hold">
                                          <p:stCondLst>
                                            <p:cond delay="0"/>
                                          </p:stCondLst>
                                        </p:cTn>
                                        <p:tgtEl>
                                          <p:spTgt spid="16403"/>
                                        </p:tgtEl>
                                        <p:attrNameLst>
                                          <p:attrName>style.visibility</p:attrName>
                                        </p:attrNameLst>
                                      </p:cBhvr>
                                      <p:to>
                                        <p:strVal val="visible"/>
                                      </p:to>
                                    </p:set>
                                    <p:animEffect transition="in" filter="dissolve">
                                      <p:cBhvr>
                                        <p:cTn id="37" dur="500"/>
                                        <p:tgtEl>
                                          <p:spTgt spid="16403"/>
                                        </p:tgtEl>
                                      </p:cBhvr>
                                    </p:animEffect>
                                  </p:childTnLst>
                                </p:cTn>
                              </p:par>
                            </p:childTnLst>
                          </p:cTn>
                        </p:par>
                        <p:par>
                          <p:cTn id="38" fill="hold">
                            <p:stCondLst>
                              <p:cond delay="2500"/>
                            </p:stCondLst>
                            <p:childTnLst>
                              <p:par>
                                <p:cTn id="39" presetID="9" presetClass="entr" presetSubtype="0" fill="hold" nodeType="afterEffect">
                                  <p:stCondLst>
                                    <p:cond delay="0"/>
                                  </p:stCondLst>
                                  <p:childTnLst>
                                    <p:set>
                                      <p:cBhvr>
                                        <p:cTn id="40" dur="1" fill="hold">
                                          <p:stCondLst>
                                            <p:cond delay="0"/>
                                          </p:stCondLst>
                                        </p:cTn>
                                        <p:tgtEl>
                                          <p:spTgt spid="16404"/>
                                        </p:tgtEl>
                                        <p:attrNameLst>
                                          <p:attrName>style.visibility</p:attrName>
                                        </p:attrNameLst>
                                      </p:cBhvr>
                                      <p:to>
                                        <p:strVal val="visible"/>
                                      </p:to>
                                    </p:set>
                                    <p:animEffect transition="in" filter="dissolve">
                                      <p:cBhvr>
                                        <p:cTn id="41" dur="500"/>
                                        <p:tgtEl>
                                          <p:spTgt spid="16404"/>
                                        </p:tgtEl>
                                      </p:cBhvr>
                                    </p:animEffect>
                                  </p:childTnLst>
                                </p:cTn>
                              </p:par>
                            </p:childTnLst>
                          </p:cTn>
                        </p:par>
                        <p:par>
                          <p:cTn id="42" fill="hold">
                            <p:stCondLst>
                              <p:cond delay="3000"/>
                            </p:stCondLst>
                            <p:childTnLst>
                              <p:par>
                                <p:cTn id="43" presetID="3" presetClass="entr" presetSubtype="10" fill="hold" grpId="0" nodeType="afterEffect">
                                  <p:stCondLst>
                                    <p:cond delay="0"/>
                                  </p:stCondLst>
                                  <p:childTnLst>
                                    <p:set>
                                      <p:cBhvr>
                                        <p:cTn id="44" dur="1" fill="hold">
                                          <p:stCondLst>
                                            <p:cond delay="0"/>
                                          </p:stCondLst>
                                        </p:cTn>
                                        <p:tgtEl>
                                          <p:spTgt spid="16386"/>
                                        </p:tgtEl>
                                        <p:attrNameLst>
                                          <p:attrName>style.visibility</p:attrName>
                                        </p:attrNameLst>
                                      </p:cBhvr>
                                      <p:to>
                                        <p:strVal val="visible"/>
                                      </p:to>
                                    </p:set>
                                    <p:animEffect transition="in" filter="blinds(horizontal)">
                                      <p:cBhvr>
                                        <p:cTn id="45" dur="500"/>
                                        <p:tgtEl>
                                          <p:spTgt spid="16386"/>
                                        </p:tgtEl>
                                      </p:cBhvr>
                                    </p:animEffect>
                                  </p:childTnLst>
                                </p:cTn>
                              </p:par>
                            </p:childTnLst>
                          </p:cTn>
                        </p:par>
                      </p:childTnLst>
                    </p:cTn>
                  </p:par>
                  <p:par>
                    <p:cTn id="46" fill="hold">
                      <p:stCondLst>
                        <p:cond delay="indefinite"/>
                      </p:stCondLst>
                      <p:childTnLst>
                        <p:par>
                          <p:cTn id="47" fill="hold">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6391"/>
                                        </p:tgtEl>
                                        <p:attrNameLst>
                                          <p:attrName>style.visibility</p:attrName>
                                        </p:attrNameLst>
                                      </p:cBhvr>
                                      <p:to>
                                        <p:strVal val="visible"/>
                                      </p:to>
                                    </p:set>
                                    <p:animEffect transition="in" filter="blinds(horizontal)">
                                      <p:cBhvr>
                                        <p:cTn id="50" dur="500"/>
                                        <p:tgtEl>
                                          <p:spTgt spid="16391"/>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nodeType="clickEffect">
                                  <p:stCondLst>
                                    <p:cond delay="0"/>
                                  </p:stCondLst>
                                  <p:childTnLst>
                                    <p:set>
                                      <p:cBhvr>
                                        <p:cTn id="54" dur="1" fill="hold">
                                          <p:stCondLst>
                                            <p:cond delay="0"/>
                                          </p:stCondLst>
                                        </p:cTn>
                                        <p:tgtEl>
                                          <p:spTgt spid="16550"/>
                                        </p:tgtEl>
                                        <p:attrNameLst>
                                          <p:attrName>style.visibility</p:attrName>
                                        </p:attrNameLst>
                                      </p:cBhvr>
                                      <p:to>
                                        <p:strVal val="visible"/>
                                      </p:to>
                                    </p:set>
                                    <p:animEffect transition="in" filter="wipe(left)">
                                      <p:cBhvr>
                                        <p:cTn id="55" dur="500"/>
                                        <p:tgtEl>
                                          <p:spTgt spid="16550"/>
                                        </p:tgtEl>
                                      </p:cBhvr>
                                    </p:animEffect>
                                  </p:childTnLst>
                                </p:cTn>
                              </p:par>
                            </p:childTnLst>
                          </p:cTn>
                        </p:par>
                        <p:par>
                          <p:cTn id="56" fill="hold">
                            <p:stCondLst>
                              <p:cond delay="500"/>
                            </p:stCondLst>
                            <p:childTnLst>
                              <p:par>
                                <p:cTn id="57" presetID="22" presetClass="entr" presetSubtype="2" fill="hold" nodeType="afterEffect">
                                  <p:stCondLst>
                                    <p:cond delay="0"/>
                                  </p:stCondLst>
                                  <p:childTnLst>
                                    <p:set>
                                      <p:cBhvr>
                                        <p:cTn id="58" dur="1" fill="hold">
                                          <p:stCondLst>
                                            <p:cond delay="0"/>
                                          </p:stCondLst>
                                        </p:cTn>
                                        <p:tgtEl>
                                          <p:spTgt spid="16549"/>
                                        </p:tgtEl>
                                        <p:attrNameLst>
                                          <p:attrName>style.visibility</p:attrName>
                                        </p:attrNameLst>
                                      </p:cBhvr>
                                      <p:to>
                                        <p:strVal val="visible"/>
                                      </p:to>
                                    </p:set>
                                    <p:animEffect transition="in" filter="wipe(right)">
                                      <p:cBhvr>
                                        <p:cTn id="59" dur="500"/>
                                        <p:tgtEl>
                                          <p:spTgt spid="16549"/>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nodeType="clickEffect">
                                  <p:stCondLst>
                                    <p:cond delay="0"/>
                                  </p:stCondLst>
                                  <p:childTnLst>
                                    <p:set>
                                      <p:cBhvr>
                                        <p:cTn id="63" dur="1" fill="hold">
                                          <p:stCondLst>
                                            <p:cond delay="0"/>
                                          </p:stCondLst>
                                        </p:cTn>
                                        <p:tgtEl>
                                          <p:spTgt spid="16392"/>
                                        </p:tgtEl>
                                        <p:attrNameLst>
                                          <p:attrName>style.visibility</p:attrName>
                                        </p:attrNameLst>
                                      </p:cBhvr>
                                      <p:to>
                                        <p:strVal val="visible"/>
                                      </p:to>
                                    </p:set>
                                    <p:animEffect transition="in" filter="wipe(left)">
                                      <p:cBhvr>
                                        <p:cTn id="64" dur="500"/>
                                        <p:tgtEl>
                                          <p:spTgt spid="16392"/>
                                        </p:tgtEl>
                                      </p:cBhvr>
                                    </p:animEffect>
                                  </p:childTnLst>
                                </p:cTn>
                              </p:par>
                            </p:childTnLst>
                          </p:cTn>
                        </p:par>
                        <p:par>
                          <p:cTn id="65" fill="hold">
                            <p:stCondLst>
                              <p:cond delay="500"/>
                            </p:stCondLst>
                            <p:childTnLst>
                              <p:par>
                                <p:cTn id="66" presetID="3" presetClass="entr" presetSubtype="5" fill="hold" grpId="0" nodeType="afterEffect">
                                  <p:stCondLst>
                                    <p:cond delay="0"/>
                                  </p:stCondLst>
                                  <p:childTnLst>
                                    <p:set>
                                      <p:cBhvr>
                                        <p:cTn id="67" dur="1" fill="hold">
                                          <p:stCondLst>
                                            <p:cond delay="0"/>
                                          </p:stCondLst>
                                        </p:cTn>
                                        <p:tgtEl>
                                          <p:spTgt spid="16393"/>
                                        </p:tgtEl>
                                        <p:attrNameLst>
                                          <p:attrName>style.visibility</p:attrName>
                                        </p:attrNameLst>
                                      </p:cBhvr>
                                      <p:to>
                                        <p:strVal val="visible"/>
                                      </p:to>
                                    </p:set>
                                    <p:animEffect transition="in" filter="blinds(vertical)">
                                      <p:cBhvr>
                                        <p:cTn id="68" dur="500"/>
                                        <p:tgtEl>
                                          <p:spTgt spid="16393"/>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8" fill="hold" grpId="0" nodeType="clickEffect">
                                  <p:stCondLst>
                                    <p:cond delay="0"/>
                                  </p:stCondLst>
                                  <p:childTnLst>
                                    <p:set>
                                      <p:cBhvr>
                                        <p:cTn id="72" dur="1" fill="hold">
                                          <p:stCondLst>
                                            <p:cond delay="0"/>
                                          </p:stCondLst>
                                        </p:cTn>
                                        <p:tgtEl>
                                          <p:spTgt spid="16543"/>
                                        </p:tgtEl>
                                        <p:attrNameLst>
                                          <p:attrName>style.visibility</p:attrName>
                                        </p:attrNameLst>
                                      </p:cBhvr>
                                      <p:to>
                                        <p:strVal val="visible"/>
                                      </p:to>
                                    </p:set>
                                    <p:animEffect transition="in" filter="wipe(left)">
                                      <p:cBhvr>
                                        <p:cTn id="73" dur="500"/>
                                        <p:tgtEl>
                                          <p:spTgt spid="16543"/>
                                        </p:tgtEl>
                                      </p:cBhvr>
                                    </p:animEffect>
                                  </p:childTnLst>
                                </p:cTn>
                              </p:par>
                            </p:childTnLst>
                          </p:cTn>
                        </p:par>
                      </p:childTnLst>
                    </p:cTn>
                  </p:par>
                  <p:par>
                    <p:cTn id="74" fill="hold">
                      <p:stCondLst>
                        <p:cond delay="indefinite"/>
                      </p:stCondLst>
                      <p:childTnLst>
                        <p:par>
                          <p:cTn id="75" fill="hold">
                            <p:stCondLst>
                              <p:cond delay="0"/>
                            </p:stCondLst>
                            <p:childTnLst>
                              <p:par>
                                <p:cTn id="76" presetID="3" presetClass="entr" presetSubtype="10" fill="hold" grpId="0" nodeType="clickEffect">
                                  <p:stCondLst>
                                    <p:cond delay="0"/>
                                  </p:stCondLst>
                                  <p:childTnLst>
                                    <p:set>
                                      <p:cBhvr>
                                        <p:cTn id="77" dur="1" fill="hold">
                                          <p:stCondLst>
                                            <p:cond delay="0"/>
                                          </p:stCondLst>
                                        </p:cTn>
                                        <p:tgtEl>
                                          <p:spTgt spid="16530"/>
                                        </p:tgtEl>
                                        <p:attrNameLst>
                                          <p:attrName>style.visibility</p:attrName>
                                        </p:attrNameLst>
                                      </p:cBhvr>
                                      <p:to>
                                        <p:strVal val="visible"/>
                                      </p:to>
                                    </p:set>
                                    <p:animEffect transition="in" filter="blinds(horizontal)">
                                      <p:cBhvr>
                                        <p:cTn id="78" dur="500"/>
                                        <p:tgtEl>
                                          <p:spTgt spid="16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91" grpId="0"/>
      <p:bldP spid="16393" grpId="0"/>
      <p:bldP spid="16394" grpId="0" animBg="1"/>
      <p:bldP spid="16530" grpId="0"/>
      <p:bldP spid="16543" grpId="0"/>
      <p:bldP spid="16547" grpId="0" animBg="1"/>
      <p:bldP spid="1654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6543" name="Rectangle 159"/>
          <p:cNvSpPr>
            <a:spLocks noChangeArrowheads="1"/>
          </p:cNvSpPr>
          <p:nvPr/>
        </p:nvSpPr>
        <p:spPr bwMode="auto">
          <a:xfrm>
            <a:off x="657225" y="1673860"/>
            <a:ext cx="7686040" cy="112458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PN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a:t>
            </a:r>
            <a:r>
              <a:rPr kumimoji="1"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正向</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偏置，正向电流大，</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结处于低阻</a:t>
            </a:r>
            <a:r>
              <a:rPr kumimoji="1"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导通</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状态；</a:t>
            </a:r>
          </a:p>
        </p:txBody>
      </p:sp>
      <p:sp>
        <p:nvSpPr>
          <p:cNvPr id="26783" name="AutoShape 16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84" name="AutoShape 16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6785" name="AutoShape 16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5362" name="Rectangle 2" descr="大纸屑"/>
          <p:cNvSpPr>
            <a:spLocks noGrp="1" noChangeArrowheads="1"/>
          </p:cNvSpPr>
          <p:nvPr>
            <p:ph type="title"/>
          </p:nvPr>
        </p:nvSpPr>
        <p:spPr>
          <a:xfrm>
            <a:off x="522288" y="233363"/>
            <a:ext cx="5715000" cy="7620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9.2.2   PN</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结的单向导电性</a:t>
            </a:r>
          </a:p>
        </p:txBody>
      </p:sp>
      <p:sp>
        <p:nvSpPr>
          <p:cNvPr id="6" name="Rectangle 159"/>
          <p:cNvSpPr>
            <a:spLocks noChangeArrowheads="1"/>
          </p:cNvSpPr>
          <p:nvPr/>
        </p:nvSpPr>
        <p:spPr bwMode="auto">
          <a:xfrm>
            <a:off x="657225" y="3384550"/>
            <a:ext cx="7686040" cy="1124585"/>
          </a:xfrm>
          <a:prstGeom prst="rect">
            <a:avLst/>
          </a:prstGeom>
          <a:noFill/>
          <a:ln w="9525">
            <a:noFill/>
            <a:miter lim="800000"/>
          </a:ln>
          <a:effectLst/>
        </p:spPr>
        <p:txBody>
          <a:bodyPr wrap="square">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PN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a:t>
            </a:r>
            <a:r>
              <a:rPr kumimoji="1"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反向</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偏置，反向电流小，</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PN</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结处于高阻</a:t>
            </a:r>
            <a:r>
              <a:rPr kumimoji="1" lang="zh-CN" altLang="en-US" sz="28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截止</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状态；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6543"/>
                                        </p:tgtEl>
                                        <p:attrNameLst>
                                          <p:attrName>style.visibility</p:attrName>
                                        </p:attrNameLst>
                                      </p:cBhvr>
                                      <p:to>
                                        <p:strVal val="visible"/>
                                      </p:to>
                                    </p:set>
                                    <p:animEffect transition="in" filter="wipe(left)">
                                      <p:cBhvr>
                                        <p:cTn id="7" dur="500"/>
                                        <p:tgtEl>
                                          <p:spTgt spid="165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43" grpId="0" bldLvl="0" animBg="1"/>
      <p:bldP spid="6"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grpSp>
        <p:nvGrpSpPr>
          <p:cNvPr id="27651" name="Group 25"/>
          <p:cNvGrpSpPr/>
          <p:nvPr/>
        </p:nvGrpSpPr>
        <p:grpSpPr>
          <a:xfrm>
            <a:off x="1447800" y="1106488"/>
            <a:ext cx="6410325" cy="161925"/>
            <a:chOff x="672" y="672"/>
            <a:chExt cx="4038" cy="102"/>
          </a:xfrm>
        </p:grpSpPr>
        <p:pic>
          <p:nvPicPr>
            <p:cNvPr id="27652" name="Picture 26" descr="Green and Black Diamond"/>
            <p:cNvPicPr>
              <a:picLocks noChangeAspect="1"/>
            </p:cNvPicPr>
            <p:nvPr/>
          </p:nvPicPr>
          <p:blipFill>
            <a:blip r:embed="rId4"/>
            <a:stretch>
              <a:fillRect/>
            </a:stretch>
          </p:blipFill>
          <p:spPr>
            <a:xfrm>
              <a:off x="762" y="672"/>
              <a:ext cx="102" cy="102"/>
            </a:xfrm>
            <a:prstGeom prst="rect">
              <a:avLst/>
            </a:prstGeom>
            <a:noFill/>
            <a:ln w="9525">
              <a:noFill/>
            </a:ln>
          </p:spPr>
        </p:pic>
        <p:pic>
          <p:nvPicPr>
            <p:cNvPr id="27653" name="Picture 27" descr="Green and Black Diamond"/>
            <p:cNvPicPr>
              <a:picLocks noChangeAspect="1"/>
            </p:cNvPicPr>
            <p:nvPr/>
          </p:nvPicPr>
          <p:blipFill>
            <a:blip r:embed="rId4"/>
            <a:stretch>
              <a:fillRect/>
            </a:stretch>
          </p:blipFill>
          <p:spPr>
            <a:xfrm>
              <a:off x="864" y="672"/>
              <a:ext cx="102" cy="102"/>
            </a:xfrm>
            <a:prstGeom prst="rect">
              <a:avLst/>
            </a:prstGeom>
            <a:noFill/>
            <a:ln w="9525">
              <a:noFill/>
            </a:ln>
          </p:spPr>
        </p:pic>
        <p:pic>
          <p:nvPicPr>
            <p:cNvPr id="27654" name="Picture 28" descr="Green and Black Diamond"/>
            <p:cNvPicPr>
              <a:picLocks noChangeAspect="1"/>
            </p:cNvPicPr>
            <p:nvPr/>
          </p:nvPicPr>
          <p:blipFill>
            <a:blip r:embed="rId4"/>
            <a:stretch>
              <a:fillRect/>
            </a:stretch>
          </p:blipFill>
          <p:spPr>
            <a:xfrm>
              <a:off x="960" y="672"/>
              <a:ext cx="102" cy="102"/>
            </a:xfrm>
            <a:prstGeom prst="rect">
              <a:avLst/>
            </a:prstGeom>
            <a:noFill/>
            <a:ln w="9525">
              <a:noFill/>
            </a:ln>
          </p:spPr>
        </p:pic>
        <p:pic>
          <p:nvPicPr>
            <p:cNvPr id="27655" name="Picture 29" descr="Green and Black Diamond"/>
            <p:cNvPicPr>
              <a:picLocks noChangeAspect="1"/>
            </p:cNvPicPr>
            <p:nvPr/>
          </p:nvPicPr>
          <p:blipFill>
            <a:blip r:embed="rId4"/>
            <a:stretch>
              <a:fillRect/>
            </a:stretch>
          </p:blipFill>
          <p:spPr>
            <a:xfrm>
              <a:off x="1050" y="672"/>
              <a:ext cx="102" cy="102"/>
            </a:xfrm>
            <a:prstGeom prst="rect">
              <a:avLst/>
            </a:prstGeom>
            <a:noFill/>
            <a:ln w="9525">
              <a:noFill/>
            </a:ln>
          </p:spPr>
        </p:pic>
        <p:pic>
          <p:nvPicPr>
            <p:cNvPr id="27656" name="Picture 30" descr="Green and Black Diamond"/>
            <p:cNvPicPr>
              <a:picLocks noChangeAspect="1"/>
            </p:cNvPicPr>
            <p:nvPr/>
          </p:nvPicPr>
          <p:blipFill>
            <a:blip r:embed="rId4"/>
            <a:stretch>
              <a:fillRect/>
            </a:stretch>
          </p:blipFill>
          <p:spPr>
            <a:xfrm>
              <a:off x="1152" y="672"/>
              <a:ext cx="102" cy="102"/>
            </a:xfrm>
            <a:prstGeom prst="rect">
              <a:avLst/>
            </a:prstGeom>
            <a:noFill/>
            <a:ln w="9525">
              <a:noFill/>
            </a:ln>
          </p:spPr>
        </p:pic>
        <p:pic>
          <p:nvPicPr>
            <p:cNvPr id="27657" name="Picture 31" descr="Green and Black Diamond"/>
            <p:cNvPicPr>
              <a:picLocks noChangeAspect="1"/>
            </p:cNvPicPr>
            <p:nvPr/>
          </p:nvPicPr>
          <p:blipFill>
            <a:blip r:embed="rId4"/>
            <a:stretch>
              <a:fillRect/>
            </a:stretch>
          </p:blipFill>
          <p:spPr>
            <a:xfrm>
              <a:off x="1338" y="672"/>
              <a:ext cx="102" cy="102"/>
            </a:xfrm>
            <a:prstGeom prst="rect">
              <a:avLst/>
            </a:prstGeom>
            <a:noFill/>
            <a:ln w="9525">
              <a:noFill/>
            </a:ln>
          </p:spPr>
        </p:pic>
        <p:pic>
          <p:nvPicPr>
            <p:cNvPr id="27658" name="Picture 32" descr="Green and Black Diamond"/>
            <p:cNvPicPr>
              <a:picLocks noChangeAspect="1"/>
            </p:cNvPicPr>
            <p:nvPr/>
          </p:nvPicPr>
          <p:blipFill>
            <a:blip r:embed="rId4"/>
            <a:stretch>
              <a:fillRect/>
            </a:stretch>
          </p:blipFill>
          <p:spPr>
            <a:xfrm>
              <a:off x="1440" y="672"/>
              <a:ext cx="102" cy="102"/>
            </a:xfrm>
            <a:prstGeom prst="rect">
              <a:avLst/>
            </a:prstGeom>
            <a:noFill/>
            <a:ln w="9525">
              <a:noFill/>
            </a:ln>
          </p:spPr>
        </p:pic>
        <p:pic>
          <p:nvPicPr>
            <p:cNvPr id="27659" name="Picture 33" descr="Green and Black Diamond"/>
            <p:cNvPicPr>
              <a:picLocks noChangeAspect="1"/>
            </p:cNvPicPr>
            <p:nvPr/>
          </p:nvPicPr>
          <p:blipFill>
            <a:blip r:embed="rId4"/>
            <a:stretch>
              <a:fillRect/>
            </a:stretch>
          </p:blipFill>
          <p:spPr>
            <a:xfrm>
              <a:off x="1536" y="672"/>
              <a:ext cx="102" cy="102"/>
            </a:xfrm>
            <a:prstGeom prst="rect">
              <a:avLst/>
            </a:prstGeom>
            <a:noFill/>
            <a:ln w="9525">
              <a:noFill/>
            </a:ln>
          </p:spPr>
        </p:pic>
        <p:pic>
          <p:nvPicPr>
            <p:cNvPr id="27660" name="Picture 34" descr="Green and Black Diamond"/>
            <p:cNvPicPr>
              <a:picLocks noChangeAspect="1"/>
            </p:cNvPicPr>
            <p:nvPr/>
          </p:nvPicPr>
          <p:blipFill>
            <a:blip r:embed="rId4"/>
            <a:stretch>
              <a:fillRect/>
            </a:stretch>
          </p:blipFill>
          <p:spPr>
            <a:xfrm>
              <a:off x="1626" y="672"/>
              <a:ext cx="102" cy="102"/>
            </a:xfrm>
            <a:prstGeom prst="rect">
              <a:avLst/>
            </a:prstGeom>
            <a:noFill/>
            <a:ln w="9525">
              <a:noFill/>
            </a:ln>
          </p:spPr>
        </p:pic>
        <p:pic>
          <p:nvPicPr>
            <p:cNvPr id="27661" name="Picture 35" descr="Green and Black Diamond"/>
            <p:cNvPicPr>
              <a:picLocks noChangeAspect="1"/>
            </p:cNvPicPr>
            <p:nvPr/>
          </p:nvPicPr>
          <p:blipFill>
            <a:blip r:embed="rId4"/>
            <a:stretch>
              <a:fillRect/>
            </a:stretch>
          </p:blipFill>
          <p:spPr>
            <a:xfrm>
              <a:off x="672" y="672"/>
              <a:ext cx="102" cy="102"/>
            </a:xfrm>
            <a:prstGeom prst="rect">
              <a:avLst/>
            </a:prstGeom>
            <a:noFill/>
            <a:ln w="9525">
              <a:noFill/>
            </a:ln>
          </p:spPr>
        </p:pic>
        <p:pic>
          <p:nvPicPr>
            <p:cNvPr id="27662" name="Picture 36" descr="Green and Black Diamond"/>
            <p:cNvPicPr>
              <a:picLocks noChangeAspect="1"/>
            </p:cNvPicPr>
            <p:nvPr/>
          </p:nvPicPr>
          <p:blipFill>
            <a:blip r:embed="rId4"/>
            <a:stretch>
              <a:fillRect/>
            </a:stretch>
          </p:blipFill>
          <p:spPr>
            <a:xfrm>
              <a:off x="1248" y="672"/>
              <a:ext cx="102" cy="102"/>
            </a:xfrm>
            <a:prstGeom prst="rect">
              <a:avLst/>
            </a:prstGeom>
            <a:noFill/>
            <a:ln w="9525">
              <a:noFill/>
            </a:ln>
          </p:spPr>
        </p:pic>
        <p:pic>
          <p:nvPicPr>
            <p:cNvPr id="27663" name="Picture 37" descr="Green and Black Diamond"/>
            <p:cNvPicPr>
              <a:picLocks noChangeAspect="1"/>
            </p:cNvPicPr>
            <p:nvPr/>
          </p:nvPicPr>
          <p:blipFill>
            <a:blip r:embed="rId4"/>
            <a:stretch>
              <a:fillRect/>
            </a:stretch>
          </p:blipFill>
          <p:spPr>
            <a:xfrm>
              <a:off x="1728" y="672"/>
              <a:ext cx="102" cy="102"/>
            </a:xfrm>
            <a:prstGeom prst="rect">
              <a:avLst/>
            </a:prstGeom>
            <a:noFill/>
            <a:ln w="9525">
              <a:noFill/>
            </a:ln>
          </p:spPr>
        </p:pic>
        <p:grpSp>
          <p:nvGrpSpPr>
            <p:cNvPr id="27664" name="Group 38"/>
            <p:cNvGrpSpPr/>
            <p:nvPr/>
          </p:nvGrpSpPr>
          <p:grpSpPr>
            <a:xfrm>
              <a:off x="1824" y="672"/>
              <a:ext cx="2886" cy="102"/>
              <a:chOff x="2298" y="3606"/>
              <a:chExt cx="2886" cy="102"/>
            </a:xfrm>
          </p:grpSpPr>
          <p:pic>
            <p:nvPicPr>
              <p:cNvPr id="27665" name="Picture 39" descr="Green and Black Diamond"/>
              <p:cNvPicPr>
                <a:picLocks noChangeAspect="1"/>
              </p:cNvPicPr>
              <p:nvPr/>
            </p:nvPicPr>
            <p:blipFill>
              <a:blip r:embed="rId4"/>
              <a:stretch>
                <a:fillRect/>
              </a:stretch>
            </p:blipFill>
            <p:spPr>
              <a:xfrm>
                <a:off x="2298" y="3606"/>
                <a:ext cx="102" cy="102"/>
              </a:xfrm>
              <a:prstGeom prst="rect">
                <a:avLst/>
              </a:prstGeom>
              <a:noFill/>
              <a:ln w="9525">
                <a:noFill/>
              </a:ln>
            </p:spPr>
          </p:pic>
          <p:pic>
            <p:nvPicPr>
              <p:cNvPr id="27666" name="Picture 40" descr="Green and Black Diamond"/>
              <p:cNvPicPr>
                <a:picLocks noChangeAspect="1"/>
              </p:cNvPicPr>
              <p:nvPr/>
            </p:nvPicPr>
            <p:blipFill>
              <a:blip r:embed="rId4"/>
              <a:stretch>
                <a:fillRect/>
              </a:stretch>
            </p:blipFill>
            <p:spPr>
              <a:xfrm>
                <a:off x="2388" y="3606"/>
                <a:ext cx="102" cy="102"/>
              </a:xfrm>
              <a:prstGeom prst="rect">
                <a:avLst/>
              </a:prstGeom>
              <a:noFill/>
              <a:ln w="9525">
                <a:noFill/>
              </a:ln>
            </p:spPr>
          </p:pic>
          <p:pic>
            <p:nvPicPr>
              <p:cNvPr id="27667" name="Picture 41" descr="Green and Black Diamond"/>
              <p:cNvPicPr>
                <a:picLocks noChangeAspect="1"/>
              </p:cNvPicPr>
              <p:nvPr/>
            </p:nvPicPr>
            <p:blipFill>
              <a:blip r:embed="rId4"/>
              <a:stretch>
                <a:fillRect/>
              </a:stretch>
            </p:blipFill>
            <p:spPr>
              <a:xfrm>
                <a:off x="2490" y="3606"/>
                <a:ext cx="102" cy="102"/>
              </a:xfrm>
              <a:prstGeom prst="rect">
                <a:avLst/>
              </a:prstGeom>
              <a:noFill/>
              <a:ln w="9525">
                <a:noFill/>
              </a:ln>
            </p:spPr>
          </p:pic>
          <p:pic>
            <p:nvPicPr>
              <p:cNvPr id="27668" name="Picture 42" descr="Green and Black Diamond"/>
              <p:cNvPicPr>
                <a:picLocks noChangeAspect="1"/>
              </p:cNvPicPr>
              <p:nvPr/>
            </p:nvPicPr>
            <p:blipFill>
              <a:blip r:embed="rId4"/>
              <a:stretch>
                <a:fillRect/>
              </a:stretch>
            </p:blipFill>
            <p:spPr>
              <a:xfrm>
                <a:off x="2586" y="3606"/>
                <a:ext cx="102" cy="102"/>
              </a:xfrm>
              <a:prstGeom prst="rect">
                <a:avLst/>
              </a:prstGeom>
              <a:noFill/>
              <a:ln w="9525">
                <a:noFill/>
              </a:ln>
            </p:spPr>
          </p:pic>
          <p:pic>
            <p:nvPicPr>
              <p:cNvPr id="27669" name="Picture 43" descr="Green and Black Diamond"/>
              <p:cNvPicPr>
                <a:picLocks noChangeAspect="1"/>
              </p:cNvPicPr>
              <p:nvPr/>
            </p:nvPicPr>
            <p:blipFill>
              <a:blip r:embed="rId4"/>
              <a:stretch>
                <a:fillRect/>
              </a:stretch>
            </p:blipFill>
            <p:spPr>
              <a:xfrm>
                <a:off x="2676" y="3606"/>
                <a:ext cx="102" cy="102"/>
              </a:xfrm>
              <a:prstGeom prst="rect">
                <a:avLst/>
              </a:prstGeom>
              <a:noFill/>
              <a:ln w="9525">
                <a:noFill/>
              </a:ln>
            </p:spPr>
          </p:pic>
          <p:pic>
            <p:nvPicPr>
              <p:cNvPr id="27670" name="Picture 44" descr="Green and Black Diamond"/>
              <p:cNvPicPr>
                <a:picLocks noChangeAspect="1"/>
              </p:cNvPicPr>
              <p:nvPr/>
            </p:nvPicPr>
            <p:blipFill>
              <a:blip r:embed="rId4"/>
              <a:stretch>
                <a:fillRect/>
              </a:stretch>
            </p:blipFill>
            <p:spPr>
              <a:xfrm>
                <a:off x="2778" y="3606"/>
                <a:ext cx="102" cy="102"/>
              </a:xfrm>
              <a:prstGeom prst="rect">
                <a:avLst/>
              </a:prstGeom>
              <a:noFill/>
              <a:ln w="9525">
                <a:noFill/>
              </a:ln>
            </p:spPr>
          </p:pic>
          <p:pic>
            <p:nvPicPr>
              <p:cNvPr id="27671" name="Picture 45" descr="Green and Black Diamond"/>
              <p:cNvPicPr>
                <a:picLocks noChangeAspect="1"/>
              </p:cNvPicPr>
              <p:nvPr/>
            </p:nvPicPr>
            <p:blipFill>
              <a:blip r:embed="rId4"/>
              <a:stretch>
                <a:fillRect/>
              </a:stretch>
            </p:blipFill>
            <p:spPr>
              <a:xfrm>
                <a:off x="2964" y="3606"/>
                <a:ext cx="102" cy="102"/>
              </a:xfrm>
              <a:prstGeom prst="rect">
                <a:avLst/>
              </a:prstGeom>
              <a:noFill/>
              <a:ln w="9525">
                <a:noFill/>
              </a:ln>
            </p:spPr>
          </p:pic>
          <p:pic>
            <p:nvPicPr>
              <p:cNvPr id="27672" name="Picture 46" descr="Green and Black Diamond"/>
              <p:cNvPicPr>
                <a:picLocks noChangeAspect="1"/>
              </p:cNvPicPr>
              <p:nvPr/>
            </p:nvPicPr>
            <p:blipFill>
              <a:blip r:embed="rId4"/>
              <a:stretch>
                <a:fillRect/>
              </a:stretch>
            </p:blipFill>
            <p:spPr>
              <a:xfrm>
                <a:off x="3066" y="3606"/>
                <a:ext cx="102" cy="102"/>
              </a:xfrm>
              <a:prstGeom prst="rect">
                <a:avLst/>
              </a:prstGeom>
              <a:noFill/>
              <a:ln w="9525">
                <a:noFill/>
              </a:ln>
            </p:spPr>
          </p:pic>
          <p:pic>
            <p:nvPicPr>
              <p:cNvPr id="27673" name="Picture 47" descr="Green and Black Diamond"/>
              <p:cNvPicPr>
                <a:picLocks noChangeAspect="1"/>
              </p:cNvPicPr>
              <p:nvPr/>
            </p:nvPicPr>
            <p:blipFill>
              <a:blip r:embed="rId4"/>
              <a:stretch>
                <a:fillRect/>
              </a:stretch>
            </p:blipFill>
            <p:spPr>
              <a:xfrm>
                <a:off x="3162" y="3606"/>
                <a:ext cx="102" cy="102"/>
              </a:xfrm>
              <a:prstGeom prst="rect">
                <a:avLst/>
              </a:prstGeom>
              <a:noFill/>
              <a:ln w="9525">
                <a:noFill/>
              </a:ln>
            </p:spPr>
          </p:pic>
          <p:pic>
            <p:nvPicPr>
              <p:cNvPr id="27674" name="Picture 48" descr="Green and Black Diamond"/>
              <p:cNvPicPr>
                <a:picLocks noChangeAspect="1"/>
              </p:cNvPicPr>
              <p:nvPr/>
            </p:nvPicPr>
            <p:blipFill>
              <a:blip r:embed="rId4"/>
              <a:stretch>
                <a:fillRect/>
              </a:stretch>
            </p:blipFill>
            <p:spPr>
              <a:xfrm>
                <a:off x="3252" y="3606"/>
                <a:ext cx="102" cy="102"/>
              </a:xfrm>
              <a:prstGeom prst="rect">
                <a:avLst/>
              </a:prstGeom>
              <a:noFill/>
              <a:ln w="9525">
                <a:noFill/>
              </a:ln>
            </p:spPr>
          </p:pic>
          <p:pic>
            <p:nvPicPr>
              <p:cNvPr id="27675" name="Picture 49" descr="Green and Black Diamond"/>
              <p:cNvPicPr>
                <a:picLocks noChangeAspect="1"/>
              </p:cNvPicPr>
              <p:nvPr/>
            </p:nvPicPr>
            <p:blipFill>
              <a:blip r:embed="rId4"/>
              <a:stretch>
                <a:fillRect/>
              </a:stretch>
            </p:blipFill>
            <p:spPr>
              <a:xfrm>
                <a:off x="3354" y="3606"/>
                <a:ext cx="102" cy="102"/>
              </a:xfrm>
              <a:prstGeom prst="rect">
                <a:avLst/>
              </a:prstGeom>
              <a:noFill/>
              <a:ln w="9525">
                <a:noFill/>
              </a:ln>
            </p:spPr>
          </p:pic>
          <p:pic>
            <p:nvPicPr>
              <p:cNvPr id="27676" name="Picture 50" descr="Green and Black Diamond"/>
              <p:cNvPicPr>
                <a:picLocks noChangeAspect="1"/>
              </p:cNvPicPr>
              <p:nvPr/>
            </p:nvPicPr>
            <p:blipFill>
              <a:blip r:embed="rId4"/>
              <a:stretch>
                <a:fillRect/>
              </a:stretch>
            </p:blipFill>
            <p:spPr>
              <a:xfrm>
                <a:off x="3540" y="3606"/>
                <a:ext cx="102" cy="102"/>
              </a:xfrm>
              <a:prstGeom prst="rect">
                <a:avLst/>
              </a:prstGeom>
              <a:noFill/>
              <a:ln w="9525">
                <a:noFill/>
              </a:ln>
            </p:spPr>
          </p:pic>
          <p:pic>
            <p:nvPicPr>
              <p:cNvPr id="27677" name="Picture 51" descr="Green and Black Diamond"/>
              <p:cNvPicPr>
                <a:picLocks noChangeAspect="1"/>
              </p:cNvPicPr>
              <p:nvPr/>
            </p:nvPicPr>
            <p:blipFill>
              <a:blip r:embed="rId4"/>
              <a:stretch>
                <a:fillRect/>
              </a:stretch>
            </p:blipFill>
            <p:spPr>
              <a:xfrm>
                <a:off x="3642" y="3606"/>
                <a:ext cx="102" cy="102"/>
              </a:xfrm>
              <a:prstGeom prst="rect">
                <a:avLst/>
              </a:prstGeom>
              <a:noFill/>
              <a:ln w="9525">
                <a:noFill/>
              </a:ln>
            </p:spPr>
          </p:pic>
          <p:pic>
            <p:nvPicPr>
              <p:cNvPr id="27678" name="Picture 52" descr="Green and Black Diamond"/>
              <p:cNvPicPr>
                <a:picLocks noChangeAspect="1"/>
              </p:cNvPicPr>
              <p:nvPr/>
            </p:nvPicPr>
            <p:blipFill>
              <a:blip r:embed="rId4"/>
              <a:stretch>
                <a:fillRect/>
              </a:stretch>
            </p:blipFill>
            <p:spPr>
              <a:xfrm>
                <a:off x="3738" y="3606"/>
                <a:ext cx="102" cy="102"/>
              </a:xfrm>
              <a:prstGeom prst="rect">
                <a:avLst/>
              </a:prstGeom>
              <a:noFill/>
              <a:ln w="9525">
                <a:noFill/>
              </a:ln>
            </p:spPr>
          </p:pic>
          <p:pic>
            <p:nvPicPr>
              <p:cNvPr id="27679" name="Picture 53" descr="Green and Black Diamond"/>
              <p:cNvPicPr>
                <a:picLocks noChangeAspect="1"/>
              </p:cNvPicPr>
              <p:nvPr/>
            </p:nvPicPr>
            <p:blipFill>
              <a:blip r:embed="rId4"/>
              <a:stretch>
                <a:fillRect/>
              </a:stretch>
            </p:blipFill>
            <p:spPr>
              <a:xfrm>
                <a:off x="3828" y="3606"/>
                <a:ext cx="102" cy="102"/>
              </a:xfrm>
              <a:prstGeom prst="rect">
                <a:avLst/>
              </a:prstGeom>
              <a:noFill/>
              <a:ln w="9525">
                <a:noFill/>
              </a:ln>
            </p:spPr>
          </p:pic>
          <p:pic>
            <p:nvPicPr>
              <p:cNvPr id="27680" name="Picture 54" descr="Green and Black Diamond"/>
              <p:cNvPicPr>
                <a:picLocks noChangeAspect="1"/>
              </p:cNvPicPr>
              <p:nvPr/>
            </p:nvPicPr>
            <p:blipFill>
              <a:blip r:embed="rId4"/>
              <a:stretch>
                <a:fillRect/>
              </a:stretch>
            </p:blipFill>
            <p:spPr>
              <a:xfrm>
                <a:off x="2874" y="3606"/>
                <a:ext cx="102" cy="102"/>
              </a:xfrm>
              <a:prstGeom prst="rect">
                <a:avLst/>
              </a:prstGeom>
              <a:noFill/>
              <a:ln w="9525">
                <a:noFill/>
              </a:ln>
            </p:spPr>
          </p:pic>
          <p:pic>
            <p:nvPicPr>
              <p:cNvPr id="27681" name="Picture 55" descr="Green and Black Diamond"/>
              <p:cNvPicPr>
                <a:picLocks noChangeAspect="1"/>
              </p:cNvPicPr>
              <p:nvPr/>
            </p:nvPicPr>
            <p:blipFill>
              <a:blip r:embed="rId4"/>
              <a:stretch>
                <a:fillRect/>
              </a:stretch>
            </p:blipFill>
            <p:spPr>
              <a:xfrm>
                <a:off x="3450" y="3606"/>
                <a:ext cx="102" cy="102"/>
              </a:xfrm>
              <a:prstGeom prst="rect">
                <a:avLst/>
              </a:prstGeom>
              <a:noFill/>
              <a:ln w="9525">
                <a:noFill/>
              </a:ln>
            </p:spPr>
          </p:pic>
          <p:pic>
            <p:nvPicPr>
              <p:cNvPr id="27682" name="Picture 56" descr="Green and Black Diamond"/>
              <p:cNvPicPr>
                <a:picLocks noChangeAspect="1"/>
              </p:cNvPicPr>
              <p:nvPr/>
            </p:nvPicPr>
            <p:blipFill>
              <a:blip r:embed="rId4"/>
              <a:stretch>
                <a:fillRect/>
              </a:stretch>
            </p:blipFill>
            <p:spPr>
              <a:xfrm>
                <a:off x="3930" y="3606"/>
                <a:ext cx="102" cy="102"/>
              </a:xfrm>
              <a:prstGeom prst="rect">
                <a:avLst/>
              </a:prstGeom>
              <a:noFill/>
              <a:ln w="9525">
                <a:noFill/>
              </a:ln>
            </p:spPr>
          </p:pic>
          <p:pic>
            <p:nvPicPr>
              <p:cNvPr id="27683" name="Picture 57" descr="Green and Black Diamond"/>
              <p:cNvPicPr>
                <a:picLocks noChangeAspect="1"/>
              </p:cNvPicPr>
              <p:nvPr/>
            </p:nvPicPr>
            <p:blipFill>
              <a:blip r:embed="rId4"/>
              <a:stretch>
                <a:fillRect/>
              </a:stretch>
            </p:blipFill>
            <p:spPr>
              <a:xfrm>
                <a:off x="4026" y="3606"/>
                <a:ext cx="102" cy="102"/>
              </a:xfrm>
              <a:prstGeom prst="rect">
                <a:avLst/>
              </a:prstGeom>
              <a:noFill/>
              <a:ln w="9525">
                <a:noFill/>
              </a:ln>
            </p:spPr>
          </p:pic>
          <p:pic>
            <p:nvPicPr>
              <p:cNvPr id="27684" name="Picture 58" descr="Green and Black Diamond"/>
              <p:cNvPicPr>
                <a:picLocks noChangeAspect="1"/>
              </p:cNvPicPr>
              <p:nvPr/>
            </p:nvPicPr>
            <p:blipFill>
              <a:blip r:embed="rId4"/>
              <a:stretch>
                <a:fillRect/>
              </a:stretch>
            </p:blipFill>
            <p:spPr>
              <a:xfrm>
                <a:off x="4116" y="3606"/>
                <a:ext cx="102" cy="102"/>
              </a:xfrm>
              <a:prstGeom prst="rect">
                <a:avLst/>
              </a:prstGeom>
              <a:noFill/>
              <a:ln w="9525">
                <a:noFill/>
              </a:ln>
            </p:spPr>
          </p:pic>
          <p:pic>
            <p:nvPicPr>
              <p:cNvPr id="27685" name="Picture 59" descr="Green and Black Diamond"/>
              <p:cNvPicPr>
                <a:picLocks noChangeAspect="1"/>
              </p:cNvPicPr>
              <p:nvPr/>
            </p:nvPicPr>
            <p:blipFill>
              <a:blip r:embed="rId4"/>
              <a:stretch>
                <a:fillRect/>
              </a:stretch>
            </p:blipFill>
            <p:spPr>
              <a:xfrm>
                <a:off x="4218" y="3606"/>
                <a:ext cx="102" cy="102"/>
              </a:xfrm>
              <a:prstGeom prst="rect">
                <a:avLst/>
              </a:prstGeom>
              <a:noFill/>
              <a:ln w="9525">
                <a:noFill/>
              </a:ln>
            </p:spPr>
          </p:pic>
          <p:pic>
            <p:nvPicPr>
              <p:cNvPr id="27686" name="Picture 60" descr="Green and Black Diamond"/>
              <p:cNvPicPr>
                <a:picLocks noChangeAspect="1"/>
              </p:cNvPicPr>
              <p:nvPr/>
            </p:nvPicPr>
            <p:blipFill>
              <a:blip r:embed="rId4"/>
              <a:stretch>
                <a:fillRect/>
              </a:stretch>
            </p:blipFill>
            <p:spPr>
              <a:xfrm>
                <a:off x="4314" y="3606"/>
                <a:ext cx="102" cy="102"/>
              </a:xfrm>
              <a:prstGeom prst="rect">
                <a:avLst/>
              </a:prstGeom>
              <a:noFill/>
              <a:ln w="9525">
                <a:noFill/>
              </a:ln>
            </p:spPr>
          </p:pic>
          <p:pic>
            <p:nvPicPr>
              <p:cNvPr id="27687" name="Picture 61" descr="Green and Black Diamond"/>
              <p:cNvPicPr>
                <a:picLocks noChangeAspect="1"/>
              </p:cNvPicPr>
              <p:nvPr/>
            </p:nvPicPr>
            <p:blipFill>
              <a:blip r:embed="rId4"/>
              <a:stretch>
                <a:fillRect/>
              </a:stretch>
            </p:blipFill>
            <p:spPr>
              <a:xfrm>
                <a:off x="4404" y="3606"/>
                <a:ext cx="102" cy="102"/>
              </a:xfrm>
              <a:prstGeom prst="rect">
                <a:avLst/>
              </a:prstGeom>
              <a:noFill/>
              <a:ln w="9525">
                <a:noFill/>
              </a:ln>
            </p:spPr>
          </p:pic>
          <p:pic>
            <p:nvPicPr>
              <p:cNvPr id="27688" name="Picture 62" descr="Green and Black Diamond"/>
              <p:cNvPicPr>
                <a:picLocks noChangeAspect="1"/>
              </p:cNvPicPr>
              <p:nvPr/>
            </p:nvPicPr>
            <p:blipFill>
              <a:blip r:embed="rId4"/>
              <a:stretch>
                <a:fillRect/>
              </a:stretch>
            </p:blipFill>
            <p:spPr>
              <a:xfrm>
                <a:off x="4506" y="3606"/>
                <a:ext cx="102" cy="102"/>
              </a:xfrm>
              <a:prstGeom prst="rect">
                <a:avLst/>
              </a:prstGeom>
              <a:noFill/>
              <a:ln w="9525">
                <a:noFill/>
              </a:ln>
            </p:spPr>
          </p:pic>
          <p:pic>
            <p:nvPicPr>
              <p:cNvPr id="27689" name="Picture 63" descr="Green and Black Diamond"/>
              <p:cNvPicPr>
                <a:picLocks noChangeAspect="1"/>
              </p:cNvPicPr>
              <p:nvPr/>
            </p:nvPicPr>
            <p:blipFill>
              <a:blip r:embed="rId4"/>
              <a:stretch>
                <a:fillRect/>
              </a:stretch>
            </p:blipFill>
            <p:spPr>
              <a:xfrm>
                <a:off x="4692" y="3606"/>
                <a:ext cx="102" cy="102"/>
              </a:xfrm>
              <a:prstGeom prst="rect">
                <a:avLst/>
              </a:prstGeom>
              <a:noFill/>
              <a:ln w="9525">
                <a:noFill/>
              </a:ln>
            </p:spPr>
          </p:pic>
          <p:pic>
            <p:nvPicPr>
              <p:cNvPr id="27690" name="Picture 64" descr="Green and Black Diamond"/>
              <p:cNvPicPr>
                <a:picLocks noChangeAspect="1"/>
              </p:cNvPicPr>
              <p:nvPr/>
            </p:nvPicPr>
            <p:blipFill>
              <a:blip r:embed="rId4"/>
              <a:stretch>
                <a:fillRect/>
              </a:stretch>
            </p:blipFill>
            <p:spPr>
              <a:xfrm>
                <a:off x="4794" y="3606"/>
                <a:ext cx="102" cy="102"/>
              </a:xfrm>
              <a:prstGeom prst="rect">
                <a:avLst/>
              </a:prstGeom>
              <a:noFill/>
              <a:ln w="9525">
                <a:noFill/>
              </a:ln>
            </p:spPr>
          </p:pic>
          <p:pic>
            <p:nvPicPr>
              <p:cNvPr id="27691" name="Picture 65" descr="Green and Black Diamond"/>
              <p:cNvPicPr>
                <a:picLocks noChangeAspect="1"/>
              </p:cNvPicPr>
              <p:nvPr/>
            </p:nvPicPr>
            <p:blipFill>
              <a:blip r:embed="rId4"/>
              <a:stretch>
                <a:fillRect/>
              </a:stretch>
            </p:blipFill>
            <p:spPr>
              <a:xfrm>
                <a:off x="4890" y="3606"/>
                <a:ext cx="102" cy="102"/>
              </a:xfrm>
              <a:prstGeom prst="rect">
                <a:avLst/>
              </a:prstGeom>
              <a:noFill/>
              <a:ln w="9525">
                <a:noFill/>
              </a:ln>
            </p:spPr>
          </p:pic>
          <p:pic>
            <p:nvPicPr>
              <p:cNvPr id="27692" name="Picture 66" descr="Green and Black Diamond"/>
              <p:cNvPicPr>
                <a:picLocks noChangeAspect="1"/>
              </p:cNvPicPr>
              <p:nvPr/>
            </p:nvPicPr>
            <p:blipFill>
              <a:blip r:embed="rId4"/>
              <a:stretch>
                <a:fillRect/>
              </a:stretch>
            </p:blipFill>
            <p:spPr>
              <a:xfrm>
                <a:off x="4980" y="3606"/>
                <a:ext cx="102" cy="102"/>
              </a:xfrm>
              <a:prstGeom prst="rect">
                <a:avLst/>
              </a:prstGeom>
              <a:noFill/>
              <a:ln w="9525">
                <a:noFill/>
              </a:ln>
            </p:spPr>
          </p:pic>
          <p:pic>
            <p:nvPicPr>
              <p:cNvPr id="27693" name="Picture 67" descr="Green and Black Diamond"/>
              <p:cNvPicPr>
                <a:picLocks noChangeAspect="1"/>
              </p:cNvPicPr>
              <p:nvPr/>
            </p:nvPicPr>
            <p:blipFill>
              <a:blip r:embed="rId4"/>
              <a:stretch>
                <a:fillRect/>
              </a:stretch>
            </p:blipFill>
            <p:spPr>
              <a:xfrm>
                <a:off x="5082" y="3606"/>
                <a:ext cx="102" cy="102"/>
              </a:xfrm>
              <a:prstGeom prst="rect">
                <a:avLst/>
              </a:prstGeom>
              <a:noFill/>
              <a:ln w="9525">
                <a:noFill/>
              </a:ln>
            </p:spPr>
          </p:pic>
          <p:pic>
            <p:nvPicPr>
              <p:cNvPr id="27694" name="Picture 68" descr="Green and Black Diamond"/>
              <p:cNvPicPr>
                <a:picLocks noChangeAspect="1"/>
              </p:cNvPicPr>
              <p:nvPr/>
            </p:nvPicPr>
            <p:blipFill>
              <a:blip r:embed="rId4"/>
              <a:stretch>
                <a:fillRect/>
              </a:stretch>
            </p:blipFill>
            <p:spPr>
              <a:xfrm>
                <a:off x="4602" y="3606"/>
                <a:ext cx="102" cy="102"/>
              </a:xfrm>
              <a:prstGeom prst="rect">
                <a:avLst/>
              </a:prstGeom>
              <a:noFill/>
              <a:ln w="9525">
                <a:noFill/>
              </a:ln>
            </p:spPr>
          </p:pic>
        </p:grpSp>
      </p:grpSp>
      <p:sp>
        <p:nvSpPr>
          <p:cNvPr id="27695"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696"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697"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7698" name="Group 80"/>
          <p:cNvGrpSpPr/>
          <p:nvPr/>
        </p:nvGrpSpPr>
        <p:grpSpPr>
          <a:xfrm>
            <a:off x="1871663" y="1974850"/>
            <a:ext cx="5040312" cy="1768475"/>
            <a:chOff x="1463" y="1220"/>
            <a:chExt cx="3175" cy="1114"/>
          </a:xfrm>
        </p:grpSpPr>
        <p:sp>
          <p:nvSpPr>
            <p:cNvPr id="27699" name="Line 78"/>
            <p:cNvSpPr/>
            <p:nvPr/>
          </p:nvSpPr>
          <p:spPr>
            <a:xfrm>
              <a:off x="1463" y="1791"/>
              <a:ext cx="3175" cy="0"/>
            </a:xfrm>
            <a:prstGeom prst="line">
              <a:avLst/>
            </a:prstGeom>
            <a:ln w="53975" cap="flat" cmpd="sng">
              <a:solidFill>
                <a:schemeClr val="tx1"/>
              </a:solidFill>
              <a:prstDash val="solid"/>
              <a:round/>
              <a:headEnd type="none" w="med" len="med"/>
              <a:tailEnd type="none" w="med" len="med"/>
            </a:ln>
          </p:spPr>
        </p:sp>
        <p:sp>
          <p:nvSpPr>
            <p:cNvPr id="27700" name="Rectangle 73"/>
            <p:cNvSpPr/>
            <p:nvPr/>
          </p:nvSpPr>
          <p:spPr>
            <a:xfrm>
              <a:off x="1859" y="1224"/>
              <a:ext cx="2325" cy="1106"/>
            </a:xfrm>
            <a:prstGeom prst="rect">
              <a:avLst/>
            </a:prstGeom>
            <a:solidFill>
              <a:schemeClr val="folHlink"/>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701" name="Rectangle 74"/>
            <p:cNvSpPr/>
            <p:nvPr/>
          </p:nvSpPr>
          <p:spPr>
            <a:xfrm>
              <a:off x="2023" y="1220"/>
              <a:ext cx="850" cy="1106"/>
            </a:xfrm>
            <a:prstGeom prst="rect">
              <a:avLst/>
            </a:prstGeom>
            <a:solidFill>
              <a:schemeClr val="tx2"/>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702" name="Rectangle 75"/>
            <p:cNvSpPr/>
            <p:nvPr/>
          </p:nvSpPr>
          <p:spPr>
            <a:xfrm>
              <a:off x="3136" y="1228"/>
              <a:ext cx="850" cy="1106"/>
            </a:xfrm>
            <a:prstGeom prst="rect">
              <a:avLst/>
            </a:prstGeom>
            <a:solidFill>
              <a:schemeClr val="tx2"/>
            </a:solidFill>
            <a:ln w="9525"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703" name="Text Box 76"/>
            <p:cNvSpPr txBox="1"/>
            <p:nvPr/>
          </p:nvSpPr>
          <p:spPr>
            <a:xfrm>
              <a:off x="2313" y="1594"/>
              <a:ext cx="255" cy="288"/>
            </a:xfrm>
            <a:prstGeom prst="rect">
              <a:avLst/>
            </a:prstGeom>
            <a:solidFill>
              <a:srgbClr val="FFFF99"/>
            </a:solidFill>
            <a:ln w="9525">
              <a:noFill/>
            </a:ln>
          </p:spPr>
          <p:txBody>
            <a:bodyPr anchor="t" anchorCtr="0">
              <a:spAutoFit/>
            </a:bodyPr>
            <a:lstStyle/>
            <a:p>
              <a:pPr>
                <a:spcBef>
                  <a:spcPct val="50000"/>
                </a:spcBef>
              </a:pPr>
              <a:r>
                <a:rPr lang="en-US" altLang="zh-CN" dirty="0">
                  <a:latin typeface="Times New Roman" panose="02020603050405020304" pitchFamily="18" charset="0"/>
                  <a:ea typeface="宋体" panose="02010600030101010101" pitchFamily="2" charset="-122"/>
                </a:rPr>
                <a:t>P</a:t>
              </a:r>
            </a:p>
          </p:txBody>
        </p:sp>
        <p:sp>
          <p:nvSpPr>
            <p:cNvPr id="27704" name="Text Box 77"/>
            <p:cNvSpPr txBox="1"/>
            <p:nvPr/>
          </p:nvSpPr>
          <p:spPr>
            <a:xfrm>
              <a:off x="3419" y="1593"/>
              <a:ext cx="255" cy="288"/>
            </a:xfrm>
            <a:prstGeom prst="rect">
              <a:avLst/>
            </a:prstGeom>
            <a:solidFill>
              <a:srgbClr val="FFFF99"/>
            </a:solidFill>
            <a:ln w="9525">
              <a:noFill/>
            </a:ln>
          </p:spPr>
          <p:txBody>
            <a:bodyPr anchor="t" anchorCtr="0">
              <a:spAutoFit/>
            </a:bodyPr>
            <a:lstStyle/>
            <a:p>
              <a:pPr>
                <a:spcBef>
                  <a:spcPct val="50000"/>
                </a:spcBef>
              </a:pPr>
              <a:r>
                <a:rPr lang="en-US" altLang="zh-CN" dirty="0">
                  <a:latin typeface="Times New Roman" panose="02020603050405020304" pitchFamily="18" charset="0"/>
                  <a:ea typeface="宋体" panose="02010600030101010101" pitchFamily="2" charset="-122"/>
                </a:rPr>
                <a:t>N</a:t>
              </a:r>
            </a:p>
          </p:txBody>
        </p:sp>
      </p:grpSp>
      <p:sp>
        <p:nvSpPr>
          <p:cNvPr id="17487" name="Text Box 79"/>
          <p:cNvSpPr txBox="1">
            <a:spLocks noChangeArrowheads="1"/>
          </p:cNvSpPr>
          <p:nvPr/>
        </p:nvSpPr>
        <p:spPr bwMode="auto">
          <a:xfrm>
            <a:off x="6777038" y="1538288"/>
            <a:ext cx="1665288" cy="822325"/>
          </a:xfrm>
          <a:prstGeom prst="rect">
            <a:avLst/>
          </a:prstGeom>
          <a:gradFill rotWithShape="1">
            <a:gsLst>
              <a:gs pos="0">
                <a:srgbClr val="CCFFFF"/>
              </a:gs>
              <a:gs pos="50000">
                <a:schemeClr val="bg1"/>
              </a:gs>
              <a:gs pos="100000">
                <a:srgbClr val="CCFFFF"/>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金属触点和引线</a:t>
            </a:r>
          </a:p>
        </p:txBody>
      </p:sp>
      <p:sp>
        <p:nvSpPr>
          <p:cNvPr id="17489" name="Line 81"/>
          <p:cNvSpPr/>
          <p:nvPr/>
        </p:nvSpPr>
        <p:spPr>
          <a:xfrm flipH="1">
            <a:off x="6642100" y="2393950"/>
            <a:ext cx="360363" cy="449263"/>
          </a:xfrm>
          <a:prstGeom prst="line">
            <a:avLst/>
          </a:prstGeom>
          <a:ln w="9525" cap="flat" cmpd="sng">
            <a:solidFill>
              <a:schemeClr val="tx1"/>
            </a:solidFill>
            <a:prstDash val="solid"/>
            <a:round/>
            <a:headEnd type="none" w="med" len="med"/>
            <a:tailEnd type="triangle" w="med" len="med"/>
          </a:ln>
        </p:spPr>
      </p:sp>
      <p:sp>
        <p:nvSpPr>
          <p:cNvPr id="27707" name="Text Box 83"/>
          <p:cNvSpPr txBox="1"/>
          <p:nvPr/>
        </p:nvSpPr>
        <p:spPr>
          <a:xfrm>
            <a:off x="3929063" y="4329113"/>
            <a:ext cx="508000" cy="519112"/>
          </a:xfrm>
          <a:prstGeom prst="rect">
            <a:avLst/>
          </a:prstGeom>
          <a:noFill/>
          <a:ln w="38100">
            <a:noFill/>
          </a:ln>
        </p:spPr>
        <p:txBody>
          <a:bodyPr lIns="90000" tIns="46800" rIns="90000" bIns="46800" anchor="ctr" anchorCtr="0">
            <a:spAutoFit/>
          </a:bodyPr>
          <a:lstStyle/>
          <a:p>
            <a:pPr algn="ctr">
              <a:spcBef>
                <a:spcPct val="50000"/>
              </a:spcBef>
            </a:pPr>
            <a:endParaRPr lang="zh-CN" altLang="zh-CN" sz="2800" b="1" dirty="0">
              <a:latin typeface="Times New Roman" panose="02020603050405020304" pitchFamily="18" charset="0"/>
              <a:ea typeface="楷体_GB2312" pitchFamily="49" charset="-122"/>
            </a:endParaRPr>
          </a:p>
        </p:txBody>
      </p:sp>
      <p:grpSp>
        <p:nvGrpSpPr>
          <p:cNvPr id="5" name="Group 95"/>
          <p:cNvGrpSpPr/>
          <p:nvPr/>
        </p:nvGrpSpPr>
        <p:grpSpPr>
          <a:xfrm>
            <a:off x="2906713" y="4694238"/>
            <a:ext cx="3330575" cy="676275"/>
            <a:chOff x="1831" y="2957"/>
            <a:chExt cx="2098" cy="426"/>
          </a:xfrm>
        </p:grpSpPr>
        <p:grpSp>
          <p:nvGrpSpPr>
            <p:cNvPr id="27709" name="Group 93"/>
            <p:cNvGrpSpPr/>
            <p:nvPr/>
          </p:nvGrpSpPr>
          <p:grpSpPr>
            <a:xfrm>
              <a:off x="1831" y="2957"/>
              <a:ext cx="2098" cy="384"/>
              <a:chOff x="1831" y="2957"/>
              <a:chExt cx="2098" cy="384"/>
            </a:xfrm>
          </p:grpSpPr>
          <p:sp>
            <p:nvSpPr>
              <p:cNvPr id="27710" name="Line 85"/>
              <p:cNvSpPr/>
              <p:nvPr/>
            </p:nvSpPr>
            <p:spPr>
              <a:xfrm rot="-5400000">
                <a:off x="2871" y="2101"/>
                <a:ext cx="7" cy="2098"/>
              </a:xfrm>
              <a:prstGeom prst="line">
                <a:avLst/>
              </a:prstGeom>
              <a:ln w="38100" cap="flat" cmpd="sng">
                <a:solidFill>
                  <a:schemeClr val="tx1"/>
                </a:solidFill>
                <a:prstDash val="solid"/>
                <a:round/>
                <a:headEnd type="none" w="sm" len="sm"/>
                <a:tailEnd type="none" w="sm" len="sm"/>
              </a:ln>
            </p:spPr>
          </p:sp>
          <p:sp>
            <p:nvSpPr>
              <p:cNvPr id="27711" name="AutoShape 88"/>
              <p:cNvSpPr/>
              <p:nvPr/>
            </p:nvSpPr>
            <p:spPr>
              <a:xfrm rot="5400000">
                <a:off x="2608" y="3005"/>
                <a:ext cx="384" cy="288"/>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7712" name="Line 84"/>
            <p:cNvSpPr/>
            <p:nvPr/>
          </p:nvSpPr>
          <p:spPr>
            <a:xfrm rot="-5400000">
              <a:off x="2736" y="3175"/>
              <a:ext cx="416" cy="0"/>
            </a:xfrm>
            <a:prstGeom prst="line">
              <a:avLst/>
            </a:prstGeom>
            <a:ln w="38100" cap="flat" cmpd="sng">
              <a:solidFill>
                <a:srgbClr val="FF3300"/>
              </a:solidFill>
              <a:prstDash val="solid"/>
              <a:round/>
              <a:headEnd type="none" w="sm" len="sm"/>
              <a:tailEnd type="none" w="sm" len="sm"/>
            </a:ln>
          </p:spPr>
        </p:sp>
      </p:grpSp>
      <p:sp>
        <p:nvSpPr>
          <p:cNvPr id="17494" name="Text Box 86"/>
          <p:cNvSpPr txBox="1"/>
          <p:nvPr/>
        </p:nvSpPr>
        <p:spPr>
          <a:xfrm>
            <a:off x="3627438" y="4554538"/>
            <a:ext cx="508000" cy="519112"/>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solidFill>
                  <a:srgbClr val="0000FF"/>
                </a:solidFill>
                <a:latin typeface="Times New Roman" panose="02020603050405020304" pitchFamily="18" charset="0"/>
                <a:ea typeface="楷体_GB2312" pitchFamily="49" charset="-122"/>
              </a:rPr>
              <a:t>P</a:t>
            </a:r>
          </a:p>
        </p:txBody>
      </p:sp>
      <p:sp>
        <p:nvSpPr>
          <p:cNvPr id="17495" name="Text Box 87"/>
          <p:cNvSpPr txBox="1"/>
          <p:nvPr/>
        </p:nvSpPr>
        <p:spPr>
          <a:xfrm>
            <a:off x="4826000" y="4567238"/>
            <a:ext cx="401638" cy="519112"/>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solidFill>
                  <a:srgbClr val="0000FF"/>
                </a:solidFill>
                <a:latin typeface="Times New Roman" panose="02020603050405020304" pitchFamily="18" charset="0"/>
                <a:ea typeface="楷体_GB2312" pitchFamily="49" charset="-122"/>
              </a:rPr>
              <a:t>N</a:t>
            </a:r>
          </a:p>
        </p:txBody>
      </p:sp>
      <p:sp>
        <p:nvSpPr>
          <p:cNvPr id="17497" name="Text Box 89"/>
          <p:cNvSpPr txBox="1">
            <a:spLocks noChangeArrowheads="1"/>
          </p:cNvSpPr>
          <p:nvPr/>
        </p:nvSpPr>
        <p:spPr bwMode="auto">
          <a:xfrm>
            <a:off x="1376363" y="4733925"/>
            <a:ext cx="1574800" cy="519113"/>
          </a:xfrm>
          <a:prstGeom prst="rect">
            <a:avLst/>
          </a:prstGeom>
          <a:noFill/>
          <a:ln w="9525">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阳极</a:t>
            </a: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a:t>
            </a:r>
          </a:p>
        </p:txBody>
      </p:sp>
      <p:sp>
        <p:nvSpPr>
          <p:cNvPr id="17498" name="Text Box 90"/>
          <p:cNvSpPr txBox="1">
            <a:spLocks noChangeArrowheads="1"/>
          </p:cNvSpPr>
          <p:nvPr/>
        </p:nvSpPr>
        <p:spPr bwMode="auto">
          <a:xfrm>
            <a:off x="5876925" y="4702175"/>
            <a:ext cx="2173288" cy="519113"/>
          </a:xfrm>
          <a:prstGeom prst="rect">
            <a:avLst/>
          </a:prstGeom>
          <a:noFill/>
          <a:ln w="9525">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阴极</a:t>
            </a: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(K)</a:t>
            </a:r>
          </a:p>
        </p:txBody>
      </p:sp>
      <p:sp>
        <p:nvSpPr>
          <p:cNvPr id="17499" name="Text Box 91"/>
          <p:cNvSpPr txBox="1">
            <a:spLocks noChangeArrowheads="1"/>
          </p:cNvSpPr>
          <p:nvPr/>
        </p:nvSpPr>
        <p:spPr bwMode="auto">
          <a:xfrm>
            <a:off x="1376363" y="5229225"/>
            <a:ext cx="1574800" cy="519113"/>
          </a:xfrm>
          <a:prstGeom prst="rect">
            <a:avLst/>
          </a:prstGeom>
          <a:noFill/>
          <a:ln w="9525">
            <a:noFill/>
            <a:miter lim="800000"/>
          </a:ln>
          <a:effectLst/>
        </p:spPr>
        <p:txBody>
          <a:bodyPr anchor="ctr">
            <a:spAutoFit/>
          </a:bodyPr>
          <a:lstStyle/>
          <a:p>
            <a:pPr marR="0" algn="ctr" defTabSz="914400">
              <a:spcBef>
                <a:spcPct val="50000"/>
              </a:spcBef>
              <a:buClrTx/>
              <a:buSzTx/>
              <a:buFontTx/>
              <a:defRPr/>
            </a:pP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Anode</a:t>
            </a:r>
          </a:p>
        </p:txBody>
      </p:sp>
      <p:sp>
        <p:nvSpPr>
          <p:cNvPr id="17500" name="Text Box 92"/>
          <p:cNvSpPr txBox="1">
            <a:spLocks noChangeArrowheads="1"/>
          </p:cNvSpPr>
          <p:nvPr/>
        </p:nvSpPr>
        <p:spPr bwMode="auto">
          <a:xfrm>
            <a:off x="5864225" y="5229225"/>
            <a:ext cx="2173288" cy="519113"/>
          </a:xfrm>
          <a:prstGeom prst="rect">
            <a:avLst/>
          </a:prstGeom>
          <a:noFill/>
          <a:ln w="9525">
            <a:noFill/>
            <a:miter lim="800000"/>
          </a:ln>
          <a:effectLst/>
        </p:spPr>
        <p:txBody>
          <a:bodyPr anchor="ctr">
            <a:spAutoFit/>
          </a:bodyPr>
          <a:lstStyle/>
          <a:p>
            <a:pPr marR="0" algn="ctr" defTabSz="914400">
              <a:spcBef>
                <a:spcPct val="50000"/>
              </a:spcBef>
              <a:buClrTx/>
              <a:buSzTx/>
              <a:buFontTx/>
              <a:defRPr/>
            </a:pP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Cathode</a:t>
            </a: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89"/>
                                        </p:tgtEl>
                                        <p:attrNameLst>
                                          <p:attrName>style.visibility</p:attrName>
                                        </p:attrNameLst>
                                      </p:cBhvr>
                                      <p:to>
                                        <p:strVal val="visible"/>
                                      </p:to>
                                    </p:set>
                                    <p:animEffect transition="in" filter="blinds(horizontal)">
                                      <p:cBhvr>
                                        <p:cTn id="7" dur="500"/>
                                        <p:tgtEl>
                                          <p:spTgt spid="1748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87"/>
                                        </p:tgtEl>
                                        <p:attrNameLst>
                                          <p:attrName>style.visibility</p:attrName>
                                        </p:attrNameLst>
                                      </p:cBhvr>
                                      <p:to>
                                        <p:strVal val="visible"/>
                                      </p:to>
                                    </p:set>
                                    <p:animEffect transition="in" filter="blinds(horizontal)">
                                      <p:cBhvr>
                                        <p:cTn id="12" dur="500"/>
                                        <p:tgtEl>
                                          <p:spTgt spid="1748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linds(horizontal)">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494"/>
                                        </p:tgtEl>
                                        <p:attrNameLst>
                                          <p:attrName>style.visibility</p:attrName>
                                        </p:attrNameLst>
                                      </p:cBhvr>
                                      <p:to>
                                        <p:strVal val="visible"/>
                                      </p:to>
                                    </p:set>
                                    <p:animEffect transition="in" filter="blinds(horizontal)">
                                      <p:cBhvr>
                                        <p:cTn id="22" dur="500"/>
                                        <p:tgtEl>
                                          <p:spTgt spid="1749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7497"/>
                                        </p:tgtEl>
                                        <p:attrNameLst>
                                          <p:attrName>style.visibility</p:attrName>
                                        </p:attrNameLst>
                                      </p:cBhvr>
                                      <p:to>
                                        <p:strVal val="visible"/>
                                      </p:to>
                                    </p:set>
                                    <p:animEffect transition="in" filter="blinds(horizontal)">
                                      <p:cBhvr>
                                        <p:cTn id="27" dur="500"/>
                                        <p:tgtEl>
                                          <p:spTgt spid="1749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7499"/>
                                        </p:tgtEl>
                                        <p:attrNameLst>
                                          <p:attrName>style.visibility</p:attrName>
                                        </p:attrNameLst>
                                      </p:cBhvr>
                                      <p:to>
                                        <p:strVal val="visible"/>
                                      </p:to>
                                    </p:set>
                                    <p:animEffect transition="in" filter="blinds(horizontal)">
                                      <p:cBhvr>
                                        <p:cTn id="32" dur="500"/>
                                        <p:tgtEl>
                                          <p:spTgt spid="1749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1" nodeType="clickEffect">
                                  <p:stCondLst>
                                    <p:cond delay="0"/>
                                  </p:stCondLst>
                                  <p:childTnLst>
                                    <p:set>
                                      <p:cBhvr>
                                        <p:cTn id="36" dur="1" fill="hold">
                                          <p:stCondLst>
                                            <p:cond delay="0"/>
                                          </p:stCondLst>
                                        </p:cTn>
                                        <p:tgtEl>
                                          <p:spTgt spid="17499"/>
                                        </p:tgtEl>
                                        <p:attrNameLst>
                                          <p:attrName>style.visibility</p:attrName>
                                        </p:attrNameLst>
                                      </p:cBhvr>
                                      <p:to>
                                        <p:strVal val="visible"/>
                                      </p:to>
                                    </p:set>
                                    <p:animEffect transition="in" filter="blinds(horizontal)">
                                      <p:cBhvr>
                                        <p:cTn id="37" dur="500"/>
                                        <p:tgtEl>
                                          <p:spTgt spid="17499"/>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7495"/>
                                        </p:tgtEl>
                                        <p:attrNameLst>
                                          <p:attrName>style.visibility</p:attrName>
                                        </p:attrNameLst>
                                      </p:cBhvr>
                                      <p:to>
                                        <p:strVal val="visible"/>
                                      </p:to>
                                    </p:set>
                                    <p:animEffect transition="in" filter="blinds(horizontal)">
                                      <p:cBhvr>
                                        <p:cTn id="42" dur="500"/>
                                        <p:tgtEl>
                                          <p:spTgt spid="1749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498"/>
                                        </p:tgtEl>
                                        <p:attrNameLst>
                                          <p:attrName>style.visibility</p:attrName>
                                        </p:attrNameLst>
                                      </p:cBhvr>
                                      <p:to>
                                        <p:strVal val="visible"/>
                                      </p:to>
                                    </p:set>
                                    <p:animEffect transition="in" filter="blinds(horizontal)">
                                      <p:cBhvr>
                                        <p:cTn id="47" dur="500"/>
                                        <p:tgtEl>
                                          <p:spTgt spid="1749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7500"/>
                                        </p:tgtEl>
                                        <p:attrNameLst>
                                          <p:attrName>style.visibility</p:attrName>
                                        </p:attrNameLst>
                                      </p:cBhvr>
                                      <p:to>
                                        <p:strVal val="visible"/>
                                      </p:to>
                                    </p:set>
                                    <p:animEffect transition="in" filter="blinds(horizontal)">
                                      <p:cBhvr>
                                        <p:cTn id="52" dur="500"/>
                                        <p:tgtEl>
                                          <p:spTgt spid="175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87" grpId="0" animBg="1"/>
      <p:bldP spid="17494" grpId="0"/>
      <p:bldP spid="17495" grpId="0"/>
      <p:bldP spid="17497" grpId="0"/>
      <p:bldP spid="17498" grpId="0"/>
      <p:bldP spid="17499" grpId="0"/>
      <p:bldP spid="17499" grpId="1"/>
      <p:bldP spid="17500"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3600" b="1" i="0" u="none" strike="noStrike" kern="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grpSp>
        <p:nvGrpSpPr>
          <p:cNvPr id="28675" name="Group 25"/>
          <p:cNvGrpSpPr/>
          <p:nvPr/>
        </p:nvGrpSpPr>
        <p:grpSpPr>
          <a:xfrm>
            <a:off x="1447800" y="1000125"/>
            <a:ext cx="6410325" cy="161925"/>
            <a:chOff x="672" y="672"/>
            <a:chExt cx="4038" cy="102"/>
          </a:xfrm>
        </p:grpSpPr>
        <p:pic>
          <p:nvPicPr>
            <p:cNvPr id="28676" name="Picture 26"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28677" name="Picture 27"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28678" name="Picture 28"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28679" name="Picture 29"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28680" name="Picture 30"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28681" name="Picture 31"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28682" name="Picture 32"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28683" name="Picture 33"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28684" name="Picture 34"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28685" name="Picture 35"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28686" name="Picture 36"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28687" name="Picture 37"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28688" name="Group 38"/>
            <p:cNvGrpSpPr/>
            <p:nvPr/>
          </p:nvGrpSpPr>
          <p:grpSpPr>
            <a:xfrm>
              <a:off x="1824" y="672"/>
              <a:ext cx="2886" cy="102"/>
              <a:chOff x="2298" y="3606"/>
              <a:chExt cx="2886" cy="102"/>
            </a:xfrm>
          </p:grpSpPr>
          <p:pic>
            <p:nvPicPr>
              <p:cNvPr id="28689" name="Picture 39"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28690" name="Picture 40"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28691" name="Picture 41"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28692" name="Picture 42"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28693" name="Picture 43"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28694" name="Picture 44"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28695" name="Picture 45"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28696" name="Picture 46"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28697" name="Picture 47"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28698" name="Picture 48"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28699" name="Picture 49"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28700" name="Picture 50"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28701" name="Picture 51"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28702" name="Picture 52"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28703" name="Picture 53"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28704" name="Picture 54"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28705" name="Picture 55"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28706" name="Picture 56"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28707" name="Picture 57"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28708" name="Picture 58"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28709" name="Picture 59"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28710" name="Picture 60"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28711" name="Picture 61"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28712" name="Picture 62"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28713" name="Picture 63"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28714" name="Picture 64"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28715" name="Picture 65"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28716" name="Picture 66"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28717" name="Picture 67"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28718" name="Picture 68"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28719"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8720"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8721"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 name="Rectangle 2"/>
          <p:cNvSpPr txBox="1">
            <a:spLocks noChangeArrowheads="1"/>
          </p:cNvSpPr>
          <p:nvPr/>
        </p:nvSpPr>
        <p:spPr bwMode="auto">
          <a:xfrm>
            <a:off x="704850" y="1227138"/>
            <a:ext cx="1644650" cy="762000"/>
          </a:xfrm>
          <a:prstGeom prst="rect">
            <a:avLst/>
          </a:prstGeom>
          <a:noFill/>
          <a:ln w="9525">
            <a:noFill/>
            <a:miter lim="800000"/>
          </a:ln>
        </p:spPr>
        <p:txBody>
          <a:bodyPr anchor="ctr"/>
          <a:lstStyle/>
          <a:p>
            <a:pPr marR="0" defTabSz="914400">
              <a:buClrTx/>
              <a:buSzTx/>
              <a:buFontTx/>
              <a:defRPr/>
            </a:pPr>
            <a:r>
              <a:rPr kumimoji="1" lang="zh-CN" altLang="en-US" sz="3600" b="1" kern="0" cap="none" spc="0" normalizeH="0" baseline="0" noProof="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分类：</a:t>
            </a:r>
          </a:p>
        </p:txBody>
      </p:sp>
      <p:sp>
        <p:nvSpPr>
          <p:cNvPr id="28723" name="Rectangle 2"/>
          <p:cNvSpPr txBox="1"/>
          <p:nvPr/>
        </p:nvSpPr>
        <p:spPr>
          <a:xfrm>
            <a:off x="749300" y="2127250"/>
            <a:ext cx="7689850" cy="762000"/>
          </a:xfrm>
          <a:prstGeom prst="rect">
            <a:avLst/>
          </a:prstGeom>
          <a:noFill/>
          <a:ln w="9525">
            <a:noFill/>
          </a:ln>
        </p:spPr>
        <p:txBody>
          <a:bodyPr anchor="ctr" anchorCtr="0"/>
          <a:lstStyle/>
          <a:p>
            <a:pPr>
              <a:lnSpc>
                <a:spcPts val="3800"/>
              </a:lnSpc>
              <a:buSzTx/>
            </a:pPr>
            <a:r>
              <a:rPr lang="zh-CN" altLang="en-US" sz="2800" b="1" dirty="0">
                <a:latin typeface="宋体" panose="02010600030101010101" pitchFamily="2" charset="-122"/>
                <a:ea typeface="宋体" panose="02010600030101010101" pitchFamily="2" charset="-122"/>
              </a:rPr>
              <a:t>按制造二极管的</a:t>
            </a:r>
            <a:r>
              <a:rPr lang="zh-CN" altLang="en-US" sz="2800" b="1" dirty="0">
                <a:latin typeface="微软雅黑" panose="020B0503020204020204" pitchFamily="34" charset="-122"/>
                <a:ea typeface="微软雅黑" panose="020B0503020204020204" pitchFamily="34" charset="-122"/>
              </a:rPr>
              <a:t>材料</a:t>
            </a:r>
            <a:r>
              <a:rPr lang="zh-CN" altLang="en-US" sz="2800" b="1" dirty="0">
                <a:latin typeface="宋体" panose="02010600030101010101" pitchFamily="2" charset="-122"/>
                <a:ea typeface="宋体" panose="02010600030101010101" pitchFamily="2" charset="-122"/>
              </a:rPr>
              <a:t>分，有硅二极管、锗二极管、砷化镓二极管等。</a:t>
            </a:r>
          </a:p>
        </p:txBody>
      </p:sp>
      <p:sp>
        <p:nvSpPr>
          <p:cNvPr id="28724" name="Rectangle 2"/>
          <p:cNvSpPr txBox="1"/>
          <p:nvPr/>
        </p:nvSpPr>
        <p:spPr>
          <a:xfrm>
            <a:off x="793750" y="3155950"/>
            <a:ext cx="7689850" cy="762000"/>
          </a:xfrm>
          <a:prstGeom prst="rect">
            <a:avLst/>
          </a:prstGeom>
          <a:noFill/>
          <a:ln w="9525">
            <a:noFill/>
          </a:ln>
        </p:spPr>
        <p:txBody>
          <a:bodyPr anchor="ctr" anchorCtr="0"/>
          <a:lstStyle/>
          <a:p>
            <a:pPr>
              <a:buSzTx/>
            </a:pPr>
            <a:r>
              <a:rPr lang="zh-CN" altLang="en-US" sz="2800" b="1" dirty="0">
                <a:latin typeface="宋体" panose="02010600030101010101" pitchFamily="2" charset="-122"/>
                <a:ea typeface="宋体" panose="02010600030101010101" pitchFamily="2" charset="-122"/>
              </a:rPr>
              <a:t>按工作</a:t>
            </a:r>
            <a:r>
              <a:rPr lang="zh-CN" altLang="en-US" sz="2800" b="1" dirty="0">
                <a:latin typeface="微软雅黑" panose="020B0503020204020204" pitchFamily="34" charset="-122"/>
                <a:ea typeface="微软雅黑" panose="020B0503020204020204" pitchFamily="34" charset="-122"/>
              </a:rPr>
              <a:t>频率</a:t>
            </a:r>
            <a:r>
              <a:rPr lang="zh-CN" altLang="en-US" sz="2800" b="1" dirty="0">
                <a:latin typeface="宋体" panose="02010600030101010101" pitchFamily="2" charset="-122"/>
                <a:ea typeface="宋体" panose="02010600030101010101" pitchFamily="2" charset="-122"/>
              </a:rPr>
              <a:t>分，有高频二极管低频二极管。</a:t>
            </a:r>
          </a:p>
        </p:txBody>
      </p:sp>
      <p:sp>
        <p:nvSpPr>
          <p:cNvPr id="28725" name="Rectangle 2"/>
          <p:cNvSpPr txBox="1"/>
          <p:nvPr/>
        </p:nvSpPr>
        <p:spPr>
          <a:xfrm>
            <a:off x="838200" y="3911600"/>
            <a:ext cx="7689850" cy="762000"/>
          </a:xfrm>
          <a:prstGeom prst="rect">
            <a:avLst/>
          </a:prstGeom>
          <a:noFill/>
          <a:ln w="9525">
            <a:noFill/>
          </a:ln>
        </p:spPr>
        <p:txBody>
          <a:bodyPr anchor="ctr" anchorCtr="0"/>
          <a:lstStyle/>
          <a:p>
            <a:pPr>
              <a:buSzTx/>
            </a:pPr>
            <a:r>
              <a:rPr lang="zh-CN" altLang="en-US" sz="2800" b="1" dirty="0">
                <a:latin typeface="宋体" panose="02010600030101010101" pitchFamily="2" charset="-122"/>
                <a:ea typeface="宋体" panose="02010600030101010101" pitchFamily="2" charset="-122"/>
              </a:rPr>
              <a:t>按</a:t>
            </a:r>
            <a:r>
              <a:rPr lang="zh-CN" altLang="en-US" sz="2800" b="1" dirty="0">
                <a:latin typeface="微软雅黑" panose="020B0503020204020204" pitchFamily="34" charset="-122"/>
                <a:ea typeface="微软雅黑" panose="020B0503020204020204" pitchFamily="34" charset="-122"/>
              </a:rPr>
              <a:t>功率</a:t>
            </a:r>
            <a:r>
              <a:rPr lang="zh-CN" altLang="en-US" sz="2800" b="1" dirty="0">
                <a:latin typeface="宋体" panose="02010600030101010101" pitchFamily="2" charset="-122"/>
                <a:ea typeface="宋体" panose="02010600030101010101" pitchFamily="2" charset="-122"/>
              </a:rPr>
              <a:t>分，大功率二极管和中低功率二极管等。</a:t>
            </a:r>
          </a:p>
        </p:txBody>
      </p:sp>
      <p:sp>
        <p:nvSpPr>
          <p:cNvPr id="28726" name="Rectangle 2"/>
          <p:cNvSpPr txBox="1"/>
          <p:nvPr/>
        </p:nvSpPr>
        <p:spPr>
          <a:xfrm>
            <a:off x="838200" y="4827588"/>
            <a:ext cx="7689850" cy="762000"/>
          </a:xfrm>
          <a:prstGeom prst="rect">
            <a:avLst/>
          </a:prstGeom>
          <a:noFill/>
          <a:ln w="9525">
            <a:noFill/>
          </a:ln>
        </p:spPr>
        <p:txBody>
          <a:bodyPr anchor="ctr" anchorCtr="0"/>
          <a:lstStyle/>
          <a:p>
            <a:pPr>
              <a:lnSpc>
                <a:spcPts val="3800"/>
              </a:lnSpc>
              <a:buSzTx/>
            </a:pPr>
            <a:r>
              <a:rPr lang="zh-CN" altLang="en-US" sz="2800" b="1" dirty="0">
                <a:latin typeface="宋体" panose="02010600030101010101" pitchFamily="2" charset="-122"/>
                <a:ea typeface="宋体" panose="02010600030101010101" pitchFamily="2" charset="-122"/>
              </a:rPr>
              <a:t>按</a:t>
            </a:r>
            <a:r>
              <a:rPr lang="zh-CN" altLang="en-US" sz="2800" b="1" dirty="0">
                <a:latin typeface="微软雅黑" panose="020B0503020204020204" pitchFamily="34" charset="-122"/>
                <a:ea typeface="微软雅黑" panose="020B0503020204020204" pitchFamily="34" charset="-122"/>
              </a:rPr>
              <a:t>功能</a:t>
            </a:r>
            <a:r>
              <a:rPr lang="zh-CN" altLang="en-US" sz="2800" b="1" dirty="0">
                <a:latin typeface="宋体" panose="02010600030101010101" pitchFamily="2" charset="-122"/>
                <a:ea typeface="宋体" panose="02010600030101010101" pitchFamily="2" charset="-122"/>
              </a:rPr>
              <a:t>分，普通二极管、稳压二极管、光电二极管、发光二极管等。</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chemeClr val="tx1"/>
                </a:solidFill>
                <a:effectLst>
                  <a:outerShdw blurRad="38100" dist="38100" dir="2700000" algn="tl">
                    <a:srgbClr val="C0C0C0"/>
                  </a:outerShdw>
                </a:effectLst>
                <a:uLnTx/>
                <a:uFillTx/>
                <a:latin typeface="+mj-lt"/>
                <a:ea typeface="华文新魏" panose="02010800040101010101" pitchFamily="2" charset="-122"/>
                <a:cs typeface="+mj-cs"/>
              </a:rPr>
              <a:t>9.3</a:t>
            </a:r>
            <a:r>
              <a:rPr kumimoji="1" lang="en-US" altLang="zh-CN" sz="3600" b="1" i="0" u="none" strike="noStrike" kern="0" cap="none" spc="0" normalizeH="0" baseline="0" noProof="0" dirty="0">
                <a:ln>
                  <a:noFill/>
                </a:ln>
                <a:solidFill>
                  <a:schemeClr val="tx1"/>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j-cs"/>
              </a:rPr>
              <a:t> </a:t>
            </a:r>
            <a:r>
              <a:rPr kumimoji="1" lang="zh-CN" altLang="en-US" sz="3600" b="1" i="0" u="none" strike="noStrike" kern="0" cap="none" spc="0" normalizeH="0" baseline="0" noProof="0" dirty="0">
                <a:ln>
                  <a:noFill/>
                </a:ln>
                <a:solidFill>
                  <a:schemeClr val="tx1"/>
                </a:solidFill>
                <a:effectLst>
                  <a:outerShdw blurRad="38100" dist="38100" dir="2700000" algn="tl">
                    <a:srgbClr val="C0C0C0"/>
                  </a:outerShdw>
                </a:effectLst>
                <a:uLnTx/>
                <a:uFillTx/>
                <a:latin typeface="华文新魏" panose="02010800040101010101" pitchFamily="2" charset="-122"/>
                <a:ea typeface="华文新魏" panose="02010800040101010101" pitchFamily="2" charset="-122"/>
                <a:cs typeface="+mj-cs"/>
              </a:rPr>
              <a:t>半导体二极管</a:t>
            </a:r>
          </a:p>
        </p:txBody>
      </p:sp>
      <p:grpSp>
        <p:nvGrpSpPr>
          <p:cNvPr id="29699" name="Group 25"/>
          <p:cNvGrpSpPr/>
          <p:nvPr/>
        </p:nvGrpSpPr>
        <p:grpSpPr>
          <a:xfrm>
            <a:off x="1447800" y="866775"/>
            <a:ext cx="6410325" cy="161925"/>
            <a:chOff x="672" y="672"/>
            <a:chExt cx="4038" cy="102"/>
          </a:xfrm>
        </p:grpSpPr>
        <p:pic>
          <p:nvPicPr>
            <p:cNvPr id="29700" name="Picture 26"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29701" name="Picture 27"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29702" name="Picture 28"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29703" name="Picture 29"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29704" name="Picture 30"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29705" name="Picture 31"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29706" name="Picture 32"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29707" name="Picture 33"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29708" name="Picture 34"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29709" name="Picture 35"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29710" name="Picture 36"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29711" name="Picture 37"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29712" name="Group 38"/>
            <p:cNvGrpSpPr/>
            <p:nvPr/>
          </p:nvGrpSpPr>
          <p:grpSpPr>
            <a:xfrm>
              <a:off x="1824" y="672"/>
              <a:ext cx="2886" cy="102"/>
              <a:chOff x="2298" y="3606"/>
              <a:chExt cx="2886" cy="102"/>
            </a:xfrm>
          </p:grpSpPr>
          <p:pic>
            <p:nvPicPr>
              <p:cNvPr id="29713" name="Picture 39"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29714" name="Picture 40"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29715" name="Picture 41"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29716" name="Picture 42"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29717" name="Picture 43"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29718" name="Picture 44"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29719" name="Picture 45"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29720" name="Picture 46"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29721" name="Picture 47"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29722" name="Picture 48"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29723" name="Picture 49"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29724" name="Picture 50"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29725" name="Picture 51"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29726" name="Picture 52"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29727" name="Picture 53"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29728" name="Picture 54"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29729" name="Picture 55"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29730" name="Picture 56"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29731" name="Picture 57"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29732" name="Picture 58"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29733" name="Picture 59"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29734" name="Picture 60"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29735" name="Picture 61"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29736" name="Picture 62"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29737" name="Picture 63"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29738" name="Picture 64"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29739" name="Picture 65"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29740" name="Picture 66"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29741" name="Picture 67"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29742" name="Picture 68"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29743"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9744"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9745"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29746" name="Picture 73"/>
          <p:cNvPicPr>
            <a:picLocks noChangeAspect="1"/>
          </p:cNvPicPr>
          <p:nvPr/>
        </p:nvPicPr>
        <p:blipFill>
          <a:blip r:embed="rId4">
            <a:lum bright="39999" contrast="40000"/>
          </a:blip>
          <a:stretch>
            <a:fillRect/>
          </a:stretch>
        </p:blipFill>
        <p:spPr>
          <a:xfrm>
            <a:off x="431800" y="1089025"/>
            <a:ext cx="8189913" cy="4733925"/>
          </a:xfrm>
          <a:prstGeom prst="rect">
            <a:avLst/>
          </a:prstGeom>
          <a:noFill/>
          <a:ln w="9525">
            <a:noFill/>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0658"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sp>
        <p:nvSpPr>
          <p:cNvPr id="70659" name="Rectangle 3"/>
          <p:cNvSpPr>
            <a:spLocks noGrp="1" noChangeArrowheads="1"/>
          </p:cNvSpPr>
          <p:nvPr>
            <p:ph type="subTitle" idx="1"/>
          </p:nvPr>
        </p:nvSpPr>
        <p:spPr>
          <a:xfrm>
            <a:off x="533400" y="1482725"/>
            <a:ext cx="5029200" cy="6858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9.3.1  </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sp>
        <p:nvSpPr>
          <p:cNvPr id="70660" name="Text Box 4"/>
          <p:cNvSpPr txBox="1">
            <a:spLocks noChangeArrowheads="1"/>
          </p:cNvSpPr>
          <p:nvPr/>
        </p:nvSpPr>
        <p:spPr bwMode="auto">
          <a:xfrm>
            <a:off x="611188" y="2093913"/>
            <a:ext cx="3276600" cy="525463"/>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66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 </a:t>
            </a:r>
            <a:r>
              <a:rPr kumimoji="1" lang="zh-CN" altLang="en-US" sz="2800" b="1" kern="1200" cap="none" spc="0" normalizeH="0" baseline="0" noProof="0" dirty="0">
                <a:solidFill>
                  <a:srgbClr val="6600CC"/>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点接触型</a:t>
            </a:r>
          </a:p>
        </p:txBody>
      </p:sp>
      <p:grpSp>
        <p:nvGrpSpPr>
          <p:cNvPr id="2" name="Group 5"/>
          <p:cNvGrpSpPr/>
          <p:nvPr/>
        </p:nvGrpSpPr>
        <p:grpSpPr>
          <a:xfrm rot="-5400000">
            <a:off x="4256088" y="3789363"/>
            <a:ext cx="674687" cy="4005262"/>
            <a:chOff x="1871" y="1776"/>
            <a:chExt cx="377" cy="2118"/>
          </a:xfrm>
        </p:grpSpPr>
        <p:sp>
          <p:nvSpPr>
            <p:cNvPr id="30726" name="AutoShape 6"/>
            <p:cNvSpPr/>
            <p:nvPr/>
          </p:nvSpPr>
          <p:spPr>
            <a:xfrm rot="-5400000">
              <a:off x="1450" y="2617"/>
              <a:ext cx="1209" cy="377"/>
            </a:xfrm>
            <a:prstGeom prst="roundRect">
              <a:avLst>
                <a:gd name="adj" fmla="val 16667"/>
              </a:avLst>
            </a:prstGeom>
            <a:noFill/>
            <a:ln w="28575" cap="flat" cmpd="sng">
              <a:solidFill>
                <a:srgbClr val="FF3300"/>
              </a:solidFill>
              <a:prstDash val="solid"/>
              <a:round/>
              <a:headEnd type="none" w="sm" len="sm"/>
              <a:tailEnd type="none" w="sm" len="sm"/>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0727" name="Line 7"/>
            <p:cNvSpPr/>
            <p:nvPr/>
          </p:nvSpPr>
          <p:spPr>
            <a:xfrm rot="-5400000">
              <a:off x="1736" y="3564"/>
              <a:ext cx="649" cy="0"/>
            </a:xfrm>
            <a:prstGeom prst="line">
              <a:avLst/>
            </a:prstGeom>
            <a:ln w="38100" cap="flat" cmpd="sng">
              <a:solidFill>
                <a:srgbClr val="FF3300"/>
              </a:solidFill>
              <a:prstDash val="solid"/>
              <a:round/>
              <a:headEnd type="none" w="sm" len="sm"/>
              <a:tailEnd type="none" w="sm" len="sm"/>
            </a:ln>
          </p:spPr>
        </p:sp>
        <p:sp>
          <p:nvSpPr>
            <p:cNvPr id="30728" name="Line 8"/>
            <p:cNvSpPr/>
            <p:nvPr/>
          </p:nvSpPr>
          <p:spPr>
            <a:xfrm rot="-5400000">
              <a:off x="1734" y="2095"/>
              <a:ext cx="649" cy="0"/>
            </a:xfrm>
            <a:prstGeom prst="line">
              <a:avLst/>
            </a:prstGeom>
            <a:ln w="38100" cap="flat" cmpd="sng">
              <a:solidFill>
                <a:srgbClr val="FF3300"/>
              </a:solidFill>
              <a:prstDash val="solid"/>
              <a:round/>
              <a:headEnd type="none" w="sm" len="sm"/>
              <a:tailEnd type="none" w="sm" len="sm"/>
            </a:ln>
          </p:spPr>
        </p:sp>
        <p:sp>
          <p:nvSpPr>
            <p:cNvPr id="30729" name="Rectangle 9"/>
            <p:cNvSpPr/>
            <p:nvPr/>
          </p:nvSpPr>
          <p:spPr>
            <a:xfrm rot="-5400000">
              <a:off x="2031" y="2322"/>
              <a:ext cx="60" cy="279"/>
            </a:xfrm>
            <a:prstGeom prst="rect">
              <a:avLst/>
            </a:prstGeom>
            <a:solidFill>
              <a:srgbClr val="FFFF99"/>
            </a:solidFill>
            <a:ln w="38100" cap="flat" cmpd="sng">
              <a:solidFill>
                <a:srgbClr val="FF3300"/>
              </a:solidFill>
              <a:prstDash val="solid"/>
              <a:miter/>
              <a:headEnd type="none" w="sm" len="sm"/>
              <a:tailEnd type="none" w="sm" len="sm"/>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0730" name="Line 10"/>
            <p:cNvSpPr/>
            <p:nvPr/>
          </p:nvSpPr>
          <p:spPr>
            <a:xfrm rot="-5400000">
              <a:off x="2061" y="3171"/>
              <a:ext cx="0" cy="139"/>
            </a:xfrm>
            <a:prstGeom prst="line">
              <a:avLst/>
            </a:prstGeom>
            <a:ln w="38100" cap="flat" cmpd="sng">
              <a:solidFill>
                <a:srgbClr val="FF3300"/>
              </a:solidFill>
              <a:prstDash val="solid"/>
              <a:round/>
              <a:headEnd type="none" w="sm" len="sm"/>
              <a:tailEnd type="none" w="sm" len="sm"/>
            </a:ln>
          </p:spPr>
        </p:sp>
        <p:sp>
          <p:nvSpPr>
            <p:cNvPr id="30731" name="Freeform 11"/>
            <p:cNvSpPr/>
            <p:nvPr/>
          </p:nvSpPr>
          <p:spPr>
            <a:xfrm rot="-5400000">
              <a:off x="1704" y="2858"/>
              <a:ext cx="710" cy="55"/>
            </a:xfrm>
            <a:custGeom>
              <a:avLst/>
              <a:gdLst/>
              <a:ahLst/>
              <a:cxnLst>
                <a:cxn ang="0">
                  <a:pos x="0" y="1"/>
                </a:cxn>
                <a:cxn ang="0">
                  <a:pos x="22" y="1"/>
                </a:cxn>
                <a:cxn ang="0">
                  <a:pos x="37" y="1"/>
                </a:cxn>
                <a:cxn ang="0">
                  <a:pos x="81" y="1"/>
                </a:cxn>
                <a:cxn ang="0">
                  <a:pos x="108" y="1"/>
                </a:cxn>
              </a:cxnLst>
              <a:rect l="0" t="0" r="0" b="0"/>
              <a:pathLst>
                <a:path w="756" h="108">
                  <a:moveTo>
                    <a:pt x="0" y="86"/>
                  </a:moveTo>
                  <a:cubicBezTo>
                    <a:pt x="56" y="43"/>
                    <a:pt x="112" y="0"/>
                    <a:pt x="156" y="2"/>
                  </a:cubicBezTo>
                  <a:cubicBezTo>
                    <a:pt x="200" y="4"/>
                    <a:pt x="196" y="88"/>
                    <a:pt x="264" y="98"/>
                  </a:cubicBezTo>
                  <a:cubicBezTo>
                    <a:pt x="332" y="108"/>
                    <a:pt x="482" y="74"/>
                    <a:pt x="564" y="62"/>
                  </a:cubicBezTo>
                  <a:cubicBezTo>
                    <a:pt x="646" y="50"/>
                    <a:pt x="724" y="32"/>
                    <a:pt x="756" y="26"/>
                  </a:cubicBezTo>
                </a:path>
              </a:pathLst>
            </a:custGeom>
            <a:noFill/>
            <a:ln w="25400" cap="flat" cmpd="sng">
              <a:solidFill>
                <a:srgbClr val="FF3300"/>
              </a:solidFill>
              <a:prstDash val="solid"/>
              <a:round/>
              <a:headEnd type="none" w="sm" len="sm"/>
              <a:tailEnd type="none" w="sm" len="sm"/>
            </a:ln>
          </p:spPr>
          <p:txBody>
            <a:bodyPr/>
            <a:lstStyle/>
            <a:p>
              <a:endParaRPr lang="zh-CN" altLang="en-US"/>
            </a:p>
          </p:txBody>
        </p:sp>
        <p:sp>
          <p:nvSpPr>
            <p:cNvPr id="30732" name="Rectangle 12"/>
            <p:cNvSpPr/>
            <p:nvPr/>
          </p:nvSpPr>
          <p:spPr>
            <a:xfrm rot="-5400000" flipH="1">
              <a:off x="2034" y="2433"/>
              <a:ext cx="39" cy="154"/>
            </a:xfrm>
            <a:prstGeom prst="rect">
              <a:avLst/>
            </a:prstGeom>
            <a:solidFill>
              <a:schemeClr val="hlink"/>
            </a:solidFill>
            <a:ln w="38100" cap="flat" cmpd="sng">
              <a:solidFill>
                <a:srgbClr val="FF3300"/>
              </a:solidFill>
              <a:prstDash val="solid"/>
              <a:miter/>
              <a:headEnd type="none" w="sm" len="sm"/>
              <a:tailEnd type="none" w="sm" len="sm"/>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70678" name="Text Box 22"/>
          <p:cNvSpPr txBox="1">
            <a:spLocks noChangeArrowheads="1"/>
          </p:cNvSpPr>
          <p:nvPr/>
        </p:nvSpPr>
        <p:spPr bwMode="auto">
          <a:xfrm>
            <a:off x="836613" y="2611438"/>
            <a:ext cx="7402513" cy="1987550"/>
          </a:xfrm>
          <a:prstGeom prst="rect">
            <a:avLst/>
          </a:prstGeom>
          <a:noFill/>
          <a:ln w="9525">
            <a:noFill/>
            <a:miter lim="800000"/>
          </a:ln>
          <a:effectLst/>
        </p:spPr>
        <p:txBody>
          <a:bodyPr anchor="ctr">
            <a:spAutoFit/>
          </a:bodyPr>
          <a:lstStyle/>
          <a:p>
            <a:pPr marR="0" defTabSz="914400">
              <a:lnSpc>
                <a:spcPct val="110000"/>
              </a:lnSpc>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结面积小、结电容小、不能通过较大正向的电流，但工作高频性较高。用于制作高频检波和高频变频等电路，也可以作数字电路中的开关元件。</a:t>
            </a:r>
          </a:p>
        </p:txBody>
      </p:sp>
      <p:grpSp>
        <p:nvGrpSpPr>
          <p:cNvPr id="30734" name="Group 25"/>
          <p:cNvGrpSpPr/>
          <p:nvPr/>
        </p:nvGrpSpPr>
        <p:grpSpPr>
          <a:xfrm>
            <a:off x="1447800" y="1062038"/>
            <a:ext cx="6410325" cy="161925"/>
            <a:chOff x="672" y="672"/>
            <a:chExt cx="4038" cy="102"/>
          </a:xfrm>
        </p:grpSpPr>
        <p:pic>
          <p:nvPicPr>
            <p:cNvPr id="30735" name="Picture 26"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30736" name="Picture 27"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30737" name="Picture 28"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30738" name="Picture 29"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30739" name="Picture 30"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30740" name="Picture 31"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30741" name="Picture 32"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30742" name="Picture 33"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30743" name="Picture 34"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30744" name="Picture 35"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30745" name="Picture 36"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30746" name="Picture 37"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30747" name="Group 38"/>
            <p:cNvGrpSpPr/>
            <p:nvPr/>
          </p:nvGrpSpPr>
          <p:grpSpPr>
            <a:xfrm>
              <a:off x="1824" y="672"/>
              <a:ext cx="2886" cy="102"/>
              <a:chOff x="2298" y="3606"/>
              <a:chExt cx="2886" cy="102"/>
            </a:xfrm>
          </p:grpSpPr>
          <p:pic>
            <p:nvPicPr>
              <p:cNvPr id="30748" name="Picture 39"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30749" name="Picture 40"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30750" name="Picture 41"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30751" name="Picture 42"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30752" name="Picture 43"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30753" name="Picture 44"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30754" name="Picture 45"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30755" name="Picture 46"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30756" name="Picture 47"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30757" name="Picture 48"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30758" name="Picture 49"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30759" name="Picture 50"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30760" name="Picture 51"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30761" name="Picture 52"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30762" name="Picture 53"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30763" name="Picture 54"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30764" name="Picture 55"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30765" name="Picture 56"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30766" name="Picture 57"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30767" name="Picture 58"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30768" name="Picture 59"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30769" name="Picture 60"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30770" name="Picture 61"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30771" name="Picture 62"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30772" name="Picture 63"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30773" name="Picture 64"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30774" name="Picture 65"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30775" name="Picture 66"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30776" name="Picture 67"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30777" name="Picture 68"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30778"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0779"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0780"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 name="椭圆形标注 2"/>
          <p:cNvSpPr/>
          <p:nvPr/>
        </p:nvSpPr>
        <p:spPr>
          <a:xfrm>
            <a:off x="3938588" y="4525963"/>
            <a:ext cx="1452562" cy="568325"/>
          </a:xfrm>
          <a:prstGeom prst="wedgeEllipseCallout">
            <a:avLst>
              <a:gd name="adj1" fmla="val -43917"/>
              <a:gd name="adj2" fmla="val 153653"/>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en-US" altLang="zh-CN" b="1" dirty="0">
                <a:latin typeface="微软雅黑" panose="020B0503020204020204" pitchFamily="34" charset="-122"/>
                <a:ea typeface="微软雅黑" panose="020B0503020204020204" pitchFamily="34" charset="-122"/>
              </a:rPr>
              <a:t>P</a:t>
            </a:r>
            <a:r>
              <a:rPr lang="zh-CN" altLang="en-US" b="1" dirty="0">
                <a:latin typeface="微软雅黑" panose="020B0503020204020204" pitchFamily="34" charset="-122"/>
                <a:ea typeface="微软雅黑" panose="020B0503020204020204" pitchFamily="34" charset="-122"/>
              </a:rPr>
              <a:t>型层</a:t>
            </a:r>
          </a:p>
        </p:txBody>
      </p:sp>
      <p:sp>
        <p:nvSpPr>
          <p:cNvPr id="62" name="椭圆形标注 61"/>
          <p:cNvSpPr/>
          <p:nvPr/>
        </p:nvSpPr>
        <p:spPr>
          <a:xfrm>
            <a:off x="1511300" y="4678363"/>
            <a:ext cx="1568450" cy="568325"/>
          </a:xfrm>
          <a:prstGeom prst="wedgeEllipseCallout">
            <a:avLst>
              <a:gd name="adj1" fmla="val 98079"/>
              <a:gd name="adj2" fmla="val 129523"/>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en-US" altLang="zh-CN" b="1" dirty="0">
                <a:latin typeface="微软雅黑" panose="020B0503020204020204" pitchFamily="34" charset="-122"/>
                <a:ea typeface="微软雅黑" panose="020B0503020204020204" pitchFamily="34" charset="-122"/>
              </a:rPr>
              <a:t>N</a:t>
            </a:r>
            <a:r>
              <a:rPr lang="zh-CN" altLang="en-US" b="1" dirty="0">
                <a:latin typeface="微软雅黑" panose="020B0503020204020204" pitchFamily="34" charset="-122"/>
                <a:ea typeface="微软雅黑" panose="020B0503020204020204" pitchFamily="34" charset="-122"/>
              </a:rPr>
              <a:t>型层</a:t>
            </a:r>
          </a:p>
        </p:txBody>
      </p:sp>
      <p:sp>
        <p:nvSpPr>
          <p:cNvPr id="63" name="椭圆形标注 62"/>
          <p:cNvSpPr/>
          <p:nvPr/>
        </p:nvSpPr>
        <p:spPr>
          <a:xfrm>
            <a:off x="5729288" y="4678363"/>
            <a:ext cx="1722437" cy="568325"/>
          </a:xfrm>
          <a:prstGeom prst="wedgeEllipseCallout">
            <a:avLst>
              <a:gd name="adj1" fmla="val -110014"/>
              <a:gd name="adj2" fmla="val 132204"/>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zh-CN" altLang="en-US" b="1" dirty="0">
                <a:latin typeface="微软雅黑" panose="020B0503020204020204" pitchFamily="34" charset="-122"/>
                <a:ea typeface="微软雅黑" panose="020B0503020204020204" pitchFamily="34" charset="-122"/>
              </a:rPr>
              <a:t>金属丝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59">
                                            <p:txEl>
                                              <p:pRg st="0" end="0"/>
                                            </p:txEl>
                                          </p:spTgt>
                                        </p:tgtEl>
                                        <p:attrNameLst>
                                          <p:attrName>style.visibility</p:attrName>
                                        </p:attrNameLst>
                                      </p:cBhvr>
                                      <p:to>
                                        <p:strVal val="visible"/>
                                      </p:to>
                                    </p:set>
                                    <p:animEffect transition="in" filter="wipe(left)">
                                      <p:cBhvr>
                                        <p:cTn id="7" dur="500"/>
                                        <p:tgtEl>
                                          <p:spTgt spid="7065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70660"/>
                                        </p:tgtEl>
                                        <p:attrNameLst>
                                          <p:attrName>style.visibility</p:attrName>
                                        </p:attrNameLst>
                                      </p:cBhvr>
                                      <p:to>
                                        <p:strVal val="visible"/>
                                      </p:to>
                                    </p:set>
                                  </p:childTnLst>
                                </p:cTn>
                              </p:par>
                            </p:childTnLst>
                          </p:cTn>
                        </p:par>
                        <p:par>
                          <p:cTn id="12" fill="hold">
                            <p:stCondLst>
                              <p:cond delay="500"/>
                            </p:stCondLst>
                            <p:childTnLst>
                              <p:par>
                                <p:cTn id="13" presetID="4" presetClass="entr" presetSubtype="16"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box(i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6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678"/>
                                        </p:tgtEl>
                                        <p:attrNameLst>
                                          <p:attrName>style.visibility</p:attrName>
                                        </p:attrNameLst>
                                      </p:cBhvr>
                                      <p:to>
                                        <p:strVal val="visible"/>
                                      </p:to>
                                    </p:set>
                                    <p:animEffect transition="in" filter="wipe(left)">
                                      <p:cBhvr>
                                        <p:cTn id="32" dur="500"/>
                                        <p:tgtEl>
                                          <p:spTgt spid="70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build="p"/>
      <p:bldP spid="70660" grpId="0"/>
      <p:bldP spid="70678" grpId="0"/>
      <p:bldP spid="3" grpId="0" animBg="1"/>
      <p:bldP spid="62" grpId="0" animBg="1"/>
      <p:bldP spid="6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sp>
        <p:nvSpPr>
          <p:cNvPr id="71683" name="Rectangle 3"/>
          <p:cNvSpPr>
            <a:spLocks noGrp="1" noChangeArrowheads="1"/>
          </p:cNvSpPr>
          <p:nvPr>
            <p:ph type="subTitle" idx="1"/>
          </p:nvPr>
        </p:nvSpPr>
        <p:spPr>
          <a:xfrm>
            <a:off x="757238" y="1095375"/>
            <a:ext cx="5029200" cy="6858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cs"/>
              </a:rPr>
              <a:t>9.3.1  </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mn-lt"/>
                <a:ea typeface="+mn-ea"/>
                <a:cs typeface="+mn-cs"/>
              </a:rPr>
              <a:t>基本结构</a:t>
            </a:r>
          </a:p>
        </p:txBody>
      </p:sp>
      <p:grpSp>
        <p:nvGrpSpPr>
          <p:cNvPr id="2" name="Group 13"/>
          <p:cNvGrpSpPr/>
          <p:nvPr/>
        </p:nvGrpSpPr>
        <p:grpSpPr>
          <a:xfrm>
            <a:off x="1609725" y="4149725"/>
            <a:ext cx="1706563" cy="2070100"/>
            <a:chOff x="4176" y="989"/>
            <a:chExt cx="1075" cy="1304"/>
          </a:xfrm>
        </p:grpSpPr>
        <p:sp>
          <p:nvSpPr>
            <p:cNvPr id="31749" name="AutoShape 14"/>
            <p:cNvSpPr/>
            <p:nvPr/>
          </p:nvSpPr>
          <p:spPr>
            <a:xfrm>
              <a:off x="4598" y="1350"/>
              <a:ext cx="231" cy="231"/>
            </a:xfrm>
            <a:prstGeom prst="octagon">
              <a:avLst>
                <a:gd name="adj" fmla="val 29287"/>
              </a:avLst>
            </a:prstGeom>
            <a:solidFill>
              <a:schemeClr val="accent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1750" name="Line 15"/>
            <p:cNvSpPr/>
            <p:nvPr/>
          </p:nvSpPr>
          <p:spPr>
            <a:xfrm>
              <a:off x="4714" y="1911"/>
              <a:ext cx="0" cy="382"/>
            </a:xfrm>
            <a:prstGeom prst="line">
              <a:avLst/>
            </a:prstGeom>
            <a:ln w="76200" cap="flat" cmpd="sng">
              <a:solidFill>
                <a:schemeClr val="tx1"/>
              </a:solidFill>
              <a:prstDash val="solid"/>
              <a:round/>
              <a:headEnd type="none" w="sm" len="sm"/>
              <a:tailEnd type="none" w="sm" len="sm"/>
            </a:ln>
          </p:spPr>
        </p:sp>
        <p:sp>
          <p:nvSpPr>
            <p:cNvPr id="31751" name="Rectangle 16"/>
            <p:cNvSpPr/>
            <p:nvPr/>
          </p:nvSpPr>
          <p:spPr>
            <a:xfrm>
              <a:off x="4176" y="1776"/>
              <a:ext cx="1075" cy="133"/>
            </a:xfrm>
            <a:prstGeom prst="rect">
              <a:avLst/>
            </a:prstGeom>
            <a:solidFill>
              <a:srgbClr val="666699"/>
            </a:solidFill>
            <a:ln w="38100">
              <a:noFill/>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1752" name="Rectangle 17"/>
            <p:cNvSpPr/>
            <p:nvPr/>
          </p:nvSpPr>
          <p:spPr>
            <a:xfrm>
              <a:off x="4368" y="1692"/>
              <a:ext cx="726" cy="84"/>
            </a:xfrm>
            <a:prstGeom prst="rect">
              <a:avLst/>
            </a:prstGeom>
            <a:solidFill>
              <a:schemeClr val="bg2"/>
            </a:solidFill>
            <a:ln w="38100">
              <a:noFill/>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1753" name="Rectangle 18"/>
            <p:cNvSpPr/>
            <p:nvPr/>
          </p:nvSpPr>
          <p:spPr>
            <a:xfrm>
              <a:off x="4483" y="1465"/>
              <a:ext cx="461" cy="229"/>
            </a:xfrm>
            <a:prstGeom prst="rect">
              <a:avLst/>
            </a:prstGeom>
            <a:solidFill>
              <a:srgbClr val="6600CC"/>
            </a:solidFill>
            <a:ln w="38100">
              <a:noFill/>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1754" name="Rectangle 19"/>
            <p:cNvSpPr/>
            <p:nvPr/>
          </p:nvSpPr>
          <p:spPr>
            <a:xfrm>
              <a:off x="4598" y="1450"/>
              <a:ext cx="231" cy="77"/>
            </a:xfrm>
            <a:prstGeom prst="rect">
              <a:avLst/>
            </a:prstGeom>
            <a:solidFill>
              <a:schemeClr val="tx1"/>
            </a:solidFill>
            <a:ln w="28575" cap="flat" cmpd="sng">
              <a:solidFill>
                <a:schemeClr val="bg2"/>
              </a:solidFill>
              <a:prstDash val="solid"/>
              <a:miter/>
              <a:headEnd type="none" w="sm" len="sm"/>
              <a:tailEnd type="none" w="sm" len="sm"/>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31755" name="Line 20"/>
            <p:cNvSpPr/>
            <p:nvPr/>
          </p:nvSpPr>
          <p:spPr>
            <a:xfrm flipV="1">
              <a:off x="4714" y="989"/>
              <a:ext cx="0" cy="367"/>
            </a:xfrm>
            <a:prstGeom prst="line">
              <a:avLst/>
            </a:prstGeom>
            <a:ln w="76200" cap="flat" cmpd="sng">
              <a:solidFill>
                <a:schemeClr val="tx1"/>
              </a:solidFill>
              <a:prstDash val="solid"/>
              <a:round/>
              <a:headEnd type="none" w="sm" len="sm"/>
              <a:tailEnd type="none" w="sm" len="sm"/>
            </a:ln>
          </p:spPr>
        </p:sp>
      </p:grpSp>
      <p:sp>
        <p:nvSpPr>
          <p:cNvPr id="71701" name="Text Box 21"/>
          <p:cNvSpPr txBox="1">
            <a:spLocks noChangeArrowheads="1"/>
          </p:cNvSpPr>
          <p:nvPr/>
        </p:nvSpPr>
        <p:spPr bwMode="auto">
          <a:xfrm>
            <a:off x="808038" y="1778000"/>
            <a:ext cx="2819400" cy="525463"/>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(b)</a:t>
            </a: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面接触型</a:t>
            </a:r>
          </a:p>
        </p:txBody>
      </p:sp>
      <p:sp>
        <p:nvSpPr>
          <p:cNvPr id="71703" name="Rectangle 23"/>
          <p:cNvSpPr>
            <a:spLocks noChangeArrowheads="1"/>
          </p:cNvSpPr>
          <p:nvPr/>
        </p:nvSpPr>
        <p:spPr bwMode="auto">
          <a:xfrm>
            <a:off x="971550" y="2349500"/>
            <a:ext cx="8010525" cy="103187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1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结面积大、正向电流大、结电容大，工作频率低，用于工频大电流整流电路。</a:t>
            </a:r>
          </a:p>
        </p:txBody>
      </p:sp>
      <p:grpSp>
        <p:nvGrpSpPr>
          <p:cNvPr id="31758" name="Group 25"/>
          <p:cNvGrpSpPr/>
          <p:nvPr/>
        </p:nvGrpSpPr>
        <p:grpSpPr>
          <a:xfrm>
            <a:off x="1447800" y="971550"/>
            <a:ext cx="6410325" cy="161925"/>
            <a:chOff x="672" y="672"/>
            <a:chExt cx="4038" cy="102"/>
          </a:xfrm>
        </p:grpSpPr>
        <p:pic>
          <p:nvPicPr>
            <p:cNvPr id="31759" name="Picture 26"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31760" name="Picture 27"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31761" name="Picture 28"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31762" name="Picture 29"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31763" name="Picture 30"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31764" name="Picture 31"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31765" name="Picture 32"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31766" name="Picture 33"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31767" name="Picture 34"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31768" name="Picture 35"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31769" name="Picture 36"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31770" name="Picture 37"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31771" name="Group 38"/>
            <p:cNvGrpSpPr/>
            <p:nvPr/>
          </p:nvGrpSpPr>
          <p:grpSpPr>
            <a:xfrm>
              <a:off x="1824" y="672"/>
              <a:ext cx="2886" cy="102"/>
              <a:chOff x="2298" y="3606"/>
              <a:chExt cx="2886" cy="102"/>
            </a:xfrm>
          </p:grpSpPr>
          <p:pic>
            <p:nvPicPr>
              <p:cNvPr id="31772" name="Picture 39"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31773" name="Picture 40"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31774" name="Picture 41"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31775" name="Picture 42"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31776" name="Picture 43"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31777" name="Picture 44"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31778" name="Picture 45"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31779" name="Picture 46"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31780" name="Picture 47"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31781" name="Picture 48"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31782" name="Picture 49"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31783" name="Picture 50"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31784" name="Picture 51"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31785" name="Picture 52"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31786" name="Picture 53"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31787" name="Picture 54"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31788" name="Picture 55"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31789" name="Picture 56"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31790" name="Picture 57"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31791" name="Picture 58"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31792" name="Picture 59"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31793" name="Picture 60"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31794" name="Picture 61"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31795" name="Picture 62"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31796" name="Picture 63"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31797" name="Picture 64"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31798" name="Picture 65"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31799" name="Picture 66"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31800" name="Picture 67"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31801" name="Picture 68"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31802"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1803"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1804"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2" name="椭圆形标注 61"/>
          <p:cNvSpPr/>
          <p:nvPr/>
        </p:nvSpPr>
        <p:spPr>
          <a:xfrm>
            <a:off x="4429125" y="5462588"/>
            <a:ext cx="1568450" cy="568325"/>
          </a:xfrm>
          <a:prstGeom prst="wedgeEllipseCallout">
            <a:avLst>
              <a:gd name="adj1" fmla="val -163255"/>
              <a:gd name="adj2" fmla="val -101037"/>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en-US" altLang="zh-CN" b="1" dirty="0">
                <a:latin typeface="微软雅黑" panose="020B0503020204020204" pitchFamily="34" charset="-122"/>
                <a:ea typeface="微软雅黑" panose="020B0503020204020204" pitchFamily="34" charset="-122"/>
              </a:rPr>
              <a:t>N</a:t>
            </a:r>
            <a:r>
              <a:rPr lang="zh-CN" altLang="en-US" b="1" dirty="0">
                <a:latin typeface="微软雅黑" panose="020B0503020204020204" pitchFamily="34" charset="-122"/>
                <a:ea typeface="微软雅黑" panose="020B0503020204020204" pitchFamily="34" charset="-122"/>
              </a:rPr>
              <a:t>型硅</a:t>
            </a:r>
          </a:p>
        </p:txBody>
      </p:sp>
      <p:sp>
        <p:nvSpPr>
          <p:cNvPr id="63" name="椭圆形标注 62"/>
          <p:cNvSpPr/>
          <p:nvPr/>
        </p:nvSpPr>
        <p:spPr>
          <a:xfrm>
            <a:off x="4257675" y="4673600"/>
            <a:ext cx="2339975" cy="568325"/>
          </a:xfrm>
          <a:prstGeom prst="wedgeEllipseCallout">
            <a:avLst>
              <a:gd name="adj1" fmla="val -122898"/>
              <a:gd name="adj2" fmla="val -1843"/>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en-US" altLang="zh-CN" b="1" dirty="0">
                <a:latin typeface="微软雅黑" panose="020B0503020204020204" pitchFamily="34" charset="-122"/>
                <a:ea typeface="微软雅黑" panose="020B0503020204020204" pitchFamily="34" charset="-122"/>
              </a:rPr>
              <a:t>P</a:t>
            </a:r>
            <a:r>
              <a:rPr lang="zh-CN" altLang="en-US" b="1" dirty="0">
                <a:latin typeface="微软雅黑" panose="020B0503020204020204" pitchFamily="34" charset="-122"/>
                <a:ea typeface="微软雅黑" panose="020B0503020204020204" pitchFamily="34" charset="-122"/>
              </a:rPr>
              <a:t>型合金结</a:t>
            </a:r>
          </a:p>
        </p:txBody>
      </p:sp>
      <p:sp>
        <p:nvSpPr>
          <p:cNvPr id="64" name="椭圆形标注 63"/>
          <p:cNvSpPr/>
          <p:nvPr/>
        </p:nvSpPr>
        <p:spPr>
          <a:xfrm>
            <a:off x="3546475" y="3935413"/>
            <a:ext cx="2097088" cy="569912"/>
          </a:xfrm>
          <a:prstGeom prst="wedgeEllipseCallout">
            <a:avLst>
              <a:gd name="adj1" fmla="val -105477"/>
              <a:gd name="adj2" fmla="val 108074"/>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zh-CN" altLang="en-US" b="1" dirty="0">
                <a:latin typeface="微软雅黑" panose="020B0503020204020204" pitchFamily="34" charset="-122"/>
                <a:ea typeface="微软雅黑" panose="020B0503020204020204" pitchFamily="34" charset="-122"/>
              </a:rPr>
              <a:t>铝合金球</a:t>
            </a:r>
          </a:p>
        </p:txBody>
      </p:sp>
      <p:sp>
        <p:nvSpPr>
          <p:cNvPr id="65" name="椭圆形标注 64"/>
          <p:cNvSpPr/>
          <p:nvPr/>
        </p:nvSpPr>
        <p:spPr>
          <a:xfrm>
            <a:off x="5397500" y="3292475"/>
            <a:ext cx="1617663" cy="568325"/>
          </a:xfrm>
          <a:prstGeom prst="wedgeEllipseCallout">
            <a:avLst>
              <a:gd name="adj1" fmla="val -228551"/>
              <a:gd name="adj2" fmla="val 118801"/>
            </a:avLst>
          </a:prstGeom>
          <a:solidFill>
            <a:srgbClr val="FFFF00"/>
          </a:solidFill>
          <a:ln w="9525" cap="flat" cmpd="sng">
            <a:solidFill>
              <a:schemeClr val="tx1"/>
            </a:solidFill>
            <a:prstDash val="solid"/>
            <a:round/>
            <a:headEnd type="none" w="med" len="med"/>
            <a:tailEnd type="none" w="med" len="med"/>
          </a:ln>
        </p:spPr>
        <p:txBody>
          <a:bodyPr anchor="t" anchorCtr="0"/>
          <a:lstStyle/>
          <a:p>
            <a:r>
              <a:rPr lang="zh-CN" altLang="en-US" b="1" dirty="0">
                <a:latin typeface="微软雅黑" panose="020B0503020204020204" pitchFamily="34" charset="-122"/>
                <a:ea typeface="微软雅黑" panose="020B0503020204020204" pitchFamily="34" charset="-122"/>
              </a:rPr>
              <a:t>金属丝</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wipe(left)">
                                      <p:cBhvr>
                                        <p:cTn id="7" dur="500"/>
                                        <p:tgtEl>
                                          <p:spTgt spid="71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01"/>
                                        </p:tgtEl>
                                        <p:attrNameLst>
                                          <p:attrName>style.visibility</p:attrName>
                                        </p:attrNameLst>
                                      </p:cBhvr>
                                      <p:to>
                                        <p:strVal val="visible"/>
                                      </p:to>
                                    </p:set>
                                    <p:animEffect transition="in" filter="wipe(left)">
                                      <p:cBhvr>
                                        <p:cTn id="12" dur="500"/>
                                        <p:tgtEl>
                                          <p:spTgt spid="71701"/>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63"/>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64"/>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65"/>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3" presetClass="entr" presetSubtype="5" fill="hold" grpId="0" nodeType="clickEffect">
                                  <p:stCondLst>
                                    <p:cond delay="0"/>
                                  </p:stCondLst>
                                  <p:childTnLst>
                                    <p:set>
                                      <p:cBhvr>
                                        <p:cTn id="37" dur="1" fill="hold">
                                          <p:stCondLst>
                                            <p:cond delay="0"/>
                                          </p:stCondLst>
                                        </p:cTn>
                                        <p:tgtEl>
                                          <p:spTgt spid="71703"/>
                                        </p:tgtEl>
                                        <p:attrNameLst>
                                          <p:attrName>style.visibility</p:attrName>
                                        </p:attrNameLst>
                                      </p:cBhvr>
                                      <p:to>
                                        <p:strVal val="visible"/>
                                      </p:to>
                                    </p:set>
                                    <p:animEffect transition="in" filter="blinds(vertical)">
                                      <p:cBhvr>
                                        <p:cTn id="38" dur="500"/>
                                        <p:tgtEl>
                                          <p:spTgt spid="717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P spid="71701" grpId="0"/>
      <p:bldP spid="71703" grpId="0"/>
      <p:bldP spid="62" grpId="0" animBg="1"/>
      <p:bldP spid="63" grpId="0" animBg="1"/>
      <p:bldP spid="64" grpId="0" animBg="1"/>
      <p:bldP spid="6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2" name="Rectangle 2"/>
          <p:cNvSpPr>
            <a:spLocks noChangeArrowheads="1"/>
          </p:cNvSpPr>
          <p:nvPr/>
        </p:nvSpPr>
        <p:spPr bwMode="auto">
          <a:xfrm>
            <a:off x="76200" y="609600"/>
            <a:ext cx="9144000" cy="914400"/>
          </a:xfrm>
          <a:prstGeom prst="rect">
            <a:avLst/>
          </a:prstGeom>
          <a:noFill/>
          <a:ln w="952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第</a:t>
            </a:r>
            <a:r>
              <a:rPr kumimoji="1" lang="en-US" altLang="zh-CN"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a:t>
            </a:r>
            <a:r>
              <a:rPr kumimoji="1" lang="zh-CN" altLang="en-US" sz="36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章 半导体二极管和晶体管</a:t>
            </a:r>
            <a:endParaRPr kumimoji="1" lang="zh-CN" altLang="en-US" sz="3600" b="0"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sp>
        <p:nvSpPr>
          <p:cNvPr id="7171" name="Text Box 3"/>
          <p:cNvSpPr txBox="1"/>
          <p:nvPr/>
        </p:nvSpPr>
        <p:spPr>
          <a:xfrm>
            <a:off x="533400" y="1555750"/>
            <a:ext cx="8305800" cy="3707765"/>
          </a:xfrm>
          <a:prstGeom prst="rect">
            <a:avLst/>
          </a:prstGeom>
          <a:noFill/>
          <a:ln w="9525">
            <a:noFill/>
          </a:ln>
        </p:spPr>
        <p:txBody>
          <a:bodyPr anchor="t" anchorCtr="0">
            <a:spAutoFit/>
          </a:bodyPr>
          <a:lstStyle/>
          <a:p>
            <a:pPr>
              <a:lnSpc>
                <a:spcPct val="140000"/>
              </a:lnSpc>
            </a:pPr>
            <a:r>
              <a:rPr lang="zh-CN" altLang="en-US" sz="2800" b="1" dirty="0">
                <a:latin typeface="微软雅黑" panose="020B0503020204020204" pitchFamily="34" charset="-122"/>
                <a:ea typeface="微软雅黑" panose="020B0503020204020204" pitchFamily="34" charset="-122"/>
              </a:rPr>
              <a:t>本章要求：</a:t>
            </a:r>
          </a:p>
          <a:p>
            <a:pPr>
              <a:lnSpc>
                <a:spcPct val="140000"/>
              </a:lnSpc>
            </a:pPr>
            <a:r>
              <a:rPr lang="zh-CN" altLang="en-US" sz="2800" b="1" dirty="0">
                <a:latin typeface="微软雅黑" panose="020B0503020204020204" pitchFamily="34" charset="-122"/>
                <a:ea typeface="微软雅黑" panose="020B0503020204020204" pitchFamily="34" charset="-122"/>
              </a:rPr>
              <a:t>一、理解</a:t>
            </a:r>
            <a:r>
              <a:rPr lang="en-US" altLang="zh-CN" sz="2800" b="1" dirty="0">
                <a:latin typeface="微软雅黑" panose="020B0503020204020204" pitchFamily="34" charset="-122"/>
                <a:ea typeface="微软雅黑" panose="020B0503020204020204" pitchFamily="34" charset="-122"/>
              </a:rPr>
              <a:t>PN</a:t>
            </a:r>
            <a:r>
              <a:rPr lang="zh-CN" altLang="en-US" sz="2800" b="1" dirty="0">
                <a:latin typeface="微软雅黑" panose="020B0503020204020204" pitchFamily="34" charset="-122"/>
                <a:ea typeface="微软雅黑" panose="020B0503020204020204" pitchFamily="34" charset="-122"/>
              </a:rPr>
              <a:t>结的单向导电性，晶体管的电流分配和</a:t>
            </a:r>
          </a:p>
          <a:p>
            <a:pPr>
              <a:lnSpc>
                <a:spcPct val="140000"/>
              </a:lnSpc>
            </a:pPr>
            <a:r>
              <a:rPr lang="zh-CN" altLang="en-US" sz="2800" b="1" dirty="0">
                <a:latin typeface="微软雅黑" panose="020B0503020204020204" pitchFamily="34" charset="-122"/>
                <a:ea typeface="微软雅黑" panose="020B0503020204020204" pitchFamily="34" charset="-122"/>
              </a:rPr>
              <a:t>        电流放大作用；</a:t>
            </a:r>
          </a:p>
          <a:p>
            <a:pPr>
              <a:lnSpc>
                <a:spcPct val="140000"/>
              </a:lnSpc>
            </a:pPr>
            <a:r>
              <a:rPr lang="zh-CN" altLang="en-US" sz="2800" b="1" dirty="0">
                <a:latin typeface="微软雅黑" panose="020B0503020204020204" pitchFamily="34" charset="-122"/>
                <a:ea typeface="微软雅黑" panose="020B0503020204020204" pitchFamily="34" charset="-122"/>
              </a:rPr>
              <a:t>二、了解二极管、稳压管和晶体管的基本构造、工</a:t>
            </a:r>
          </a:p>
          <a:p>
            <a:pPr>
              <a:lnSpc>
                <a:spcPct val="140000"/>
              </a:lnSpc>
            </a:pPr>
            <a:r>
              <a:rPr lang="zh-CN" altLang="en-US" sz="2800" b="1" dirty="0">
                <a:latin typeface="微软雅黑" panose="020B0503020204020204" pitchFamily="34" charset="-122"/>
                <a:ea typeface="微软雅黑" panose="020B0503020204020204" pitchFamily="34" charset="-122"/>
              </a:rPr>
              <a:t>        作原理和特性曲线，理解主要参数的意义；</a:t>
            </a:r>
          </a:p>
          <a:p>
            <a:pPr>
              <a:lnSpc>
                <a:spcPct val="140000"/>
              </a:lnSpc>
            </a:pPr>
            <a:r>
              <a:rPr lang="zh-CN" altLang="en-US" sz="2800" b="1" dirty="0">
                <a:latin typeface="微软雅黑" panose="020B0503020204020204" pitchFamily="34" charset="-122"/>
                <a:ea typeface="微软雅黑" panose="020B0503020204020204" pitchFamily="34" charset="-122"/>
              </a:rPr>
              <a:t>三、会分析含有二极管的电路。</a:t>
            </a:r>
          </a:p>
        </p:txBody>
      </p:sp>
      <p:sp>
        <p:nvSpPr>
          <p:cNvPr id="7172"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173"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174"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1682" name="Rectangle 2"/>
          <p:cNvSpPr>
            <a:spLocks noGrp="1" noChangeArrowheads="1"/>
          </p:cNvSpPr>
          <p:nvPr>
            <p:ph type="ctrTitle"/>
          </p:nvPr>
        </p:nvSpPr>
        <p:spPr>
          <a:xfrm>
            <a:off x="990600" y="257175"/>
            <a:ext cx="71628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sp>
        <p:nvSpPr>
          <p:cNvPr id="71683" name="Rectangle 3"/>
          <p:cNvSpPr>
            <a:spLocks noGrp="1" noChangeArrowheads="1"/>
          </p:cNvSpPr>
          <p:nvPr>
            <p:ph type="subTitle" idx="1"/>
          </p:nvPr>
        </p:nvSpPr>
        <p:spPr>
          <a:xfrm>
            <a:off x="803275" y="1303338"/>
            <a:ext cx="5029200" cy="6858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9.3.1  </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sp>
        <p:nvSpPr>
          <p:cNvPr id="71701" name="Text Box 21"/>
          <p:cNvSpPr txBox="1">
            <a:spLocks noChangeArrowheads="1"/>
          </p:cNvSpPr>
          <p:nvPr/>
        </p:nvSpPr>
        <p:spPr bwMode="auto">
          <a:xfrm>
            <a:off x="792163" y="1876425"/>
            <a:ext cx="2819400" cy="561975"/>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lnSpc>
                <a:spcPct val="120000"/>
              </a:lnSpc>
              <a:buClrTx/>
              <a:buSzTx/>
              <a:buFontTx/>
              <a:defRPr/>
            </a:pPr>
            <a:r>
              <a:rPr kumimoji="1" lang="en-US" altLang="zh-CN" sz="2800" b="1"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1" lang="zh-CN" altLang="en-US" sz="2800" b="1"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平面型</a:t>
            </a:r>
          </a:p>
        </p:txBody>
      </p:sp>
      <p:sp>
        <p:nvSpPr>
          <p:cNvPr id="71704" name="Text Box 24"/>
          <p:cNvSpPr txBox="1">
            <a:spLocks noChangeArrowheads="1"/>
          </p:cNvSpPr>
          <p:nvPr/>
        </p:nvSpPr>
        <p:spPr bwMode="auto">
          <a:xfrm>
            <a:off x="889000" y="2528888"/>
            <a:ext cx="7535863" cy="1127125"/>
          </a:xfrm>
          <a:prstGeom prst="rect">
            <a:avLst/>
          </a:prstGeom>
          <a:noFill/>
          <a:ln w="38100">
            <a:noFill/>
            <a:miter lim="800000"/>
          </a:ln>
          <a:effectLst/>
        </p:spPr>
        <p:txBody>
          <a:bodyPr anchor="ctr">
            <a:spAutoFit/>
          </a:bodyPr>
          <a:lstStyle/>
          <a:p>
            <a:pPr marR="0" defTabSz="914400">
              <a:lnSpc>
                <a:spcPct val="120000"/>
              </a:lnSpc>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用于集成电路制作工艺中。</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PN</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结结面积可大可小，用于高频整流和开关电路中。</a:t>
            </a:r>
          </a:p>
        </p:txBody>
      </p:sp>
      <p:grpSp>
        <p:nvGrpSpPr>
          <p:cNvPr id="32774" name="Group 25"/>
          <p:cNvGrpSpPr/>
          <p:nvPr/>
        </p:nvGrpSpPr>
        <p:grpSpPr>
          <a:xfrm>
            <a:off x="1447800" y="927100"/>
            <a:ext cx="6410325" cy="161925"/>
            <a:chOff x="672" y="672"/>
            <a:chExt cx="4038" cy="102"/>
          </a:xfrm>
        </p:grpSpPr>
        <p:pic>
          <p:nvPicPr>
            <p:cNvPr id="32775" name="Picture 26"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32776" name="Picture 27"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32777" name="Picture 28"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32778" name="Picture 29"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32779" name="Picture 30"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32780" name="Picture 31"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32781" name="Picture 32"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32782" name="Picture 33"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32783" name="Picture 34"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32784" name="Picture 35"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32785" name="Picture 36"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32786" name="Picture 37"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32787" name="Group 38"/>
            <p:cNvGrpSpPr/>
            <p:nvPr/>
          </p:nvGrpSpPr>
          <p:grpSpPr>
            <a:xfrm>
              <a:off x="1824" y="672"/>
              <a:ext cx="2886" cy="102"/>
              <a:chOff x="2298" y="3606"/>
              <a:chExt cx="2886" cy="102"/>
            </a:xfrm>
          </p:grpSpPr>
          <p:pic>
            <p:nvPicPr>
              <p:cNvPr id="32788" name="Picture 39"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32789" name="Picture 40"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32790" name="Picture 41"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32791" name="Picture 42"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32792" name="Picture 43"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32793" name="Picture 44"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32794" name="Picture 45"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32795" name="Picture 46"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32796" name="Picture 47"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32797" name="Picture 48"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32798" name="Picture 49"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32799" name="Picture 50"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32800" name="Picture 51"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32801" name="Picture 52"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32802" name="Picture 53"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32803" name="Picture 54"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32804" name="Picture 55"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32805" name="Picture 56"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32806" name="Picture 57"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32807" name="Picture 58"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32808" name="Picture 59"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32809" name="Picture 60"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32810" name="Picture 61"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32811" name="Picture 62"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32812" name="Picture 63"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32813" name="Picture 64"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32814" name="Picture 65"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32815" name="Picture 66"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32816" name="Picture 67"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32817" name="Picture 68"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32818" name="AutoShape 6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2819" name="AutoShape 7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2820" name="AutoShape 7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5" name="Group 95"/>
          <p:cNvGrpSpPr/>
          <p:nvPr/>
        </p:nvGrpSpPr>
        <p:grpSpPr>
          <a:xfrm>
            <a:off x="2906713" y="4694238"/>
            <a:ext cx="3330575" cy="676275"/>
            <a:chOff x="1831" y="2957"/>
            <a:chExt cx="2098" cy="426"/>
          </a:xfrm>
        </p:grpSpPr>
        <p:grpSp>
          <p:nvGrpSpPr>
            <p:cNvPr id="27709" name="Group 93"/>
            <p:cNvGrpSpPr/>
            <p:nvPr/>
          </p:nvGrpSpPr>
          <p:grpSpPr>
            <a:xfrm>
              <a:off x="1831" y="2957"/>
              <a:ext cx="2098" cy="384"/>
              <a:chOff x="1831" y="2957"/>
              <a:chExt cx="2098" cy="384"/>
            </a:xfrm>
          </p:grpSpPr>
          <p:sp>
            <p:nvSpPr>
              <p:cNvPr id="27710" name="Line 85"/>
              <p:cNvSpPr/>
              <p:nvPr/>
            </p:nvSpPr>
            <p:spPr>
              <a:xfrm rot="-5400000">
                <a:off x="2871" y="2101"/>
                <a:ext cx="7" cy="2098"/>
              </a:xfrm>
              <a:prstGeom prst="line">
                <a:avLst/>
              </a:prstGeom>
              <a:ln w="38100" cap="flat" cmpd="sng">
                <a:solidFill>
                  <a:schemeClr val="tx1"/>
                </a:solidFill>
                <a:prstDash val="solid"/>
                <a:round/>
                <a:headEnd type="none" w="sm" len="sm"/>
                <a:tailEnd type="none" w="sm" len="sm"/>
              </a:ln>
            </p:spPr>
          </p:sp>
          <p:sp>
            <p:nvSpPr>
              <p:cNvPr id="27711" name="AutoShape 88"/>
              <p:cNvSpPr/>
              <p:nvPr/>
            </p:nvSpPr>
            <p:spPr>
              <a:xfrm rot="5400000">
                <a:off x="2608" y="3005"/>
                <a:ext cx="384" cy="288"/>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7712" name="Line 84"/>
            <p:cNvSpPr/>
            <p:nvPr/>
          </p:nvSpPr>
          <p:spPr>
            <a:xfrm rot="-5400000">
              <a:off x="2736" y="3175"/>
              <a:ext cx="416" cy="0"/>
            </a:xfrm>
            <a:prstGeom prst="line">
              <a:avLst/>
            </a:prstGeom>
            <a:ln w="38100" cap="flat" cmpd="sng">
              <a:solidFill>
                <a:srgbClr val="FF3300"/>
              </a:solidFill>
              <a:prstDash val="solid"/>
              <a:round/>
              <a:headEnd type="none" w="sm" len="sm"/>
              <a:tailEnd type="none" w="sm" len="sm"/>
            </a:ln>
          </p:spPr>
        </p:sp>
      </p:grpSp>
      <p:sp>
        <p:nvSpPr>
          <p:cNvPr id="2" name="文本框 1"/>
          <p:cNvSpPr txBox="1"/>
          <p:nvPr/>
        </p:nvSpPr>
        <p:spPr>
          <a:xfrm>
            <a:off x="4155440" y="4059555"/>
            <a:ext cx="635635" cy="521970"/>
          </a:xfrm>
          <a:prstGeom prst="rect">
            <a:avLst/>
          </a:prstGeom>
          <a:noFill/>
        </p:spPr>
        <p:txBody>
          <a:bodyPr wrap="square" rtlCol="0" anchor="t">
            <a:spAutoFit/>
          </a:bodyPr>
          <a:lstStyle/>
          <a:p>
            <a:r>
              <a:rPr kumimoji="1" lang="en-US" altLang="zh-CN" sz="2800" b="1" noProof="0" dirty="0">
                <a:effectLst>
                  <a:outerShdw blurRad="38100" dist="38100" dir="2700000" algn="tl">
                    <a:srgbClr val="C0C0C0"/>
                  </a:outerShdw>
                </a:effectLst>
                <a:sym typeface="+mn-ea"/>
              </a:rPr>
              <a:t>D</a:t>
            </a:r>
          </a:p>
        </p:txBody>
      </p:sp>
      <p:sp>
        <p:nvSpPr>
          <p:cNvPr id="3" name="文本框 2"/>
          <p:cNvSpPr txBox="1"/>
          <p:nvPr/>
        </p:nvSpPr>
        <p:spPr>
          <a:xfrm>
            <a:off x="2727325" y="4374515"/>
            <a:ext cx="1049020" cy="521970"/>
          </a:xfrm>
          <a:prstGeom prst="rect">
            <a:avLst/>
          </a:prstGeom>
          <a:noFill/>
        </p:spPr>
        <p:txBody>
          <a:bodyPr wrap="square" rtlCol="0" anchor="t">
            <a:spAutoFit/>
          </a:bodyPr>
          <a:lstStyle/>
          <a:p>
            <a:r>
              <a:rPr kumimoji="1" lang="zh-CN" altLang="en-US" sz="2800" b="1" noProof="0">
                <a:solidFill>
                  <a:srgbClr val="CC0000"/>
                </a:solidFill>
                <a:effectLst>
                  <a:outerShdw blurRad="38100" dist="38100" dir="2700000" algn="tl">
                    <a:srgbClr val="C0C0C0"/>
                  </a:outerShdw>
                </a:effectLst>
                <a:sym typeface="+mn-ea"/>
              </a:rPr>
              <a:t>阳极</a:t>
            </a:r>
          </a:p>
        </p:txBody>
      </p:sp>
      <p:sp>
        <p:nvSpPr>
          <p:cNvPr id="4" name="文本框 3"/>
          <p:cNvSpPr txBox="1"/>
          <p:nvPr/>
        </p:nvSpPr>
        <p:spPr>
          <a:xfrm>
            <a:off x="5337175" y="4374515"/>
            <a:ext cx="1049020" cy="521970"/>
          </a:xfrm>
          <a:prstGeom prst="rect">
            <a:avLst/>
          </a:prstGeom>
          <a:noFill/>
        </p:spPr>
        <p:txBody>
          <a:bodyPr wrap="square" rtlCol="0" anchor="t">
            <a:spAutoFit/>
          </a:bodyPr>
          <a:lstStyle/>
          <a:p>
            <a:r>
              <a:rPr kumimoji="1" lang="zh-CN" altLang="en-US" sz="2800" b="1" noProof="0">
                <a:solidFill>
                  <a:srgbClr val="CC0000"/>
                </a:solidFill>
                <a:effectLst>
                  <a:outerShdw blurRad="38100" dist="38100" dir="2700000" algn="tl">
                    <a:srgbClr val="C0C0C0"/>
                  </a:outerShdw>
                </a:effectLst>
                <a:sym typeface="+mn-ea"/>
              </a:rPr>
              <a:t>阴极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Effect transition="in" filter="wipe(left)">
                                      <p:cBhvr>
                                        <p:cTn id="7" dur="500"/>
                                        <p:tgtEl>
                                          <p:spTgt spid="716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01"/>
                                        </p:tgtEl>
                                        <p:attrNameLst>
                                          <p:attrName>style.visibility</p:attrName>
                                        </p:attrNameLst>
                                      </p:cBhvr>
                                      <p:to>
                                        <p:strVal val="visible"/>
                                      </p:to>
                                    </p:set>
                                    <p:animEffect transition="in" filter="wipe(left)">
                                      <p:cBhvr>
                                        <p:cTn id="12" dur="500"/>
                                        <p:tgtEl>
                                          <p:spTgt spid="7170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04"/>
                                        </p:tgtEl>
                                        <p:attrNameLst>
                                          <p:attrName>style.visibility</p:attrName>
                                        </p:attrNameLst>
                                      </p:cBhvr>
                                      <p:to>
                                        <p:strVal val="visible"/>
                                      </p:to>
                                    </p:set>
                                    <p:animEffect transition="in" filter="wipe(left)">
                                      <p:cBhvr>
                                        <p:cTn id="17" dur="500"/>
                                        <p:tgtEl>
                                          <p:spTgt spid="7170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build="p"/>
      <p:bldP spid="71701" grpId="0"/>
      <p:bldP spid="71704"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ctrTitle"/>
          </p:nvPr>
        </p:nvSpPr>
        <p:spPr>
          <a:xfrm>
            <a:off x="914400" y="142875"/>
            <a:ext cx="7162800" cy="9906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40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9.3 </a:t>
            </a:r>
            <a:r>
              <a:rPr kumimoji="1" lang="zh-CN" altLang="en-US" sz="40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半导体二极管</a:t>
            </a:r>
          </a:p>
        </p:txBody>
      </p:sp>
      <p:graphicFrame>
        <p:nvGraphicFramePr>
          <p:cNvPr id="18435" name="Object 3"/>
          <p:cNvGraphicFramePr>
            <a:graphicFrameLocks noChangeAspect="1"/>
          </p:cNvGraphicFramePr>
          <p:nvPr/>
        </p:nvGraphicFramePr>
        <p:xfrm>
          <a:off x="533400" y="2039938"/>
          <a:ext cx="8229600" cy="3457575"/>
        </p:xfrm>
        <a:graphic>
          <a:graphicData uri="http://schemas.openxmlformats.org/presentationml/2006/ole">
            <mc:AlternateContent xmlns:mc="http://schemas.openxmlformats.org/markup-compatibility/2006">
              <mc:Choice xmlns:v="urn:schemas-microsoft-com:vml" Requires="v">
                <p:oleObj spid="_x0000_s4101" r:id="rId4" imgW="5429250" imgH="1885950" progId="Paint.Picture">
                  <p:embed/>
                </p:oleObj>
              </mc:Choice>
              <mc:Fallback>
                <p:oleObj r:id="rId4" imgW="5429250" imgH="1885950" progId="Paint.Picture">
                  <p:embed/>
                  <p:pic>
                    <p:nvPicPr>
                      <p:cNvPr id="0" name="图片 3076"/>
                      <p:cNvPicPr/>
                      <p:nvPr/>
                    </p:nvPicPr>
                    <p:blipFill>
                      <a:blip r:embed="rId5"/>
                      <a:stretch>
                        <a:fillRect/>
                      </a:stretch>
                    </p:blipFill>
                    <p:spPr>
                      <a:xfrm>
                        <a:off x="533400" y="2039938"/>
                        <a:ext cx="8229600" cy="3457575"/>
                      </a:xfrm>
                      <a:prstGeom prst="rect">
                        <a:avLst/>
                      </a:prstGeom>
                      <a:noFill/>
                      <a:ln w="38100">
                        <a:noFill/>
                        <a:miter/>
                      </a:ln>
                    </p:spPr>
                  </p:pic>
                </p:oleObj>
              </mc:Fallback>
            </mc:AlternateContent>
          </a:graphicData>
        </a:graphic>
      </p:graphicFrame>
      <p:sp>
        <p:nvSpPr>
          <p:cNvPr id="18436" name="Text Box 4"/>
          <p:cNvSpPr txBox="1">
            <a:spLocks noChangeArrowheads="1"/>
          </p:cNvSpPr>
          <p:nvPr/>
        </p:nvSpPr>
        <p:spPr bwMode="auto">
          <a:xfrm>
            <a:off x="768350" y="1460500"/>
            <a:ext cx="3398838" cy="519113"/>
          </a:xfrm>
          <a:prstGeom prst="rect">
            <a:avLst/>
          </a:prstGeom>
          <a:noFill/>
          <a:ln w="38100">
            <a:noFill/>
            <a:miter lim="800000"/>
          </a:ln>
          <a:effectLst/>
        </p:spPr>
        <p:txBody>
          <a:bodyPr wrap="none" anchor="ctr">
            <a:spAutoFit/>
          </a:bodyPr>
          <a:lstStyle/>
          <a:p>
            <a:pPr marR="0" algn="ctr" defTabSz="914400">
              <a:buClrTx/>
              <a:buSzTx/>
              <a:buFontTx/>
              <a:defRPr/>
            </a:pPr>
            <a:r>
              <a:rPr kumimoji="1" lang="zh-CN" altLang="en-US" sz="2800" b="1" kern="1200" cap="none" spc="0" normalizeH="0" baseline="0" noProof="0">
                <a:solidFill>
                  <a:srgbClr val="00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二极管的结构示意图</a:t>
            </a:r>
          </a:p>
        </p:txBody>
      </p:sp>
      <p:grpSp>
        <p:nvGrpSpPr>
          <p:cNvPr id="33797" name="Group 6"/>
          <p:cNvGrpSpPr/>
          <p:nvPr/>
        </p:nvGrpSpPr>
        <p:grpSpPr>
          <a:xfrm>
            <a:off x="1357313" y="954088"/>
            <a:ext cx="6410325" cy="42862"/>
            <a:chOff x="672" y="672"/>
            <a:chExt cx="4038" cy="102"/>
          </a:xfrm>
        </p:grpSpPr>
        <p:pic>
          <p:nvPicPr>
            <p:cNvPr id="33798" name="Picture 7" descr="Green and Black Diamond"/>
            <p:cNvPicPr>
              <a:picLocks noChangeAspect="1"/>
            </p:cNvPicPr>
            <p:nvPr/>
          </p:nvPicPr>
          <p:blipFill>
            <a:blip r:embed="rId6"/>
            <a:stretch>
              <a:fillRect/>
            </a:stretch>
          </p:blipFill>
          <p:spPr>
            <a:xfrm>
              <a:off x="762" y="672"/>
              <a:ext cx="102" cy="102"/>
            </a:xfrm>
            <a:prstGeom prst="rect">
              <a:avLst/>
            </a:prstGeom>
            <a:noFill/>
            <a:ln w="9525">
              <a:noFill/>
            </a:ln>
          </p:spPr>
        </p:pic>
        <p:pic>
          <p:nvPicPr>
            <p:cNvPr id="33799" name="Picture 8" descr="Green and Black Diamond"/>
            <p:cNvPicPr>
              <a:picLocks noChangeAspect="1"/>
            </p:cNvPicPr>
            <p:nvPr/>
          </p:nvPicPr>
          <p:blipFill>
            <a:blip r:embed="rId6"/>
            <a:stretch>
              <a:fillRect/>
            </a:stretch>
          </p:blipFill>
          <p:spPr>
            <a:xfrm>
              <a:off x="864" y="672"/>
              <a:ext cx="102" cy="102"/>
            </a:xfrm>
            <a:prstGeom prst="rect">
              <a:avLst/>
            </a:prstGeom>
            <a:noFill/>
            <a:ln w="9525">
              <a:noFill/>
            </a:ln>
          </p:spPr>
        </p:pic>
        <p:pic>
          <p:nvPicPr>
            <p:cNvPr id="33800" name="Picture 9" descr="Green and Black Diamond"/>
            <p:cNvPicPr>
              <a:picLocks noChangeAspect="1"/>
            </p:cNvPicPr>
            <p:nvPr/>
          </p:nvPicPr>
          <p:blipFill>
            <a:blip r:embed="rId6"/>
            <a:stretch>
              <a:fillRect/>
            </a:stretch>
          </p:blipFill>
          <p:spPr>
            <a:xfrm>
              <a:off x="960" y="672"/>
              <a:ext cx="102" cy="102"/>
            </a:xfrm>
            <a:prstGeom prst="rect">
              <a:avLst/>
            </a:prstGeom>
            <a:noFill/>
            <a:ln w="9525">
              <a:noFill/>
            </a:ln>
          </p:spPr>
        </p:pic>
        <p:pic>
          <p:nvPicPr>
            <p:cNvPr id="33801" name="Picture 10" descr="Green and Black Diamond"/>
            <p:cNvPicPr>
              <a:picLocks noChangeAspect="1"/>
            </p:cNvPicPr>
            <p:nvPr/>
          </p:nvPicPr>
          <p:blipFill>
            <a:blip r:embed="rId6"/>
            <a:stretch>
              <a:fillRect/>
            </a:stretch>
          </p:blipFill>
          <p:spPr>
            <a:xfrm>
              <a:off x="1050" y="672"/>
              <a:ext cx="102" cy="102"/>
            </a:xfrm>
            <a:prstGeom prst="rect">
              <a:avLst/>
            </a:prstGeom>
            <a:noFill/>
            <a:ln w="9525">
              <a:noFill/>
            </a:ln>
          </p:spPr>
        </p:pic>
        <p:pic>
          <p:nvPicPr>
            <p:cNvPr id="33802" name="Picture 11" descr="Green and Black Diamond"/>
            <p:cNvPicPr>
              <a:picLocks noChangeAspect="1"/>
            </p:cNvPicPr>
            <p:nvPr/>
          </p:nvPicPr>
          <p:blipFill>
            <a:blip r:embed="rId6"/>
            <a:stretch>
              <a:fillRect/>
            </a:stretch>
          </p:blipFill>
          <p:spPr>
            <a:xfrm>
              <a:off x="1152" y="672"/>
              <a:ext cx="102" cy="102"/>
            </a:xfrm>
            <a:prstGeom prst="rect">
              <a:avLst/>
            </a:prstGeom>
            <a:noFill/>
            <a:ln w="9525">
              <a:noFill/>
            </a:ln>
          </p:spPr>
        </p:pic>
        <p:pic>
          <p:nvPicPr>
            <p:cNvPr id="33803" name="Picture 12" descr="Green and Black Diamond"/>
            <p:cNvPicPr>
              <a:picLocks noChangeAspect="1"/>
            </p:cNvPicPr>
            <p:nvPr/>
          </p:nvPicPr>
          <p:blipFill>
            <a:blip r:embed="rId6"/>
            <a:stretch>
              <a:fillRect/>
            </a:stretch>
          </p:blipFill>
          <p:spPr>
            <a:xfrm>
              <a:off x="1338" y="672"/>
              <a:ext cx="102" cy="102"/>
            </a:xfrm>
            <a:prstGeom prst="rect">
              <a:avLst/>
            </a:prstGeom>
            <a:noFill/>
            <a:ln w="9525">
              <a:noFill/>
            </a:ln>
          </p:spPr>
        </p:pic>
        <p:pic>
          <p:nvPicPr>
            <p:cNvPr id="33804" name="Picture 13" descr="Green and Black Diamond"/>
            <p:cNvPicPr>
              <a:picLocks noChangeAspect="1"/>
            </p:cNvPicPr>
            <p:nvPr/>
          </p:nvPicPr>
          <p:blipFill>
            <a:blip r:embed="rId6"/>
            <a:stretch>
              <a:fillRect/>
            </a:stretch>
          </p:blipFill>
          <p:spPr>
            <a:xfrm>
              <a:off x="1440" y="672"/>
              <a:ext cx="102" cy="102"/>
            </a:xfrm>
            <a:prstGeom prst="rect">
              <a:avLst/>
            </a:prstGeom>
            <a:noFill/>
            <a:ln w="9525">
              <a:noFill/>
            </a:ln>
          </p:spPr>
        </p:pic>
        <p:pic>
          <p:nvPicPr>
            <p:cNvPr id="33805" name="Picture 14" descr="Green and Black Diamond"/>
            <p:cNvPicPr>
              <a:picLocks noChangeAspect="1"/>
            </p:cNvPicPr>
            <p:nvPr/>
          </p:nvPicPr>
          <p:blipFill>
            <a:blip r:embed="rId6"/>
            <a:stretch>
              <a:fillRect/>
            </a:stretch>
          </p:blipFill>
          <p:spPr>
            <a:xfrm>
              <a:off x="1536" y="672"/>
              <a:ext cx="102" cy="102"/>
            </a:xfrm>
            <a:prstGeom prst="rect">
              <a:avLst/>
            </a:prstGeom>
            <a:noFill/>
            <a:ln w="9525">
              <a:noFill/>
            </a:ln>
          </p:spPr>
        </p:pic>
        <p:pic>
          <p:nvPicPr>
            <p:cNvPr id="33806" name="Picture 15" descr="Green and Black Diamond"/>
            <p:cNvPicPr>
              <a:picLocks noChangeAspect="1"/>
            </p:cNvPicPr>
            <p:nvPr/>
          </p:nvPicPr>
          <p:blipFill>
            <a:blip r:embed="rId6"/>
            <a:stretch>
              <a:fillRect/>
            </a:stretch>
          </p:blipFill>
          <p:spPr>
            <a:xfrm>
              <a:off x="1626" y="672"/>
              <a:ext cx="102" cy="102"/>
            </a:xfrm>
            <a:prstGeom prst="rect">
              <a:avLst/>
            </a:prstGeom>
            <a:noFill/>
            <a:ln w="9525">
              <a:noFill/>
            </a:ln>
          </p:spPr>
        </p:pic>
        <p:pic>
          <p:nvPicPr>
            <p:cNvPr id="33807" name="Picture 16" descr="Green and Black Diamond"/>
            <p:cNvPicPr>
              <a:picLocks noChangeAspect="1"/>
            </p:cNvPicPr>
            <p:nvPr/>
          </p:nvPicPr>
          <p:blipFill>
            <a:blip r:embed="rId6"/>
            <a:stretch>
              <a:fillRect/>
            </a:stretch>
          </p:blipFill>
          <p:spPr>
            <a:xfrm>
              <a:off x="672" y="672"/>
              <a:ext cx="102" cy="102"/>
            </a:xfrm>
            <a:prstGeom prst="rect">
              <a:avLst/>
            </a:prstGeom>
            <a:noFill/>
            <a:ln w="9525">
              <a:noFill/>
            </a:ln>
          </p:spPr>
        </p:pic>
        <p:pic>
          <p:nvPicPr>
            <p:cNvPr id="33808" name="Picture 17" descr="Green and Black Diamond"/>
            <p:cNvPicPr>
              <a:picLocks noChangeAspect="1"/>
            </p:cNvPicPr>
            <p:nvPr/>
          </p:nvPicPr>
          <p:blipFill>
            <a:blip r:embed="rId6"/>
            <a:stretch>
              <a:fillRect/>
            </a:stretch>
          </p:blipFill>
          <p:spPr>
            <a:xfrm>
              <a:off x="1248" y="672"/>
              <a:ext cx="102" cy="102"/>
            </a:xfrm>
            <a:prstGeom prst="rect">
              <a:avLst/>
            </a:prstGeom>
            <a:noFill/>
            <a:ln w="9525">
              <a:noFill/>
            </a:ln>
          </p:spPr>
        </p:pic>
        <p:pic>
          <p:nvPicPr>
            <p:cNvPr id="33809" name="Picture 18" descr="Green and Black Diamond"/>
            <p:cNvPicPr>
              <a:picLocks noChangeAspect="1"/>
            </p:cNvPicPr>
            <p:nvPr/>
          </p:nvPicPr>
          <p:blipFill>
            <a:blip r:embed="rId6"/>
            <a:stretch>
              <a:fillRect/>
            </a:stretch>
          </p:blipFill>
          <p:spPr>
            <a:xfrm>
              <a:off x="1728" y="672"/>
              <a:ext cx="102" cy="102"/>
            </a:xfrm>
            <a:prstGeom prst="rect">
              <a:avLst/>
            </a:prstGeom>
            <a:noFill/>
            <a:ln w="9525">
              <a:noFill/>
            </a:ln>
          </p:spPr>
        </p:pic>
        <p:grpSp>
          <p:nvGrpSpPr>
            <p:cNvPr id="33810" name="Group 19"/>
            <p:cNvGrpSpPr/>
            <p:nvPr/>
          </p:nvGrpSpPr>
          <p:grpSpPr>
            <a:xfrm>
              <a:off x="1824" y="672"/>
              <a:ext cx="2886" cy="102"/>
              <a:chOff x="2298" y="3606"/>
              <a:chExt cx="2886" cy="102"/>
            </a:xfrm>
          </p:grpSpPr>
          <p:pic>
            <p:nvPicPr>
              <p:cNvPr id="33811" name="Picture 20" descr="Green and Black Diamond"/>
              <p:cNvPicPr>
                <a:picLocks noChangeAspect="1"/>
              </p:cNvPicPr>
              <p:nvPr/>
            </p:nvPicPr>
            <p:blipFill>
              <a:blip r:embed="rId6"/>
              <a:stretch>
                <a:fillRect/>
              </a:stretch>
            </p:blipFill>
            <p:spPr>
              <a:xfrm>
                <a:off x="2298" y="3606"/>
                <a:ext cx="102" cy="102"/>
              </a:xfrm>
              <a:prstGeom prst="rect">
                <a:avLst/>
              </a:prstGeom>
              <a:noFill/>
              <a:ln w="9525">
                <a:noFill/>
              </a:ln>
            </p:spPr>
          </p:pic>
          <p:pic>
            <p:nvPicPr>
              <p:cNvPr id="33812" name="Picture 21" descr="Green and Black Diamond"/>
              <p:cNvPicPr>
                <a:picLocks noChangeAspect="1"/>
              </p:cNvPicPr>
              <p:nvPr/>
            </p:nvPicPr>
            <p:blipFill>
              <a:blip r:embed="rId6"/>
              <a:stretch>
                <a:fillRect/>
              </a:stretch>
            </p:blipFill>
            <p:spPr>
              <a:xfrm>
                <a:off x="2388" y="3606"/>
                <a:ext cx="102" cy="102"/>
              </a:xfrm>
              <a:prstGeom prst="rect">
                <a:avLst/>
              </a:prstGeom>
              <a:noFill/>
              <a:ln w="9525">
                <a:noFill/>
              </a:ln>
            </p:spPr>
          </p:pic>
          <p:pic>
            <p:nvPicPr>
              <p:cNvPr id="33813" name="Picture 22" descr="Green and Black Diamond"/>
              <p:cNvPicPr>
                <a:picLocks noChangeAspect="1"/>
              </p:cNvPicPr>
              <p:nvPr/>
            </p:nvPicPr>
            <p:blipFill>
              <a:blip r:embed="rId6"/>
              <a:stretch>
                <a:fillRect/>
              </a:stretch>
            </p:blipFill>
            <p:spPr>
              <a:xfrm>
                <a:off x="2490" y="3606"/>
                <a:ext cx="102" cy="102"/>
              </a:xfrm>
              <a:prstGeom prst="rect">
                <a:avLst/>
              </a:prstGeom>
              <a:noFill/>
              <a:ln w="9525">
                <a:noFill/>
              </a:ln>
            </p:spPr>
          </p:pic>
          <p:pic>
            <p:nvPicPr>
              <p:cNvPr id="33814" name="Picture 23" descr="Green and Black Diamond"/>
              <p:cNvPicPr>
                <a:picLocks noChangeAspect="1"/>
              </p:cNvPicPr>
              <p:nvPr/>
            </p:nvPicPr>
            <p:blipFill>
              <a:blip r:embed="rId6"/>
              <a:stretch>
                <a:fillRect/>
              </a:stretch>
            </p:blipFill>
            <p:spPr>
              <a:xfrm>
                <a:off x="2586" y="3606"/>
                <a:ext cx="102" cy="102"/>
              </a:xfrm>
              <a:prstGeom prst="rect">
                <a:avLst/>
              </a:prstGeom>
              <a:noFill/>
              <a:ln w="9525">
                <a:noFill/>
              </a:ln>
            </p:spPr>
          </p:pic>
          <p:pic>
            <p:nvPicPr>
              <p:cNvPr id="33815" name="Picture 24" descr="Green and Black Diamond"/>
              <p:cNvPicPr>
                <a:picLocks noChangeAspect="1"/>
              </p:cNvPicPr>
              <p:nvPr/>
            </p:nvPicPr>
            <p:blipFill>
              <a:blip r:embed="rId6"/>
              <a:stretch>
                <a:fillRect/>
              </a:stretch>
            </p:blipFill>
            <p:spPr>
              <a:xfrm>
                <a:off x="2676" y="3606"/>
                <a:ext cx="102" cy="102"/>
              </a:xfrm>
              <a:prstGeom prst="rect">
                <a:avLst/>
              </a:prstGeom>
              <a:noFill/>
              <a:ln w="9525">
                <a:noFill/>
              </a:ln>
            </p:spPr>
          </p:pic>
          <p:pic>
            <p:nvPicPr>
              <p:cNvPr id="33816" name="Picture 25" descr="Green and Black Diamond"/>
              <p:cNvPicPr>
                <a:picLocks noChangeAspect="1"/>
              </p:cNvPicPr>
              <p:nvPr/>
            </p:nvPicPr>
            <p:blipFill>
              <a:blip r:embed="rId6"/>
              <a:stretch>
                <a:fillRect/>
              </a:stretch>
            </p:blipFill>
            <p:spPr>
              <a:xfrm>
                <a:off x="2778" y="3606"/>
                <a:ext cx="102" cy="102"/>
              </a:xfrm>
              <a:prstGeom prst="rect">
                <a:avLst/>
              </a:prstGeom>
              <a:noFill/>
              <a:ln w="9525">
                <a:noFill/>
              </a:ln>
            </p:spPr>
          </p:pic>
          <p:pic>
            <p:nvPicPr>
              <p:cNvPr id="33817" name="Picture 26" descr="Green and Black Diamond"/>
              <p:cNvPicPr>
                <a:picLocks noChangeAspect="1"/>
              </p:cNvPicPr>
              <p:nvPr/>
            </p:nvPicPr>
            <p:blipFill>
              <a:blip r:embed="rId6"/>
              <a:stretch>
                <a:fillRect/>
              </a:stretch>
            </p:blipFill>
            <p:spPr>
              <a:xfrm>
                <a:off x="2964" y="3606"/>
                <a:ext cx="102" cy="102"/>
              </a:xfrm>
              <a:prstGeom prst="rect">
                <a:avLst/>
              </a:prstGeom>
              <a:noFill/>
              <a:ln w="9525">
                <a:noFill/>
              </a:ln>
            </p:spPr>
          </p:pic>
          <p:pic>
            <p:nvPicPr>
              <p:cNvPr id="33818" name="Picture 27" descr="Green and Black Diamond"/>
              <p:cNvPicPr>
                <a:picLocks noChangeAspect="1"/>
              </p:cNvPicPr>
              <p:nvPr/>
            </p:nvPicPr>
            <p:blipFill>
              <a:blip r:embed="rId6"/>
              <a:stretch>
                <a:fillRect/>
              </a:stretch>
            </p:blipFill>
            <p:spPr>
              <a:xfrm>
                <a:off x="3066" y="3606"/>
                <a:ext cx="102" cy="102"/>
              </a:xfrm>
              <a:prstGeom prst="rect">
                <a:avLst/>
              </a:prstGeom>
              <a:noFill/>
              <a:ln w="9525">
                <a:noFill/>
              </a:ln>
            </p:spPr>
          </p:pic>
          <p:pic>
            <p:nvPicPr>
              <p:cNvPr id="33819" name="Picture 28" descr="Green and Black Diamond"/>
              <p:cNvPicPr>
                <a:picLocks noChangeAspect="1"/>
              </p:cNvPicPr>
              <p:nvPr/>
            </p:nvPicPr>
            <p:blipFill>
              <a:blip r:embed="rId6"/>
              <a:stretch>
                <a:fillRect/>
              </a:stretch>
            </p:blipFill>
            <p:spPr>
              <a:xfrm>
                <a:off x="3162" y="3606"/>
                <a:ext cx="102" cy="102"/>
              </a:xfrm>
              <a:prstGeom prst="rect">
                <a:avLst/>
              </a:prstGeom>
              <a:noFill/>
              <a:ln w="9525">
                <a:noFill/>
              </a:ln>
            </p:spPr>
          </p:pic>
          <p:pic>
            <p:nvPicPr>
              <p:cNvPr id="33820" name="Picture 29" descr="Green and Black Diamond"/>
              <p:cNvPicPr>
                <a:picLocks noChangeAspect="1"/>
              </p:cNvPicPr>
              <p:nvPr/>
            </p:nvPicPr>
            <p:blipFill>
              <a:blip r:embed="rId6"/>
              <a:stretch>
                <a:fillRect/>
              </a:stretch>
            </p:blipFill>
            <p:spPr>
              <a:xfrm>
                <a:off x="3252" y="3606"/>
                <a:ext cx="102" cy="102"/>
              </a:xfrm>
              <a:prstGeom prst="rect">
                <a:avLst/>
              </a:prstGeom>
              <a:noFill/>
              <a:ln w="9525">
                <a:noFill/>
              </a:ln>
            </p:spPr>
          </p:pic>
          <p:pic>
            <p:nvPicPr>
              <p:cNvPr id="33821" name="Picture 30" descr="Green and Black Diamond"/>
              <p:cNvPicPr>
                <a:picLocks noChangeAspect="1"/>
              </p:cNvPicPr>
              <p:nvPr/>
            </p:nvPicPr>
            <p:blipFill>
              <a:blip r:embed="rId6"/>
              <a:stretch>
                <a:fillRect/>
              </a:stretch>
            </p:blipFill>
            <p:spPr>
              <a:xfrm>
                <a:off x="3354" y="3606"/>
                <a:ext cx="102" cy="102"/>
              </a:xfrm>
              <a:prstGeom prst="rect">
                <a:avLst/>
              </a:prstGeom>
              <a:noFill/>
              <a:ln w="9525">
                <a:noFill/>
              </a:ln>
            </p:spPr>
          </p:pic>
          <p:pic>
            <p:nvPicPr>
              <p:cNvPr id="33822" name="Picture 31" descr="Green and Black Diamond"/>
              <p:cNvPicPr>
                <a:picLocks noChangeAspect="1"/>
              </p:cNvPicPr>
              <p:nvPr/>
            </p:nvPicPr>
            <p:blipFill>
              <a:blip r:embed="rId6"/>
              <a:stretch>
                <a:fillRect/>
              </a:stretch>
            </p:blipFill>
            <p:spPr>
              <a:xfrm>
                <a:off x="3540" y="3606"/>
                <a:ext cx="102" cy="102"/>
              </a:xfrm>
              <a:prstGeom prst="rect">
                <a:avLst/>
              </a:prstGeom>
              <a:noFill/>
              <a:ln w="9525">
                <a:noFill/>
              </a:ln>
            </p:spPr>
          </p:pic>
          <p:pic>
            <p:nvPicPr>
              <p:cNvPr id="33823" name="Picture 32" descr="Green and Black Diamond"/>
              <p:cNvPicPr>
                <a:picLocks noChangeAspect="1"/>
              </p:cNvPicPr>
              <p:nvPr/>
            </p:nvPicPr>
            <p:blipFill>
              <a:blip r:embed="rId6"/>
              <a:stretch>
                <a:fillRect/>
              </a:stretch>
            </p:blipFill>
            <p:spPr>
              <a:xfrm>
                <a:off x="3642" y="3606"/>
                <a:ext cx="102" cy="102"/>
              </a:xfrm>
              <a:prstGeom prst="rect">
                <a:avLst/>
              </a:prstGeom>
              <a:noFill/>
              <a:ln w="9525">
                <a:noFill/>
              </a:ln>
            </p:spPr>
          </p:pic>
          <p:pic>
            <p:nvPicPr>
              <p:cNvPr id="33824" name="Picture 33" descr="Green and Black Diamond"/>
              <p:cNvPicPr>
                <a:picLocks noChangeAspect="1"/>
              </p:cNvPicPr>
              <p:nvPr/>
            </p:nvPicPr>
            <p:blipFill>
              <a:blip r:embed="rId6"/>
              <a:stretch>
                <a:fillRect/>
              </a:stretch>
            </p:blipFill>
            <p:spPr>
              <a:xfrm>
                <a:off x="3738" y="3606"/>
                <a:ext cx="102" cy="102"/>
              </a:xfrm>
              <a:prstGeom prst="rect">
                <a:avLst/>
              </a:prstGeom>
              <a:noFill/>
              <a:ln w="9525">
                <a:noFill/>
              </a:ln>
            </p:spPr>
          </p:pic>
          <p:pic>
            <p:nvPicPr>
              <p:cNvPr id="33825" name="Picture 34" descr="Green and Black Diamond"/>
              <p:cNvPicPr>
                <a:picLocks noChangeAspect="1"/>
              </p:cNvPicPr>
              <p:nvPr/>
            </p:nvPicPr>
            <p:blipFill>
              <a:blip r:embed="rId6"/>
              <a:stretch>
                <a:fillRect/>
              </a:stretch>
            </p:blipFill>
            <p:spPr>
              <a:xfrm>
                <a:off x="3828" y="3606"/>
                <a:ext cx="102" cy="102"/>
              </a:xfrm>
              <a:prstGeom prst="rect">
                <a:avLst/>
              </a:prstGeom>
              <a:noFill/>
              <a:ln w="9525">
                <a:noFill/>
              </a:ln>
            </p:spPr>
          </p:pic>
          <p:pic>
            <p:nvPicPr>
              <p:cNvPr id="33826" name="Picture 35" descr="Green and Black Diamond"/>
              <p:cNvPicPr>
                <a:picLocks noChangeAspect="1"/>
              </p:cNvPicPr>
              <p:nvPr/>
            </p:nvPicPr>
            <p:blipFill>
              <a:blip r:embed="rId6"/>
              <a:stretch>
                <a:fillRect/>
              </a:stretch>
            </p:blipFill>
            <p:spPr>
              <a:xfrm>
                <a:off x="2874" y="3606"/>
                <a:ext cx="102" cy="102"/>
              </a:xfrm>
              <a:prstGeom prst="rect">
                <a:avLst/>
              </a:prstGeom>
              <a:noFill/>
              <a:ln w="9525">
                <a:noFill/>
              </a:ln>
            </p:spPr>
          </p:pic>
          <p:pic>
            <p:nvPicPr>
              <p:cNvPr id="33827" name="Picture 36" descr="Green and Black Diamond"/>
              <p:cNvPicPr>
                <a:picLocks noChangeAspect="1"/>
              </p:cNvPicPr>
              <p:nvPr/>
            </p:nvPicPr>
            <p:blipFill>
              <a:blip r:embed="rId6"/>
              <a:stretch>
                <a:fillRect/>
              </a:stretch>
            </p:blipFill>
            <p:spPr>
              <a:xfrm>
                <a:off x="3450" y="3606"/>
                <a:ext cx="102" cy="102"/>
              </a:xfrm>
              <a:prstGeom prst="rect">
                <a:avLst/>
              </a:prstGeom>
              <a:noFill/>
              <a:ln w="9525">
                <a:noFill/>
              </a:ln>
            </p:spPr>
          </p:pic>
          <p:pic>
            <p:nvPicPr>
              <p:cNvPr id="33828" name="Picture 37" descr="Green and Black Diamond"/>
              <p:cNvPicPr>
                <a:picLocks noChangeAspect="1"/>
              </p:cNvPicPr>
              <p:nvPr/>
            </p:nvPicPr>
            <p:blipFill>
              <a:blip r:embed="rId6"/>
              <a:stretch>
                <a:fillRect/>
              </a:stretch>
            </p:blipFill>
            <p:spPr>
              <a:xfrm>
                <a:off x="3930" y="3606"/>
                <a:ext cx="102" cy="102"/>
              </a:xfrm>
              <a:prstGeom prst="rect">
                <a:avLst/>
              </a:prstGeom>
              <a:noFill/>
              <a:ln w="9525">
                <a:noFill/>
              </a:ln>
            </p:spPr>
          </p:pic>
          <p:pic>
            <p:nvPicPr>
              <p:cNvPr id="33829" name="Picture 38" descr="Green and Black Diamond"/>
              <p:cNvPicPr>
                <a:picLocks noChangeAspect="1"/>
              </p:cNvPicPr>
              <p:nvPr/>
            </p:nvPicPr>
            <p:blipFill>
              <a:blip r:embed="rId6"/>
              <a:stretch>
                <a:fillRect/>
              </a:stretch>
            </p:blipFill>
            <p:spPr>
              <a:xfrm>
                <a:off x="4026" y="3606"/>
                <a:ext cx="102" cy="102"/>
              </a:xfrm>
              <a:prstGeom prst="rect">
                <a:avLst/>
              </a:prstGeom>
              <a:noFill/>
              <a:ln w="9525">
                <a:noFill/>
              </a:ln>
            </p:spPr>
          </p:pic>
          <p:pic>
            <p:nvPicPr>
              <p:cNvPr id="33830" name="Picture 39" descr="Green and Black Diamond"/>
              <p:cNvPicPr>
                <a:picLocks noChangeAspect="1"/>
              </p:cNvPicPr>
              <p:nvPr/>
            </p:nvPicPr>
            <p:blipFill>
              <a:blip r:embed="rId6"/>
              <a:stretch>
                <a:fillRect/>
              </a:stretch>
            </p:blipFill>
            <p:spPr>
              <a:xfrm>
                <a:off x="4116" y="3606"/>
                <a:ext cx="102" cy="102"/>
              </a:xfrm>
              <a:prstGeom prst="rect">
                <a:avLst/>
              </a:prstGeom>
              <a:noFill/>
              <a:ln w="9525">
                <a:noFill/>
              </a:ln>
            </p:spPr>
          </p:pic>
          <p:pic>
            <p:nvPicPr>
              <p:cNvPr id="33831" name="Picture 40" descr="Green and Black Diamond"/>
              <p:cNvPicPr>
                <a:picLocks noChangeAspect="1"/>
              </p:cNvPicPr>
              <p:nvPr/>
            </p:nvPicPr>
            <p:blipFill>
              <a:blip r:embed="rId6"/>
              <a:stretch>
                <a:fillRect/>
              </a:stretch>
            </p:blipFill>
            <p:spPr>
              <a:xfrm>
                <a:off x="4218" y="3606"/>
                <a:ext cx="102" cy="102"/>
              </a:xfrm>
              <a:prstGeom prst="rect">
                <a:avLst/>
              </a:prstGeom>
              <a:noFill/>
              <a:ln w="9525">
                <a:noFill/>
              </a:ln>
            </p:spPr>
          </p:pic>
          <p:pic>
            <p:nvPicPr>
              <p:cNvPr id="33832" name="Picture 41" descr="Green and Black Diamond"/>
              <p:cNvPicPr>
                <a:picLocks noChangeAspect="1"/>
              </p:cNvPicPr>
              <p:nvPr/>
            </p:nvPicPr>
            <p:blipFill>
              <a:blip r:embed="rId6"/>
              <a:stretch>
                <a:fillRect/>
              </a:stretch>
            </p:blipFill>
            <p:spPr>
              <a:xfrm>
                <a:off x="4314" y="3606"/>
                <a:ext cx="102" cy="102"/>
              </a:xfrm>
              <a:prstGeom prst="rect">
                <a:avLst/>
              </a:prstGeom>
              <a:noFill/>
              <a:ln w="9525">
                <a:noFill/>
              </a:ln>
            </p:spPr>
          </p:pic>
          <p:pic>
            <p:nvPicPr>
              <p:cNvPr id="33833" name="Picture 42" descr="Green and Black Diamond"/>
              <p:cNvPicPr>
                <a:picLocks noChangeAspect="1"/>
              </p:cNvPicPr>
              <p:nvPr/>
            </p:nvPicPr>
            <p:blipFill>
              <a:blip r:embed="rId6"/>
              <a:stretch>
                <a:fillRect/>
              </a:stretch>
            </p:blipFill>
            <p:spPr>
              <a:xfrm>
                <a:off x="4404" y="3606"/>
                <a:ext cx="102" cy="102"/>
              </a:xfrm>
              <a:prstGeom prst="rect">
                <a:avLst/>
              </a:prstGeom>
              <a:noFill/>
              <a:ln w="9525">
                <a:noFill/>
              </a:ln>
            </p:spPr>
          </p:pic>
          <p:pic>
            <p:nvPicPr>
              <p:cNvPr id="33834" name="Picture 43" descr="Green and Black Diamond"/>
              <p:cNvPicPr>
                <a:picLocks noChangeAspect="1"/>
              </p:cNvPicPr>
              <p:nvPr/>
            </p:nvPicPr>
            <p:blipFill>
              <a:blip r:embed="rId6"/>
              <a:stretch>
                <a:fillRect/>
              </a:stretch>
            </p:blipFill>
            <p:spPr>
              <a:xfrm>
                <a:off x="4506" y="3606"/>
                <a:ext cx="102" cy="102"/>
              </a:xfrm>
              <a:prstGeom prst="rect">
                <a:avLst/>
              </a:prstGeom>
              <a:noFill/>
              <a:ln w="9525">
                <a:noFill/>
              </a:ln>
            </p:spPr>
          </p:pic>
          <p:pic>
            <p:nvPicPr>
              <p:cNvPr id="33835" name="Picture 44" descr="Green and Black Diamond"/>
              <p:cNvPicPr>
                <a:picLocks noChangeAspect="1"/>
              </p:cNvPicPr>
              <p:nvPr/>
            </p:nvPicPr>
            <p:blipFill>
              <a:blip r:embed="rId6"/>
              <a:stretch>
                <a:fillRect/>
              </a:stretch>
            </p:blipFill>
            <p:spPr>
              <a:xfrm>
                <a:off x="4692" y="3606"/>
                <a:ext cx="102" cy="102"/>
              </a:xfrm>
              <a:prstGeom prst="rect">
                <a:avLst/>
              </a:prstGeom>
              <a:noFill/>
              <a:ln w="9525">
                <a:noFill/>
              </a:ln>
            </p:spPr>
          </p:pic>
          <p:pic>
            <p:nvPicPr>
              <p:cNvPr id="33836" name="Picture 45" descr="Green and Black Diamond"/>
              <p:cNvPicPr>
                <a:picLocks noChangeAspect="1"/>
              </p:cNvPicPr>
              <p:nvPr/>
            </p:nvPicPr>
            <p:blipFill>
              <a:blip r:embed="rId6"/>
              <a:stretch>
                <a:fillRect/>
              </a:stretch>
            </p:blipFill>
            <p:spPr>
              <a:xfrm>
                <a:off x="4794" y="3606"/>
                <a:ext cx="102" cy="102"/>
              </a:xfrm>
              <a:prstGeom prst="rect">
                <a:avLst/>
              </a:prstGeom>
              <a:noFill/>
              <a:ln w="9525">
                <a:noFill/>
              </a:ln>
            </p:spPr>
          </p:pic>
          <p:pic>
            <p:nvPicPr>
              <p:cNvPr id="33837" name="Picture 46" descr="Green and Black Diamond"/>
              <p:cNvPicPr>
                <a:picLocks noChangeAspect="1"/>
              </p:cNvPicPr>
              <p:nvPr/>
            </p:nvPicPr>
            <p:blipFill>
              <a:blip r:embed="rId6"/>
              <a:stretch>
                <a:fillRect/>
              </a:stretch>
            </p:blipFill>
            <p:spPr>
              <a:xfrm>
                <a:off x="4890" y="3606"/>
                <a:ext cx="102" cy="102"/>
              </a:xfrm>
              <a:prstGeom prst="rect">
                <a:avLst/>
              </a:prstGeom>
              <a:noFill/>
              <a:ln w="9525">
                <a:noFill/>
              </a:ln>
            </p:spPr>
          </p:pic>
          <p:pic>
            <p:nvPicPr>
              <p:cNvPr id="33838" name="Picture 47" descr="Green and Black Diamond"/>
              <p:cNvPicPr>
                <a:picLocks noChangeAspect="1"/>
              </p:cNvPicPr>
              <p:nvPr/>
            </p:nvPicPr>
            <p:blipFill>
              <a:blip r:embed="rId6"/>
              <a:stretch>
                <a:fillRect/>
              </a:stretch>
            </p:blipFill>
            <p:spPr>
              <a:xfrm>
                <a:off x="4980" y="3606"/>
                <a:ext cx="102" cy="102"/>
              </a:xfrm>
              <a:prstGeom prst="rect">
                <a:avLst/>
              </a:prstGeom>
              <a:noFill/>
              <a:ln w="9525">
                <a:noFill/>
              </a:ln>
            </p:spPr>
          </p:pic>
          <p:pic>
            <p:nvPicPr>
              <p:cNvPr id="33839" name="Picture 48" descr="Green and Black Diamond"/>
              <p:cNvPicPr>
                <a:picLocks noChangeAspect="1"/>
              </p:cNvPicPr>
              <p:nvPr/>
            </p:nvPicPr>
            <p:blipFill>
              <a:blip r:embed="rId6"/>
              <a:stretch>
                <a:fillRect/>
              </a:stretch>
            </p:blipFill>
            <p:spPr>
              <a:xfrm>
                <a:off x="5082" y="3606"/>
                <a:ext cx="102" cy="102"/>
              </a:xfrm>
              <a:prstGeom prst="rect">
                <a:avLst/>
              </a:prstGeom>
              <a:noFill/>
              <a:ln w="9525">
                <a:noFill/>
              </a:ln>
            </p:spPr>
          </p:pic>
          <p:pic>
            <p:nvPicPr>
              <p:cNvPr id="33840" name="Picture 49" descr="Green and Black Diamond"/>
              <p:cNvPicPr>
                <a:picLocks noChangeAspect="1"/>
              </p:cNvPicPr>
              <p:nvPr/>
            </p:nvPicPr>
            <p:blipFill>
              <a:blip r:embed="rId6"/>
              <a:stretch>
                <a:fillRect/>
              </a:stretch>
            </p:blipFill>
            <p:spPr>
              <a:xfrm>
                <a:off x="4602" y="3606"/>
                <a:ext cx="102" cy="102"/>
              </a:xfrm>
              <a:prstGeom prst="rect">
                <a:avLst/>
              </a:prstGeom>
              <a:noFill/>
              <a:ln w="9525">
                <a:noFill/>
              </a:ln>
            </p:spPr>
          </p:pic>
        </p:grpSp>
      </p:grpSp>
      <p:sp>
        <p:nvSpPr>
          <p:cNvPr id="33841" name="AutoShape 6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3842" name="AutoShape 6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3843" name="AutoShape 6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box(out)">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subTitle" idx="1"/>
          </p:nvPr>
        </p:nvSpPr>
        <p:spPr>
          <a:xfrm>
            <a:off x="457200" y="381000"/>
            <a:ext cx="38862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9.3.2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伏安特性</a:t>
            </a:r>
          </a:p>
        </p:txBody>
      </p:sp>
      <p:sp>
        <p:nvSpPr>
          <p:cNvPr id="19459" name="Line 3"/>
          <p:cNvSpPr/>
          <p:nvPr/>
        </p:nvSpPr>
        <p:spPr>
          <a:xfrm flipV="1">
            <a:off x="3914775" y="3473450"/>
            <a:ext cx="442913" cy="20638"/>
          </a:xfrm>
          <a:prstGeom prst="line">
            <a:avLst/>
          </a:prstGeom>
          <a:ln w="38100" cap="flat" cmpd="sng">
            <a:solidFill>
              <a:srgbClr val="FF0000"/>
            </a:solidFill>
            <a:prstDash val="solid"/>
            <a:round/>
            <a:headEnd type="arrow" w="med" len="sm"/>
            <a:tailEnd type="arrow" w="med" len="sm"/>
          </a:ln>
        </p:spPr>
      </p:sp>
      <p:sp>
        <p:nvSpPr>
          <p:cNvPr id="19460" name="Text Box 4"/>
          <p:cNvSpPr txBox="1">
            <a:spLocks noChangeArrowheads="1"/>
          </p:cNvSpPr>
          <p:nvPr/>
        </p:nvSpPr>
        <p:spPr bwMode="auto">
          <a:xfrm>
            <a:off x="6418263" y="3654425"/>
            <a:ext cx="2339975" cy="1160463"/>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硅管</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0.5V,</a:t>
            </a:r>
          </a:p>
          <a:p>
            <a:pPr marR="0" defTabSz="914400">
              <a:spcBef>
                <a:spcPct val="50000"/>
              </a:spcBef>
              <a:buClrTx/>
              <a:buSzTx/>
              <a:buFontTx/>
              <a:defRPr/>
            </a:pP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锗管</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19465" name="Rectangle 9"/>
          <p:cNvSpPr/>
          <p:nvPr/>
        </p:nvSpPr>
        <p:spPr>
          <a:xfrm>
            <a:off x="1150938" y="5565775"/>
            <a:ext cx="7200900" cy="519113"/>
          </a:xfrm>
          <a:prstGeom prst="rect">
            <a:avLst/>
          </a:prstGeom>
          <a:gradFill rotWithShape="1">
            <a:gsLst>
              <a:gs pos="0">
                <a:srgbClr val="99CCFF"/>
              </a:gs>
              <a:gs pos="50000">
                <a:srgbClr val="FFFFFF"/>
              </a:gs>
              <a:gs pos="100000">
                <a:srgbClr val="99CCFF"/>
              </a:gs>
            </a:gsLst>
            <a:lin ang="5400000" scaled="1"/>
            <a:tileRect/>
          </a:gradFill>
          <a:ln w="9525">
            <a:noFill/>
          </a:ln>
        </p:spPr>
        <p:txBody>
          <a:bodyPr anchor="t" anchorCtr="0">
            <a:spAutoFit/>
          </a:bodyPr>
          <a:lstStyle/>
          <a:p>
            <a:pPr>
              <a:spcBef>
                <a:spcPct val="50000"/>
              </a:spcBef>
            </a:pPr>
            <a:r>
              <a:rPr lang="en-US" altLang="zh-CN" sz="2800" b="1" dirty="0">
                <a:solidFill>
                  <a:srgbClr val="000099"/>
                </a:solidFill>
                <a:latin typeface="微软雅黑" panose="020B0503020204020204" pitchFamily="34" charset="-122"/>
                <a:ea typeface="微软雅黑" panose="020B0503020204020204" pitchFamily="34" charset="-122"/>
              </a:rPr>
              <a:t>  </a:t>
            </a:r>
            <a:r>
              <a:rPr lang="zh-CN" altLang="en-US" sz="2800" b="1" dirty="0">
                <a:solidFill>
                  <a:srgbClr val="000099"/>
                </a:solidFill>
                <a:latin typeface="微软雅黑" panose="020B0503020204020204" pitchFamily="34" charset="-122"/>
                <a:ea typeface="微软雅黑" panose="020B0503020204020204" pitchFamily="34" charset="-122"/>
              </a:rPr>
              <a:t>外加电压大于死区电压二极管才能导通。</a:t>
            </a:r>
          </a:p>
        </p:txBody>
      </p:sp>
      <p:sp>
        <p:nvSpPr>
          <p:cNvPr id="19469" name="Rectangle 13"/>
          <p:cNvSpPr>
            <a:spLocks noChangeArrowheads="1"/>
          </p:cNvSpPr>
          <p:nvPr/>
        </p:nvSpPr>
        <p:spPr bwMode="auto">
          <a:xfrm>
            <a:off x="896938" y="1200150"/>
            <a:ext cx="28194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特点：非线性</a:t>
            </a:r>
          </a:p>
        </p:txBody>
      </p:sp>
      <p:grpSp>
        <p:nvGrpSpPr>
          <p:cNvPr id="2" name="Group 15"/>
          <p:cNvGrpSpPr/>
          <p:nvPr/>
        </p:nvGrpSpPr>
        <p:grpSpPr>
          <a:xfrm>
            <a:off x="1639888" y="1085850"/>
            <a:ext cx="5362575" cy="4278313"/>
            <a:chOff x="1344" y="547"/>
            <a:chExt cx="3378" cy="2695"/>
          </a:xfrm>
        </p:grpSpPr>
        <p:sp>
          <p:nvSpPr>
            <p:cNvPr id="34824" name="Line 16"/>
            <p:cNvSpPr/>
            <p:nvPr/>
          </p:nvSpPr>
          <p:spPr>
            <a:xfrm>
              <a:off x="2706" y="732"/>
              <a:ext cx="0" cy="2510"/>
            </a:xfrm>
            <a:prstGeom prst="line">
              <a:avLst/>
            </a:prstGeom>
            <a:ln w="25400" cap="flat" cmpd="sng">
              <a:solidFill>
                <a:schemeClr val="tx1"/>
              </a:solidFill>
              <a:prstDash val="solid"/>
              <a:round/>
              <a:headEnd type="arrow" w="sm" len="lg"/>
              <a:tailEnd type="none" w="sm" len="sm"/>
            </a:ln>
          </p:spPr>
        </p:sp>
        <p:sp>
          <p:nvSpPr>
            <p:cNvPr id="34825" name="Line 17"/>
            <p:cNvSpPr/>
            <p:nvPr/>
          </p:nvSpPr>
          <p:spPr>
            <a:xfrm rot="5400000">
              <a:off x="2775" y="630"/>
              <a:ext cx="0" cy="2862"/>
            </a:xfrm>
            <a:prstGeom prst="line">
              <a:avLst/>
            </a:prstGeom>
            <a:ln w="25400" cap="flat" cmpd="sng">
              <a:solidFill>
                <a:schemeClr val="tx1"/>
              </a:solidFill>
              <a:prstDash val="solid"/>
              <a:round/>
              <a:headEnd type="arrow" w="sm" len="lg"/>
              <a:tailEnd type="none" w="sm" len="sm"/>
            </a:ln>
          </p:spPr>
        </p:sp>
        <p:sp>
          <p:nvSpPr>
            <p:cNvPr id="34826" name="Freeform 18"/>
            <p:cNvSpPr/>
            <p:nvPr/>
          </p:nvSpPr>
          <p:spPr>
            <a:xfrm>
              <a:off x="2706" y="763"/>
              <a:ext cx="609" cy="1306"/>
            </a:xfrm>
            <a:custGeom>
              <a:avLst/>
              <a:gdLst/>
              <a:ahLst/>
              <a:cxnLst>
                <a:cxn ang="0">
                  <a:pos x="0" y="2"/>
                </a:cxn>
                <a:cxn ang="0">
                  <a:pos x="276" y="2"/>
                </a:cxn>
                <a:cxn ang="0">
                  <a:pos x="355" y="2"/>
                </a:cxn>
                <a:cxn ang="0">
                  <a:pos x="380" y="2"/>
                </a:cxn>
                <a:cxn ang="0">
                  <a:pos x="400" y="2"/>
                </a:cxn>
                <a:cxn ang="0">
                  <a:pos x="436" y="2"/>
                </a:cxn>
                <a:cxn ang="0">
                  <a:pos x="609" y="0"/>
                </a:cxn>
              </a:cxnLst>
              <a:rect l="0" t="0" r="0" b="0"/>
              <a:pathLst>
                <a:path w="609" h="1693">
                  <a:moveTo>
                    <a:pt x="0" y="1689"/>
                  </a:moveTo>
                  <a:cubicBezTo>
                    <a:pt x="46" y="1687"/>
                    <a:pt x="217" y="1693"/>
                    <a:pt x="276" y="1677"/>
                  </a:cubicBezTo>
                  <a:cubicBezTo>
                    <a:pt x="335" y="1661"/>
                    <a:pt x="338" y="1615"/>
                    <a:pt x="355" y="1591"/>
                  </a:cubicBezTo>
                  <a:cubicBezTo>
                    <a:pt x="372" y="1567"/>
                    <a:pt x="373" y="1555"/>
                    <a:pt x="380" y="1533"/>
                  </a:cubicBezTo>
                  <a:cubicBezTo>
                    <a:pt x="387" y="1511"/>
                    <a:pt x="391" y="1503"/>
                    <a:pt x="400" y="1457"/>
                  </a:cubicBezTo>
                  <a:cubicBezTo>
                    <a:pt x="409" y="1411"/>
                    <a:pt x="401" y="1498"/>
                    <a:pt x="436" y="1255"/>
                  </a:cubicBezTo>
                  <a:cubicBezTo>
                    <a:pt x="471" y="1012"/>
                    <a:pt x="580" y="209"/>
                    <a:pt x="609" y="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4827" name="Line 19"/>
            <p:cNvSpPr/>
            <p:nvPr/>
          </p:nvSpPr>
          <p:spPr>
            <a:xfrm>
              <a:off x="2706" y="2066"/>
              <a:ext cx="0" cy="0"/>
            </a:xfrm>
            <a:prstGeom prst="line">
              <a:avLst/>
            </a:prstGeom>
            <a:ln w="38100" cap="flat" cmpd="sng">
              <a:solidFill>
                <a:srgbClr val="FFFF99"/>
              </a:solidFill>
              <a:prstDash val="solid"/>
              <a:round/>
              <a:headEnd type="none" w="sm" len="sm"/>
              <a:tailEnd type="none" w="sm" len="sm"/>
            </a:ln>
          </p:spPr>
        </p:sp>
        <p:sp>
          <p:nvSpPr>
            <p:cNvPr id="34828" name="Freeform 20"/>
            <p:cNvSpPr/>
            <p:nvPr/>
          </p:nvSpPr>
          <p:spPr>
            <a:xfrm>
              <a:off x="1554" y="2066"/>
              <a:ext cx="1152" cy="1065"/>
            </a:xfrm>
            <a:custGeom>
              <a:avLst/>
              <a:gdLst/>
              <a:ahLst/>
              <a:cxnLst>
                <a:cxn ang="0">
                  <a:pos x="1152" y="0"/>
                </a:cxn>
                <a:cxn ang="0">
                  <a:pos x="1086" y="2"/>
                </a:cxn>
                <a:cxn ang="0">
                  <a:pos x="966" y="2"/>
                </a:cxn>
                <a:cxn ang="0">
                  <a:pos x="558" y="2"/>
                </a:cxn>
                <a:cxn ang="0">
                  <a:pos x="258" y="2"/>
                </a:cxn>
                <a:cxn ang="0">
                  <a:pos x="162" y="2"/>
                </a:cxn>
                <a:cxn ang="0">
                  <a:pos x="114" y="2"/>
                </a:cxn>
                <a:cxn ang="0">
                  <a:pos x="0" y="2"/>
                </a:cxn>
              </a:cxnLst>
              <a:rect l="0" t="0" r="0" b="0"/>
              <a:pathLst>
                <a:path w="1152" h="1380">
                  <a:moveTo>
                    <a:pt x="1152" y="0"/>
                  </a:moveTo>
                  <a:cubicBezTo>
                    <a:pt x="1141" y="8"/>
                    <a:pt x="1117" y="38"/>
                    <a:pt x="1086" y="48"/>
                  </a:cubicBezTo>
                  <a:cubicBezTo>
                    <a:pt x="1055" y="58"/>
                    <a:pt x="1054" y="57"/>
                    <a:pt x="966" y="60"/>
                  </a:cubicBezTo>
                  <a:cubicBezTo>
                    <a:pt x="878" y="63"/>
                    <a:pt x="676" y="63"/>
                    <a:pt x="558" y="66"/>
                  </a:cubicBezTo>
                  <a:cubicBezTo>
                    <a:pt x="440" y="69"/>
                    <a:pt x="324" y="70"/>
                    <a:pt x="258" y="78"/>
                  </a:cubicBezTo>
                  <a:cubicBezTo>
                    <a:pt x="192" y="86"/>
                    <a:pt x="186" y="81"/>
                    <a:pt x="162" y="114"/>
                  </a:cubicBezTo>
                  <a:cubicBezTo>
                    <a:pt x="138" y="147"/>
                    <a:pt x="141" y="65"/>
                    <a:pt x="114" y="276"/>
                  </a:cubicBezTo>
                  <a:cubicBezTo>
                    <a:pt x="87" y="487"/>
                    <a:pt x="24" y="1150"/>
                    <a:pt x="0" y="138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4829" name="Text Box 21"/>
            <p:cNvSpPr txBox="1"/>
            <p:nvPr/>
          </p:nvSpPr>
          <p:spPr>
            <a:xfrm>
              <a:off x="4002" y="1883"/>
              <a:ext cx="720"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U</a:t>
              </a:r>
              <a:endParaRPr lang="en-US" altLang="zh-CN" sz="2800" b="1" dirty="0">
                <a:solidFill>
                  <a:srgbClr val="FF0000"/>
                </a:solidFill>
                <a:latin typeface="Times New Roman" panose="02020603050405020304" pitchFamily="18" charset="0"/>
                <a:ea typeface="楷体_GB2312" pitchFamily="49" charset="-122"/>
              </a:endParaRPr>
            </a:p>
          </p:txBody>
        </p:sp>
        <p:sp>
          <p:nvSpPr>
            <p:cNvPr id="34830" name="Text Box 22"/>
            <p:cNvSpPr txBox="1"/>
            <p:nvPr/>
          </p:nvSpPr>
          <p:spPr>
            <a:xfrm>
              <a:off x="2736" y="547"/>
              <a:ext cx="25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I</a:t>
              </a:r>
              <a:endParaRPr lang="en-US" altLang="zh-CN" sz="2800" b="1" dirty="0">
                <a:solidFill>
                  <a:srgbClr val="FF0000"/>
                </a:solidFill>
                <a:latin typeface="Times New Roman" panose="02020603050405020304" pitchFamily="18" charset="0"/>
                <a:ea typeface="楷体_GB2312" pitchFamily="49" charset="-122"/>
              </a:endParaRPr>
            </a:p>
          </p:txBody>
        </p:sp>
      </p:grpSp>
      <p:sp>
        <p:nvSpPr>
          <p:cNvPr id="19479" name="AutoShape 23"/>
          <p:cNvSpPr>
            <a:spLocks noChangeArrowheads="1"/>
          </p:cNvSpPr>
          <p:nvPr/>
        </p:nvSpPr>
        <p:spPr bwMode="auto">
          <a:xfrm>
            <a:off x="4448175" y="4059238"/>
            <a:ext cx="1676400" cy="685800"/>
          </a:xfrm>
          <a:prstGeom prst="wedgeRoundRectCallout">
            <a:avLst>
              <a:gd name="adj1" fmla="val -63634"/>
              <a:gd name="adj2" fmla="val -116667"/>
              <a:gd name="adj3" fmla="val 16667"/>
            </a:avLst>
          </a:prstGeom>
          <a:gradFill rotWithShape="1">
            <a:gsLst>
              <a:gs pos="0">
                <a:srgbClr val="FFFFFF"/>
              </a:gs>
              <a:gs pos="50000">
                <a:srgbClr val="CCFFFF"/>
              </a:gs>
              <a:gs pos="100000">
                <a:srgbClr val="FFFFFF"/>
              </a:gs>
            </a:gsLst>
            <a:lin ang="5400000" scaled="1"/>
          </a:gradFill>
          <a:ln w="38100">
            <a:solidFill>
              <a:srgbClr val="006600"/>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死区电压</a:t>
            </a:r>
          </a:p>
        </p:txBody>
      </p:sp>
      <p:sp>
        <p:nvSpPr>
          <p:cNvPr id="34832" name="AutoShape 4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4833" name="AutoShape 4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4834" name="AutoShape 4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9"/>
                                        </p:tgtEl>
                                        <p:attrNameLst>
                                          <p:attrName>style.visibility</p:attrName>
                                        </p:attrNameLst>
                                      </p:cBhvr>
                                      <p:to>
                                        <p:strVal val="visible"/>
                                      </p:to>
                                    </p:set>
                                    <p:animEffect transition="in" filter="wipe(left)">
                                      <p:cBhvr>
                                        <p:cTn id="12" dur="500"/>
                                        <p:tgtEl>
                                          <p:spTgt spid="1946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nodeType="clickEffect">
                                  <p:stCondLst>
                                    <p:cond delay="0"/>
                                  </p:stCondLst>
                                  <p:childTnLst>
                                    <p:set>
                                      <p:cBhvr>
                                        <p:cTn id="16" dur="1" fill="hold">
                                          <p:stCondLst>
                                            <p:cond delay="0"/>
                                          </p:stCondLst>
                                        </p:cTn>
                                        <p:tgtEl>
                                          <p:spTgt spid="19459"/>
                                        </p:tgtEl>
                                        <p:attrNameLst>
                                          <p:attrName>style.visibility</p:attrName>
                                        </p:attrNameLst>
                                      </p:cBhvr>
                                      <p:to>
                                        <p:strVal val="visible"/>
                                      </p:to>
                                    </p:set>
                                    <p:animEffect transition="in" filter="blinds(vertical)">
                                      <p:cBhvr>
                                        <p:cTn id="17" dur="500"/>
                                        <p:tgtEl>
                                          <p:spTgt spid="19459"/>
                                        </p:tgtEl>
                                      </p:cBhvr>
                                    </p:animEffec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19479"/>
                                        </p:tgtEl>
                                        <p:attrNameLst>
                                          <p:attrName>style.visibility</p:attrName>
                                        </p:attrNameLst>
                                      </p:cBhvr>
                                      <p:to>
                                        <p:strVal val="visible"/>
                                      </p:to>
                                    </p:set>
                                    <p:animEffect transition="in" filter="wipe(down)">
                                      <p:cBhvr>
                                        <p:cTn id="21" dur="500"/>
                                        <p:tgtEl>
                                          <p:spTgt spid="1947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19460"/>
                                        </p:tgtEl>
                                        <p:attrNameLst>
                                          <p:attrName>style.visibility</p:attrName>
                                        </p:attrNameLst>
                                      </p:cBhvr>
                                      <p:to>
                                        <p:strVal val="visible"/>
                                      </p:to>
                                    </p:set>
                                    <p:animEffect transition="in" filter="wipe(left)">
                                      <p:cBhvr>
                                        <p:cTn id="26" dur="500"/>
                                        <p:tgtEl>
                                          <p:spTgt spid="1946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9465"/>
                                        </p:tgtEl>
                                        <p:attrNameLst>
                                          <p:attrName>style.visibility</p:attrName>
                                        </p:attrNameLst>
                                      </p:cBhvr>
                                      <p:to>
                                        <p:strVal val="visible"/>
                                      </p:to>
                                    </p:set>
                                    <p:animEffect transition="in" filter="wipe(left)">
                                      <p:cBhvr>
                                        <p:cTn id="31" dur="5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5" grpId="0" animBg="1"/>
      <p:bldP spid="19469" grpId="0"/>
      <p:bldP spid="1947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9394" name="Rectangle 2"/>
          <p:cNvSpPr>
            <a:spLocks noGrp="1" noChangeArrowheads="1"/>
          </p:cNvSpPr>
          <p:nvPr>
            <p:ph type="subTitle" idx="1"/>
          </p:nvPr>
        </p:nvSpPr>
        <p:spPr>
          <a:xfrm>
            <a:off x="457200" y="433388"/>
            <a:ext cx="38862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9.3.2  </a:t>
            </a:r>
            <a:r>
              <a:rPr kumimoji="1" lang="zh-CN" altLang="en-US" sz="3200" b="1" i="0" u="none" strike="noStrike" kern="0" cap="none" spc="0" normalizeH="0" baseline="0" noProof="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伏安特性</a:t>
            </a:r>
          </a:p>
        </p:txBody>
      </p:sp>
      <p:sp>
        <p:nvSpPr>
          <p:cNvPr id="59397" name="Line 5"/>
          <p:cNvSpPr/>
          <p:nvPr/>
        </p:nvSpPr>
        <p:spPr>
          <a:xfrm flipV="1">
            <a:off x="3913188" y="2794000"/>
            <a:ext cx="0" cy="1600200"/>
          </a:xfrm>
          <a:prstGeom prst="line">
            <a:avLst/>
          </a:prstGeom>
          <a:ln w="38100" cap="flat" cmpd="sng">
            <a:solidFill>
              <a:srgbClr val="FF0000"/>
            </a:solidFill>
            <a:prstDash val="dash"/>
            <a:round/>
            <a:headEnd type="none" w="sm" len="sm"/>
            <a:tailEnd type="none" w="sm" len="sm"/>
          </a:ln>
        </p:spPr>
      </p:sp>
      <p:sp>
        <p:nvSpPr>
          <p:cNvPr id="59400" name="AutoShape 8" descr="40%"/>
          <p:cNvSpPr>
            <a:spLocks noChangeArrowheads="1"/>
          </p:cNvSpPr>
          <p:nvPr/>
        </p:nvSpPr>
        <p:spPr bwMode="auto">
          <a:xfrm>
            <a:off x="4122738" y="3479800"/>
            <a:ext cx="1631950" cy="488950"/>
          </a:xfrm>
          <a:prstGeom prst="wedgeRoundRectCallout">
            <a:avLst>
              <a:gd name="adj1" fmla="val -58366"/>
              <a:gd name="adj2" fmla="val 121102"/>
              <a:gd name="adj3" fmla="val 16667"/>
            </a:avLst>
          </a:prstGeom>
          <a:pattFill prst="pct40">
            <a:fgClr>
              <a:srgbClr val="FFFF00"/>
            </a:fgClr>
            <a:bgClr>
              <a:srgbClr val="FFFFFF"/>
            </a:bgClr>
          </a:pattFill>
          <a:ln w="28575">
            <a:solidFill>
              <a:srgbClr val="006600"/>
            </a:solidFill>
            <a:miter lim="800000"/>
          </a:ln>
          <a:effectLst/>
        </p:spPr>
        <p:txBody>
          <a:bodyPr lIns="18000" tIns="0" rIns="18000" bIns="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导通压降</a:t>
            </a:r>
          </a:p>
        </p:txBody>
      </p:sp>
      <p:sp>
        <p:nvSpPr>
          <p:cNvPr id="59403" name="AutoShape 11"/>
          <p:cNvSpPr>
            <a:spLocks noChangeArrowheads="1"/>
          </p:cNvSpPr>
          <p:nvPr/>
        </p:nvSpPr>
        <p:spPr bwMode="auto">
          <a:xfrm>
            <a:off x="4262438" y="1814513"/>
            <a:ext cx="1749425" cy="488950"/>
          </a:xfrm>
          <a:prstGeom prst="wedgeRoundRectCallout">
            <a:avLst>
              <a:gd name="adj1" fmla="val -64611"/>
              <a:gd name="adj2" fmla="val 129546"/>
              <a:gd name="adj3" fmla="val 16667"/>
            </a:avLst>
          </a:prstGeom>
          <a:gradFill rotWithShape="1">
            <a:gsLst>
              <a:gs pos="0">
                <a:srgbClr val="FFFFFF"/>
              </a:gs>
              <a:gs pos="50000">
                <a:srgbClr val="99CCFF"/>
              </a:gs>
              <a:gs pos="100000">
                <a:srgbClr val="FFFFFF"/>
              </a:gs>
            </a:gsLst>
            <a:lin ang="5400000" scaled="1"/>
          </a:gradFill>
          <a:ln w="28575">
            <a:solidFill>
              <a:srgbClr val="FF3300"/>
            </a:solidFill>
            <a:miter lim="800000"/>
          </a:ln>
          <a:effectLst/>
        </p:spPr>
        <p:txBody>
          <a:bodyPr lIns="18000" tIns="0" rIns="18000" bIns="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正向特性</a:t>
            </a:r>
          </a:p>
        </p:txBody>
      </p:sp>
      <p:sp>
        <p:nvSpPr>
          <p:cNvPr id="59405" name="Rectangle 13"/>
          <p:cNvSpPr>
            <a:spLocks noChangeArrowheads="1"/>
          </p:cNvSpPr>
          <p:nvPr/>
        </p:nvSpPr>
        <p:spPr bwMode="auto">
          <a:xfrm>
            <a:off x="762000" y="1289050"/>
            <a:ext cx="28194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特点：非线性</a:t>
            </a:r>
          </a:p>
        </p:txBody>
      </p:sp>
      <p:sp>
        <p:nvSpPr>
          <p:cNvPr id="59406" name="Text Box 14"/>
          <p:cNvSpPr txBox="1">
            <a:spLocks noChangeArrowheads="1"/>
          </p:cNvSpPr>
          <p:nvPr/>
        </p:nvSpPr>
        <p:spPr bwMode="auto">
          <a:xfrm>
            <a:off x="6192838" y="3438525"/>
            <a:ext cx="2428875" cy="1160463"/>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硅</a:t>
            </a:r>
            <a:r>
              <a:rPr kumimoji="1" lang="en-US" altLang="zh-CN"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0</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.6~0.8V,</a:t>
            </a:r>
          </a:p>
          <a:p>
            <a:pPr marR="0" defTabSz="914400">
              <a:spcBef>
                <a:spcPct val="50000"/>
              </a:spcBef>
              <a:buClrTx/>
              <a:buSzTx/>
              <a:buFontTx/>
              <a:defRPr/>
            </a:pP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锗0</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0.3V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grpSp>
        <p:nvGrpSpPr>
          <p:cNvPr id="2" name="Group 15"/>
          <p:cNvGrpSpPr/>
          <p:nvPr/>
        </p:nvGrpSpPr>
        <p:grpSpPr>
          <a:xfrm>
            <a:off x="865188" y="1985963"/>
            <a:ext cx="5362575" cy="4278312"/>
            <a:chOff x="1344" y="547"/>
            <a:chExt cx="3378" cy="2695"/>
          </a:xfrm>
        </p:grpSpPr>
        <p:sp>
          <p:nvSpPr>
            <p:cNvPr id="35849" name="Line 16"/>
            <p:cNvSpPr/>
            <p:nvPr/>
          </p:nvSpPr>
          <p:spPr>
            <a:xfrm>
              <a:off x="2706" y="732"/>
              <a:ext cx="0" cy="2510"/>
            </a:xfrm>
            <a:prstGeom prst="line">
              <a:avLst/>
            </a:prstGeom>
            <a:ln w="25400" cap="flat" cmpd="sng">
              <a:solidFill>
                <a:schemeClr val="tx1"/>
              </a:solidFill>
              <a:prstDash val="solid"/>
              <a:round/>
              <a:headEnd type="arrow" w="sm" len="lg"/>
              <a:tailEnd type="none" w="sm" len="sm"/>
            </a:ln>
          </p:spPr>
        </p:sp>
        <p:sp>
          <p:nvSpPr>
            <p:cNvPr id="35850" name="Line 17"/>
            <p:cNvSpPr/>
            <p:nvPr/>
          </p:nvSpPr>
          <p:spPr>
            <a:xfrm rot="5400000">
              <a:off x="2775" y="630"/>
              <a:ext cx="0" cy="2862"/>
            </a:xfrm>
            <a:prstGeom prst="line">
              <a:avLst/>
            </a:prstGeom>
            <a:ln w="25400" cap="flat" cmpd="sng">
              <a:solidFill>
                <a:schemeClr val="tx1"/>
              </a:solidFill>
              <a:prstDash val="solid"/>
              <a:round/>
              <a:headEnd type="arrow" w="sm" len="lg"/>
              <a:tailEnd type="none" w="sm" len="sm"/>
            </a:ln>
          </p:spPr>
        </p:sp>
        <p:sp>
          <p:nvSpPr>
            <p:cNvPr id="35851" name="Freeform 18"/>
            <p:cNvSpPr/>
            <p:nvPr/>
          </p:nvSpPr>
          <p:spPr>
            <a:xfrm>
              <a:off x="2706" y="763"/>
              <a:ext cx="609" cy="1306"/>
            </a:xfrm>
            <a:custGeom>
              <a:avLst/>
              <a:gdLst/>
              <a:ahLst/>
              <a:cxnLst>
                <a:cxn ang="0">
                  <a:pos x="0" y="2"/>
                </a:cxn>
                <a:cxn ang="0">
                  <a:pos x="276" y="2"/>
                </a:cxn>
                <a:cxn ang="0">
                  <a:pos x="355" y="2"/>
                </a:cxn>
                <a:cxn ang="0">
                  <a:pos x="380" y="2"/>
                </a:cxn>
                <a:cxn ang="0">
                  <a:pos x="400" y="2"/>
                </a:cxn>
                <a:cxn ang="0">
                  <a:pos x="436" y="2"/>
                </a:cxn>
                <a:cxn ang="0">
                  <a:pos x="609" y="0"/>
                </a:cxn>
              </a:cxnLst>
              <a:rect l="0" t="0" r="0" b="0"/>
              <a:pathLst>
                <a:path w="609" h="1693">
                  <a:moveTo>
                    <a:pt x="0" y="1689"/>
                  </a:moveTo>
                  <a:cubicBezTo>
                    <a:pt x="46" y="1687"/>
                    <a:pt x="217" y="1693"/>
                    <a:pt x="276" y="1677"/>
                  </a:cubicBezTo>
                  <a:cubicBezTo>
                    <a:pt x="335" y="1661"/>
                    <a:pt x="338" y="1615"/>
                    <a:pt x="355" y="1591"/>
                  </a:cubicBezTo>
                  <a:cubicBezTo>
                    <a:pt x="372" y="1567"/>
                    <a:pt x="373" y="1555"/>
                    <a:pt x="380" y="1533"/>
                  </a:cubicBezTo>
                  <a:cubicBezTo>
                    <a:pt x="387" y="1511"/>
                    <a:pt x="391" y="1503"/>
                    <a:pt x="400" y="1457"/>
                  </a:cubicBezTo>
                  <a:cubicBezTo>
                    <a:pt x="409" y="1411"/>
                    <a:pt x="401" y="1498"/>
                    <a:pt x="436" y="1255"/>
                  </a:cubicBezTo>
                  <a:cubicBezTo>
                    <a:pt x="471" y="1012"/>
                    <a:pt x="580" y="209"/>
                    <a:pt x="609" y="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5852" name="Line 19"/>
            <p:cNvSpPr/>
            <p:nvPr/>
          </p:nvSpPr>
          <p:spPr>
            <a:xfrm>
              <a:off x="2706" y="2066"/>
              <a:ext cx="0" cy="0"/>
            </a:xfrm>
            <a:prstGeom prst="line">
              <a:avLst/>
            </a:prstGeom>
            <a:ln w="38100" cap="flat" cmpd="sng">
              <a:solidFill>
                <a:srgbClr val="FFFF99"/>
              </a:solidFill>
              <a:prstDash val="solid"/>
              <a:round/>
              <a:headEnd type="none" w="sm" len="sm"/>
              <a:tailEnd type="none" w="sm" len="sm"/>
            </a:ln>
          </p:spPr>
        </p:sp>
        <p:sp>
          <p:nvSpPr>
            <p:cNvPr id="35853" name="Freeform 20"/>
            <p:cNvSpPr/>
            <p:nvPr/>
          </p:nvSpPr>
          <p:spPr>
            <a:xfrm>
              <a:off x="1554" y="2066"/>
              <a:ext cx="1152" cy="1065"/>
            </a:xfrm>
            <a:custGeom>
              <a:avLst/>
              <a:gdLst/>
              <a:ahLst/>
              <a:cxnLst>
                <a:cxn ang="0">
                  <a:pos x="1152" y="0"/>
                </a:cxn>
                <a:cxn ang="0">
                  <a:pos x="1086" y="2"/>
                </a:cxn>
                <a:cxn ang="0">
                  <a:pos x="966" y="2"/>
                </a:cxn>
                <a:cxn ang="0">
                  <a:pos x="558" y="2"/>
                </a:cxn>
                <a:cxn ang="0">
                  <a:pos x="258" y="2"/>
                </a:cxn>
                <a:cxn ang="0">
                  <a:pos x="162" y="2"/>
                </a:cxn>
                <a:cxn ang="0">
                  <a:pos x="114" y="2"/>
                </a:cxn>
                <a:cxn ang="0">
                  <a:pos x="0" y="2"/>
                </a:cxn>
              </a:cxnLst>
              <a:rect l="0" t="0" r="0" b="0"/>
              <a:pathLst>
                <a:path w="1152" h="1380">
                  <a:moveTo>
                    <a:pt x="1152" y="0"/>
                  </a:moveTo>
                  <a:cubicBezTo>
                    <a:pt x="1141" y="8"/>
                    <a:pt x="1117" y="38"/>
                    <a:pt x="1086" y="48"/>
                  </a:cubicBezTo>
                  <a:cubicBezTo>
                    <a:pt x="1055" y="58"/>
                    <a:pt x="1054" y="57"/>
                    <a:pt x="966" y="60"/>
                  </a:cubicBezTo>
                  <a:cubicBezTo>
                    <a:pt x="878" y="63"/>
                    <a:pt x="676" y="63"/>
                    <a:pt x="558" y="66"/>
                  </a:cubicBezTo>
                  <a:cubicBezTo>
                    <a:pt x="440" y="69"/>
                    <a:pt x="324" y="70"/>
                    <a:pt x="258" y="78"/>
                  </a:cubicBezTo>
                  <a:cubicBezTo>
                    <a:pt x="192" y="86"/>
                    <a:pt x="186" y="81"/>
                    <a:pt x="162" y="114"/>
                  </a:cubicBezTo>
                  <a:cubicBezTo>
                    <a:pt x="138" y="147"/>
                    <a:pt x="141" y="65"/>
                    <a:pt x="114" y="276"/>
                  </a:cubicBezTo>
                  <a:cubicBezTo>
                    <a:pt x="87" y="487"/>
                    <a:pt x="24" y="1150"/>
                    <a:pt x="0" y="138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5854" name="Text Box 21"/>
            <p:cNvSpPr txBox="1"/>
            <p:nvPr/>
          </p:nvSpPr>
          <p:spPr>
            <a:xfrm>
              <a:off x="4002" y="1883"/>
              <a:ext cx="720"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U</a:t>
              </a:r>
              <a:endParaRPr lang="en-US" altLang="zh-CN" sz="2800" b="1" dirty="0">
                <a:solidFill>
                  <a:srgbClr val="FF0000"/>
                </a:solidFill>
                <a:latin typeface="Times New Roman" panose="02020603050405020304" pitchFamily="18" charset="0"/>
                <a:ea typeface="楷体_GB2312" pitchFamily="49" charset="-122"/>
              </a:endParaRPr>
            </a:p>
          </p:txBody>
        </p:sp>
        <p:sp>
          <p:nvSpPr>
            <p:cNvPr id="35855" name="Text Box 22"/>
            <p:cNvSpPr txBox="1"/>
            <p:nvPr/>
          </p:nvSpPr>
          <p:spPr>
            <a:xfrm>
              <a:off x="2736" y="547"/>
              <a:ext cx="25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I</a:t>
              </a:r>
              <a:endParaRPr lang="en-US" altLang="zh-CN" sz="2800" b="1" dirty="0">
                <a:solidFill>
                  <a:srgbClr val="FF0000"/>
                </a:solidFill>
                <a:latin typeface="Times New Roman" panose="02020603050405020304" pitchFamily="18" charset="0"/>
                <a:ea typeface="楷体_GB2312" pitchFamily="49" charset="-122"/>
              </a:endParaRPr>
            </a:p>
          </p:txBody>
        </p:sp>
      </p:grpSp>
      <p:grpSp>
        <p:nvGrpSpPr>
          <p:cNvPr id="3" name="Group 33"/>
          <p:cNvGrpSpPr/>
          <p:nvPr/>
        </p:nvGrpSpPr>
        <p:grpSpPr>
          <a:xfrm>
            <a:off x="6416675" y="1628775"/>
            <a:ext cx="1747838" cy="798513"/>
            <a:chOff x="3984" y="672"/>
            <a:chExt cx="1101" cy="503"/>
          </a:xfrm>
        </p:grpSpPr>
        <p:sp>
          <p:nvSpPr>
            <p:cNvPr id="35857" name="Line 34"/>
            <p:cNvSpPr/>
            <p:nvPr/>
          </p:nvSpPr>
          <p:spPr>
            <a:xfrm rot="-5400000">
              <a:off x="4346" y="989"/>
              <a:ext cx="361" cy="0"/>
            </a:xfrm>
            <a:prstGeom prst="line">
              <a:avLst/>
            </a:prstGeom>
            <a:ln w="38100" cap="flat" cmpd="sng">
              <a:solidFill>
                <a:srgbClr val="FF3300"/>
              </a:solidFill>
              <a:prstDash val="solid"/>
              <a:round/>
              <a:headEnd type="none" w="sm" len="sm"/>
              <a:tailEnd type="none" w="sm" len="sm"/>
            </a:ln>
          </p:spPr>
        </p:sp>
        <p:sp>
          <p:nvSpPr>
            <p:cNvPr id="35858" name="Line 35"/>
            <p:cNvSpPr/>
            <p:nvPr/>
          </p:nvSpPr>
          <p:spPr>
            <a:xfrm rot="5400000" flipV="1">
              <a:off x="4473" y="692"/>
              <a:ext cx="0" cy="576"/>
            </a:xfrm>
            <a:prstGeom prst="line">
              <a:avLst/>
            </a:prstGeom>
            <a:ln w="38100" cap="flat" cmpd="sng">
              <a:solidFill>
                <a:schemeClr val="tx1"/>
              </a:solidFill>
              <a:prstDash val="solid"/>
              <a:round/>
              <a:headEnd type="none" w="sm" len="sm"/>
              <a:tailEnd type="none" w="sm" len="sm"/>
            </a:ln>
          </p:spPr>
        </p:sp>
        <p:sp>
          <p:nvSpPr>
            <p:cNvPr id="35859" name="Text Box 36"/>
            <p:cNvSpPr txBox="1"/>
            <p:nvPr/>
          </p:nvSpPr>
          <p:spPr>
            <a:xfrm>
              <a:off x="3984" y="822"/>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5860" name="Text Box 37"/>
            <p:cNvSpPr txBox="1"/>
            <p:nvPr/>
          </p:nvSpPr>
          <p:spPr>
            <a:xfrm>
              <a:off x="4752" y="799"/>
              <a:ext cx="33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5861" name="AutoShape 38"/>
            <p:cNvSpPr/>
            <p:nvPr/>
          </p:nvSpPr>
          <p:spPr>
            <a:xfrm rot="5400000">
              <a:off x="4285" y="901"/>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5862" name="Text Box 39"/>
            <p:cNvSpPr txBox="1"/>
            <p:nvPr/>
          </p:nvSpPr>
          <p:spPr>
            <a:xfrm>
              <a:off x="4575" y="672"/>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楷体_GB2312" pitchFamily="49" charset="-122"/>
              </a:endParaRPr>
            </a:p>
          </p:txBody>
        </p:sp>
        <p:sp>
          <p:nvSpPr>
            <p:cNvPr id="35863" name="Text Box 40"/>
            <p:cNvSpPr txBox="1"/>
            <p:nvPr/>
          </p:nvSpPr>
          <p:spPr>
            <a:xfrm>
              <a:off x="4124" y="691"/>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35864" name="AutoShape 42">
            <a:hlinkClick r:id="" action="ppaction://hlinkshowjump?jump=previousslide"/>
          </p:cNvPr>
          <p:cNvSpPr/>
          <p:nvPr/>
        </p:nvSpPr>
        <p:spPr>
          <a:xfrm>
            <a:off x="6875463" y="6400800"/>
            <a:ext cx="576262"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5865"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5866"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9403"/>
                                        </p:tgtEl>
                                        <p:attrNameLst>
                                          <p:attrName>style.visibility</p:attrName>
                                        </p:attrNameLst>
                                      </p:cBhvr>
                                      <p:to>
                                        <p:strVal val="visible"/>
                                      </p:to>
                                    </p:set>
                                    <p:animEffect transition="in" filter="wipe(up)">
                                      <p:cBhvr>
                                        <p:cTn id="12" dur="500"/>
                                        <p:tgtEl>
                                          <p:spTgt spid="5940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9397"/>
                                        </p:tgtEl>
                                        <p:attrNameLst>
                                          <p:attrName>style.visibility</p:attrName>
                                        </p:attrNameLst>
                                      </p:cBhvr>
                                      <p:to>
                                        <p:strVal val="visible"/>
                                      </p:to>
                                    </p:set>
                                    <p:animEffect transition="in" filter="blinds(horizontal)">
                                      <p:cBhvr>
                                        <p:cTn id="22" dur="500"/>
                                        <p:tgtEl>
                                          <p:spTgt spid="59397"/>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59400"/>
                                        </p:tgtEl>
                                        <p:attrNameLst>
                                          <p:attrName>style.visibility</p:attrName>
                                        </p:attrNameLst>
                                      </p:cBhvr>
                                      <p:to>
                                        <p:strVal val="visible"/>
                                      </p:to>
                                    </p:set>
                                    <p:animEffect transition="in" filter="wipe(up)">
                                      <p:cBhvr>
                                        <p:cTn id="26" dur="500"/>
                                        <p:tgtEl>
                                          <p:spTgt spid="5940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9406"/>
                                        </p:tgtEl>
                                        <p:attrNameLst>
                                          <p:attrName>style.visibility</p:attrName>
                                        </p:attrNameLst>
                                      </p:cBhvr>
                                      <p:to>
                                        <p:strVal val="visible"/>
                                      </p:to>
                                    </p:set>
                                    <p:animEffect transition="in" filter="wipe(left)">
                                      <p:cBhvr>
                                        <p:cTn id="31" dur="500"/>
                                        <p:tgtEl>
                                          <p:spTgt spid="594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0" grpId="0" animBg="1"/>
      <p:bldP spid="59403" grpId="0" animBg="1"/>
      <p:bldP spid="59406"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subTitle" idx="1"/>
          </p:nvPr>
        </p:nvSpPr>
        <p:spPr>
          <a:xfrm>
            <a:off x="457200" y="381000"/>
            <a:ext cx="38862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9.3.2  </a:t>
            </a:r>
            <a:r>
              <a:rPr kumimoji="1" lang="zh-CN" altLang="en-US"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伏安特性</a:t>
            </a:r>
          </a:p>
        </p:txBody>
      </p:sp>
      <p:sp>
        <p:nvSpPr>
          <p:cNvPr id="60422" name="Line 6"/>
          <p:cNvSpPr/>
          <p:nvPr/>
        </p:nvSpPr>
        <p:spPr>
          <a:xfrm>
            <a:off x="3967163" y="2974975"/>
            <a:ext cx="0" cy="301625"/>
          </a:xfrm>
          <a:prstGeom prst="line">
            <a:avLst/>
          </a:prstGeom>
          <a:ln w="38100" cap="flat" cmpd="sng">
            <a:solidFill>
              <a:srgbClr val="FF3300"/>
            </a:solidFill>
            <a:prstDash val="sysDot"/>
            <a:round/>
            <a:headEnd type="none" w="med" len="med"/>
            <a:tailEnd type="none" w="med" len="med"/>
          </a:ln>
        </p:spPr>
      </p:sp>
      <p:sp>
        <p:nvSpPr>
          <p:cNvPr id="60423" name="AutoShape 7"/>
          <p:cNvSpPr>
            <a:spLocks noChangeArrowheads="1"/>
          </p:cNvSpPr>
          <p:nvPr/>
        </p:nvSpPr>
        <p:spPr bwMode="auto">
          <a:xfrm>
            <a:off x="3357563" y="1524000"/>
            <a:ext cx="1828800" cy="914400"/>
          </a:xfrm>
          <a:prstGeom prst="wedgeRoundRectCallout">
            <a:avLst>
              <a:gd name="adj1" fmla="val -17185"/>
              <a:gd name="adj2" fmla="val 113370"/>
              <a:gd name="adj3" fmla="val 16667"/>
            </a:avLst>
          </a:prstGeom>
          <a:gradFill rotWithShape="0">
            <a:gsLst>
              <a:gs pos="0">
                <a:srgbClr val="FFFFFF"/>
              </a:gs>
              <a:gs pos="50000">
                <a:srgbClr val="00FF00"/>
              </a:gs>
              <a:gs pos="100000">
                <a:srgbClr val="FFFFFF"/>
              </a:gs>
            </a:gsLst>
            <a:lin ang="5400000" scaled="1"/>
          </a:gradFill>
          <a:ln w="28575">
            <a:solidFill>
              <a:srgbClr val="FF3300"/>
            </a:solidFill>
            <a:miter lim="800000"/>
          </a:ln>
          <a:effectLst/>
        </p:spPr>
        <p:txBody>
          <a:bodyPr wrap="none" anchor="ctr"/>
          <a:lstStyle/>
          <a:p>
            <a:pPr marL="0" marR="0" lvl="0" indent="0" algn="ctr" defTabSz="914400" rtl="0" eaLnBrk="1" fontAlgn="base" latinLnBrk="0" hangingPunct="1">
              <a:lnSpc>
                <a:spcPct val="90000"/>
              </a:lnSpc>
              <a:spcBef>
                <a:spcPct val="500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反向击穿</a:t>
            </a:r>
          </a:p>
          <a:p>
            <a:pPr marL="0" marR="0" lvl="0" indent="0" algn="ctr" defTabSz="914400" rtl="0" eaLnBrk="1" fontAlgn="base" latinLnBrk="0" hangingPunct="1">
              <a:lnSpc>
                <a:spcPct val="90000"/>
              </a:lnSpc>
              <a:spcBef>
                <a:spcPct val="500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电压</a:t>
            </a:r>
            <a:r>
              <a:rPr kumimoji="1" lang="en-US" altLang="zh-CN" sz="2800" b="1" i="1"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U</a:t>
            </a:r>
            <a:r>
              <a:rPr kumimoji="1" lang="en-US" altLang="zh-CN" sz="2800" b="1" i="0" u="none" strike="noStrike" kern="1200" cap="none" spc="0" normalizeH="0" baseline="-2500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(BR)</a:t>
            </a:r>
            <a:endParaRPr kumimoji="1" lang="en-US" altLang="zh-CN" sz="2800" b="1" i="0" u="sng"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p:txBody>
      </p:sp>
      <p:sp>
        <p:nvSpPr>
          <p:cNvPr id="60426" name="Rectangle 10"/>
          <p:cNvSpPr>
            <a:spLocks noChangeArrowheads="1"/>
          </p:cNvSpPr>
          <p:nvPr/>
        </p:nvSpPr>
        <p:spPr bwMode="auto">
          <a:xfrm>
            <a:off x="566738" y="5184775"/>
            <a:ext cx="5394325" cy="9461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外加电压大于反向击穿电压二极管被击穿，失去单向导电性。</a:t>
            </a:r>
          </a:p>
        </p:txBody>
      </p:sp>
      <p:sp>
        <p:nvSpPr>
          <p:cNvPr id="60428" name="AutoShape 12"/>
          <p:cNvSpPr>
            <a:spLocks noChangeArrowheads="1"/>
          </p:cNvSpPr>
          <p:nvPr/>
        </p:nvSpPr>
        <p:spPr bwMode="auto">
          <a:xfrm>
            <a:off x="1331913" y="3968750"/>
            <a:ext cx="2160588" cy="685800"/>
          </a:xfrm>
          <a:prstGeom prst="wedgeRoundRectCallout">
            <a:avLst>
              <a:gd name="adj1" fmla="val 63370"/>
              <a:gd name="adj2" fmla="val -49074"/>
              <a:gd name="adj3" fmla="val 16667"/>
            </a:avLst>
          </a:prstGeom>
          <a:gradFill rotWithShape="1">
            <a:gsLst>
              <a:gs pos="0">
                <a:srgbClr val="FFFFFF"/>
              </a:gs>
              <a:gs pos="50000">
                <a:srgbClr val="CCFFFF"/>
              </a:gs>
              <a:gs pos="100000">
                <a:srgbClr val="FFFFFF"/>
              </a:gs>
            </a:gsLst>
            <a:lin ang="5400000" scaled="1"/>
          </a:gradFill>
          <a:ln w="28575">
            <a:solidFill>
              <a:srgbClr val="FF3300"/>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反向击穿特性</a:t>
            </a:r>
          </a:p>
        </p:txBody>
      </p:sp>
      <p:sp>
        <p:nvSpPr>
          <p:cNvPr id="60429" name="Rectangle 13"/>
          <p:cNvSpPr>
            <a:spLocks noChangeArrowheads="1"/>
          </p:cNvSpPr>
          <p:nvPr/>
        </p:nvSpPr>
        <p:spPr bwMode="auto">
          <a:xfrm>
            <a:off x="611188" y="1065213"/>
            <a:ext cx="2819400" cy="51911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特点：非线性</a:t>
            </a:r>
          </a:p>
        </p:txBody>
      </p:sp>
      <p:grpSp>
        <p:nvGrpSpPr>
          <p:cNvPr id="2" name="Group 15"/>
          <p:cNvGrpSpPr/>
          <p:nvPr/>
        </p:nvGrpSpPr>
        <p:grpSpPr>
          <a:xfrm>
            <a:off x="3433763" y="639763"/>
            <a:ext cx="5362575" cy="4278312"/>
            <a:chOff x="1344" y="547"/>
            <a:chExt cx="3378" cy="2695"/>
          </a:xfrm>
        </p:grpSpPr>
        <p:sp>
          <p:nvSpPr>
            <p:cNvPr id="36873" name="Line 16"/>
            <p:cNvSpPr/>
            <p:nvPr/>
          </p:nvSpPr>
          <p:spPr>
            <a:xfrm>
              <a:off x="2706" y="732"/>
              <a:ext cx="0" cy="2510"/>
            </a:xfrm>
            <a:prstGeom prst="line">
              <a:avLst/>
            </a:prstGeom>
            <a:ln w="25400" cap="flat" cmpd="sng">
              <a:solidFill>
                <a:schemeClr val="tx1"/>
              </a:solidFill>
              <a:prstDash val="solid"/>
              <a:round/>
              <a:headEnd type="arrow" w="sm" len="lg"/>
              <a:tailEnd type="none" w="sm" len="sm"/>
            </a:ln>
          </p:spPr>
        </p:sp>
        <p:sp>
          <p:nvSpPr>
            <p:cNvPr id="36874" name="Line 17"/>
            <p:cNvSpPr/>
            <p:nvPr/>
          </p:nvSpPr>
          <p:spPr>
            <a:xfrm rot="5400000">
              <a:off x="2775" y="630"/>
              <a:ext cx="0" cy="2862"/>
            </a:xfrm>
            <a:prstGeom prst="line">
              <a:avLst/>
            </a:prstGeom>
            <a:ln w="25400" cap="flat" cmpd="sng">
              <a:solidFill>
                <a:schemeClr val="tx1"/>
              </a:solidFill>
              <a:prstDash val="solid"/>
              <a:round/>
              <a:headEnd type="arrow" w="sm" len="lg"/>
              <a:tailEnd type="none" w="sm" len="sm"/>
            </a:ln>
          </p:spPr>
        </p:sp>
        <p:sp>
          <p:nvSpPr>
            <p:cNvPr id="36875" name="Freeform 18"/>
            <p:cNvSpPr/>
            <p:nvPr/>
          </p:nvSpPr>
          <p:spPr>
            <a:xfrm>
              <a:off x="2706" y="763"/>
              <a:ext cx="609" cy="1306"/>
            </a:xfrm>
            <a:custGeom>
              <a:avLst/>
              <a:gdLst/>
              <a:ahLst/>
              <a:cxnLst>
                <a:cxn ang="0">
                  <a:pos x="0" y="2"/>
                </a:cxn>
                <a:cxn ang="0">
                  <a:pos x="276" y="2"/>
                </a:cxn>
                <a:cxn ang="0">
                  <a:pos x="355" y="2"/>
                </a:cxn>
                <a:cxn ang="0">
                  <a:pos x="380" y="2"/>
                </a:cxn>
                <a:cxn ang="0">
                  <a:pos x="400" y="2"/>
                </a:cxn>
                <a:cxn ang="0">
                  <a:pos x="436" y="2"/>
                </a:cxn>
                <a:cxn ang="0">
                  <a:pos x="609" y="0"/>
                </a:cxn>
              </a:cxnLst>
              <a:rect l="0" t="0" r="0" b="0"/>
              <a:pathLst>
                <a:path w="609" h="1693">
                  <a:moveTo>
                    <a:pt x="0" y="1689"/>
                  </a:moveTo>
                  <a:cubicBezTo>
                    <a:pt x="46" y="1687"/>
                    <a:pt x="217" y="1693"/>
                    <a:pt x="276" y="1677"/>
                  </a:cubicBezTo>
                  <a:cubicBezTo>
                    <a:pt x="335" y="1661"/>
                    <a:pt x="338" y="1615"/>
                    <a:pt x="355" y="1591"/>
                  </a:cubicBezTo>
                  <a:cubicBezTo>
                    <a:pt x="372" y="1567"/>
                    <a:pt x="373" y="1555"/>
                    <a:pt x="380" y="1533"/>
                  </a:cubicBezTo>
                  <a:cubicBezTo>
                    <a:pt x="387" y="1511"/>
                    <a:pt x="391" y="1503"/>
                    <a:pt x="400" y="1457"/>
                  </a:cubicBezTo>
                  <a:cubicBezTo>
                    <a:pt x="409" y="1411"/>
                    <a:pt x="401" y="1498"/>
                    <a:pt x="436" y="1255"/>
                  </a:cubicBezTo>
                  <a:cubicBezTo>
                    <a:pt x="471" y="1012"/>
                    <a:pt x="580" y="209"/>
                    <a:pt x="609" y="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6876" name="Line 19"/>
            <p:cNvSpPr/>
            <p:nvPr/>
          </p:nvSpPr>
          <p:spPr>
            <a:xfrm>
              <a:off x="2706" y="2066"/>
              <a:ext cx="0" cy="0"/>
            </a:xfrm>
            <a:prstGeom prst="line">
              <a:avLst/>
            </a:prstGeom>
            <a:ln w="38100" cap="flat" cmpd="sng">
              <a:solidFill>
                <a:srgbClr val="FFFF99"/>
              </a:solidFill>
              <a:prstDash val="solid"/>
              <a:round/>
              <a:headEnd type="none" w="sm" len="sm"/>
              <a:tailEnd type="none" w="sm" len="sm"/>
            </a:ln>
          </p:spPr>
        </p:sp>
        <p:sp>
          <p:nvSpPr>
            <p:cNvPr id="36877" name="Freeform 20"/>
            <p:cNvSpPr/>
            <p:nvPr/>
          </p:nvSpPr>
          <p:spPr>
            <a:xfrm>
              <a:off x="1554" y="2066"/>
              <a:ext cx="1152" cy="1065"/>
            </a:xfrm>
            <a:custGeom>
              <a:avLst/>
              <a:gdLst/>
              <a:ahLst/>
              <a:cxnLst>
                <a:cxn ang="0">
                  <a:pos x="1152" y="0"/>
                </a:cxn>
                <a:cxn ang="0">
                  <a:pos x="1086" y="2"/>
                </a:cxn>
                <a:cxn ang="0">
                  <a:pos x="966" y="2"/>
                </a:cxn>
                <a:cxn ang="0">
                  <a:pos x="558" y="2"/>
                </a:cxn>
                <a:cxn ang="0">
                  <a:pos x="258" y="2"/>
                </a:cxn>
                <a:cxn ang="0">
                  <a:pos x="162" y="2"/>
                </a:cxn>
                <a:cxn ang="0">
                  <a:pos x="114" y="2"/>
                </a:cxn>
                <a:cxn ang="0">
                  <a:pos x="0" y="2"/>
                </a:cxn>
              </a:cxnLst>
              <a:rect l="0" t="0" r="0" b="0"/>
              <a:pathLst>
                <a:path w="1152" h="1380">
                  <a:moveTo>
                    <a:pt x="1152" y="0"/>
                  </a:moveTo>
                  <a:cubicBezTo>
                    <a:pt x="1141" y="8"/>
                    <a:pt x="1117" y="38"/>
                    <a:pt x="1086" y="48"/>
                  </a:cubicBezTo>
                  <a:cubicBezTo>
                    <a:pt x="1055" y="58"/>
                    <a:pt x="1054" y="57"/>
                    <a:pt x="966" y="60"/>
                  </a:cubicBezTo>
                  <a:cubicBezTo>
                    <a:pt x="878" y="63"/>
                    <a:pt x="676" y="63"/>
                    <a:pt x="558" y="66"/>
                  </a:cubicBezTo>
                  <a:cubicBezTo>
                    <a:pt x="440" y="69"/>
                    <a:pt x="324" y="70"/>
                    <a:pt x="258" y="78"/>
                  </a:cubicBezTo>
                  <a:cubicBezTo>
                    <a:pt x="192" y="86"/>
                    <a:pt x="186" y="81"/>
                    <a:pt x="162" y="114"/>
                  </a:cubicBezTo>
                  <a:cubicBezTo>
                    <a:pt x="138" y="147"/>
                    <a:pt x="141" y="65"/>
                    <a:pt x="114" y="276"/>
                  </a:cubicBezTo>
                  <a:cubicBezTo>
                    <a:pt x="87" y="487"/>
                    <a:pt x="24" y="1150"/>
                    <a:pt x="0" y="138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6878" name="Text Box 21"/>
            <p:cNvSpPr txBox="1"/>
            <p:nvPr/>
          </p:nvSpPr>
          <p:spPr>
            <a:xfrm>
              <a:off x="4002" y="1883"/>
              <a:ext cx="720"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U</a:t>
              </a:r>
              <a:endParaRPr lang="en-US" altLang="zh-CN" sz="2800" b="1" dirty="0">
                <a:solidFill>
                  <a:srgbClr val="FF0000"/>
                </a:solidFill>
                <a:latin typeface="Times New Roman" panose="02020603050405020304" pitchFamily="18" charset="0"/>
                <a:ea typeface="楷体_GB2312" pitchFamily="49" charset="-122"/>
              </a:endParaRPr>
            </a:p>
          </p:txBody>
        </p:sp>
        <p:sp>
          <p:nvSpPr>
            <p:cNvPr id="36879" name="Text Box 22"/>
            <p:cNvSpPr txBox="1"/>
            <p:nvPr/>
          </p:nvSpPr>
          <p:spPr>
            <a:xfrm>
              <a:off x="2736" y="547"/>
              <a:ext cx="25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I</a:t>
              </a:r>
              <a:endParaRPr lang="en-US" altLang="zh-CN" sz="2800" b="1" dirty="0">
                <a:solidFill>
                  <a:srgbClr val="FF0000"/>
                </a:solidFill>
                <a:latin typeface="Times New Roman" panose="02020603050405020304" pitchFamily="18" charset="0"/>
                <a:ea typeface="楷体_GB2312" pitchFamily="49" charset="-122"/>
              </a:endParaRPr>
            </a:p>
          </p:txBody>
        </p:sp>
      </p:grpSp>
      <p:grpSp>
        <p:nvGrpSpPr>
          <p:cNvPr id="3" name="Group 24"/>
          <p:cNvGrpSpPr/>
          <p:nvPr/>
        </p:nvGrpSpPr>
        <p:grpSpPr>
          <a:xfrm>
            <a:off x="971550" y="2484438"/>
            <a:ext cx="1824038" cy="768350"/>
            <a:chOff x="1632" y="2275"/>
            <a:chExt cx="1149" cy="484"/>
          </a:xfrm>
        </p:grpSpPr>
        <p:grpSp>
          <p:nvGrpSpPr>
            <p:cNvPr id="36881" name="Group 25"/>
            <p:cNvGrpSpPr/>
            <p:nvPr/>
          </p:nvGrpSpPr>
          <p:grpSpPr>
            <a:xfrm>
              <a:off x="1632" y="2301"/>
              <a:ext cx="1149" cy="458"/>
              <a:chOff x="1632" y="2301"/>
              <a:chExt cx="1149" cy="458"/>
            </a:xfrm>
          </p:grpSpPr>
          <p:sp>
            <p:nvSpPr>
              <p:cNvPr id="36882" name="Line 26"/>
              <p:cNvSpPr/>
              <p:nvPr/>
            </p:nvSpPr>
            <p:spPr>
              <a:xfrm rot="-5400000">
                <a:off x="1994" y="2573"/>
                <a:ext cx="361" cy="0"/>
              </a:xfrm>
              <a:prstGeom prst="line">
                <a:avLst/>
              </a:prstGeom>
              <a:ln w="38100" cap="flat" cmpd="sng">
                <a:solidFill>
                  <a:srgbClr val="FF3300"/>
                </a:solidFill>
                <a:prstDash val="solid"/>
                <a:round/>
                <a:headEnd type="none" w="sm" len="sm"/>
                <a:tailEnd type="none" w="sm" len="sm"/>
              </a:ln>
            </p:spPr>
          </p:sp>
          <p:sp>
            <p:nvSpPr>
              <p:cNvPr id="36883" name="Line 27"/>
              <p:cNvSpPr/>
              <p:nvPr/>
            </p:nvSpPr>
            <p:spPr>
              <a:xfrm rot="5400000" flipV="1">
                <a:off x="2121" y="2276"/>
                <a:ext cx="0" cy="576"/>
              </a:xfrm>
              <a:prstGeom prst="line">
                <a:avLst/>
              </a:prstGeom>
              <a:ln w="38100" cap="flat" cmpd="sng">
                <a:solidFill>
                  <a:schemeClr val="tx1"/>
                </a:solidFill>
                <a:prstDash val="solid"/>
                <a:round/>
                <a:headEnd type="none" w="sm" len="sm"/>
                <a:tailEnd type="none" w="sm" len="sm"/>
              </a:ln>
            </p:spPr>
          </p:sp>
          <p:sp>
            <p:nvSpPr>
              <p:cNvPr id="36884" name="Text Box 28"/>
              <p:cNvSpPr txBox="1"/>
              <p:nvPr/>
            </p:nvSpPr>
            <p:spPr>
              <a:xfrm>
                <a:off x="1632" y="2406"/>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6885" name="Text Box 29"/>
              <p:cNvSpPr txBox="1"/>
              <p:nvPr/>
            </p:nvSpPr>
            <p:spPr>
              <a:xfrm>
                <a:off x="2352" y="2383"/>
                <a:ext cx="429"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6886" name="AutoShape 30"/>
              <p:cNvSpPr/>
              <p:nvPr/>
            </p:nvSpPr>
            <p:spPr>
              <a:xfrm rot="5400000">
                <a:off x="1933" y="2485"/>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6887" name="Text Box 31"/>
              <p:cNvSpPr txBox="1"/>
              <p:nvPr/>
            </p:nvSpPr>
            <p:spPr>
              <a:xfrm>
                <a:off x="2214" y="2301"/>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36888" name="Text Box 32"/>
            <p:cNvSpPr txBox="1"/>
            <p:nvPr/>
          </p:nvSpPr>
          <p:spPr>
            <a:xfrm>
              <a:off x="1780" y="2275"/>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60457" name="AutoShape 41"/>
          <p:cNvSpPr>
            <a:spLocks noChangeArrowheads="1"/>
          </p:cNvSpPr>
          <p:nvPr/>
        </p:nvSpPr>
        <p:spPr bwMode="auto">
          <a:xfrm>
            <a:off x="6102350" y="3698875"/>
            <a:ext cx="2362200" cy="1828800"/>
          </a:xfrm>
          <a:prstGeom prst="wedgeRoundRectCallout">
            <a:avLst>
              <a:gd name="adj1" fmla="val -117139"/>
              <a:gd name="adj2" fmla="val -78907"/>
              <a:gd name="adj3" fmla="val 16667"/>
            </a:avLst>
          </a:prstGeom>
          <a:gradFill rotWithShape="0">
            <a:gsLst>
              <a:gs pos="0">
                <a:srgbClr val="FFFFFF"/>
              </a:gs>
              <a:gs pos="50000">
                <a:srgbClr val="FFCC99"/>
              </a:gs>
              <a:gs pos="100000">
                <a:srgbClr val="FFFFFF"/>
              </a:gs>
            </a:gsLst>
            <a:lin ang="5400000" scaled="1"/>
          </a:gradFill>
          <a:ln w="28575">
            <a:solidFill>
              <a:schemeClr val="accent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反向电流</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在一定电压</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范围内保持</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常数。</a:t>
            </a:r>
            <a:endParaRPr kumimoji="1" lang="zh-CN" altLang="en-US" sz="2800" b="1" i="0" u="sng" strike="noStrike" kern="1200" cap="none" spc="0" normalizeH="0" baseline="0" noProof="0" dirty="0">
              <a:ln>
                <a:noFill/>
              </a:ln>
              <a:solidFill>
                <a:schemeClr val="accent2"/>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endParaRPr>
          </a:p>
        </p:txBody>
      </p:sp>
      <p:sp>
        <p:nvSpPr>
          <p:cNvPr id="36890"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6891"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6892"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3" fill="hold" grpId="0" nodeType="clickEffect">
                                  <p:stCondLst>
                                    <p:cond delay="0"/>
                                  </p:stCondLst>
                                  <p:childTnLst>
                                    <p:set>
                                      <p:cBhvr>
                                        <p:cTn id="16" dur="1" fill="hold">
                                          <p:stCondLst>
                                            <p:cond delay="0"/>
                                          </p:stCondLst>
                                        </p:cTn>
                                        <p:tgtEl>
                                          <p:spTgt spid="60457"/>
                                        </p:tgtEl>
                                        <p:attrNameLst>
                                          <p:attrName>style.visibility</p:attrName>
                                        </p:attrNameLst>
                                      </p:cBhvr>
                                      <p:to>
                                        <p:strVal val="visible"/>
                                      </p:to>
                                    </p:set>
                                    <p:animEffect transition="in" filter="strips(upRight)">
                                      <p:cBhvr>
                                        <p:cTn id="17" dur="500"/>
                                        <p:tgtEl>
                                          <p:spTgt spid="604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60422"/>
                                        </p:tgtEl>
                                        <p:attrNameLst>
                                          <p:attrName>style.visibility</p:attrName>
                                        </p:attrNameLst>
                                      </p:cBhvr>
                                      <p:to>
                                        <p:strVal val="visible"/>
                                      </p:to>
                                    </p:set>
                                    <p:animEffect transition="in" filter="blinds(horizontal)">
                                      <p:cBhvr>
                                        <p:cTn id="22" dur="500"/>
                                        <p:tgtEl>
                                          <p:spTgt spid="6042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60423"/>
                                        </p:tgtEl>
                                        <p:attrNameLst>
                                          <p:attrName>style.visibility</p:attrName>
                                        </p:attrNameLst>
                                      </p:cBhvr>
                                      <p:to>
                                        <p:strVal val="visible"/>
                                      </p:to>
                                    </p:set>
                                    <p:animEffect transition="in" filter="wipe(up)">
                                      <p:cBhvr>
                                        <p:cTn id="27" dur="500"/>
                                        <p:tgtEl>
                                          <p:spTgt spid="604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0428"/>
                                        </p:tgtEl>
                                        <p:attrNameLst>
                                          <p:attrName>style.visibility</p:attrName>
                                        </p:attrNameLst>
                                      </p:cBhvr>
                                      <p:to>
                                        <p:strVal val="visible"/>
                                      </p:to>
                                    </p:set>
                                    <p:animEffect transition="in" filter="wipe(down)">
                                      <p:cBhvr>
                                        <p:cTn id="32" dur="500"/>
                                        <p:tgtEl>
                                          <p:spTgt spid="604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60426"/>
                                        </p:tgtEl>
                                        <p:attrNameLst>
                                          <p:attrName>style.visibility</p:attrName>
                                        </p:attrNameLst>
                                      </p:cBhvr>
                                      <p:to>
                                        <p:strVal val="visible"/>
                                      </p:to>
                                    </p:set>
                                    <p:animEffect transition="in" filter="wipe(left)">
                                      <p:cBhvr>
                                        <p:cTn id="37" dur="500"/>
                                        <p:tgtEl>
                                          <p:spTgt spid="60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3" grpId="0" animBg="1"/>
      <p:bldP spid="60426" grpId="0"/>
      <p:bldP spid="60428" grpId="0" animBg="1"/>
      <p:bldP spid="60457"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50" name="Rectangle 10"/>
          <p:cNvSpPr>
            <a:spLocks noChangeArrowheads="1"/>
          </p:cNvSpPr>
          <p:nvPr/>
        </p:nvSpPr>
        <p:spPr bwMode="auto">
          <a:xfrm>
            <a:off x="658813" y="1917700"/>
            <a:ext cx="7334250"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由击穿机理可以分为雪崩击穿和齐纳击穿</a:t>
            </a:r>
          </a:p>
        </p:txBody>
      </p:sp>
      <p:grpSp>
        <p:nvGrpSpPr>
          <p:cNvPr id="37891" name="Group 33"/>
          <p:cNvGrpSpPr/>
          <p:nvPr/>
        </p:nvGrpSpPr>
        <p:grpSpPr>
          <a:xfrm>
            <a:off x="4083050" y="895350"/>
            <a:ext cx="1747838" cy="798513"/>
            <a:chOff x="3984" y="672"/>
            <a:chExt cx="1101" cy="503"/>
          </a:xfrm>
        </p:grpSpPr>
        <p:sp>
          <p:nvSpPr>
            <p:cNvPr id="37892" name="Line 34"/>
            <p:cNvSpPr/>
            <p:nvPr/>
          </p:nvSpPr>
          <p:spPr>
            <a:xfrm rot="-5400000">
              <a:off x="4346" y="989"/>
              <a:ext cx="361" cy="0"/>
            </a:xfrm>
            <a:prstGeom prst="line">
              <a:avLst/>
            </a:prstGeom>
            <a:ln w="38100" cap="flat" cmpd="sng">
              <a:solidFill>
                <a:srgbClr val="FF3300"/>
              </a:solidFill>
              <a:prstDash val="solid"/>
              <a:round/>
              <a:headEnd type="none" w="sm" len="sm"/>
              <a:tailEnd type="none" w="sm" len="sm"/>
            </a:ln>
          </p:spPr>
        </p:sp>
        <p:sp>
          <p:nvSpPr>
            <p:cNvPr id="37893" name="Line 35"/>
            <p:cNvSpPr/>
            <p:nvPr/>
          </p:nvSpPr>
          <p:spPr>
            <a:xfrm rot="5400000" flipV="1">
              <a:off x="4473" y="692"/>
              <a:ext cx="0" cy="576"/>
            </a:xfrm>
            <a:prstGeom prst="line">
              <a:avLst/>
            </a:prstGeom>
            <a:ln w="38100" cap="flat" cmpd="sng">
              <a:solidFill>
                <a:schemeClr val="tx1"/>
              </a:solidFill>
              <a:prstDash val="solid"/>
              <a:round/>
              <a:headEnd type="none" w="sm" len="sm"/>
              <a:tailEnd type="none" w="sm" len="sm"/>
            </a:ln>
          </p:spPr>
        </p:sp>
        <p:sp>
          <p:nvSpPr>
            <p:cNvPr id="37894" name="Text Box 36"/>
            <p:cNvSpPr txBox="1"/>
            <p:nvPr/>
          </p:nvSpPr>
          <p:spPr>
            <a:xfrm>
              <a:off x="3984" y="822"/>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7895" name="Text Box 37"/>
            <p:cNvSpPr txBox="1"/>
            <p:nvPr/>
          </p:nvSpPr>
          <p:spPr>
            <a:xfrm>
              <a:off x="4752" y="799"/>
              <a:ext cx="33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7896" name="AutoShape 38"/>
            <p:cNvSpPr/>
            <p:nvPr/>
          </p:nvSpPr>
          <p:spPr>
            <a:xfrm rot="5400000">
              <a:off x="4285" y="901"/>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7897" name="Text Box 39"/>
            <p:cNvSpPr txBox="1"/>
            <p:nvPr/>
          </p:nvSpPr>
          <p:spPr>
            <a:xfrm>
              <a:off x="4124" y="672"/>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楷体_GB2312" pitchFamily="49" charset="-122"/>
              </a:endParaRPr>
            </a:p>
          </p:txBody>
        </p:sp>
        <p:sp>
          <p:nvSpPr>
            <p:cNvPr id="37898" name="Text Box 40"/>
            <p:cNvSpPr txBox="1"/>
            <p:nvPr/>
          </p:nvSpPr>
          <p:spPr>
            <a:xfrm>
              <a:off x="4516" y="691"/>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37899"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7900"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7901"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4" name="Rectangle 2"/>
          <p:cNvSpPr txBox="1">
            <a:spLocks noChangeArrowheads="1"/>
          </p:cNvSpPr>
          <p:nvPr/>
        </p:nvSpPr>
        <p:spPr bwMode="auto">
          <a:xfrm>
            <a:off x="863600" y="1089025"/>
            <a:ext cx="3086100" cy="609600"/>
          </a:xfrm>
          <a:prstGeom prst="rect">
            <a:avLst/>
          </a:prstGeom>
          <a:noFill/>
          <a:ln w="9525">
            <a:noFill/>
            <a:miter lim="800000"/>
          </a:ln>
        </p:spPr>
        <p:txBody>
          <a:bodyPr/>
          <a:lstStyle/>
          <a:p>
            <a:pPr marR="0" defTabSz="914400">
              <a:spcBef>
                <a:spcPct val="20000"/>
              </a:spcBef>
              <a:buClrTx/>
              <a:buSzTx/>
              <a:buFontTx/>
              <a:defRPr/>
            </a:pPr>
            <a:r>
              <a:rPr kumimoji="1" lang="zh-CN" altLang="en-US" sz="3200" b="1" kern="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反向击穿特性</a:t>
            </a:r>
          </a:p>
        </p:txBody>
      </p:sp>
      <p:sp>
        <p:nvSpPr>
          <p:cNvPr id="45" name="Rectangle 10"/>
          <p:cNvSpPr>
            <a:spLocks noChangeArrowheads="1"/>
          </p:cNvSpPr>
          <p:nvPr/>
        </p:nvSpPr>
        <p:spPr bwMode="auto">
          <a:xfrm>
            <a:off x="927100" y="2549525"/>
            <a:ext cx="7778750" cy="353822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雪崩击穿：在轻掺杂的</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PN</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结中，耗尽区很宽，当反向电压足够高时，内电场很强，少子漂移通过耗尽区时被加速，动能增大一定程度，</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少子会与中性原子的价电子碰撞，将其撞出共价键，产生电子</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空穴对。</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新产生的电子、空穴被强电场加速后，又会撞出新的电子</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空穴对，如此连锁反应，使反相电流急剧增加，出现击穿，称为雪崩击穿。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50" name="Rectangle 10"/>
          <p:cNvSpPr>
            <a:spLocks noChangeArrowheads="1"/>
          </p:cNvSpPr>
          <p:nvPr/>
        </p:nvSpPr>
        <p:spPr bwMode="auto">
          <a:xfrm>
            <a:off x="658813" y="1917700"/>
            <a:ext cx="7334250"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由击穿机理可以分为雪崩击穿和齐纳击穿</a:t>
            </a:r>
          </a:p>
        </p:txBody>
      </p:sp>
      <p:grpSp>
        <p:nvGrpSpPr>
          <p:cNvPr id="38915" name="Group 33"/>
          <p:cNvGrpSpPr/>
          <p:nvPr/>
        </p:nvGrpSpPr>
        <p:grpSpPr>
          <a:xfrm>
            <a:off x="4083050" y="895350"/>
            <a:ext cx="1747838" cy="798513"/>
            <a:chOff x="3984" y="672"/>
            <a:chExt cx="1101" cy="503"/>
          </a:xfrm>
        </p:grpSpPr>
        <p:sp>
          <p:nvSpPr>
            <p:cNvPr id="38916" name="Line 34"/>
            <p:cNvSpPr/>
            <p:nvPr/>
          </p:nvSpPr>
          <p:spPr>
            <a:xfrm rot="-5400000">
              <a:off x="4346" y="989"/>
              <a:ext cx="361" cy="0"/>
            </a:xfrm>
            <a:prstGeom prst="line">
              <a:avLst/>
            </a:prstGeom>
            <a:ln w="38100" cap="flat" cmpd="sng">
              <a:solidFill>
                <a:srgbClr val="FF3300"/>
              </a:solidFill>
              <a:prstDash val="solid"/>
              <a:round/>
              <a:headEnd type="none" w="sm" len="sm"/>
              <a:tailEnd type="none" w="sm" len="sm"/>
            </a:ln>
          </p:spPr>
        </p:sp>
        <p:sp>
          <p:nvSpPr>
            <p:cNvPr id="38917" name="Line 35"/>
            <p:cNvSpPr/>
            <p:nvPr/>
          </p:nvSpPr>
          <p:spPr>
            <a:xfrm rot="5400000" flipV="1">
              <a:off x="4473" y="692"/>
              <a:ext cx="0" cy="576"/>
            </a:xfrm>
            <a:prstGeom prst="line">
              <a:avLst/>
            </a:prstGeom>
            <a:ln w="38100" cap="flat" cmpd="sng">
              <a:solidFill>
                <a:schemeClr val="tx1"/>
              </a:solidFill>
              <a:prstDash val="solid"/>
              <a:round/>
              <a:headEnd type="none" w="sm" len="sm"/>
              <a:tailEnd type="none" w="sm" len="sm"/>
            </a:ln>
          </p:spPr>
        </p:sp>
        <p:sp>
          <p:nvSpPr>
            <p:cNvPr id="38918" name="Text Box 36"/>
            <p:cNvSpPr txBox="1"/>
            <p:nvPr/>
          </p:nvSpPr>
          <p:spPr>
            <a:xfrm>
              <a:off x="3984" y="822"/>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8919" name="Text Box 37"/>
            <p:cNvSpPr txBox="1"/>
            <p:nvPr/>
          </p:nvSpPr>
          <p:spPr>
            <a:xfrm>
              <a:off x="4752" y="799"/>
              <a:ext cx="33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8920" name="AutoShape 38"/>
            <p:cNvSpPr/>
            <p:nvPr/>
          </p:nvSpPr>
          <p:spPr>
            <a:xfrm rot="5400000">
              <a:off x="4285" y="901"/>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1" name="Text Box 39"/>
            <p:cNvSpPr txBox="1"/>
            <p:nvPr/>
          </p:nvSpPr>
          <p:spPr>
            <a:xfrm>
              <a:off x="4124" y="672"/>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楷体_GB2312" pitchFamily="49" charset="-122"/>
              </a:endParaRPr>
            </a:p>
          </p:txBody>
        </p:sp>
        <p:sp>
          <p:nvSpPr>
            <p:cNvPr id="38922" name="Text Box 40"/>
            <p:cNvSpPr txBox="1"/>
            <p:nvPr/>
          </p:nvSpPr>
          <p:spPr>
            <a:xfrm>
              <a:off x="4516" y="691"/>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38923"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4"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5"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4" name="Rectangle 2"/>
          <p:cNvSpPr txBox="1">
            <a:spLocks noChangeArrowheads="1"/>
          </p:cNvSpPr>
          <p:nvPr/>
        </p:nvSpPr>
        <p:spPr bwMode="auto">
          <a:xfrm>
            <a:off x="863600" y="1130300"/>
            <a:ext cx="3086100" cy="609600"/>
          </a:xfrm>
          <a:prstGeom prst="rect">
            <a:avLst/>
          </a:prstGeom>
          <a:noFill/>
          <a:ln w="9525">
            <a:noFill/>
            <a:miter lim="800000"/>
          </a:ln>
        </p:spPr>
        <p:txBody>
          <a:bodyPr/>
          <a:lstStyle/>
          <a:p>
            <a:pPr marR="0" defTabSz="914400">
              <a:spcBef>
                <a:spcPct val="20000"/>
              </a:spcBef>
              <a:buClrTx/>
              <a:buSzTx/>
              <a:buFontTx/>
              <a:defRPr/>
            </a:pPr>
            <a:r>
              <a:rPr kumimoji="1" lang="zh-CN" altLang="en-US" sz="3200" b="1" kern="0" cap="none" spc="0" normalizeH="0" baseline="0" noProof="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反向击穿特性</a:t>
            </a:r>
          </a:p>
        </p:txBody>
      </p:sp>
      <p:sp>
        <p:nvSpPr>
          <p:cNvPr id="45" name="Rectangle 10"/>
          <p:cNvSpPr>
            <a:spLocks noChangeArrowheads="1"/>
          </p:cNvSpPr>
          <p:nvPr/>
        </p:nvSpPr>
        <p:spPr bwMode="auto">
          <a:xfrm>
            <a:off x="927100" y="2549525"/>
            <a:ext cx="7378700" cy="3092450"/>
          </a:xfrm>
          <a:prstGeom prst="rect">
            <a:avLst/>
          </a:prstGeom>
          <a:noFill/>
          <a:ln w="9525">
            <a:noFill/>
            <a:miter lim="800000"/>
          </a:ln>
          <a:effectLst/>
        </p:spPr>
        <p:txBody>
          <a:bodyPr>
            <a:spAutoFit/>
          </a:bodyPr>
          <a:lstStyle/>
          <a:p>
            <a:pPr marL="0" marR="0" lvl="0" indent="0" algn="l" defTabSz="914400" rtl="0" eaLnBrk="1" fontAlgn="base" latinLnBrk="0" hangingPunct="1">
              <a:lnSpc>
                <a:spcPts val="3900"/>
              </a:lnSpc>
              <a:spcBef>
                <a:spcPct val="50000"/>
              </a:spcBef>
              <a:spcAft>
                <a:spcPct val="0"/>
              </a:spcAft>
              <a:buClrTx/>
              <a:buSzTx/>
              <a:buFontTx/>
              <a:buNone/>
              <a:defRPr/>
            </a:pPr>
            <a:r>
              <a:rPr kumimoji="1" lang="zh-CN" altLang="en-US"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齐纳击穿：在重掺杂的</a:t>
            </a:r>
            <a:r>
              <a:rPr kumimoji="1" lang="en-US" altLang="zh-CN"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PN</a:t>
            </a:r>
            <a:r>
              <a:rPr kumimoji="1" lang="zh-CN" altLang="en-US"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结中，耗尽区很窄，所以不大的反向电压就能在耗尽区形成很强的电场。当反向电压大到一定程度，</a:t>
            </a:r>
            <a:r>
              <a:rPr kumimoji="1" lang="zh-CN" altLang="en-US"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强电场足已将耗尽区内中性原子的价电子直接拉出共价键，</a:t>
            </a:r>
            <a:r>
              <a:rPr kumimoji="1" lang="zh-CN" altLang="en-US"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产生大量的电子</a:t>
            </a:r>
            <a:r>
              <a:rPr kumimoji="1" lang="en-US" altLang="zh-CN"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r>
              <a:rPr kumimoji="1" lang="zh-CN" altLang="en-US" sz="26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空穴对。使反相电流急剧增加，出现击穿，称为齐纳击穿或场致击穿。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42" name="Rectangle 2"/>
          <p:cNvSpPr>
            <a:spLocks noGrp="1" noChangeArrowheads="1"/>
          </p:cNvSpPr>
          <p:nvPr>
            <p:ph type="subTitle" idx="1"/>
          </p:nvPr>
        </p:nvSpPr>
        <p:spPr>
          <a:xfrm>
            <a:off x="457200" y="381000"/>
            <a:ext cx="38862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9.3.2  </a:t>
            </a:r>
            <a:r>
              <a:rPr kumimoji="1" lang="zh-CN" altLang="en-US"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伏安特性</a:t>
            </a:r>
          </a:p>
        </p:txBody>
      </p:sp>
      <p:sp>
        <p:nvSpPr>
          <p:cNvPr id="39939" name="Line 3"/>
          <p:cNvSpPr/>
          <p:nvPr/>
        </p:nvSpPr>
        <p:spPr>
          <a:xfrm flipV="1">
            <a:off x="4343400" y="3027363"/>
            <a:ext cx="442913" cy="20637"/>
          </a:xfrm>
          <a:prstGeom prst="line">
            <a:avLst/>
          </a:prstGeom>
          <a:ln w="38100" cap="flat" cmpd="sng">
            <a:solidFill>
              <a:srgbClr val="FF0000"/>
            </a:solidFill>
            <a:prstDash val="solid"/>
            <a:round/>
            <a:headEnd type="arrow" w="med" len="sm"/>
            <a:tailEnd type="arrow" w="med" len="sm"/>
          </a:ln>
        </p:spPr>
      </p:sp>
      <p:sp>
        <p:nvSpPr>
          <p:cNvPr id="61444" name="Text Box 4"/>
          <p:cNvSpPr txBox="1">
            <a:spLocks noChangeArrowheads="1"/>
          </p:cNvSpPr>
          <p:nvPr/>
        </p:nvSpPr>
        <p:spPr bwMode="auto">
          <a:xfrm>
            <a:off x="6553200" y="3505200"/>
            <a:ext cx="1905000" cy="946150"/>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硅管</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0.5V,</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锗管</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39941" name="Line 5"/>
          <p:cNvSpPr/>
          <p:nvPr/>
        </p:nvSpPr>
        <p:spPr>
          <a:xfrm flipV="1">
            <a:off x="5181600" y="1447800"/>
            <a:ext cx="0" cy="1600200"/>
          </a:xfrm>
          <a:prstGeom prst="line">
            <a:avLst/>
          </a:prstGeom>
          <a:ln w="38100" cap="flat" cmpd="sng">
            <a:solidFill>
              <a:srgbClr val="FF0000"/>
            </a:solidFill>
            <a:prstDash val="dash"/>
            <a:round/>
            <a:headEnd type="none" w="sm" len="sm"/>
            <a:tailEnd type="none" w="sm" len="sm"/>
          </a:ln>
        </p:spPr>
      </p:sp>
      <p:sp>
        <p:nvSpPr>
          <p:cNvPr id="39942" name="Line 6"/>
          <p:cNvSpPr/>
          <p:nvPr/>
        </p:nvSpPr>
        <p:spPr>
          <a:xfrm>
            <a:off x="2667000" y="2974975"/>
            <a:ext cx="0" cy="301625"/>
          </a:xfrm>
          <a:prstGeom prst="line">
            <a:avLst/>
          </a:prstGeom>
          <a:ln w="38100" cap="flat" cmpd="sng">
            <a:solidFill>
              <a:srgbClr val="FF3300"/>
            </a:solidFill>
            <a:prstDash val="sysDot"/>
            <a:round/>
            <a:headEnd type="none" w="med" len="med"/>
            <a:tailEnd type="none" w="med" len="med"/>
          </a:ln>
        </p:spPr>
      </p:sp>
      <p:sp>
        <p:nvSpPr>
          <p:cNvPr id="39943" name="AutoShape 7"/>
          <p:cNvSpPr/>
          <p:nvPr/>
        </p:nvSpPr>
        <p:spPr>
          <a:xfrm>
            <a:off x="2057400" y="1524000"/>
            <a:ext cx="1828800" cy="914400"/>
          </a:xfrm>
          <a:prstGeom prst="wedgeRoundRectCallout">
            <a:avLst>
              <a:gd name="adj1" fmla="val -17185"/>
              <a:gd name="adj2" fmla="val 113370"/>
              <a:gd name="adj3" fmla="val 16667"/>
            </a:avLst>
          </a:prstGeom>
          <a:gradFill rotWithShape="0">
            <a:gsLst>
              <a:gs pos="0">
                <a:srgbClr val="FFFFFF"/>
              </a:gs>
              <a:gs pos="50000">
                <a:srgbClr val="00FF00"/>
              </a:gs>
              <a:gs pos="100000">
                <a:srgbClr val="FFFFFF"/>
              </a:gs>
            </a:gsLst>
            <a:lin ang="5400000" scaled="1"/>
            <a:tileRect/>
          </a:gradFill>
          <a:ln w="28575" cap="flat" cmpd="sng">
            <a:solidFill>
              <a:srgbClr val="FF3300"/>
            </a:solidFill>
            <a:prstDash val="solid"/>
            <a:miter/>
            <a:headEnd type="none" w="med" len="med"/>
            <a:tailEnd type="none" w="med" len="med"/>
          </a:ln>
        </p:spPr>
        <p:txBody>
          <a:bodyPr wrap="none" anchor="ctr" anchorCtr="0"/>
          <a:lstStyle/>
          <a:p>
            <a:pPr algn="ctr">
              <a:lnSpc>
                <a:spcPct val="90000"/>
              </a:lnSpc>
              <a:spcBef>
                <a:spcPct val="5000"/>
              </a:spcBef>
            </a:pPr>
            <a:r>
              <a:rPr lang="zh-CN" altLang="en-US" sz="2800" b="1" dirty="0">
                <a:solidFill>
                  <a:schemeClr val="accent2"/>
                </a:solidFill>
                <a:latin typeface="Times New Roman" panose="02020603050405020304" pitchFamily="18" charset="0"/>
                <a:ea typeface="宋体" panose="02010600030101010101" pitchFamily="2" charset="-122"/>
              </a:rPr>
              <a:t>反向击穿</a:t>
            </a:r>
          </a:p>
          <a:p>
            <a:pPr algn="ctr">
              <a:lnSpc>
                <a:spcPct val="90000"/>
              </a:lnSpc>
              <a:spcBef>
                <a:spcPct val="5000"/>
              </a:spcBef>
            </a:pPr>
            <a:r>
              <a:rPr lang="zh-CN" altLang="en-US" sz="2800" b="1" dirty="0">
                <a:solidFill>
                  <a:schemeClr val="accent2"/>
                </a:solidFill>
                <a:latin typeface="Times New Roman" panose="02020603050405020304" pitchFamily="18" charset="0"/>
                <a:ea typeface="宋体" panose="02010600030101010101" pitchFamily="2" charset="-122"/>
              </a:rPr>
              <a:t>电压</a:t>
            </a:r>
            <a:r>
              <a:rPr lang="en-US" altLang="zh-CN" sz="2800" b="1" i="1" dirty="0">
                <a:solidFill>
                  <a:schemeClr val="accent2"/>
                </a:solidFill>
                <a:latin typeface="Times New Roman" panose="02020603050405020304" pitchFamily="18" charset="0"/>
                <a:ea typeface="楷体_GB2312" pitchFamily="49" charset="-122"/>
              </a:rPr>
              <a:t>U</a:t>
            </a:r>
            <a:r>
              <a:rPr lang="en-US" altLang="zh-CN" sz="2800" b="1" baseline="-25000" dirty="0">
                <a:solidFill>
                  <a:schemeClr val="accent2"/>
                </a:solidFill>
                <a:latin typeface="Times New Roman" panose="02020603050405020304" pitchFamily="18" charset="0"/>
                <a:ea typeface="楷体_GB2312" pitchFamily="49" charset="-122"/>
              </a:rPr>
              <a:t>(BR)</a:t>
            </a:r>
            <a:endParaRPr lang="en-US" altLang="zh-CN" sz="2800" b="1" u="sng" dirty="0">
              <a:solidFill>
                <a:schemeClr val="accent2"/>
              </a:solidFill>
              <a:latin typeface="Times New Roman" panose="02020603050405020304" pitchFamily="18" charset="0"/>
              <a:ea typeface="楷体_GB2312" pitchFamily="49" charset="-122"/>
            </a:endParaRPr>
          </a:p>
        </p:txBody>
      </p:sp>
      <p:sp>
        <p:nvSpPr>
          <p:cNvPr id="61448" name="AutoShape 8" descr="40%"/>
          <p:cNvSpPr>
            <a:spLocks noChangeArrowheads="1"/>
          </p:cNvSpPr>
          <p:nvPr/>
        </p:nvSpPr>
        <p:spPr bwMode="auto">
          <a:xfrm>
            <a:off x="5334000" y="1981200"/>
            <a:ext cx="1752600" cy="762000"/>
          </a:xfrm>
          <a:prstGeom prst="wedgeRoundRectCallout">
            <a:avLst>
              <a:gd name="adj1" fmla="val -57792"/>
              <a:gd name="adj2" fmla="val 85208"/>
              <a:gd name="adj3" fmla="val 16667"/>
            </a:avLst>
          </a:prstGeom>
          <a:pattFill prst="pct40">
            <a:fgClr>
              <a:srgbClr val="FFFF00"/>
            </a:fgClr>
            <a:bgClr>
              <a:srgbClr val="FFFFFF"/>
            </a:bgClr>
          </a:pattFill>
          <a:ln w="28575">
            <a:solidFill>
              <a:srgbClr val="006600"/>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导通压降</a:t>
            </a:r>
          </a:p>
        </p:txBody>
      </p:sp>
      <p:sp>
        <p:nvSpPr>
          <p:cNvPr id="61449" name="Rectangle 9"/>
          <p:cNvSpPr>
            <a:spLocks noChangeArrowheads="1"/>
          </p:cNvSpPr>
          <p:nvPr/>
        </p:nvSpPr>
        <p:spPr bwMode="auto">
          <a:xfrm>
            <a:off x="4953000" y="4724400"/>
            <a:ext cx="3429000" cy="946150"/>
          </a:xfrm>
          <a:prstGeom prst="rect">
            <a:avLst/>
          </a:prstGeom>
          <a:gradFill rotWithShape="1">
            <a:gsLst>
              <a:gs pos="0">
                <a:srgbClr val="FFFFFF"/>
              </a:gs>
              <a:gs pos="50000">
                <a:srgbClr val="CCFFFF"/>
              </a:gs>
              <a:gs pos="100000">
                <a:srgbClr val="FFFFFF"/>
              </a:gs>
            </a:gsLst>
            <a:lin ang="5400000" scaled="1"/>
          </a:grad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外加电压大于死区电压二极管才能导通。</a:t>
            </a:r>
          </a:p>
        </p:txBody>
      </p:sp>
      <p:sp>
        <p:nvSpPr>
          <p:cNvPr id="61450" name="Rectangle 10"/>
          <p:cNvSpPr>
            <a:spLocks noChangeArrowheads="1"/>
          </p:cNvSpPr>
          <p:nvPr/>
        </p:nvSpPr>
        <p:spPr bwMode="auto">
          <a:xfrm>
            <a:off x="533400" y="5027613"/>
            <a:ext cx="3810000" cy="13731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A5002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外加电压大于反向击穿电压二极管被击穿，失去单向导电性。</a:t>
            </a:r>
          </a:p>
        </p:txBody>
      </p:sp>
      <p:sp>
        <p:nvSpPr>
          <p:cNvPr id="61451" name="AutoShape 11"/>
          <p:cNvSpPr>
            <a:spLocks noChangeArrowheads="1"/>
          </p:cNvSpPr>
          <p:nvPr/>
        </p:nvSpPr>
        <p:spPr bwMode="auto">
          <a:xfrm>
            <a:off x="5486400" y="304800"/>
            <a:ext cx="1905000" cy="762000"/>
          </a:xfrm>
          <a:prstGeom prst="wedgeRoundRectCallout">
            <a:avLst>
              <a:gd name="adj1" fmla="val -65583"/>
              <a:gd name="adj2" fmla="val 118542"/>
              <a:gd name="adj3" fmla="val 16667"/>
            </a:avLst>
          </a:prstGeom>
          <a:gradFill rotWithShape="0">
            <a:gsLst>
              <a:gs pos="0">
                <a:srgbClr val="FFFFFF"/>
              </a:gs>
              <a:gs pos="50000">
                <a:srgbClr val="FFCCCC"/>
              </a:gs>
              <a:gs pos="100000">
                <a:srgbClr val="FFFFFF"/>
              </a:gs>
            </a:gsLst>
            <a:lin ang="5400000" scaled="1"/>
          </a:gradFill>
          <a:ln w="28575">
            <a:solidFill>
              <a:srgbClr val="FF3300"/>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正向特性</a:t>
            </a:r>
          </a:p>
        </p:txBody>
      </p:sp>
      <p:sp>
        <p:nvSpPr>
          <p:cNvPr id="39948" name="AutoShape 12"/>
          <p:cNvSpPr/>
          <p:nvPr/>
        </p:nvSpPr>
        <p:spPr>
          <a:xfrm>
            <a:off x="2590800" y="4267200"/>
            <a:ext cx="1676400" cy="685800"/>
          </a:xfrm>
          <a:prstGeom prst="wedgeRoundRectCallout">
            <a:avLst>
              <a:gd name="adj1" fmla="val -48579"/>
              <a:gd name="adj2" fmla="val -92593"/>
              <a:gd name="adj3" fmla="val 16667"/>
            </a:avLst>
          </a:prstGeom>
          <a:gradFill rotWithShape="0">
            <a:gsLst>
              <a:gs pos="0">
                <a:srgbClr val="FFFFFF"/>
              </a:gs>
              <a:gs pos="50000">
                <a:srgbClr val="00FF00"/>
              </a:gs>
              <a:gs pos="100000">
                <a:srgbClr val="FFFFFF"/>
              </a:gs>
            </a:gsLst>
            <a:lin ang="5400000" scaled="1"/>
            <a:tileRect/>
          </a:gradFill>
          <a:ln w="28575" cap="flat" cmpd="sng">
            <a:solidFill>
              <a:srgbClr val="FF3300"/>
            </a:solidFill>
            <a:prstDash val="solid"/>
            <a:miter/>
            <a:headEnd type="none" w="med" len="med"/>
            <a:tailEnd type="none" w="med" len="med"/>
          </a:ln>
        </p:spPr>
        <p:txBody>
          <a:bodyPr wrap="none" anchor="ctr" anchorCtr="0"/>
          <a:lstStyle/>
          <a:p>
            <a:pPr algn="ctr">
              <a:spcBef>
                <a:spcPct val="50000"/>
              </a:spcBef>
            </a:pPr>
            <a:r>
              <a:rPr lang="zh-CN" altLang="en-US" sz="2800" b="1" dirty="0">
                <a:solidFill>
                  <a:schemeClr val="accent2"/>
                </a:solidFill>
                <a:latin typeface="宋体" panose="02010600030101010101" pitchFamily="2" charset="-122"/>
                <a:ea typeface="宋体" panose="02010600030101010101" pitchFamily="2" charset="-122"/>
              </a:rPr>
              <a:t>反向特性</a:t>
            </a:r>
          </a:p>
        </p:txBody>
      </p:sp>
      <p:sp>
        <p:nvSpPr>
          <p:cNvPr id="61454" name="Text Box 14"/>
          <p:cNvSpPr txBox="1">
            <a:spLocks noChangeArrowheads="1"/>
          </p:cNvSpPr>
          <p:nvPr/>
        </p:nvSpPr>
        <p:spPr bwMode="auto">
          <a:xfrm>
            <a:off x="7086600" y="1828800"/>
            <a:ext cx="2209800" cy="946150"/>
          </a:xfrm>
          <a:prstGeom prst="rect">
            <a:avLst/>
          </a:prstGeom>
          <a:noFill/>
          <a:ln w="38100">
            <a:noFill/>
            <a:miter lim="800000"/>
            <a:headEnd type="none" w="sm" len="sm"/>
            <a:tailEnd type="none" w="sm" len="sm"/>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硅</a:t>
            </a:r>
            <a:r>
              <a:rPr kumimoji="1" lang="en-US" altLang="zh-CN"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0</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.6~0.8V,</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锗0</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0.3V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grpSp>
        <p:nvGrpSpPr>
          <p:cNvPr id="39950" name="Group 15"/>
          <p:cNvGrpSpPr/>
          <p:nvPr/>
        </p:nvGrpSpPr>
        <p:grpSpPr>
          <a:xfrm>
            <a:off x="2133600" y="749300"/>
            <a:ext cx="5362575" cy="4168775"/>
            <a:chOff x="1344" y="616"/>
            <a:chExt cx="3378" cy="2626"/>
          </a:xfrm>
        </p:grpSpPr>
        <p:sp>
          <p:nvSpPr>
            <p:cNvPr id="39951" name="Line 16"/>
            <p:cNvSpPr/>
            <p:nvPr/>
          </p:nvSpPr>
          <p:spPr>
            <a:xfrm>
              <a:off x="2706" y="732"/>
              <a:ext cx="0" cy="2510"/>
            </a:xfrm>
            <a:prstGeom prst="line">
              <a:avLst/>
            </a:prstGeom>
            <a:ln w="25400" cap="flat" cmpd="sng">
              <a:solidFill>
                <a:schemeClr val="tx1"/>
              </a:solidFill>
              <a:prstDash val="solid"/>
              <a:round/>
              <a:headEnd type="arrow" w="sm" len="lg"/>
              <a:tailEnd type="none" w="sm" len="sm"/>
            </a:ln>
          </p:spPr>
        </p:sp>
        <p:sp>
          <p:nvSpPr>
            <p:cNvPr id="39952" name="Line 17"/>
            <p:cNvSpPr/>
            <p:nvPr/>
          </p:nvSpPr>
          <p:spPr>
            <a:xfrm rot="5400000">
              <a:off x="2775" y="630"/>
              <a:ext cx="0" cy="2862"/>
            </a:xfrm>
            <a:prstGeom prst="line">
              <a:avLst/>
            </a:prstGeom>
            <a:ln w="25400" cap="flat" cmpd="sng">
              <a:solidFill>
                <a:schemeClr val="tx1"/>
              </a:solidFill>
              <a:prstDash val="solid"/>
              <a:round/>
              <a:headEnd type="arrow" w="sm" len="lg"/>
              <a:tailEnd type="none" w="sm" len="sm"/>
            </a:ln>
          </p:spPr>
        </p:sp>
        <p:sp>
          <p:nvSpPr>
            <p:cNvPr id="39953" name="Freeform 18"/>
            <p:cNvSpPr/>
            <p:nvPr/>
          </p:nvSpPr>
          <p:spPr>
            <a:xfrm>
              <a:off x="2706" y="763"/>
              <a:ext cx="609" cy="1306"/>
            </a:xfrm>
            <a:custGeom>
              <a:avLst/>
              <a:gdLst/>
              <a:ahLst/>
              <a:cxnLst>
                <a:cxn ang="0">
                  <a:pos x="0" y="2"/>
                </a:cxn>
                <a:cxn ang="0">
                  <a:pos x="276" y="2"/>
                </a:cxn>
                <a:cxn ang="0">
                  <a:pos x="355" y="2"/>
                </a:cxn>
                <a:cxn ang="0">
                  <a:pos x="380" y="2"/>
                </a:cxn>
                <a:cxn ang="0">
                  <a:pos x="400" y="2"/>
                </a:cxn>
                <a:cxn ang="0">
                  <a:pos x="436" y="2"/>
                </a:cxn>
                <a:cxn ang="0">
                  <a:pos x="609" y="0"/>
                </a:cxn>
              </a:cxnLst>
              <a:rect l="0" t="0" r="0" b="0"/>
              <a:pathLst>
                <a:path w="609" h="1693">
                  <a:moveTo>
                    <a:pt x="0" y="1689"/>
                  </a:moveTo>
                  <a:cubicBezTo>
                    <a:pt x="46" y="1687"/>
                    <a:pt x="217" y="1693"/>
                    <a:pt x="276" y="1677"/>
                  </a:cubicBezTo>
                  <a:cubicBezTo>
                    <a:pt x="335" y="1661"/>
                    <a:pt x="338" y="1615"/>
                    <a:pt x="355" y="1591"/>
                  </a:cubicBezTo>
                  <a:cubicBezTo>
                    <a:pt x="372" y="1567"/>
                    <a:pt x="373" y="1555"/>
                    <a:pt x="380" y="1533"/>
                  </a:cubicBezTo>
                  <a:cubicBezTo>
                    <a:pt x="387" y="1511"/>
                    <a:pt x="391" y="1503"/>
                    <a:pt x="400" y="1457"/>
                  </a:cubicBezTo>
                  <a:cubicBezTo>
                    <a:pt x="409" y="1411"/>
                    <a:pt x="401" y="1498"/>
                    <a:pt x="436" y="1255"/>
                  </a:cubicBezTo>
                  <a:cubicBezTo>
                    <a:pt x="471" y="1012"/>
                    <a:pt x="580" y="209"/>
                    <a:pt x="609" y="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9954" name="Line 19"/>
            <p:cNvSpPr/>
            <p:nvPr/>
          </p:nvSpPr>
          <p:spPr>
            <a:xfrm>
              <a:off x="2706" y="2066"/>
              <a:ext cx="0" cy="0"/>
            </a:xfrm>
            <a:prstGeom prst="line">
              <a:avLst/>
            </a:prstGeom>
            <a:ln w="38100" cap="flat" cmpd="sng">
              <a:solidFill>
                <a:srgbClr val="FFFF99"/>
              </a:solidFill>
              <a:prstDash val="solid"/>
              <a:round/>
              <a:headEnd type="none" w="sm" len="sm"/>
              <a:tailEnd type="none" w="sm" len="sm"/>
            </a:ln>
          </p:spPr>
        </p:sp>
        <p:sp>
          <p:nvSpPr>
            <p:cNvPr id="39955" name="Freeform 20"/>
            <p:cNvSpPr/>
            <p:nvPr/>
          </p:nvSpPr>
          <p:spPr>
            <a:xfrm>
              <a:off x="1554" y="2066"/>
              <a:ext cx="1152" cy="1065"/>
            </a:xfrm>
            <a:custGeom>
              <a:avLst/>
              <a:gdLst/>
              <a:ahLst/>
              <a:cxnLst>
                <a:cxn ang="0">
                  <a:pos x="1152" y="0"/>
                </a:cxn>
                <a:cxn ang="0">
                  <a:pos x="1086" y="2"/>
                </a:cxn>
                <a:cxn ang="0">
                  <a:pos x="966" y="2"/>
                </a:cxn>
                <a:cxn ang="0">
                  <a:pos x="558" y="2"/>
                </a:cxn>
                <a:cxn ang="0">
                  <a:pos x="258" y="2"/>
                </a:cxn>
                <a:cxn ang="0">
                  <a:pos x="162" y="2"/>
                </a:cxn>
                <a:cxn ang="0">
                  <a:pos x="114" y="2"/>
                </a:cxn>
                <a:cxn ang="0">
                  <a:pos x="0" y="2"/>
                </a:cxn>
              </a:cxnLst>
              <a:rect l="0" t="0" r="0" b="0"/>
              <a:pathLst>
                <a:path w="1152" h="1380">
                  <a:moveTo>
                    <a:pt x="1152" y="0"/>
                  </a:moveTo>
                  <a:cubicBezTo>
                    <a:pt x="1141" y="8"/>
                    <a:pt x="1117" y="38"/>
                    <a:pt x="1086" y="48"/>
                  </a:cubicBezTo>
                  <a:cubicBezTo>
                    <a:pt x="1055" y="58"/>
                    <a:pt x="1054" y="57"/>
                    <a:pt x="966" y="60"/>
                  </a:cubicBezTo>
                  <a:cubicBezTo>
                    <a:pt x="878" y="63"/>
                    <a:pt x="676" y="63"/>
                    <a:pt x="558" y="66"/>
                  </a:cubicBezTo>
                  <a:cubicBezTo>
                    <a:pt x="440" y="69"/>
                    <a:pt x="324" y="70"/>
                    <a:pt x="258" y="78"/>
                  </a:cubicBezTo>
                  <a:cubicBezTo>
                    <a:pt x="192" y="86"/>
                    <a:pt x="186" y="81"/>
                    <a:pt x="162" y="114"/>
                  </a:cubicBezTo>
                  <a:cubicBezTo>
                    <a:pt x="138" y="147"/>
                    <a:pt x="141" y="65"/>
                    <a:pt x="114" y="276"/>
                  </a:cubicBezTo>
                  <a:cubicBezTo>
                    <a:pt x="87" y="487"/>
                    <a:pt x="24" y="1150"/>
                    <a:pt x="0" y="1380"/>
                  </a:cubicBezTo>
                </a:path>
              </a:pathLst>
            </a:custGeom>
            <a:noFill/>
            <a:ln w="38100" cap="flat" cmpd="sng">
              <a:solidFill>
                <a:schemeClr val="tx1"/>
              </a:solidFill>
              <a:prstDash val="solid"/>
              <a:round/>
              <a:headEnd type="none" w="sm" len="sm"/>
              <a:tailEnd type="none" w="sm" len="sm"/>
            </a:ln>
          </p:spPr>
          <p:txBody>
            <a:bodyPr/>
            <a:lstStyle/>
            <a:p>
              <a:endParaRPr lang="zh-CN" altLang="en-US"/>
            </a:p>
          </p:txBody>
        </p:sp>
        <p:sp>
          <p:nvSpPr>
            <p:cNvPr id="39956" name="Text Box 21"/>
            <p:cNvSpPr txBox="1"/>
            <p:nvPr/>
          </p:nvSpPr>
          <p:spPr>
            <a:xfrm>
              <a:off x="4002" y="1883"/>
              <a:ext cx="720"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U</a:t>
              </a:r>
              <a:endParaRPr lang="en-US" altLang="zh-CN" sz="2800" b="1" dirty="0">
                <a:solidFill>
                  <a:srgbClr val="FF0000"/>
                </a:solidFill>
                <a:latin typeface="Times New Roman" panose="02020603050405020304" pitchFamily="18" charset="0"/>
                <a:ea typeface="楷体_GB2312" pitchFamily="49" charset="-122"/>
              </a:endParaRPr>
            </a:p>
          </p:txBody>
        </p:sp>
        <p:sp>
          <p:nvSpPr>
            <p:cNvPr id="39957" name="Text Box 22"/>
            <p:cNvSpPr txBox="1"/>
            <p:nvPr/>
          </p:nvSpPr>
          <p:spPr>
            <a:xfrm>
              <a:off x="2736" y="616"/>
              <a:ext cx="25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solidFill>
                    <a:srgbClr val="FF0000"/>
                  </a:solidFill>
                  <a:latin typeface="Times New Roman" panose="02020603050405020304" pitchFamily="18" charset="0"/>
                  <a:ea typeface="楷体_GB2312" pitchFamily="49" charset="-122"/>
                </a:rPr>
                <a:t>I</a:t>
              </a:r>
              <a:endParaRPr lang="en-US" altLang="zh-CN" sz="2800" b="1" dirty="0">
                <a:solidFill>
                  <a:srgbClr val="FF0000"/>
                </a:solidFill>
                <a:latin typeface="Times New Roman" panose="02020603050405020304" pitchFamily="18" charset="0"/>
                <a:ea typeface="楷体_GB2312" pitchFamily="49" charset="-122"/>
              </a:endParaRPr>
            </a:p>
          </p:txBody>
        </p:sp>
      </p:grpSp>
      <p:sp>
        <p:nvSpPr>
          <p:cNvPr id="61463" name="AutoShape 23"/>
          <p:cNvSpPr>
            <a:spLocks noChangeArrowheads="1"/>
          </p:cNvSpPr>
          <p:nvPr/>
        </p:nvSpPr>
        <p:spPr bwMode="auto">
          <a:xfrm>
            <a:off x="4876800" y="3657600"/>
            <a:ext cx="1676400" cy="685800"/>
          </a:xfrm>
          <a:prstGeom prst="wedgeRoundRectCallout">
            <a:avLst>
              <a:gd name="adj1" fmla="val -61551"/>
              <a:gd name="adj2" fmla="val -116667"/>
              <a:gd name="adj3" fmla="val 16667"/>
            </a:avLst>
          </a:prstGeom>
          <a:gradFill rotWithShape="0">
            <a:gsLst>
              <a:gs pos="0">
                <a:srgbClr val="FFFFFF"/>
              </a:gs>
              <a:gs pos="50000">
                <a:srgbClr val="FF9999"/>
              </a:gs>
              <a:gs pos="100000">
                <a:srgbClr val="FFFFFF"/>
              </a:gs>
            </a:gsLst>
            <a:lin ang="5400000" scaled="1"/>
          </a:gradFill>
          <a:ln w="38100">
            <a:solidFill>
              <a:srgbClr val="006600"/>
            </a:solidFill>
            <a:miter lim="800000"/>
          </a:ln>
          <a:effectLst/>
        </p:spPr>
        <p:txBody>
          <a:bodyPr wrap="none" anchor="ct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死区电压</a:t>
            </a:r>
          </a:p>
        </p:txBody>
      </p:sp>
      <p:grpSp>
        <p:nvGrpSpPr>
          <p:cNvPr id="39959" name="Group 24"/>
          <p:cNvGrpSpPr/>
          <p:nvPr/>
        </p:nvGrpSpPr>
        <p:grpSpPr>
          <a:xfrm>
            <a:off x="2671763" y="3346450"/>
            <a:ext cx="1824037" cy="768350"/>
            <a:chOff x="1632" y="2275"/>
            <a:chExt cx="1149" cy="484"/>
          </a:xfrm>
        </p:grpSpPr>
        <p:grpSp>
          <p:nvGrpSpPr>
            <p:cNvPr id="39960" name="Group 25"/>
            <p:cNvGrpSpPr/>
            <p:nvPr/>
          </p:nvGrpSpPr>
          <p:grpSpPr>
            <a:xfrm>
              <a:off x="1632" y="2308"/>
              <a:ext cx="1149" cy="451"/>
              <a:chOff x="1632" y="2308"/>
              <a:chExt cx="1149" cy="451"/>
            </a:xfrm>
          </p:grpSpPr>
          <p:sp>
            <p:nvSpPr>
              <p:cNvPr id="39961" name="Line 26"/>
              <p:cNvSpPr/>
              <p:nvPr/>
            </p:nvSpPr>
            <p:spPr>
              <a:xfrm rot="-5400000">
                <a:off x="1994" y="2573"/>
                <a:ext cx="361" cy="0"/>
              </a:xfrm>
              <a:prstGeom prst="line">
                <a:avLst/>
              </a:prstGeom>
              <a:ln w="38100" cap="flat" cmpd="sng">
                <a:solidFill>
                  <a:srgbClr val="FF3300"/>
                </a:solidFill>
                <a:prstDash val="solid"/>
                <a:round/>
                <a:headEnd type="none" w="sm" len="sm"/>
                <a:tailEnd type="none" w="sm" len="sm"/>
              </a:ln>
            </p:spPr>
          </p:sp>
          <p:sp>
            <p:nvSpPr>
              <p:cNvPr id="39962" name="Line 27"/>
              <p:cNvSpPr/>
              <p:nvPr/>
            </p:nvSpPr>
            <p:spPr>
              <a:xfrm rot="5400000" flipV="1">
                <a:off x="2121" y="2276"/>
                <a:ext cx="0" cy="576"/>
              </a:xfrm>
              <a:prstGeom prst="line">
                <a:avLst/>
              </a:prstGeom>
              <a:ln w="38100" cap="flat" cmpd="sng">
                <a:solidFill>
                  <a:schemeClr val="tx1"/>
                </a:solidFill>
                <a:prstDash val="solid"/>
                <a:round/>
                <a:headEnd type="none" w="sm" len="sm"/>
                <a:tailEnd type="none" w="sm" len="sm"/>
              </a:ln>
            </p:spPr>
          </p:sp>
          <p:sp>
            <p:nvSpPr>
              <p:cNvPr id="39963" name="Text Box 28"/>
              <p:cNvSpPr txBox="1"/>
              <p:nvPr/>
            </p:nvSpPr>
            <p:spPr>
              <a:xfrm>
                <a:off x="1632" y="2406"/>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9964" name="Text Box 29"/>
              <p:cNvSpPr txBox="1"/>
              <p:nvPr/>
            </p:nvSpPr>
            <p:spPr>
              <a:xfrm>
                <a:off x="2352" y="2383"/>
                <a:ext cx="429"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9965" name="AutoShape 30"/>
              <p:cNvSpPr/>
              <p:nvPr/>
            </p:nvSpPr>
            <p:spPr>
              <a:xfrm rot="5400000">
                <a:off x="1933" y="2485"/>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9966" name="Text Box 31"/>
              <p:cNvSpPr txBox="1"/>
              <p:nvPr/>
            </p:nvSpPr>
            <p:spPr>
              <a:xfrm>
                <a:off x="2214" y="2308"/>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39967" name="Text Box 32"/>
            <p:cNvSpPr txBox="1"/>
            <p:nvPr/>
          </p:nvSpPr>
          <p:spPr>
            <a:xfrm>
              <a:off x="1780" y="2275"/>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grpSp>
        <p:nvGrpSpPr>
          <p:cNvPr id="39968" name="Group 33"/>
          <p:cNvGrpSpPr/>
          <p:nvPr/>
        </p:nvGrpSpPr>
        <p:grpSpPr>
          <a:xfrm>
            <a:off x="6324600" y="1066800"/>
            <a:ext cx="1747838" cy="798513"/>
            <a:chOff x="3984" y="672"/>
            <a:chExt cx="1101" cy="503"/>
          </a:xfrm>
        </p:grpSpPr>
        <p:sp>
          <p:nvSpPr>
            <p:cNvPr id="39969" name="Line 34"/>
            <p:cNvSpPr/>
            <p:nvPr/>
          </p:nvSpPr>
          <p:spPr>
            <a:xfrm rot="-5400000">
              <a:off x="4346" y="989"/>
              <a:ext cx="361" cy="0"/>
            </a:xfrm>
            <a:prstGeom prst="line">
              <a:avLst/>
            </a:prstGeom>
            <a:ln w="38100" cap="flat" cmpd="sng">
              <a:solidFill>
                <a:srgbClr val="FF3300"/>
              </a:solidFill>
              <a:prstDash val="solid"/>
              <a:round/>
              <a:headEnd type="none" w="sm" len="sm"/>
              <a:tailEnd type="none" w="sm" len="sm"/>
            </a:ln>
          </p:spPr>
        </p:sp>
        <p:sp>
          <p:nvSpPr>
            <p:cNvPr id="39970" name="Line 35"/>
            <p:cNvSpPr/>
            <p:nvPr/>
          </p:nvSpPr>
          <p:spPr>
            <a:xfrm rot="5400000" flipV="1">
              <a:off x="4473" y="692"/>
              <a:ext cx="0" cy="576"/>
            </a:xfrm>
            <a:prstGeom prst="line">
              <a:avLst/>
            </a:prstGeom>
            <a:ln w="38100" cap="flat" cmpd="sng">
              <a:solidFill>
                <a:schemeClr val="tx1"/>
              </a:solidFill>
              <a:prstDash val="solid"/>
              <a:round/>
              <a:headEnd type="none" w="sm" len="sm"/>
              <a:tailEnd type="none" w="sm" len="sm"/>
            </a:ln>
          </p:spPr>
        </p:sp>
        <p:sp>
          <p:nvSpPr>
            <p:cNvPr id="39971" name="Text Box 36"/>
            <p:cNvSpPr txBox="1"/>
            <p:nvPr/>
          </p:nvSpPr>
          <p:spPr>
            <a:xfrm>
              <a:off x="3984" y="822"/>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39972" name="Text Box 37"/>
            <p:cNvSpPr txBox="1"/>
            <p:nvPr/>
          </p:nvSpPr>
          <p:spPr>
            <a:xfrm>
              <a:off x="4752" y="799"/>
              <a:ext cx="33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39973" name="AutoShape 38"/>
            <p:cNvSpPr/>
            <p:nvPr/>
          </p:nvSpPr>
          <p:spPr>
            <a:xfrm rot="5400000">
              <a:off x="4285" y="901"/>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9974" name="Text Box 39"/>
            <p:cNvSpPr txBox="1"/>
            <p:nvPr/>
          </p:nvSpPr>
          <p:spPr>
            <a:xfrm>
              <a:off x="4575" y="672"/>
              <a:ext cx="228"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宋体" panose="02010600030101010101" pitchFamily="2" charset="-122"/>
                </a:rPr>
                <a:t>–</a:t>
              </a:r>
              <a:endParaRPr lang="en-US" altLang="zh-CN" sz="2800" b="1" dirty="0">
                <a:latin typeface="Times New Roman" panose="02020603050405020304" pitchFamily="18" charset="0"/>
                <a:ea typeface="楷体_GB2312" pitchFamily="49" charset="-122"/>
              </a:endParaRPr>
            </a:p>
          </p:txBody>
        </p:sp>
        <p:sp>
          <p:nvSpPr>
            <p:cNvPr id="39975" name="Text Box 40"/>
            <p:cNvSpPr txBox="1"/>
            <p:nvPr/>
          </p:nvSpPr>
          <p:spPr>
            <a:xfrm>
              <a:off x="4124" y="691"/>
              <a:ext cx="244" cy="327"/>
            </a:xfrm>
            <a:prstGeom prst="rect">
              <a:avLst/>
            </a:prstGeom>
            <a:noFill/>
            <a:ln w="38100">
              <a:noFill/>
            </a:ln>
          </p:spPr>
          <p:txBody>
            <a:bodyPr wrap="none" anchor="ctr" anchorCtr="0">
              <a:spAutoFit/>
            </a:bodyPr>
            <a:lstStyle/>
            <a:p>
              <a:pPr algn="ctr"/>
              <a:r>
                <a:rPr lang="en-US" altLang="zh-CN" sz="2800" b="1" dirty="0">
                  <a:latin typeface="Times New Roman" panose="02020603050405020304" pitchFamily="18" charset="0"/>
                  <a:ea typeface="楷体_GB2312" pitchFamily="49" charset="-122"/>
                </a:rPr>
                <a:t>+</a:t>
              </a:r>
            </a:p>
          </p:txBody>
        </p:sp>
      </p:grpSp>
      <p:sp>
        <p:nvSpPr>
          <p:cNvPr id="61481" name="AutoShape 41"/>
          <p:cNvSpPr>
            <a:spLocks noChangeArrowheads="1"/>
          </p:cNvSpPr>
          <p:nvPr/>
        </p:nvSpPr>
        <p:spPr bwMode="auto">
          <a:xfrm>
            <a:off x="76200" y="3124200"/>
            <a:ext cx="2362200" cy="1828800"/>
          </a:xfrm>
          <a:prstGeom prst="wedgeRoundRectCallout">
            <a:avLst>
              <a:gd name="adj1" fmla="val 82931"/>
              <a:gd name="adj2" fmla="val -47481"/>
              <a:gd name="adj3" fmla="val 16667"/>
            </a:avLst>
          </a:prstGeom>
          <a:gradFill rotWithShape="0">
            <a:gsLst>
              <a:gs pos="0">
                <a:srgbClr val="FFFFFF"/>
              </a:gs>
              <a:gs pos="50000">
                <a:srgbClr val="FFCC99"/>
              </a:gs>
              <a:gs pos="100000">
                <a:srgbClr val="FFFFFF"/>
              </a:gs>
            </a:gsLst>
            <a:lin ang="5400000" scaled="1"/>
          </a:gradFill>
          <a:ln w="28575">
            <a:solidFill>
              <a:schemeClr val="accent1"/>
            </a:solidFill>
            <a:miter lim="800000"/>
          </a:ln>
          <a:effectLst/>
        </p:spPr>
        <p:txBody>
          <a:bodyPr wrap="none"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反向电流</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在一定电压</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范围内保持</a:t>
            </a:r>
          </a:p>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常数。</a:t>
            </a:r>
            <a:endParaRPr kumimoji="1" lang="zh-CN" altLang="en-US" sz="2800" b="1" i="0" u="sng" strike="noStrike" kern="1200" cap="none" spc="0" normalizeH="0" baseline="0" noProof="0">
              <a:ln>
                <a:noFill/>
              </a:ln>
              <a:solidFill>
                <a:schemeClr val="accent2"/>
              </a:solidFill>
              <a:effectLst>
                <a:outerShdw blurRad="38100" dist="38100" dir="2700000" algn="tl">
                  <a:srgbClr val="000000"/>
                </a:outerShdw>
              </a:effectLst>
              <a:uLnTx/>
              <a:uFillTx/>
              <a:latin typeface="Times New Roman" panose="02020603050405020304" pitchFamily="18" charset="0"/>
              <a:ea typeface="楷体_GB2312" pitchFamily="49" charset="-122"/>
              <a:cs typeface="+mn-cs"/>
            </a:endParaRPr>
          </a:p>
        </p:txBody>
      </p:sp>
      <p:sp>
        <p:nvSpPr>
          <p:cNvPr id="39977"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9978"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9979"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50" name="Rectangle 10"/>
          <p:cNvSpPr>
            <a:spLocks noChangeArrowheads="1"/>
          </p:cNvSpPr>
          <p:nvPr/>
        </p:nvSpPr>
        <p:spPr bwMode="auto">
          <a:xfrm>
            <a:off x="881063" y="549275"/>
            <a:ext cx="3286125" cy="5222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由伏安特性可知：</a:t>
            </a:r>
          </a:p>
        </p:txBody>
      </p:sp>
      <p:sp>
        <p:nvSpPr>
          <p:cNvPr id="40963"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0964"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0965"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40966" name="Group 33"/>
          <p:cNvGrpSpPr/>
          <p:nvPr/>
        </p:nvGrpSpPr>
        <p:grpSpPr>
          <a:xfrm>
            <a:off x="4589463" y="514350"/>
            <a:ext cx="1747837" cy="596900"/>
            <a:chOff x="3984" y="799"/>
            <a:chExt cx="1101" cy="376"/>
          </a:xfrm>
        </p:grpSpPr>
        <p:sp>
          <p:nvSpPr>
            <p:cNvPr id="40967" name="Line 34"/>
            <p:cNvSpPr/>
            <p:nvPr/>
          </p:nvSpPr>
          <p:spPr>
            <a:xfrm rot="-5400000">
              <a:off x="4346" y="989"/>
              <a:ext cx="361" cy="0"/>
            </a:xfrm>
            <a:prstGeom prst="line">
              <a:avLst/>
            </a:prstGeom>
            <a:ln w="38100" cap="flat" cmpd="sng">
              <a:solidFill>
                <a:srgbClr val="FF3300"/>
              </a:solidFill>
              <a:prstDash val="solid"/>
              <a:round/>
              <a:headEnd type="none" w="sm" len="sm"/>
              <a:tailEnd type="none" w="sm" len="sm"/>
            </a:ln>
          </p:spPr>
        </p:sp>
        <p:sp>
          <p:nvSpPr>
            <p:cNvPr id="40968" name="Line 35"/>
            <p:cNvSpPr/>
            <p:nvPr/>
          </p:nvSpPr>
          <p:spPr>
            <a:xfrm rot="5400000" flipV="1">
              <a:off x="4473" y="692"/>
              <a:ext cx="0" cy="576"/>
            </a:xfrm>
            <a:prstGeom prst="line">
              <a:avLst/>
            </a:prstGeom>
            <a:ln w="38100" cap="flat" cmpd="sng">
              <a:solidFill>
                <a:schemeClr val="tx1"/>
              </a:solidFill>
              <a:prstDash val="solid"/>
              <a:round/>
              <a:headEnd type="none" w="sm" len="sm"/>
              <a:tailEnd type="none" w="sm" len="sm"/>
            </a:ln>
          </p:spPr>
        </p:sp>
        <p:sp>
          <p:nvSpPr>
            <p:cNvPr id="40969" name="Text Box 36"/>
            <p:cNvSpPr txBox="1"/>
            <p:nvPr/>
          </p:nvSpPr>
          <p:spPr>
            <a:xfrm>
              <a:off x="3984" y="822"/>
              <a:ext cx="1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P</a:t>
              </a:r>
            </a:p>
          </p:txBody>
        </p:sp>
        <p:sp>
          <p:nvSpPr>
            <p:cNvPr id="40970" name="Text Box 37"/>
            <p:cNvSpPr txBox="1"/>
            <p:nvPr/>
          </p:nvSpPr>
          <p:spPr>
            <a:xfrm>
              <a:off x="4752" y="799"/>
              <a:ext cx="33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N</a:t>
              </a:r>
            </a:p>
          </p:txBody>
        </p:sp>
        <p:sp>
          <p:nvSpPr>
            <p:cNvPr id="40971" name="AutoShape 38"/>
            <p:cNvSpPr/>
            <p:nvPr/>
          </p:nvSpPr>
          <p:spPr>
            <a:xfrm rot="5400000">
              <a:off x="4285" y="901"/>
              <a:ext cx="334" cy="160"/>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3" name="矩形 2"/>
          <p:cNvSpPr/>
          <p:nvPr/>
        </p:nvSpPr>
        <p:spPr>
          <a:xfrm>
            <a:off x="865188" y="1179513"/>
            <a:ext cx="4832350" cy="522288"/>
          </a:xfrm>
          <a:prstGeom prst="rect">
            <a:avLst/>
          </a:prstGeom>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二极管是一种非线性的元件。</a:t>
            </a:r>
          </a:p>
        </p:txBody>
      </p:sp>
      <p:sp>
        <p:nvSpPr>
          <p:cNvPr id="54" name="矩形 53"/>
          <p:cNvSpPr/>
          <p:nvPr/>
        </p:nvSpPr>
        <p:spPr>
          <a:xfrm>
            <a:off x="881063" y="1747838"/>
            <a:ext cx="7786688" cy="1006475"/>
          </a:xfrm>
          <a:prstGeom prst="rect">
            <a:avLst/>
          </a:prstGeom>
        </p:spPr>
        <p:txBody>
          <a:bodyPr>
            <a:spAutoFit/>
          </a:bodyPr>
          <a:lstStyle/>
          <a:p>
            <a:pPr marL="0" marR="0" lvl="0" indent="0" algn="l" defTabSz="914400" rtl="0" eaLnBrk="1" fontAlgn="base" latinLnBrk="0" hangingPunct="1">
              <a:lnSpc>
                <a:spcPts val="38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根据分析手段及应用要求，器件电路模型会有所不同。</a:t>
            </a:r>
          </a:p>
        </p:txBody>
      </p:sp>
      <p:sp>
        <p:nvSpPr>
          <p:cNvPr id="55" name="矩形 54"/>
          <p:cNvSpPr/>
          <p:nvPr/>
        </p:nvSpPr>
        <p:spPr>
          <a:xfrm>
            <a:off x="927100" y="2889250"/>
            <a:ext cx="7742238" cy="1979613"/>
          </a:xfrm>
          <a:prstGeom prst="rect">
            <a:avLst/>
          </a:prstGeom>
        </p:spPr>
        <p:txBody>
          <a:bodyPr>
            <a:spAutoFit/>
          </a:bodyPr>
          <a:lstStyle/>
          <a:p>
            <a:pPr marL="0" marR="0" lvl="0" indent="0" algn="l" defTabSz="914400" rtl="0" eaLnBrk="1" fontAlgn="base" latinLnBrk="0" hangingPunct="1">
              <a:lnSpc>
                <a:spcPts val="38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例如借助计算机辅助分析，则允许模型复杂，以保证分析结果尽可能精确；而在工程分析中，则力求模型简单、实用。以突出电路的功能及主要特性</a:t>
            </a:r>
          </a:p>
        </p:txBody>
      </p:sp>
      <p:sp>
        <p:nvSpPr>
          <p:cNvPr id="56" name="矩形 55"/>
          <p:cNvSpPr/>
          <p:nvPr/>
        </p:nvSpPr>
        <p:spPr>
          <a:xfrm>
            <a:off x="923925" y="4987925"/>
            <a:ext cx="7743825" cy="1068388"/>
          </a:xfrm>
          <a:prstGeom prst="rect">
            <a:avLst/>
          </a:prstGeom>
        </p:spPr>
        <p:txBody>
          <a:bodyPr>
            <a:spAutoFit/>
          </a:bodyPr>
          <a:lstStyle/>
          <a:p>
            <a:pPr marL="0" marR="0" lvl="0" indent="0" algn="l" defTabSz="914400" rtl="0" eaLnBrk="1" fontAlgn="base" latinLnBrk="0" hangingPunct="1">
              <a:lnSpc>
                <a:spcPts val="38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二极管的单向导电性是其重要特性，一般看成开关。</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4" grpId="0"/>
      <p:bldP spid="55" grpId="0"/>
      <p:bldP spid="56"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lum/>
          </a:blip>
          <a:srcRect/>
          <a:stretch>
            <a:fillRect t="-45000" b="-45000"/>
          </a:stretch>
        </a:blipFill>
        <a:effectLst/>
      </p:bgPr>
    </p:bg>
    <p:spTree>
      <p:nvGrpSpPr>
        <p:cNvPr id="1" name=""/>
        <p:cNvGrpSpPr/>
        <p:nvPr/>
      </p:nvGrpSpPr>
      <p:grpSpPr>
        <a:xfrm>
          <a:off x="0" y="0"/>
          <a:ext cx="0" cy="0"/>
          <a:chOff x="0" y="0"/>
          <a:chExt cx="0" cy="0"/>
        </a:xfrm>
      </p:grpSpPr>
      <p:sp>
        <p:nvSpPr>
          <p:cNvPr id="41986"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1987"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1988"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41989" name="Picture 2"/>
          <p:cNvPicPr>
            <a:picLocks noChangeAspect="1"/>
          </p:cNvPicPr>
          <p:nvPr/>
        </p:nvPicPr>
        <p:blipFill>
          <a:blip r:embed="rId3">
            <a:lum bright="29999" contrast="-2"/>
          </a:blip>
          <a:stretch>
            <a:fillRect/>
          </a:stretch>
        </p:blipFill>
        <p:spPr>
          <a:xfrm>
            <a:off x="704850" y="584200"/>
            <a:ext cx="7645400" cy="4845050"/>
          </a:xfrm>
          <a:prstGeom prst="rect">
            <a:avLst/>
          </a:prstGeom>
          <a:noFill/>
          <a:ln w="9525">
            <a:noFill/>
          </a:ln>
        </p:spPr>
      </p:pic>
      <p:sp>
        <p:nvSpPr>
          <p:cNvPr id="18" name="Rectangle 10"/>
          <p:cNvSpPr>
            <a:spLocks noChangeArrowheads="1"/>
          </p:cNvSpPr>
          <p:nvPr/>
        </p:nvSpPr>
        <p:spPr bwMode="auto">
          <a:xfrm>
            <a:off x="2794000" y="5873750"/>
            <a:ext cx="3956050"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二极管的单向导电性</a:t>
            </a: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457200" y="2143125"/>
            <a:ext cx="8301038" cy="4108450"/>
          </a:xfrm>
          <a:prstGeom prst="rect">
            <a:avLst/>
          </a:prstGeom>
          <a:noFill/>
          <a:ln w="38100">
            <a:noFill/>
            <a:miter lim="800000"/>
          </a:ln>
          <a:effectLst/>
        </p:spPr>
        <p:txBody>
          <a:bodyPr anchor="ctr">
            <a:spAutoFit/>
          </a:bodyPr>
          <a:lstStyle/>
          <a:p>
            <a:pPr marR="0" algn="just" defTabSz="914400">
              <a:lnSpc>
                <a:spcPct val="110000"/>
              </a:lnSpc>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solidFill>
                  <a:srgbClr val="00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学会用</a:t>
            </a:r>
            <a:r>
              <a:rPr kumimoji="1" lang="zh-CN" altLang="en-US" sz="2800" b="1" kern="1200" cap="none" spc="0" normalizeH="0" baseline="0" noProof="0" dirty="0">
                <a:solidFill>
                  <a:srgbClr val="0033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工程观点</a:t>
            </a:r>
            <a:r>
              <a:rPr kumimoji="1" lang="zh-CN" altLang="en-US" sz="2800" b="1" kern="1200" cap="none" spc="0" normalizeH="0" baseline="0" noProof="0" dirty="0">
                <a:solidFill>
                  <a:srgbClr val="0033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分析问题，就是根据实际情况，对器件的数学模型和电路的工作条件进行合理的近似，以便用简便的分析方法获得具有实际意义的结果。</a:t>
            </a:r>
          </a:p>
          <a:p>
            <a:pPr marR="0" algn="just" defTabSz="914400">
              <a:lnSpc>
                <a:spcPct val="110000"/>
              </a:lnSpc>
              <a:spcBef>
                <a:spcPct val="2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对电路进行分析计算时，只要能满足</a:t>
            </a:r>
            <a:r>
              <a:rPr kumimoji="1" lang="zh-CN" altLang="en-US" sz="2800" b="1" kern="1200" cap="none" spc="0" normalizeH="0" baseline="0" noProof="0" dirty="0">
                <a:solidFill>
                  <a:srgbClr val="0033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技术指标</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，就不要过分追究精确的数值。</a:t>
            </a:r>
          </a:p>
          <a:p>
            <a:pPr marR="0" algn="just" defTabSz="914400">
              <a:lnSpc>
                <a:spcPct val="110000"/>
              </a:lnSpc>
              <a:spcBef>
                <a:spcPct val="40000"/>
              </a:spcBef>
              <a:buClrTx/>
              <a:buSzTx/>
              <a:buFontTx/>
              <a:defRPr/>
            </a:pP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器件是</a:t>
            </a:r>
            <a:r>
              <a:rPr kumimoji="1" lang="zh-CN" altLang="en-US" sz="2800" b="1" kern="1200" cap="none" spc="0" normalizeH="0" baseline="0" noProof="0" dirty="0">
                <a:solidFill>
                  <a:srgbClr val="0033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非线性</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的、特性有分散性、</a:t>
            </a:r>
            <a:r>
              <a:rPr kumimoji="1" lang="en-US" altLang="zh-CN" sz="2800" b="1" i="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RC </a:t>
            </a:r>
            <a:r>
              <a:rPr kumimoji="1" lang="zh-CN" altLang="en-US" sz="2800" b="1" kern="1200" cap="none" spc="0" normalizeH="0" baseline="0" noProof="0" dirty="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的值有误差、工程上允许一定的误差、采用合理估算的方法。</a:t>
            </a:r>
          </a:p>
        </p:txBody>
      </p:sp>
      <p:sp>
        <p:nvSpPr>
          <p:cNvPr id="6147" name="Rectangle 3"/>
          <p:cNvSpPr>
            <a:spLocks noChangeArrowheads="1"/>
          </p:cNvSpPr>
          <p:nvPr/>
        </p:nvSpPr>
        <p:spPr bwMode="auto">
          <a:xfrm>
            <a:off x="457200" y="368300"/>
            <a:ext cx="7940675" cy="1501775"/>
          </a:xfrm>
          <a:prstGeom prst="rect">
            <a:avLst/>
          </a:prstGeom>
          <a:noFill/>
          <a:ln w="12700">
            <a:noFill/>
            <a:miter lim="800000"/>
            <a:headEnd type="none" w="sm" len="sm"/>
            <a:tailEnd type="none" w="sm" len="sm"/>
          </a:ln>
          <a:effectLst/>
        </p:spPr>
        <p:txBody>
          <a:bodyPr>
            <a:spAutoFit/>
          </a:bodyPr>
          <a:lstStyle/>
          <a:p>
            <a:pPr marL="0" marR="0" lvl="0" indent="0" algn="just" defTabSz="914400" rtl="0" eaLnBrk="1" fontAlgn="base" latinLnBrk="0" hangingPunct="1">
              <a:lnSpc>
                <a:spcPct val="11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对于元器件，重点放在</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特性、参数、技术指标和正确使用方法</a:t>
            </a:r>
            <a:r>
              <a:rPr kumimoji="1" lang="zh-CN" altLang="en-US" sz="28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，不要过分追究其内部机理。讨论器件的目的在于应用。</a:t>
            </a:r>
          </a:p>
        </p:txBody>
      </p:sp>
      <p:sp>
        <p:nvSpPr>
          <p:cNvPr id="8196"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197"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198"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wipe(left)">
                                      <p:cBhvr>
                                        <p:cTn id="7" dur="500"/>
                                        <p:tgtEl>
                                          <p:spTgt spid="614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46"/>
                                        </p:tgtEl>
                                        <p:attrNameLst>
                                          <p:attrName>style.visibility</p:attrName>
                                        </p:attrNameLst>
                                      </p:cBhvr>
                                      <p:to>
                                        <p:strVal val="visible"/>
                                      </p:to>
                                    </p:set>
                                    <p:animEffect transition="in" filter="wipe(left)">
                                      <p:cBhvr>
                                        <p:cTn id="12" dur="5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p:bldP spid="614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subTitle" idx="1"/>
          </p:nvPr>
        </p:nvSpPr>
        <p:spPr>
          <a:xfrm>
            <a:off x="644525" y="344488"/>
            <a:ext cx="3363913"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9.3.3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主要参数</a:t>
            </a:r>
          </a:p>
        </p:txBody>
      </p:sp>
      <p:sp>
        <p:nvSpPr>
          <p:cNvPr id="20483" name="Text Box 3"/>
          <p:cNvSpPr txBox="1">
            <a:spLocks noChangeArrowheads="1"/>
          </p:cNvSpPr>
          <p:nvPr/>
        </p:nvSpPr>
        <p:spPr bwMode="auto">
          <a:xfrm>
            <a:off x="655638" y="1109663"/>
            <a:ext cx="3713163" cy="525463"/>
          </a:xfrm>
          <a:prstGeom prst="rect">
            <a:avLst/>
          </a:prstGeom>
          <a:noFill/>
          <a:ln w="38100">
            <a:noFill/>
            <a:miter lim="800000"/>
            <a:headEnd type="none" w="sm" len="sm"/>
            <a:tailEnd type="none" w="sm" len="sm"/>
          </a:ln>
          <a:effectLst/>
        </p:spPr>
        <p:txBody>
          <a:bodyPr lIns="90000" tIns="46800" rIns="90000" bIns="46800">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1. </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最大整流电流 </a:t>
            </a:r>
            <a:r>
              <a:rPr kumimoji="1" lang="en-US" altLang="zh-CN" sz="2800" b="1" i="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OM</a:t>
            </a:r>
          </a:p>
        </p:txBody>
      </p:sp>
      <p:sp>
        <p:nvSpPr>
          <p:cNvPr id="20484" name="Text Box 4"/>
          <p:cNvSpPr txBox="1">
            <a:spLocks noChangeArrowheads="1"/>
          </p:cNvSpPr>
          <p:nvPr/>
        </p:nvSpPr>
        <p:spPr bwMode="auto">
          <a:xfrm>
            <a:off x="317500" y="1681163"/>
            <a:ext cx="8169275" cy="1117600"/>
          </a:xfrm>
          <a:prstGeom prst="rect">
            <a:avLst/>
          </a:prstGeom>
          <a:noFill/>
          <a:ln w="38100">
            <a:noFill/>
            <a:miter lim="800000"/>
            <a:headEnd type="none" w="sm" len="sm"/>
            <a:tailEnd type="none" w="sm" len="sm"/>
          </a:ln>
          <a:effectLst/>
        </p:spPr>
        <p:txBody>
          <a:bodyPr lIns="90000" tIns="46800" rIns="90000" bIns="46800">
            <a:spAutoFit/>
          </a:bodyPr>
          <a:lstStyle/>
          <a:p>
            <a:pPr marR="0" indent="571500" algn="just" defTabSz="914400">
              <a:lnSpc>
                <a:spcPct val="120000"/>
              </a:lnSpc>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二极管长期使用时，允许流过二极管的最大正向平均电流。</a:t>
            </a:r>
          </a:p>
        </p:txBody>
      </p:sp>
      <p:sp>
        <p:nvSpPr>
          <p:cNvPr id="20485" name="Text Box 5"/>
          <p:cNvSpPr txBox="1">
            <a:spLocks noChangeArrowheads="1"/>
          </p:cNvSpPr>
          <p:nvPr/>
        </p:nvSpPr>
        <p:spPr bwMode="auto">
          <a:xfrm>
            <a:off x="706438" y="3044825"/>
            <a:ext cx="5486400" cy="525463"/>
          </a:xfrm>
          <a:prstGeom prst="rect">
            <a:avLst/>
          </a:prstGeom>
          <a:noFill/>
          <a:ln w="38100">
            <a:noFill/>
            <a:miter lim="800000"/>
            <a:headEnd type="none" w="sm" len="sm"/>
            <a:tailEnd type="none" w="sm" len="sm"/>
          </a:ln>
          <a:effectLst/>
        </p:spPr>
        <p:txBody>
          <a:bodyPr lIns="90000" tIns="46800" rIns="90000" bIns="46800">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2. </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反向工作峰值电压 </a:t>
            </a:r>
            <a:r>
              <a:rPr kumimoji="1" lang="en-US" altLang="zh-CN" sz="2800" b="1" i="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U</a:t>
            </a:r>
            <a:r>
              <a:rPr kumimoji="1" lang="en-US" altLang="zh-CN" sz="2800" b="1" kern="1200" cap="none" spc="0" normalizeH="0" baseline="-2500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RWM</a:t>
            </a:r>
          </a:p>
        </p:txBody>
      </p:sp>
      <p:sp>
        <p:nvSpPr>
          <p:cNvPr id="20486" name="Text Box 6"/>
          <p:cNvSpPr txBox="1">
            <a:spLocks noChangeArrowheads="1"/>
          </p:cNvSpPr>
          <p:nvPr/>
        </p:nvSpPr>
        <p:spPr bwMode="auto">
          <a:xfrm>
            <a:off x="425450" y="3589338"/>
            <a:ext cx="7926388" cy="2225675"/>
          </a:xfrm>
          <a:prstGeom prst="rect">
            <a:avLst/>
          </a:prstGeom>
          <a:noFill/>
          <a:ln w="38100">
            <a:noFill/>
            <a:miter lim="800000"/>
            <a:headEnd type="none" w="sm" len="sm"/>
            <a:tailEnd type="none" w="sm" len="sm"/>
          </a:ln>
          <a:effectLst/>
        </p:spPr>
        <p:txBody>
          <a:bodyPr lIns="90000" tIns="46800" rIns="90000" bIns="46800">
            <a:spAutoFit/>
          </a:bodyPr>
          <a:lstStyle/>
          <a:p>
            <a:pPr marR="0" indent="571500" algn="just" defTabSz="914400">
              <a:lnSpc>
                <a:spcPct val="125000"/>
              </a:lnSpc>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是保证二极管不被击穿而给出的反向峰值电压，一般是二极管反向击穿电压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sz="2800" b="1" kern="1200" cap="none" spc="0" normalizeH="0" baseline="-2500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BR</a:t>
            </a:r>
            <a:r>
              <a:rPr kumimoji="1" lang="en-US" altLang="zh-CN"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的一半或三分之一。二极管击穿后单向导电性被破坏，甚至过热而烧坏。</a:t>
            </a:r>
          </a:p>
        </p:txBody>
      </p:sp>
      <p:sp>
        <p:nvSpPr>
          <p:cNvPr id="43015" name="AutoShape 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3016" name="AutoShape 1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3017" name="AutoShape 1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wipe(left)">
                                      <p:cBhvr>
                                        <p:cTn id="7" dur="500"/>
                                        <p:tgtEl>
                                          <p:spTgt spid="204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484"/>
                                        </p:tgtEl>
                                        <p:attrNameLst>
                                          <p:attrName>style.visibility</p:attrName>
                                        </p:attrNameLst>
                                      </p:cBhvr>
                                      <p:to>
                                        <p:strVal val="visible"/>
                                      </p:to>
                                    </p:set>
                                    <p:animEffect transition="in" filter="wipe(left)">
                                      <p:cBhvr>
                                        <p:cTn id="12" dur="500"/>
                                        <p:tgtEl>
                                          <p:spTgt spid="2048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5"/>
                                        </p:tgtEl>
                                        <p:attrNameLst>
                                          <p:attrName>style.visibility</p:attrName>
                                        </p:attrNameLst>
                                      </p:cBhvr>
                                      <p:to>
                                        <p:strVal val="visible"/>
                                      </p:to>
                                    </p:set>
                                    <p:animEffect transition="in" filter="wipe(left)">
                                      <p:cBhvr>
                                        <p:cTn id="17" dur="500"/>
                                        <p:tgtEl>
                                          <p:spTgt spid="2048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86"/>
                                        </p:tgtEl>
                                        <p:attrNameLst>
                                          <p:attrName>style.visibility</p:attrName>
                                        </p:attrNameLst>
                                      </p:cBhvr>
                                      <p:to>
                                        <p:strVal val="visible"/>
                                      </p:to>
                                    </p:set>
                                    <p:animEffect transition="in" filter="wipe(left)">
                                      <p:cBhvr>
                                        <p:cTn id="22" dur="500"/>
                                        <p:tgtEl>
                                          <p:spTgt spid="20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p:bldP spid="20484" grpId="0"/>
      <p:bldP spid="20485" grpId="0"/>
      <p:bldP spid="20486"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51202" name="Rectangle 2"/>
          <p:cNvSpPr>
            <a:spLocks noGrp="1" noChangeArrowheads="1"/>
          </p:cNvSpPr>
          <p:nvPr>
            <p:ph type="subTitle" idx="1"/>
          </p:nvPr>
        </p:nvSpPr>
        <p:spPr>
          <a:xfrm>
            <a:off x="533400" y="479425"/>
            <a:ext cx="38862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9.3.3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主要参数</a:t>
            </a:r>
          </a:p>
        </p:txBody>
      </p:sp>
      <p:sp>
        <p:nvSpPr>
          <p:cNvPr id="51207" name="Text Box 7"/>
          <p:cNvSpPr txBox="1">
            <a:spLocks noChangeArrowheads="1"/>
          </p:cNvSpPr>
          <p:nvPr/>
        </p:nvSpPr>
        <p:spPr bwMode="auto">
          <a:xfrm>
            <a:off x="709613" y="1289050"/>
            <a:ext cx="3906838" cy="525463"/>
          </a:xfrm>
          <a:prstGeom prst="rect">
            <a:avLst/>
          </a:prstGeom>
          <a:noFill/>
          <a:ln w="38100">
            <a:noFill/>
            <a:miter lim="800000"/>
            <a:headEnd type="none" w="sm" len="sm"/>
            <a:tailEnd type="none" w="sm" len="sm"/>
          </a:ln>
          <a:effectLst/>
        </p:spPr>
        <p:txBody>
          <a:bodyPr lIns="90000" tIns="46800" rIns="90000" bIns="46800">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3. </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反向峰值电流</a:t>
            </a:r>
            <a:r>
              <a:rPr kumimoji="1" lang="zh-CN" altLang="en-US" sz="2800" b="1" i="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 </a:t>
            </a:r>
            <a:r>
              <a:rPr kumimoji="1" lang="en-US" altLang="zh-CN" sz="2800" b="1" i="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RM</a:t>
            </a:r>
          </a:p>
        </p:txBody>
      </p:sp>
      <p:sp>
        <p:nvSpPr>
          <p:cNvPr id="51208" name="Text Box 8"/>
          <p:cNvSpPr txBox="1">
            <a:spLocks noChangeArrowheads="1"/>
          </p:cNvSpPr>
          <p:nvPr/>
        </p:nvSpPr>
        <p:spPr bwMode="auto">
          <a:xfrm>
            <a:off x="965200" y="1974850"/>
            <a:ext cx="7521575" cy="2759075"/>
          </a:xfrm>
          <a:prstGeom prst="rect">
            <a:avLst/>
          </a:prstGeom>
          <a:noFill/>
          <a:ln w="38100">
            <a:noFill/>
            <a:miter lim="800000"/>
            <a:headEnd type="none" w="sm" len="sm"/>
            <a:tailEnd type="none" w="sm" len="sm"/>
          </a:ln>
          <a:effectLst/>
        </p:spPr>
        <p:txBody>
          <a:bodyPr lIns="90000" tIns="46800" rIns="90000" bIns="46800">
            <a:spAutoFit/>
          </a:bodyPr>
          <a:lstStyle/>
          <a:p>
            <a:pPr marR="0" indent="571500" algn="just" defTabSz="914400">
              <a:lnSpc>
                <a:spcPct val="125000"/>
              </a:lnSpc>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指二极管加最高反向工作电压时的反向电流。反向电流大，说明管子的单向导电性差， </a:t>
            </a:r>
            <a:r>
              <a:rPr kumimoji="1" lang="en-US" altLang="zh-CN" sz="2800" b="1" i="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RM</a:t>
            </a:r>
            <a:r>
              <a:rPr kumimoji="1" lang="zh-CN" altLang="en-US" sz="2800" b="1" kern="1200" cap="none" spc="0" normalizeH="0" baseline="0" noProof="0">
                <a:solidFill>
                  <a:srgbClr val="66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受温度的影响，温度越高反向电流越大。硅管的反向电流较小，锗管的反向电流较大，为硅管的几十到几百倍。</a:t>
            </a:r>
          </a:p>
        </p:txBody>
      </p:sp>
      <p:sp>
        <p:nvSpPr>
          <p:cNvPr id="44037" name="AutoShape 9">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4038" name="AutoShape 10">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4039" name="AutoShape 11">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07"/>
                                        </p:tgtEl>
                                        <p:attrNameLst>
                                          <p:attrName>style.visibility</p:attrName>
                                        </p:attrNameLst>
                                      </p:cBhvr>
                                      <p:to>
                                        <p:strVal val="visible"/>
                                      </p:to>
                                    </p:set>
                                    <p:animEffect transition="in" filter="wipe(left)">
                                      <p:cBhvr>
                                        <p:cTn id="7" dur="500"/>
                                        <p:tgtEl>
                                          <p:spTgt spid="512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08"/>
                                        </p:tgtEl>
                                        <p:attrNameLst>
                                          <p:attrName>style.visibility</p:attrName>
                                        </p:attrNameLst>
                                      </p:cBhvr>
                                      <p:to>
                                        <p:strVal val="visible"/>
                                      </p:to>
                                    </p:set>
                                    <p:animEffect transition="in" filter="wipe(left)">
                                      <p:cBhvr>
                                        <p:cTn id="12" dur="500"/>
                                        <p:tgtEl>
                                          <p:spTgt spid="51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7" grpId="0"/>
      <p:bldP spid="51208"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1736725" y="381000"/>
            <a:ext cx="5715000" cy="609600"/>
          </a:xfrm>
          <a:prstGeom prst="rect">
            <a:avLst/>
          </a:prstGeom>
          <a:gradFill rotWithShape="0">
            <a:gsLst>
              <a:gs pos="0">
                <a:srgbClr val="FFFFFF"/>
              </a:gs>
              <a:gs pos="50000">
                <a:srgbClr val="FFFF99"/>
              </a:gs>
              <a:gs pos="100000">
                <a:srgbClr val="FFFFFF"/>
              </a:gs>
            </a:gsLst>
            <a:lin ang="5400000" scaled="1"/>
          </a:gradFill>
          <a:ln w="28575">
            <a:noFill/>
            <a:miter lim="800000"/>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rgbClr val="C00000"/>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n-cs"/>
              </a:rPr>
              <a:t>总结：二极管的单向导电性</a:t>
            </a:r>
          </a:p>
        </p:txBody>
      </p:sp>
      <p:sp>
        <p:nvSpPr>
          <p:cNvPr id="21507" name="Rectangle 3"/>
          <p:cNvSpPr>
            <a:spLocks noChangeArrowheads="1"/>
          </p:cNvSpPr>
          <p:nvPr/>
        </p:nvSpPr>
        <p:spPr bwMode="auto">
          <a:xfrm>
            <a:off x="922338" y="1042988"/>
            <a:ext cx="7250113" cy="1524000"/>
          </a:xfrm>
          <a:prstGeom prst="rect">
            <a:avLst/>
          </a:prstGeom>
          <a:noFill/>
          <a:ln w="9525">
            <a:noFill/>
            <a:miter lim="800000"/>
          </a:ln>
          <a:effectLst/>
        </p:spPr>
        <p:txBody>
          <a:bodyPr anchor="ctr"/>
          <a:lstStyle/>
          <a:p>
            <a:pPr marL="0" marR="0" lvl="0" indent="0" algn="just" defTabSz="914400" rtl="0" eaLnBrk="1" fontAlgn="base" latinLnBrk="0" hangingPunct="1">
              <a:lnSpc>
                <a:spcPct val="105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1.  </a:t>
            </a:r>
            <a:r>
              <a:rPr kumimoji="1" lang="zh-CN" altLang="en-US"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二极管加正向电压（正向偏置，阳极接正、阴极接负 ）时， 二极管处于正向导通状态，二极管正向电阻较小，正向电流较大。</a:t>
            </a:r>
          </a:p>
        </p:txBody>
      </p:sp>
      <p:sp>
        <p:nvSpPr>
          <p:cNvPr id="21508" name="Rectangle 4"/>
          <p:cNvSpPr>
            <a:spLocks noChangeArrowheads="1"/>
          </p:cNvSpPr>
          <p:nvPr/>
        </p:nvSpPr>
        <p:spPr bwMode="auto">
          <a:xfrm>
            <a:off x="876300" y="2573338"/>
            <a:ext cx="7161213" cy="1676400"/>
          </a:xfrm>
          <a:prstGeom prst="rect">
            <a:avLst/>
          </a:prstGeom>
          <a:noFill/>
          <a:ln w="9525">
            <a:noFill/>
            <a:miter lim="800000"/>
          </a:ln>
          <a:effectLst/>
        </p:spPr>
        <p:txBody>
          <a:bodyPr anchor="ctr"/>
          <a:lstStyle/>
          <a:p>
            <a:pPr marL="0" marR="0" lvl="0" indent="0" algn="just" defTabSz="914400" rtl="0" eaLnBrk="1" fontAlgn="base" latinLnBrk="0" hangingPunct="1">
              <a:lnSpc>
                <a:spcPct val="105000"/>
              </a:lnSpc>
              <a:spcBef>
                <a:spcPct val="0"/>
              </a:spcBef>
              <a:spcAft>
                <a:spcPct val="0"/>
              </a:spcAft>
              <a:buClrTx/>
              <a:buSzTx/>
              <a:buFontTx/>
              <a:buNone/>
              <a:defRPr/>
            </a:pPr>
            <a:r>
              <a:rPr kumimoji="1" lang="en-US" altLang="zh-CN"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2.  </a:t>
            </a: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二极管加反向电压（反向偏置，阳极接负、阴极接正 ）时， 二极管处于反向截止状态，二极管反向电阻较大，反向电流很小。</a:t>
            </a:r>
          </a:p>
        </p:txBody>
      </p:sp>
      <p:sp>
        <p:nvSpPr>
          <p:cNvPr id="21509" name="Rectangle 5"/>
          <p:cNvSpPr>
            <a:spLocks noChangeArrowheads="1"/>
          </p:cNvSpPr>
          <p:nvPr/>
        </p:nvSpPr>
        <p:spPr bwMode="auto">
          <a:xfrm>
            <a:off x="971550" y="5340350"/>
            <a:ext cx="7791450" cy="98742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5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4. </a:t>
            </a:r>
            <a:r>
              <a:rPr kumimoji="1" lang="zh-CN" altLang="en-US" sz="2800" b="1" i="0" u="none" strike="noStrike" kern="1200" cap="none" spc="0" normalizeH="0" baseline="0" noProof="0" dirty="0">
                <a:ln>
                  <a:noFill/>
                </a:ln>
                <a:solidFill>
                  <a:srgbClr val="00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外加电压大于反向击穿电压二极管被击穿，失去单向导电性。</a:t>
            </a:r>
          </a:p>
        </p:txBody>
      </p:sp>
      <p:sp>
        <p:nvSpPr>
          <p:cNvPr id="21510" name="Rectangle 6"/>
          <p:cNvSpPr>
            <a:spLocks noChangeArrowheads="1"/>
          </p:cNvSpPr>
          <p:nvPr/>
        </p:nvSpPr>
        <p:spPr bwMode="auto">
          <a:xfrm>
            <a:off x="927100" y="4184650"/>
            <a:ext cx="7700963" cy="98742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05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3. </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二极管的反向电流受温度的影响，温度愈高反向电流愈大。</a:t>
            </a:r>
          </a:p>
        </p:txBody>
      </p:sp>
      <p:sp>
        <p:nvSpPr>
          <p:cNvPr id="45063" name="AutoShape 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5064" name="AutoShape 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5065" name="AutoShape 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507"/>
                                        </p:tgtEl>
                                        <p:attrNameLst>
                                          <p:attrName>style.visibility</p:attrName>
                                        </p:attrNameLst>
                                      </p:cBhvr>
                                      <p:to>
                                        <p:strVal val="visible"/>
                                      </p:to>
                                    </p:set>
                                    <p:animEffect transition="in" filter="wipe(left)">
                                      <p:cBhvr>
                                        <p:cTn id="7" dur="500"/>
                                        <p:tgtEl>
                                          <p:spTgt spid="2150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8"/>
                                        </p:tgtEl>
                                        <p:attrNameLst>
                                          <p:attrName>style.visibility</p:attrName>
                                        </p:attrNameLst>
                                      </p:cBhvr>
                                      <p:to>
                                        <p:strVal val="visible"/>
                                      </p:to>
                                    </p:set>
                                    <p:animEffect transition="in" filter="wipe(left)">
                                      <p:cBhvr>
                                        <p:cTn id="12" dur="500"/>
                                        <p:tgtEl>
                                          <p:spTgt spid="2150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1510"/>
                                        </p:tgtEl>
                                        <p:attrNameLst>
                                          <p:attrName>style.visibility</p:attrName>
                                        </p:attrNameLst>
                                      </p:cBhvr>
                                      <p:to>
                                        <p:strVal val="visible"/>
                                      </p:to>
                                    </p:set>
                                    <p:animEffect transition="in" filter="wipe(left)">
                                      <p:cBhvr>
                                        <p:cTn id="17" dur="500"/>
                                        <p:tgtEl>
                                          <p:spTgt spid="215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09"/>
                                        </p:tgtEl>
                                        <p:attrNameLst>
                                          <p:attrName>style.visibility</p:attrName>
                                        </p:attrNameLst>
                                      </p:cBhvr>
                                      <p:to>
                                        <p:strVal val="visible"/>
                                      </p:to>
                                    </p:set>
                                    <p:animEffect transition="in" filter="wipe(left)">
                                      <p:cBhvr>
                                        <p:cTn id="22" dur="5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p:bldP spid="21508" grpId="0"/>
      <p:bldP spid="21509" grpId="0"/>
      <p:bldP spid="21510"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2501583" y="595948"/>
            <a:ext cx="3635375" cy="533400"/>
          </a:xfrm>
          <a:gradFill rotWithShape="1">
            <a:gsLst>
              <a:gs pos="0">
                <a:srgbClr val="99CCFF"/>
              </a:gs>
              <a:gs pos="50000">
                <a:schemeClr val="bg1"/>
              </a:gs>
              <a:gs pos="100000">
                <a:srgbClr val="99CCFF"/>
              </a:gs>
            </a:gsLst>
            <a:lin ang="5400000" scaled="1"/>
          </a:gradFill>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0" i="0" u="none" strike="noStrike" kern="0" cap="none" spc="0" normalizeH="0" baseline="0" noProof="0" dirty="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j-cs"/>
              </a:rPr>
              <a:t> </a:t>
            </a:r>
            <a:r>
              <a:rPr kumimoji="1" lang="zh-CN" altLang="en-US" sz="2800" b="0" i="0" u="none" strike="noStrike" kern="0" cap="none" spc="0" normalizeH="0" baseline="0" noProof="0" dirty="0">
                <a:ln>
                  <a:noFill/>
                </a:ln>
                <a:solidFill>
                  <a:schemeClr val="tx1"/>
                </a:solidFill>
                <a:effectLst>
                  <a:outerShdw blurRad="38100" dist="38100" dir="2700000" algn="tl">
                    <a:srgbClr val="000000"/>
                  </a:outerShdw>
                </a:effectLst>
                <a:uLnTx/>
                <a:uFillTx/>
                <a:latin typeface="微软雅黑" panose="020B0503020204020204" pitchFamily="34" charset="-122"/>
                <a:ea typeface="微软雅黑" panose="020B0503020204020204" pitchFamily="34" charset="-122"/>
                <a:cs typeface="+mj-cs"/>
              </a:rPr>
              <a:t>二极管电路分析举例 </a:t>
            </a:r>
          </a:p>
        </p:txBody>
      </p:sp>
      <p:sp>
        <p:nvSpPr>
          <p:cNvPr id="22531" name="Text Box 3"/>
          <p:cNvSpPr txBox="1"/>
          <p:nvPr/>
        </p:nvSpPr>
        <p:spPr>
          <a:xfrm>
            <a:off x="1181100" y="1592263"/>
            <a:ext cx="5541963" cy="519112"/>
          </a:xfrm>
          <a:prstGeom prst="rect">
            <a:avLst/>
          </a:prstGeom>
          <a:noFill/>
          <a:ln w="9525">
            <a:noFill/>
          </a:ln>
        </p:spPr>
        <p:txBody>
          <a:bodyPr wrap="none" anchor="t" anchorCtr="0">
            <a:spAutoFit/>
          </a:bodyPr>
          <a:lstStyle/>
          <a:p>
            <a:pPr>
              <a:spcBef>
                <a:spcPct val="50000"/>
              </a:spcBef>
            </a:pPr>
            <a:r>
              <a:rPr lang="zh-CN" altLang="en-US" sz="2800" b="1" dirty="0">
                <a:solidFill>
                  <a:srgbClr val="000066"/>
                </a:solidFill>
                <a:latin typeface="微软雅黑" panose="020B0503020204020204" pitchFamily="34" charset="-122"/>
                <a:ea typeface="微软雅黑" panose="020B0503020204020204" pitchFamily="34" charset="-122"/>
              </a:rPr>
              <a:t>定性分析：</a:t>
            </a:r>
            <a:r>
              <a:rPr lang="zh-CN" altLang="en-US" sz="2800" b="1" dirty="0">
                <a:latin typeface="微软雅黑" panose="020B0503020204020204" pitchFamily="34" charset="-122"/>
                <a:ea typeface="微软雅黑" panose="020B0503020204020204" pitchFamily="34" charset="-122"/>
              </a:rPr>
              <a:t>判断二极管的工作状态</a:t>
            </a:r>
          </a:p>
        </p:txBody>
      </p:sp>
      <p:sp>
        <p:nvSpPr>
          <p:cNvPr id="22532" name="Text Box 4"/>
          <p:cNvSpPr txBox="1"/>
          <p:nvPr/>
        </p:nvSpPr>
        <p:spPr>
          <a:xfrm>
            <a:off x="6972300" y="1408113"/>
            <a:ext cx="1066800" cy="946150"/>
          </a:xfrm>
          <a:prstGeom prst="rect">
            <a:avLst/>
          </a:prstGeom>
          <a:noFill/>
          <a:ln w="9525">
            <a:noFill/>
          </a:ln>
        </p:spPr>
        <p:txBody>
          <a:bodyPr anchor="t" anchorCtr="0">
            <a:spAutoFit/>
          </a:bodyPr>
          <a:lstStyle/>
          <a:p>
            <a:pPr>
              <a:spcBef>
                <a:spcPct val="50000"/>
              </a:spcBef>
            </a:pPr>
            <a:r>
              <a:rPr lang="zh-CN" altLang="en-US" sz="2800" b="1" dirty="0">
                <a:latin typeface="Times New Roman" panose="02020603050405020304" pitchFamily="18" charset="0"/>
                <a:ea typeface="宋体" panose="02010600030101010101" pitchFamily="2" charset="-122"/>
              </a:rPr>
              <a:t>导通截止</a:t>
            </a:r>
          </a:p>
        </p:txBody>
      </p:sp>
      <p:sp>
        <p:nvSpPr>
          <p:cNvPr id="22533" name="AutoShape 5"/>
          <p:cNvSpPr/>
          <p:nvPr/>
        </p:nvSpPr>
        <p:spPr>
          <a:xfrm>
            <a:off x="6743700" y="1560513"/>
            <a:ext cx="228600" cy="641350"/>
          </a:xfrm>
          <a:prstGeom prst="leftBrace">
            <a:avLst>
              <a:gd name="adj1" fmla="val 23314"/>
              <a:gd name="adj2" fmla="val 50000"/>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 name="Group 6"/>
          <p:cNvGrpSpPr/>
          <p:nvPr/>
        </p:nvGrpSpPr>
        <p:grpSpPr>
          <a:xfrm>
            <a:off x="1181100" y="4919980"/>
            <a:ext cx="5410200" cy="946150"/>
            <a:chOff x="384" y="1852"/>
            <a:chExt cx="3408" cy="596"/>
          </a:xfrm>
        </p:grpSpPr>
        <p:sp>
          <p:nvSpPr>
            <p:cNvPr id="22535" name="Rectangle 7"/>
            <p:cNvSpPr>
              <a:spLocks noChangeArrowheads="1"/>
            </p:cNvSpPr>
            <p:nvPr/>
          </p:nvSpPr>
          <p:spPr bwMode="auto">
            <a:xfrm>
              <a:off x="384" y="1963"/>
              <a:ext cx="19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否则，正向管压降</a:t>
              </a:r>
            </a:p>
          </p:txBody>
        </p:sp>
        <p:sp>
          <p:nvSpPr>
            <p:cNvPr id="22536" name="Text Box 8"/>
            <p:cNvSpPr txBox="1">
              <a:spLocks noChangeArrowheads="1"/>
            </p:cNvSpPr>
            <p:nvPr/>
          </p:nvSpPr>
          <p:spPr bwMode="auto">
            <a:xfrm>
              <a:off x="2448" y="1852"/>
              <a:ext cx="1344" cy="596"/>
            </a:xfrm>
            <a:prstGeom prst="rect">
              <a:avLst/>
            </a:prstGeom>
            <a:noFill/>
            <a:ln w="9525">
              <a:noFill/>
              <a:miter lim="800000"/>
            </a:ln>
            <a:effectLst/>
          </p:spPr>
          <p:txBody>
            <a:bodyPr>
              <a:spAutoFit/>
            </a:bodyPr>
            <a:lstStyle/>
            <a:p>
              <a:pPr marR="0" defTabSz="914400">
                <a:buClrTx/>
                <a:buSzTx/>
                <a:buFontTx/>
                <a:defRPr/>
              </a:pPr>
              <a:r>
                <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硅</a:t>
              </a:r>
              <a:r>
                <a:rPr kumimoji="1" lang="en-US" altLang="zh-CN"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0</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.6~0.7V</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锗0</a:t>
              </a: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0.3V</a:t>
              </a:r>
            </a:p>
          </p:txBody>
        </p:sp>
        <p:sp>
          <p:nvSpPr>
            <p:cNvPr id="46089" name="AutoShape 9"/>
            <p:cNvSpPr/>
            <p:nvPr/>
          </p:nvSpPr>
          <p:spPr>
            <a:xfrm>
              <a:off x="2256" y="1968"/>
              <a:ext cx="144" cy="384"/>
            </a:xfrm>
            <a:prstGeom prst="leftBrace">
              <a:avLst>
                <a:gd name="adj1" fmla="val 22160"/>
                <a:gd name="adj2" fmla="val 50000"/>
              </a:avLst>
            </a:prstGeom>
            <a:noFill/>
            <a:ln w="28575" cap="flat" cmpd="sng">
              <a:solidFill>
                <a:srgbClr val="660033"/>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2540" name="Rectangle 12"/>
          <p:cNvSpPr>
            <a:spLocks noChangeArrowheads="1"/>
          </p:cNvSpPr>
          <p:nvPr/>
        </p:nvSpPr>
        <p:spPr bwMode="auto">
          <a:xfrm>
            <a:off x="615950" y="2546350"/>
            <a:ext cx="7566025" cy="1203325"/>
          </a:xfrm>
          <a:prstGeom prst="rect">
            <a:avLst/>
          </a:prstGeom>
          <a:noFill/>
          <a:ln w="38100">
            <a:noFill/>
            <a:miter lim="800000"/>
          </a:ln>
          <a:effectLst/>
        </p:spPr>
        <p:txBody>
          <a:bodyPr anchor="ctr">
            <a:spAutoFit/>
          </a:bodyPr>
          <a:lstStyle/>
          <a:p>
            <a:pPr marL="0" marR="0" lvl="0" indent="0" algn="l" defTabSz="914400" rtl="0" eaLnBrk="1" fontAlgn="base" latinLnBrk="0" hangingPunct="1">
              <a:lnSpc>
                <a:spcPct val="13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rgbClr val="0000FF"/>
                </a:solidFill>
                <a:effectLst/>
                <a:uLnTx/>
                <a:uFillTx/>
                <a:latin typeface="Times New Roman" panose="02020603050405020304" pitchFamily="18" charset="0"/>
                <a:ea typeface="宋体" panose="02010600030101010101" pitchFamily="2" charset="-122"/>
                <a:cs typeface="+mn-cs"/>
              </a:rPr>
              <a:t>若二极管是理想的，</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正向导通时正向管压降为零，反向截止时二极管相当于断开。</a:t>
            </a:r>
          </a:p>
        </p:txBody>
      </p:sp>
      <p:sp>
        <p:nvSpPr>
          <p:cNvPr id="46091" name="AutoShape 1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6092" name="AutoShape 1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6093" name="AutoShape 1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3" name="Group 9"/>
          <p:cNvGrpSpPr/>
          <p:nvPr/>
        </p:nvGrpSpPr>
        <p:grpSpPr>
          <a:xfrm>
            <a:off x="3598863" y="4064318"/>
            <a:ext cx="1600200" cy="76200"/>
            <a:chOff x="864" y="2040"/>
            <a:chExt cx="1008" cy="48"/>
          </a:xfrm>
        </p:grpSpPr>
        <p:sp>
          <p:nvSpPr>
            <p:cNvPr id="17429" name="Line 10"/>
            <p:cNvSpPr/>
            <p:nvPr/>
          </p:nvSpPr>
          <p:spPr>
            <a:xfrm>
              <a:off x="864" y="2064"/>
              <a:ext cx="384" cy="0"/>
            </a:xfrm>
            <a:prstGeom prst="line">
              <a:avLst/>
            </a:prstGeom>
            <a:ln w="38100" cap="flat" cmpd="sng">
              <a:solidFill>
                <a:schemeClr val="accent2"/>
              </a:solidFill>
              <a:prstDash val="solid"/>
              <a:headEnd type="none" w="med" len="med"/>
              <a:tailEnd type="none" w="med" len="med"/>
            </a:ln>
          </p:spPr>
        </p:sp>
        <p:sp>
          <p:nvSpPr>
            <p:cNvPr id="17430" name="Line 11"/>
            <p:cNvSpPr/>
            <p:nvPr/>
          </p:nvSpPr>
          <p:spPr>
            <a:xfrm>
              <a:off x="1488" y="2064"/>
              <a:ext cx="384" cy="0"/>
            </a:xfrm>
            <a:prstGeom prst="line">
              <a:avLst/>
            </a:prstGeom>
            <a:ln w="38100" cap="flat" cmpd="sng">
              <a:solidFill>
                <a:schemeClr val="accent2"/>
              </a:solidFill>
              <a:prstDash val="solid"/>
              <a:headEnd type="none" w="med" len="med"/>
              <a:tailEnd type="none" w="med" len="med"/>
            </a:ln>
          </p:spPr>
        </p:sp>
        <p:sp>
          <p:nvSpPr>
            <p:cNvPr id="17431" name="Oval 12"/>
            <p:cNvSpPr/>
            <p:nvPr/>
          </p:nvSpPr>
          <p:spPr>
            <a:xfrm>
              <a:off x="1248" y="2040"/>
              <a:ext cx="48" cy="48"/>
            </a:xfrm>
            <a:prstGeom prst="ellipse">
              <a:avLst/>
            </a:prstGeom>
            <a:solidFill>
              <a:srgbClr val="CC0000"/>
            </a:solidFill>
            <a:ln w="28575" cap="flat" cmpd="sng">
              <a:solidFill>
                <a:srgbClr val="CC0000"/>
              </a:solidFill>
              <a:prstDash val="solid"/>
              <a:headEnd type="none" w="med" len="med"/>
              <a:tailEnd type="none" w="med" len="med"/>
            </a:ln>
          </p:spPr>
          <p:txBody>
            <a:bodyPr wrap="none" anchor="ctr" anchorCtr="0"/>
            <a:lstStyle/>
            <a:p>
              <a:pPr algn="ctr" eaLnBrk="1" hangingPunct="1"/>
              <a:endParaRPr lang="zh-CN" altLang="en-US" dirty="0">
                <a:latin typeface="Times New Roman" panose="02020603050405020304" pitchFamily="18" charset="0"/>
              </a:endParaRPr>
            </a:p>
          </p:txBody>
        </p:sp>
        <p:sp>
          <p:nvSpPr>
            <p:cNvPr id="17432" name="Line 13"/>
            <p:cNvSpPr/>
            <p:nvPr/>
          </p:nvSpPr>
          <p:spPr>
            <a:xfrm>
              <a:off x="1296" y="2064"/>
              <a:ext cx="192" cy="0"/>
            </a:xfrm>
            <a:prstGeom prst="line">
              <a:avLst/>
            </a:prstGeom>
            <a:ln w="28575" cap="flat" cmpd="sng">
              <a:solidFill>
                <a:srgbClr val="FF9900"/>
              </a:solidFill>
              <a:prstDash val="solid"/>
              <a:headEnd type="none" w="med" len="med"/>
              <a:tailEnd type="none" w="med" len="med"/>
            </a:ln>
          </p:spPr>
        </p:sp>
        <p:sp>
          <p:nvSpPr>
            <p:cNvPr id="17433" name="Oval 14"/>
            <p:cNvSpPr/>
            <p:nvPr/>
          </p:nvSpPr>
          <p:spPr>
            <a:xfrm>
              <a:off x="1488" y="2040"/>
              <a:ext cx="48" cy="48"/>
            </a:xfrm>
            <a:prstGeom prst="ellipse">
              <a:avLst/>
            </a:prstGeom>
            <a:solidFill>
              <a:srgbClr val="CC0000"/>
            </a:solidFill>
            <a:ln w="28575" cap="flat" cmpd="sng">
              <a:solidFill>
                <a:srgbClr val="CC0000"/>
              </a:solidFill>
              <a:prstDash val="solid"/>
              <a:headEnd type="none" w="med" len="med"/>
              <a:tailEnd type="none" w="med" len="med"/>
            </a:ln>
          </p:spPr>
          <p:txBody>
            <a:bodyPr wrap="none" anchor="ctr" anchorCtr="0"/>
            <a:lstStyle/>
            <a:p>
              <a:pPr algn="ctr" eaLnBrk="1" hangingPunct="1"/>
              <a:endParaRPr lang="zh-CN" altLang="en-US" dirty="0">
                <a:latin typeface="Times New Roman" panose="02020603050405020304" pitchFamily="18" charset="0"/>
              </a:endParaRPr>
            </a:p>
          </p:txBody>
        </p:sp>
      </p:grpSp>
      <p:grpSp>
        <p:nvGrpSpPr>
          <p:cNvPr id="4" name="Group 15"/>
          <p:cNvGrpSpPr/>
          <p:nvPr/>
        </p:nvGrpSpPr>
        <p:grpSpPr>
          <a:xfrm>
            <a:off x="3598863" y="4607243"/>
            <a:ext cx="1600200" cy="76200"/>
            <a:chOff x="3696" y="2040"/>
            <a:chExt cx="1008" cy="48"/>
          </a:xfrm>
        </p:grpSpPr>
        <p:sp>
          <p:nvSpPr>
            <p:cNvPr id="17425" name="Line 16"/>
            <p:cNvSpPr/>
            <p:nvPr/>
          </p:nvSpPr>
          <p:spPr>
            <a:xfrm>
              <a:off x="3696" y="2064"/>
              <a:ext cx="384" cy="0"/>
            </a:xfrm>
            <a:prstGeom prst="line">
              <a:avLst/>
            </a:prstGeom>
            <a:ln w="38100" cap="flat" cmpd="sng">
              <a:solidFill>
                <a:schemeClr val="accent2"/>
              </a:solidFill>
              <a:prstDash val="solid"/>
              <a:headEnd type="none" w="med" len="med"/>
              <a:tailEnd type="none" w="med" len="med"/>
            </a:ln>
          </p:spPr>
        </p:sp>
        <p:sp>
          <p:nvSpPr>
            <p:cNvPr id="17426" name="Line 17"/>
            <p:cNvSpPr/>
            <p:nvPr/>
          </p:nvSpPr>
          <p:spPr>
            <a:xfrm>
              <a:off x="4320" y="2064"/>
              <a:ext cx="384" cy="0"/>
            </a:xfrm>
            <a:prstGeom prst="line">
              <a:avLst/>
            </a:prstGeom>
            <a:ln w="38100" cap="flat" cmpd="sng">
              <a:solidFill>
                <a:schemeClr val="accent2"/>
              </a:solidFill>
              <a:prstDash val="solid"/>
              <a:headEnd type="none" w="med" len="med"/>
              <a:tailEnd type="none" w="med" len="med"/>
            </a:ln>
          </p:spPr>
        </p:sp>
        <p:sp>
          <p:nvSpPr>
            <p:cNvPr id="17427" name="Oval 18"/>
            <p:cNvSpPr/>
            <p:nvPr/>
          </p:nvSpPr>
          <p:spPr>
            <a:xfrm>
              <a:off x="4080" y="2040"/>
              <a:ext cx="48" cy="48"/>
            </a:xfrm>
            <a:prstGeom prst="ellipse">
              <a:avLst/>
            </a:prstGeom>
            <a:solidFill>
              <a:srgbClr val="CC0000"/>
            </a:solidFill>
            <a:ln w="28575" cap="flat" cmpd="sng">
              <a:solidFill>
                <a:srgbClr val="CC0000"/>
              </a:solidFill>
              <a:prstDash val="solid"/>
              <a:headEnd type="none" w="med" len="med"/>
              <a:tailEnd type="none" w="med" len="med"/>
            </a:ln>
          </p:spPr>
          <p:txBody>
            <a:bodyPr wrap="none" anchor="ctr" anchorCtr="0"/>
            <a:lstStyle/>
            <a:p>
              <a:pPr algn="ctr" eaLnBrk="1" hangingPunct="1"/>
              <a:endParaRPr lang="zh-CN" altLang="en-US" dirty="0">
                <a:latin typeface="Times New Roman" panose="02020603050405020304" pitchFamily="18" charset="0"/>
              </a:endParaRPr>
            </a:p>
          </p:txBody>
        </p:sp>
        <p:sp>
          <p:nvSpPr>
            <p:cNvPr id="17428" name="Oval 19"/>
            <p:cNvSpPr/>
            <p:nvPr/>
          </p:nvSpPr>
          <p:spPr>
            <a:xfrm>
              <a:off x="4320" y="2040"/>
              <a:ext cx="48" cy="48"/>
            </a:xfrm>
            <a:prstGeom prst="ellipse">
              <a:avLst/>
            </a:prstGeom>
            <a:solidFill>
              <a:srgbClr val="CC0000"/>
            </a:solidFill>
            <a:ln w="28575" cap="flat" cmpd="sng">
              <a:solidFill>
                <a:srgbClr val="CC0000"/>
              </a:solidFill>
              <a:prstDash val="solid"/>
              <a:headEnd type="none" w="med" len="med"/>
              <a:tailEnd type="none" w="med" len="med"/>
            </a:ln>
          </p:spPr>
          <p:txBody>
            <a:bodyPr wrap="none" anchor="ctr" anchorCtr="0"/>
            <a:lstStyle/>
            <a:p>
              <a:pPr algn="ctr" eaLnBrk="1" hangingPunct="1"/>
              <a:endParaRPr lang="zh-CN" altLang="en-US" dirty="0">
                <a:latin typeface="Times New Roman" panose="02020603050405020304" pitchFamily="18"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Effect transition="in" filter="wipe(left)">
                                      <p:cBhvr>
                                        <p:cTn id="7" dur="500"/>
                                        <p:tgtEl>
                                          <p:spTgt spid="225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wipe(left)">
                                      <p:cBhvr>
                                        <p:cTn id="12" dur="500"/>
                                        <p:tgtEl>
                                          <p:spTgt spid="2253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532"/>
                                        </p:tgtEl>
                                        <p:attrNameLst>
                                          <p:attrName>style.visibility</p:attrName>
                                        </p:attrNameLst>
                                      </p:cBhvr>
                                      <p:to>
                                        <p:strVal val="visible"/>
                                      </p:to>
                                    </p:set>
                                    <p:animEffect transition="in" filter="wipe(left)">
                                      <p:cBhvr>
                                        <p:cTn id="17" dur="500"/>
                                        <p:tgtEl>
                                          <p:spTgt spid="2253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40"/>
                                        </p:tgtEl>
                                        <p:attrNameLst>
                                          <p:attrName>style.visibility</p:attrName>
                                        </p:attrNameLst>
                                      </p:cBhvr>
                                      <p:to>
                                        <p:strVal val="visible"/>
                                      </p:to>
                                    </p:set>
                                    <p:animEffect transition="in" filter="wipe(left)">
                                      <p:cBhvr>
                                        <p:cTn id="22" dur="500"/>
                                        <p:tgtEl>
                                          <p:spTgt spid="225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left)">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0"/>
      <p:bldP spid="22533" grpId="0" bldLvl="0" animBg="1"/>
      <p:bldP spid="22540" grpId="0" bldLvl="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3491" name="Text Box 3"/>
          <p:cNvSpPr txBox="1"/>
          <p:nvPr/>
        </p:nvSpPr>
        <p:spPr>
          <a:xfrm>
            <a:off x="639763" y="1366838"/>
            <a:ext cx="5541962" cy="519112"/>
          </a:xfrm>
          <a:prstGeom prst="rect">
            <a:avLst/>
          </a:prstGeom>
          <a:noFill/>
          <a:ln w="9525">
            <a:noFill/>
          </a:ln>
        </p:spPr>
        <p:txBody>
          <a:bodyPr wrap="none" anchor="t" anchorCtr="0">
            <a:spAutoFit/>
          </a:bodyPr>
          <a:lstStyle/>
          <a:p>
            <a:pPr>
              <a:spcBef>
                <a:spcPct val="50000"/>
              </a:spcBef>
            </a:pPr>
            <a:r>
              <a:rPr lang="zh-CN" altLang="en-US" sz="2800" b="1" dirty="0">
                <a:solidFill>
                  <a:srgbClr val="000066"/>
                </a:solidFill>
                <a:latin typeface="Times New Roman" panose="02020603050405020304" pitchFamily="18" charset="0"/>
                <a:ea typeface="宋体" panose="02010600030101010101" pitchFamily="2" charset="-122"/>
              </a:rPr>
              <a:t>定性分析：</a:t>
            </a:r>
            <a:r>
              <a:rPr lang="zh-CN" altLang="en-US" sz="2800" b="1" dirty="0">
                <a:latin typeface="Times New Roman" panose="02020603050405020304" pitchFamily="18" charset="0"/>
                <a:ea typeface="宋体" panose="02010600030101010101" pitchFamily="2" charset="-122"/>
              </a:rPr>
              <a:t>判断二极管的工作状态</a:t>
            </a:r>
          </a:p>
        </p:txBody>
      </p:sp>
      <p:sp>
        <p:nvSpPr>
          <p:cNvPr id="63492" name="Text Box 4"/>
          <p:cNvSpPr txBox="1"/>
          <p:nvPr/>
        </p:nvSpPr>
        <p:spPr>
          <a:xfrm>
            <a:off x="6430963" y="1182688"/>
            <a:ext cx="1066800" cy="946150"/>
          </a:xfrm>
          <a:prstGeom prst="rect">
            <a:avLst/>
          </a:prstGeom>
          <a:noFill/>
          <a:ln w="9525">
            <a:noFill/>
          </a:ln>
        </p:spPr>
        <p:txBody>
          <a:bodyPr anchor="t" anchorCtr="0">
            <a:spAutoFit/>
          </a:bodyPr>
          <a:lstStyle/>
          <a:p>
            <a:pPr>
              <a:spcBef>
                <a:spcPct val="50000"/>
              </a:spcBef>
            </a:pPr>
            <a:r>
              <a:rPr lang="zh-CN" altLang="en-US" sz="2800" b="1" dirty="0">
                <a:latin typeface="微软雅黑" panose="020B0503020204020204" pitchFamily="34" charset="-122"/>
                <a:ea typeface="微软雅黑" panose="020B0503020204020204" pitchFamily="34" charset="-122"/>
              </a:rPr>
              <a:t>导通截止</a:t>
            </a:r>
          </a:p>
        </p:txBody>
      </p:sp>
      <p:sp>
        <p:nvSpPr>
          <p:cNvPr id="63493" name="AutoShape 5"/>
          <p:cNvSpPr/>
          <p:nvPr/>
        </p:nvSpPr>
        <p:spPr>
          <a:xfrm>
            <a:off x="6202363" y="1335088"/>
            <a:ext cx="228600" cy="641350"/>
          </a:xfrm>
          <a:prstGeom prst="leftBrace">
            <a:avLst>
              <a:gd name="adj1" fmla="val 23314"/>
              <a:gd name="adj2" fmla="val 50000"/>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3498" name="Rectangle 10"/>
          <p:cNvSpPr>
            <a:spLocks noChangeArrowheads="1"/>
          </p:cNvSpPr>
          <p:nvPr/>
        </p:nvSpPr>
        <p:spPr bwMode="auto">
          <a:xfrm>
            <a:off x="304800" y="2078990"/>
            <a:ext cx="7958138" cy="12033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30000"/>
              </a:lnSpc>
              <a:spcBef>
                <a:spcPct val="10000"/>
              </a:spcBef>
              <a:spcAft>
                <a:spcPct val="0"/>
              </a:spcAft>
              <a:buClrTx/>
              <a:buSzTx/>
              <a:buFontTx/>
              <a:buNone/>
              <a:defRPr/>
            </a:pPr>
            <a:r>
              <a:rPr kumimoji="1" lang="en-US" altLang="zh-CN"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rgbClr val="000066"/>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分析方法：</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将二极管断开，分析二极管两端电位的高低或所加电压</a:t>
            </a:r>
            <a:r>
              <a:rPr kumimoji="1" lang="en-US" altLang="zh-CN" sz="2800" b="1" i="1"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的正负。</a:t>
            </a:r>
          </a:p>
        </p:txBody>
      </p:sp>
      <p:sp>
        <p:nvSpPr>
          <p:cNvPr id="63499" name="Rectangle 11"/>
          <p:cNvSpPr/>
          <p:nvPr/>
        </p:nvSpPr>
        <p:spPr>
          <a:xfrm>
            <a:off x="640080" y="3384550"/>
            <a:ext cx="7759700" cy="1169988"/>
          </a:xfrm>
          <a:prstGeom prst="rect">
            <a:avLst/>
          </a:prstGeom>
          <a:noFill/>
          <a:ln w="9525">
            <a:noFill/>
          </a:ln>
        </p:spPr>
        <p:txBody>
          <a:bodyPr wrap="none" anchor="t" anchorCtr="0">
            <a:spAutoFit/>
          </a:bodyPr>
          <a:lstStyle/>
          <a:p>
            <a:pPr>
              <a:spcBef>
                <a:spcPct val="50000"/>
              </a:spcBef>
            </a:pPr>
            <a:r>
              <a:rPr lang="zh-CN" altLang="en-US" sz="2800" b="1" dirty="0">
                <a:solidFill>
                  <a:srgbClr val="000099"/>
                </a:solidFill>
                <a:latin typeface="微软雅黑" panose="020B0503020204020204" pitchFamily="34" charset="-122"/>
                <a:ea typeface="微软雅黑" panose="020B0503020204020204" pitchFamily="34" charset="-122"/>
              </a:rPr>
              <a:t>若 </a:t>
            </a:r>
            <a:r>
              <a:rPr lang="en-US" altLang="zh-CN" sz="2800" b="1" dirty="0">
                <a:solidFill>
                  <a:srgbClr val="000099"/>
                </a:solidFill>
                <a:latin typeface="微软雅黑" panose="020B0503020204020204" pitchFamily="34" charset="-122"/>
                <a:ea typeface="微软雅黑" panose="020B0503020204020204" pitchFamily="34" charset="-122"/>
              </a:rPr>
              <a:t>V</a:t>
            </a:r>
            <a:r>
              <a:rPr lang="zh-CN" altLang="en-US" sz="2800" b="1" baseline="-25000" dirty="0">
                <a:solidFill>
                  <a:srgbClr val="000099"/>
                </a:solidFill>
                <a:latin typeface="微软雅黑" panose="020B0503020204020204" pitchFamily="34" charset="-122"/>
                <a:ea typeface="微软雅黑" panose="020B0503020204020204" pitchFamily="34" charset="-122"/>
              </a:rPr>
              <a:t>阳</a:t>
            </a:r>
            <a:r>
              <a:rPr lang="zh-CN" altLang="en-US" sz="2800" b="1" dirty="0">
                <a:solidFill>
                  <a:srgbClr val="000099"/>
                </a:solidFill>
                <a:latin typeface="微软雅黑" panose="020B0503020204020204" pitchFamily="34" charset="-122"/>
                <a:ea typeface="微软雅黑" panose="020B0503020204020204" pitchFamily="34" charset="-122"/>
              </a:rPr>
              <a:t> </a:t>
            </a:r>
            <a:r>
              <a:rPr lang="en-US" altLang="zh-CN" sz="2800" b="1" dirty="0">
                <a:solidFill>
                  <a:srgbClr val="000099"/>
                </a:solidFill>
                <a:latin typeface="微软雅黑" panose="020B0503020204020204" pitchFamily="34" charset="-122"/>
                <a:ea typeface="微软雅黑" panose="020B0503020204020204" pitchFamily="34" charset="-122"/>
              </a:rPr>
              <a:t>&gt;V</a:t>
            </a:r>
            <a:r>
              <a:rPr lang="zh-CN" altLang="en-US" sz="2800" b="1" baseline="-25000" dirty="0">
                <a:solidFill>
                  <a:srgbClr val="000099"/>
                </a:solidFill>
                <a:latin typeface="微软雅黑" panose="020B0503020204020204" pitchFamily="34" charset="-122"/>
                <a:ea typeface="微软雅黑" panose="020B0503020204020204" pitchFamily="34" charset="-122"/>
              </a:rPr>
              <a:t>阴</a:t>
            </a:r>
            <a:r>
              <a:rPr lang="zh-CN" altLang="en-US" sz="2800" b="1" dirty="0">
                <a:solidFill>
                  <a:srgbClr val="000099"/>
                </a:solidFill>
                <a:latin typeface="微软雅黑" panose="020B0503020204020204" pitchFamily="34" charset="-122"/>
                <a:ea typeface="微软雅黑" panose="020B0503020204020204" pitchFamily="34" charset="-122"/>
              </a:rPr>
              <a:t>或 </a:t>
            </a:r>
            <a:r>
              <a:rPr lang="en-US" altLang="zh-CN" sz="2800" b="1" i="1" dirty="0">
                <a:solidFill>
                  <a:srgbClr val="000099"/>
                </a:solidFill>
                <a:latin typeface="微软雅黑" panose="020B0503020204020204" pitchFamily="34" charset="-122"/>
                <a:ea typeface="微软雅黑" panose="020B0503020204020204" pitchFamily="34" charset="-122"/>
              </a:rPr>
              <a:t>U</a:t>
            </a:r>
            <a:r>
              <a:rPr lang="en-US" altLang="zh-CN" sz="2800" b="1" baseline="-25000" dirty="0">
                <a:solidFill>
                  <a:srgbClr val="000099"/>
                </a:solidFill>
                <a:latin typeface="微软雅黑" panose="020B0503020204020204" pitchFamily="34" charset="-122"/>
                <a:ea typeface="微软雅黑" panose="020B0503020204020204" pitchFamily="34" charset="-122"/>
              </a:rPr>
              <a:t>D</a:t>
            </a:r>
            <a:r>
              <a:rPr lang="zh-CN" altLang="en-US" sz="2800" b="1" dirty="0">
                <a:solidFill>
                  <a:srgbClr val="000099"/>
                </a:solidFill>
                <a:latin typeface="微软雅黑" panose="020B0503020204020204" pitchFamily="34" charset="-122"/>
                <a:ea typeface="微软雅黑" panose="020B0503020204020204" pitchFamily="34" charset="-122"/>
              </a:rPr>
              <a:t>为正</a:t>
            </a:r>
            <a:r>
              <a:rPr lang="en-US" altLang="zh-CN" sz="2800" b="1" dirty="0">
                <a:solidFill>
                  <a:srgbClr val="000099"/>
                </a:solidFill>
                <a:latin typeface="微软雅黑" panose="020B0503020204020204" pitchFamily="34" charset="-122"/>
                <a:ea typeface="微软雅黑" panose="020B0503020204020204" pitchFamily="34" charset="-122"/>
              </a:rPr>
              <a:t>( </a:t>
            </a:r>
            <a:r>
              <a:rPr lang="zh-CN" altLang="en-US" sz="2800" b="1" dirty="0">
                <a:solidFill>
                  <a:srgbClr val="000099"/>
                </a:solidFill>
                <a:latin typeface="微软雅黑" panose="020B0503020204020204" pitchFamily="34" charset="-122"/>
                <a:ea typeface="微软雅黑" panose="020B0503020204020204" pitchFamily="34" charset="-122"/>
              </a:rPr>
              <a:t>正向偏置 </a:t>
            </a:r>
            <a:r>
              <a:rPr lang="en-US" altLang="zh-CN" sz="2800" b="1" dirty="0">
                <a:solidFill>
                  <a:srgbClr val="000099"/>
                </a:solidFill>
                <a:latin typeface="微软雅黑" panose="020B0503020204020204" pitchFamily="34" charset="-122"/>
                <a:ea typeface="微软雅黑" panose="020B0503020204020204" pitchFamily="34" charset="-122"/>
              </a:rPr>
              <a:t>)</a:t>
            </a:r>
            <a:r>
              <a:rPr lang="zh-CN" altLang="en-US" sz="2800" b="1" dirty="0">
                <a:solidFill>
                  <a:srgbClr val="000099"/>
                </a:solidFill>
                <a:latin typeface="微软雅黑" panose="020B0503020204020204" pitchFamily="34" charset="-122"/>
                <a:ea typeface="微软雅黑" panose="020B0503020204020204" pitchFamily="34" charset="-122"/>
              </a:rPr>
              <a:t>，二极管导通</a:t>
            </a:r>
          </a:p>
          <a:p>
            <a:pPr>
              <a:spcBef>
                <a:spcPct val="50000"/>
              </a:spcBef>
            </a:pPr>
            <a:r>
              <a:rPr lang="zh-CN" altLang="en-US" sz="2800" b="1" dirty="0">
                <a:solidFill>
                  <a:srgbClr val="000099"/>
                </a:solidFill>
                <a:latin typeface="微软雅黑" panose="020B0503020204020204" pitchFamily="34" charset="-122"/>
                <a:ea typeface="微软雅黑" panose="020B0503020204020204" pitchFamily="34" charset="-122"/>
              </a:rPr>
              <a:t>若 </a:t>
            </a:r>
            <a:r>
              <a:rPr lang="en-US" altLang="zh-CN" sz="2800" b="1" dirty="0">
                <a:solidFill>
                  <a:srgbClr val="000099"/>
                </a:solidFill>
                <a:latin typeface="微软雅黑" panose="020B0503020204020204" pitchFamily="34" charset="-122"/>
                <a:ea typeface="微软雅黑" panose="020B0503020204020204" pitchFamily="34" charset="-122"/>
              </a:rPr>
              <a:t>V</a:t>
            </a:r>
            <a:r>
              <a:rPr lang="zh-CN" altLang="en-US" sz="2800" b="1" baseline="-25000" dirty="0">
                <a:solidFill>
                  <a:srgbClr val="000099"/>
                </a:solidFill>
                <a:latin typeface="微软雅黑" panose="020B0503020204020204" pitchFamily="34" charset="-122"/>
                <a:ea typeface="微软雅黑" panose="020B0503020204020204" pitchFamily="34" charset="-122"/>
              </a:rPr>
              <a:t>阳</a:t>
            </a:r>
            <a:r>
              <a:rPr lang="zh-CN" altLang="en-US" sz="2800" b="1" dirty="0">
                <a:solidFill>
                  <a:srgbClr val="000099"/>
                </a:solidFill>
                <a:latin typeface="微软雅黑" panose="020B0503020204020204" pitchFamily="34" charset="-122"/>
                <a:ea typeface="微软雅黑" panose="020B0503020204020204" pitchFamily="34" charset="-122"/>
              </a:rPr>
              <a:t> </a:t>
            </a:r>
            <a:r>
              <a:rPr lang="en-US" altLang="zh-CN" sz="2800" b="1" dirty="0">
                <a:solidFill>
                  <a:srgbClr val="000099"/>
                </a:solidFill>
                <a:latin typeface="微软雅黑" panose="020B0503020204020204" pitchFamily="34" charset="-122"/>
                <a:ea typeface="微软雅黑" panose="020B0503020204020204" pitchFamily="34" charset="-122"/>
              </a:rPr>
              <a:t>&lt;V</a:t>
            </a:r>
            <a:r>
              <a:rPr lang="zh-CN" altLang="en-US" sz="2800" b="1" baseline="-25000" dirty="0">
                <a:solidFill>
                  <a:srgbClr val="000099"/>
                </a:solidFill>
                <a:latin typeface="微软雅黑" panose="020B0503020204020204" pitchFamily="34" charset="-122"/>
                <a:ea typeface="微软雅黑" panose="020B0503020204020204" pitchFamily="34" charset="-122"/>
              </a:rPr>
              <a:t>阴</a:t>
            </a:r>
            <a:r>
              <a:rPr lang="zh-CN" altLang="en-US" sz="2800" b="1" dirty="0">
                <a:solidFill>
                  <a:srgbClr val="000099"/>
                </a:solidFill>
                <a:latin typeface="微软雅黑" panose="020B0503020204020204" pitchFamily="34" charset="-122"/>
                <a:ea typeface="微软雅黑" panose="020B0503020204020204" pitchFamily="34" charset="-122"/>
              </a:rPr>
              <a:t>或 </a:t>
            </a:r>
            <a:r>
              <a:rPr lang="en-US" altLang="zh-CN" sz="2800" b="1" i="1" dirty="0">
                <a:solidFill>
                  <a:srgbClr val="000099"/>
                </a:solidFill>
                <a:latin typeface="微软雅黑" panose="020B0503020204020204" pitchFamily="34" charset="-122"/>
                <a:ea typeface="微软雅黑" panose="020B0503020204020204" pitchFamily="34" charset="-122"/>
              </a:rPr>
              <a:t>U</a:t>
            </a:r>
            <a:r>
              <a:rPr lang="en-US" altLang="zh-CN" sz="2800" b="1" baseline="-25000" dirty="0">
                <a:solidFill>
                  <a:srgbClr val="000099"/>
                </a:solidFill>
                <a:latin typeface="微软雅黑" panose="020B0503020204020204" pitchFamily="34" charset="-122"/>
                <a:ea typeface="微软雅黑" panose="020B0503020204020204" pitchFamily="34" charset="-122"/>
              </a:rPr>
              <a:t>D</a:t>
            </a:r>
            <a:r>
              <a:rPr lang="zh-CN" altLang="en-US" sz="2800" b="1" dirty="0">
                <a:solidFill>
                  <a:srgbClr val="000099"/>
                </a:solidFill>
                <a:latin typeface="微软雅黑" panose="020B0503020204020204" pitchFamily="34" charset="-122"/>
                <a:ea typeface="微软雅黑" panose="020B0503020204020204" pitchFamily="34" charset="-122"/>
              </a:rPr>
              <a:t>为负</a:t>
            </a:r>
            <a:r>
              <a:rPr lang="en-US" altLang="zh-CN" sz="2800" b="1" dirty="0">
                <a:solidFill>
                  <a:srgbClr val="000099"/>
                </a:solidFill>
                <a:latin typeface="微软雅黑" panose="020B0503020204020204" pitchFamily="34" charset="-122"/>
                <a:ea typeface="微软雅黑" panose="020B0503020204020204" pitchFamily="34" charset="-122"/>
              </a:rPr>
              <a:t>( </a:t>
            </a:r>
            <a:r>
              <a:rPr lang="zh-CN" altLang="en-US" sz="2800" b="1" dirty="0">
                <a:solidFill>
                  <a:srgbClr val="000099"/>
                </a:solidFill>
                <a:latin typeface="微软雅黑" panose="020B0503020204020204" pitchFamily="34" charset="-122"/>
                <a:ea typeface="微软雅黑" panose="020B0503020204020204" pitchFamily="34" charset="-122"/>
              </a:rPr>
              <a:t>反向偏置 </a:t>
            </a:r>
            <a:r>
              <a:rPr lang="en-US" altLang="zh-CN" sz="2800" b="1" dirty="0">
                <a:solidFill>
                  <a:srgbClr val="000099"/>
                </a:solidFill>
                <a:latin typeface="微软雅黑" panose="020B0503020204020204" pitchFamily="34" charset="-122"/>
                <a:ea typeface="微软雅黑" panose="020B0503020204020204" pitchFamily="34" charset="-122"/>
              </a:rPr>
              <a:t>)</a:t>
            </a:r>
            <a:r>
              <a:rPr lang="zh-CN" altLang="en-US" sz="2800" b="1" dirty="0">
                <a:solidFill>
                  <a:srgbClr val="000099"/>
                </a:solidFill>
                <a:latin typeface="微软雅黑" panose="020B0503020204020204" pitchFamily="34" charset="-122"/>
                <a:ea typeface="微软雅黑" panose="020B0503020204020204" pitchFamily="34" charset="-122"/>
              </a:rPr>
              <a:t>，二极管截止</a:t>
            </a:r>
          </a:p>
        </p:txBody>
      </p:sp>
      <p:sp>
        <p:nvSpPr>
          <p:cNvPr id="47111" name="AutoShape 1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7112" name="AutoShape 1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7113" name="AutoShape 1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3505" name="Rectangle 17"/>
          <p:cNvSpPr>
            <a:spLocks noGrp="1" noChangeArrowheads="1"/>
          </p:cNvSpPr>
          <p:nvPr>
            <p:ph type="title"/>
          </p:nvPr>
        </p:nvSpPr>
        <p:spPr>
          <a:xfrm>
            <a:off x="533400" y="509588"/>
            <a:ext cx="4129088" cy="533400"/>
          </a:xfrm>
          <a:gradFill rotWithShape="1">
            <a:gsLst>
              <a:gs pos="0">
                <a:srgbClr val="99CCFF"/>
              </a:gs>
              <a:gs pos="50000">
                <a:schemeClr val="bg1"/>
              </a:gs>
              <a:gs pos="100000">
                <a:srgbClr val="99CCFF"/>
              </a:gs>
            </a:gsLst>
            <a:lin ang="5400000" scaled="1"/>
          </a:gradFill>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j-cs"/>
              </a:rPr>
              <a:t> </a:t>
            </a:r>
            <a:r>
              <a:rPr kumimoji="1" lang="zh-CN" altLang="en-US" sz="3200" b="1" i="0" u="none" strike="noStrike" kern="0" cap="none" spc="0" normalizeH="0" baseline="0" noProof="0" dirty="0">
                <a:ln>
                  <a:noFill/>
                </a:ln>
                <a:solidFill>
                  <a:srgbClr val="C00000"/>
                </a:solidFill>
                <a:effectLst>
                  <a:outerShdw blurRad="38100" dist="38100" dir="2700000" algn="tl">
                    <a:srgbClr val="FFFFFF"/>
                  </a:outerShdw>
                </a:effectLst>
                <a:uLnTx/>
                <a:uFillTx/>
                <a:latin typeface="微软雅黑" panose="020B0503020204020204" pitchFamily="34" charset="-122"/>
                <a:ea typeface="微软雅黑" panose="020B0503020204020204" pitchFamily="34" charset="-122"/>
                <a:cs typeface="+mj-cs"/>
              </a:rPr>
              <a:t>二极管电路分析举例</a:t>
            </a:r>
            <a:r>
              <a:rPr kumimoji="1" lang="zh-CN" altLang="en-US" sz="3200" b="0" i="0" u="none" strike="noStrike" kern="0" cap="none" spc="0" normalizeH="0" baseline="0" noProof="0" dirty="0">
                <a:ln>
                  <a:noFill/>
                </a:ln>
                <a:solidFill>
                  <a:srgbClr val="C00000"/>
                </a:solidFill>
                <a:effectLst/>
                <a:uLnTx/>
                <a:uFillTx/>
                <a:latin typeface="微软雅黑" panose="020B0503020204020204" pitchFamily="34" charset="-122"/>
                <a:ea typeface="微软雅黑" panose="020B0503020204020204" pitchFamily="34" charset="-122"/>
                <a:cs typeface="+mj-cs"/>
              </a:rPr>
              <a:t> </a:t>
            </a:r>
          </a:p>
        </p:txBody>
      </p:sp>
      <p:sp>
        <p:nvSpPr>
          <p:cNvPr id="25660" name="Rectangle 60"/>
          <p:cNvSpPr>
            <a:spLocks noChangeArrowheads="1"/>
          </p:cNvSpPr>
          <p:nvPr/>
        </p:nvSpPr>
        <p:spPr bwMode="auto">
          <a:xfrm>
            <a:off x="1556385" y="4779645"/>
            <a:ext cx="6030913" cy="1031875"/>
          </a:xfrm>
          <a:prstGeom prst="rect">
            <a:avLst/>
          </a:prstGeom>
          <a:gradFill rotWithShape="1">
            <a:gsLst>
              <a:gs pos="0">
                <a:srgbClr val="CCFFCC"/>
              </a:gs>
              <a:gs pos="50000">
                <a:srgbClr val="FFFFFF"/>
              </a:gs>
              <a:gs pos="100000">
                <a:srgbClr val="CCFFCC"/>
              </a:gs>
            </a:gsLst>
            <a:lin ang="5400000" scaled="1"/>
          </a:gradFill>
          <a:ln w="38100">
            <a:noFill/>
            <a:miter lim="800000"/>
          </a:ln>
          <a:effectLst/>
        </p:spPr>
        <p:txBody>
          <a:bodyPr anchor="ctr">
            <a:spAutoFit/>
          </a:bodyPr>
          <a:lstStyle/>
          <a:p>
            <a:pPr marL="0" marR="0" lvl="0" indent="0" algn="just" defTabSz="914400" rtl="0" eaLnBrk="1" fontAlgn="base" latinLnBrk="0" hangingPunct="1">
              <a:lnSpc>
                <a:spcPct val="110000"/>
              </a:lnSpc>
              <a:spcBef>
                <a:spcPct val="0"/>
              </a:spcBef>
              <a:spcAft>
                <a:spcPct val="0"/>
              </a:spcAft>
              <a:buClrTx/>
              <a:buSzTx/>
              <a:buFontTx/>
              <a:buNone/>
              <a:defRPr/>
            </a:pPr>
            <a:r>
              <a:rPr kumimoji="1" lang="zh-CN" altLang="zh-CN" sz="2800" b="1" i="0" u="none" strike="noStrike" kern="1200" cap="none" spc="0" normalizeH="0" baseline="0" noProof="0" dirty="0">
                <a:ln>
                  <a:noFill/>
                </a:ln>
                <a:solidFill>
                  <a:srgbClr val="CC00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二极管的用途：</a:t>
            </a:r>
            <a:r>
              <a:rPr kumimoji="1" lang="zh-CN" altLang="en-US" sz="2800" b="1" i="0" u="none" strike="noStrike" kern="1200" cap="none" spc="0" normalizeH="0" baseline="0" noProof="0" dirty="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整流、检波、限幅、箝位、开关、元件保护、温度补偿等。</a:t>
            </a:r>
            <a:endParaRPr kumimoji="1" lang="zh-CN" altLang="en-US" sz="2800" b="1" i="0" u="none" strike="noStrike" kern="1200" cap="none" spc="0" normalizeH="0" baseline="0" noProof="0" dirty="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3493"/>
                                        </p:tgtEl>
                                        <p:attrNameLst>
                                          <p:attrName>style.visibility</p:attrName>
                                        </p:attrNameLst>
                                      </p:cBhvr>
                                      <p:to>
                                        <p:strVal val="visible"/>
                                      </p:to>
                                    </p:set>
                                    <p:animEffect transition="in" filter="wipe(left)">
                                      <p:cBhvr>
                                        <p:cTn id="12" dur="500"/>
                                        <p:tgtEl>
                                          <p:spTgt spid="6349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3492"/>
                                        </p:tgtEl>
                                        <p:attrNameLst>
                                          <p:attrName>style.visibility</p:attrName>
                                        </p:attrNameLst>
                                      </p:cBhvr>
                                      <p:to>
                                        <p:strVal val="visible"/>
                                      </p:to>
                                    </p:set>
                                    <p:animEffect transition="in" filter="wipe(left)">
                                      <p:cBhvr>
                                        <p:cTn id="17" dur="500"/>
                                        <p:tgtEl>
                                          <p:spTgt spid="6349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63498"/>
                                        </p:tgtEl>
                                        <p:attrNameLst>
                                          <p:attrName>style.visibility</p:attrName>
                                        </p:attrNameLst>
                                      </p:cBhvr>
                                      <p:to>
                                        <p:strVal val="visible"/>
                                      </p:to>
                                    </p:set>
                                    <p:animEffect transition="in" filter="wipe(left)">
                                      <p:cBhvr>
                                        <p:cTn id="22" dur="500"/>
                                        <p:tgtEl>
                                          <p:spTgt spid="6349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63499"/>
                                        </p:tgtEl>
                                        <p:attrNameLst>
                                          <p:attrName>style.visibility</p:attrName>
                                        </p:attrNameLst>
                                      </p:cBhvr>
                                      <p:to>
                                        <p:strVal val="visible"/>
                                      </p:to>
                                    </p:set>
                                    <p:animEffect transition="in" filter="blinds(vertical)">
                                      <p:cBhvr>
                                        <p:cTn id="27" dur="500"/>
                                        <p:tgtEl>
                                          <p:spTgt spid="63499"/>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5660"/>
                                        </p:tgtEl>
                                        <p:attrNameLst>
                                          <p:attrName>style.visibility</p:attrName>
                                        </p:attrNameLst>
                                      </p:cBhvr>
                                      <p:to>
                                        <p:strVal val="visible"/>
                                      </p:to>
                                    </p:set>
                                    <p:animEffect transition="in" filter="wipe(left)">
                                      <p:cBhvr>
                                        <p:cTn id="32" dur="500"/>
                                        <p:tgtEl>
                                          <p:spTgt spid="256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p:bldP spid="63493" grpId="0" animBg="1"/>
      <p:bldP spid="63498" grpId="0" bldLvl="0" animBg="1"/>
      <p:bldP spid="63499" grpId="0"/>
      <p:bldP spid="25660"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1422400" y="479425"/>
            <a:ext cx="37338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电路如图，求：</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AB</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3555" name="Text Box 3"/>
          <p:cNvSpPr txBox="1">
            <a:spLocks noChangeArrowheads="1"/>
          </p:cNvSpPr>
          <p:nvPr/>
        </p:nvSpPr>
        <p:spPr bwMode="auto">
          <a:xfrm>
            <a:off x="1730375" y="4895850"/>
            <a:ext cx="5181600" cy="647700"/>
          </a:xfrm>
          <a:prstGeom prst="rect">
            <a:avLst/>
          </a:prstGeom>
          <a:noFill/>
          <a:ln w="9525">
            <a:noFill/>
            <a:miter lim="800000"/>
          </a:ln>
          <a:effectLst/>
        </p:spPr>
        <p:txBody>
          <a:bodyPr>
            <a:spAutoFit/>
          </a:bodyPr>
          <a:lstStyle/>
          <a:p>
            <a:pPr marR="0" defTabSz="914400">
              <a:lnSpc>
                <a:spcPct val="130000"/>
              </a:lnSpc>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V</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6 V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 V</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8132" name="Text Box 4"/>
          <p:cNvSpPr txBox="1"/>
          <p:nvPr/>
        </p:nvSpPr>
        <p:spPr>
          <a:xfrm>
            <a:off x="520700" y="457200"/>
            <a:ext cx="1079500" cy="519113"/>
          </a:xfrm>
          <a:prstGeom prst="rect">
            <a:avLst/>
          </a:prstGeom>
          <a:noFill/>
          <a:ln w="38100">
            <a:noFill/>
          </a:ln>
        </p:spPr>
        <p:txBody>
          <a:bodyPr wrap="none" anchor="ctr" anchorCtr="0">
            <a:spAutoFit/>
          </a:bodyPr>
          <a:lstStyle/>
          <a:p>
            <a:pPr algn="ctr">
              <a:spcBef>
                <a:spcPct val="50000"/>
              </a:spcBef>
            </a:pPr>
            <a:r>
              <a:rPr lang="zh-CN" altLang="en-US" sz="2800" b="1" dirty="0">
                <a:latin typeface="Times New Roman" panose="02020603050405020304" pitchFamily="18" charset="0"/>
                <a:ea typeface="宋体" panose="02010600030101010101" pitchFamily="2" charset="-122"/>
              </a:rPr>
              <a:t>例</a:t>
            </a:r>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p>
        </p:txBody>
      </p:sp>
      <p:sp>
        <p:nvSpPr>
          <p:cNvPr id="23557" name="Rectangle 5"/>
          <p:cNvSpPr>
            <a:spLocks noChangeArrowheads="1"/>
          </p:cNvSpPr>
          <p:nvPr/>
        </p:nvSpPr>
        <p:spPr bwMode="auto">
          <a:xfrm>
            <a:off x="746125" y="3654425"/>
            <a:ext cx="7470775" cy="1042988"/>
          </a:xfrm>
          <a:prstGeom prst="rect">
            <a:avLst/>
          </a:prstGeom>
          <a:noFill/>
          <a:ln w="9525">
            <a:noFill/>
            <a:miter lim="800000"/>
          </a:ln>
          <a:effectLst/>
        </p:spPr>
        <p:txBody>
          <a:bodyPr>
            <a:spAutoFit/>
          </a:bodyPr>
          <a:lstStyle/>
          <a:p>
            <a:pPr marL="1616075" marR="0" lvl="0" indent="-1616075"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解：</a:t>
            </a:r>
            <a:r>
              <a:rPr kumimoji="1" lang="zh-CN" altLang="en-US"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分析：</a:t>
            </a:r>
            <a:r>
              <a:rPr kumimoji="1" lang="zh-CN" altLang="zh-CN"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取 </a:t>
            </a:r>
            <a:r>
              <a:rPr kumimoji="1" lang="en-US" altLang="zh-CN"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 </a:t>
            </a:r>
            <a:r>
              <a:rPr kumimoji="1" lang="zh-CN" altLang="zh-CN"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点作参考点，断开二极管，分析二极</a:t>
            </a:r>
            <a:r>
              <a:rPr kumimoji="1" lang="zh-CN" altLang="en-US"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zh-CN"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管阳极和阴极的电位。</a:t>
            </a:r>
            <a:endParaRPr kumimoji="1" lang="zh-CN" altLang="en-US" sz="2400" b="1" i="0" u="none" strike="noStrike" kern="1200" cap="none" spc="0" normalizeH="0" baseline="0" noProof="0" dirty="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8134" name="AutoShape 3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8135" name="AutoShape 3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8136" name="AutoShape 3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48137" name="Group 43"/>
          <p:cNvGrpSpPr/>
          <p:nvPr/>
        </p:nvGrpSpPr>
        <p:grpSpPr>
          <a:xfrm>
            <a:off x="2201863" y="855663"/>
            <a:ext cx="3314700" cy="2528887"/>
            <a:chOff x="387" y="297"/>
            <a:chExt cx="2088" cy="1593"/>
          </a:xfrm>
        </p:grpSpPr>
        <p:grpSp>
          <p:nvGrpSpPr>
            <p:cNvPr id="48138" name="Group 6"/>
            <p:cNvGrpSpPr/>
            <p:nvPr/>
          </p:nvGrpSpPr>
          <p:grpSpPr>
            <a:xfrm>
              <a:off x="387" y="297"/>
              <a:ext cx="2088" cy="1593"/>
              <a:chOff x="48" y="163"/>
              <a:chExt cx="2610" cy="1993"/>
            </a:xfrm>
          </p:grpSpPr>
          <p:sp>
            <p:nvSpPr>
              <p:cNvPr id="48139" name="Line 7"/>
              <p:cNvSpPr/>
              <p:nvPr/>
            </p:nvSpPr>
            <p:spPr>
              <a:xfrm rot="5400000" flipH="1">
                <a:off x="1200" y="624"/>
                <a:ext cx="288" cy="0"/>
              </a:xfrm>
              <a:prstGeom prst="line">
                <a:avLst/>
              </a:prstGeom>
              <a:ln w="38100" cap="flat" cmpd="sng">
                <a:solidFill>
                  <a:srgbClr val="FF3300"/>
                </a:solidFill>
                <a:prstDash val="solid"/>
                <a:round/>
                <a:headEnd type="none" w="sm" len="sm"/>
                <a:tailEnd type="none" w="sm" len="sm"/>
              </a:ln>
            </p:spPr>
          </p:sp>
          <p:sp>
            <p:nvSpPr>
              <p:cNvPr id="48140" name="Line 8"/>
              <p:cNvSpPr/>
              <p:nvPr/>
            </p:nvSpPr>
            <p:spPr>
              <a:xfrm rot="5400000" flipV="1">
                <a:off x="1488" y="-240"/>
                <a:ext cx="0" cy="1728"/>
              </a:xfrm>
              <a:prstGeom prst="line">
                <a:avLst/>
              </a:prstGeom>
              <a:ln w="38100" cap="flat" cmpd="sng">
                <a:solidFill>
                  <a:schemeClr val="tx1"/>
                </a:solidFill>
                <a:prstDash val="solid"/>
                <a:round/>
                <a:headEnd type="none" w="sm" len="sm"/>
                <a:tailEnd type="none" w="sm" len="sm"/>
              </a:ln>
            </p:spPr>
          </p:sp>
          <p:sp>
            <p:nvSpPr>
              <p:cNvPr id="48141" name="AutoShape 9"/>
              <p:cNvSpPr/>
              <p:nvPr/>
            </p:nvSpPr>
            <p:spPr>
              <a:xfrm rot="5400000">
                <a:off x="1080" y="493"/>
                <a:ext cx="288" cy="251"/>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8142" name="Text Box 10"/>
              <p:cNvSpPr txBox="1"/>
              <p:nvPr/>
            </p:nvSpPr>
            <p:spPr>
              <a:xfrm>
                <a:off x="1139" y="163"/>
                <a:ext cx="319"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p>
            </p:txBody>
          </p:sp>
          <p:sp>
            <p:nvSpPr>
              <p:cNvPr id="48143" name="Line 11"/>
              <p:cNvSpPr/>
              <p:nvPr/>
            </p:nvSpPr>
            <p:spPr>
              <a:xfrm>
                <a:off x="624" y="624"/>
                <a:ext cx="0" cy="480"/>
              </a:xfrm>
              <a:prstGeom prst="line">
                <a:avLst/>
              </a:prstGeom>
              <a:ln w="38100" cap="flat" cmpd="sng">
                <a:solidFill>
                  <a:schemeClr val="tx1"/>
                </a:solidFill>
                <a:prstDash val="solid"/>
                <a:round/>
                <a:headEnd type="none" w="med" len="med"/>
                <a:tailEnd type="none" w="med" len="med"/>
              </a:ln>
            </p:spPr>
          </p:sp>
          <p:sp>
            <p:nvSpPr>
              <p:cNvPr id="48144" name="Line 12"/>
              <p:cNvSpPr/>
              <p:nvPr/>
            </p:nvSpPr>
            <p:spPr>
              <a:xfrm>
                <a:off x="528" y="1104"/>
                <a:ext cx="192" cy="0"/>
              </a:xfrm>
              <a:prstGeom prst="line">
                <a:avLst/>
              </a:prstGeom>
              <a:ln w="38100" cap="flat" cmpd="sng">
                <a:solidFill>
                  <a:schemeClr val="tx1"/>
                </a:solidFill>
                <a:prstDash val="solid"/>
                <a:round/>
                <a:headEnd type="none" w="med" len="med"/>
                <a:tailEnd type="none" w="med" len="med"/>
              </a:ln>
            </p:spPr>
          </p:sp>
          <p:sp>
            <p:nvSpPr>
              <p:cNvPr id="48145" name="Line 13"/>
              <p:cNvSpPr/>
              <p:nvPr/>
            </p:nvSpPr>
            <p:spPr>
              <a:xfrm>
                <a:off x="480" y="1200"/>
                <a:ext cx="288" cy="0"/>
              </a:xfrm>
              <a:prstGeom prst="line">
                <a:avLst/>
              </a:prstGeom>
              <a:ln w="38100" cap="flat" cmpd="sng">
                <a:solidFill>
                  <a:schemeClr val="tx1"/>
                </a:solidFill>
                <a:prstDash val="solid"/>
                <a:round/>
                <a:headEnd type="none" w="med" len="med"/>
                <a:tailEnd type="none" w="med" len="med"/>
              </a:ln>
            </p:spPr>
          </p:sp>
          <p:sp>
            <p:nvSpPr>
              <p:cNvPr id="48146" name="Line 14"/>
              <p:cNvSpPr/>
              <p:nvPr/>
            </p:nvSpPr>
            <p:spPr>
              <a:xfrm>
                <a:off x="528" y="1296"/>
                <a:ext cx="192" cy="0"/>
              </a:xfrm>
              <a:prstGeom prst="line">
                <a:avLst/>
              </a:prstGeom>
              <a:ln w="38100" cap="flat" cmpd="sng">
                <a:solidFill>
                  <a:schemeClr val="tx1"/>
                </a:solidFill>
                <a:prstDash val="solid"/>
                <a:round/>
                <a:headEnd type="none" w="med" len="med"/>
                <a:tailEnd type="none" w="med" len="med"/>
              </a:ln>
            </p:spPr>
          </p:sp>
          <p:sp>
            <p:nvSpPr>
              <p:cNvPr id="48147" name="Line 15"/>
              <p:cNvSpPr/>
              <p:nvPr/>
            </p:nvSpPr>
            <p:spPr>
              <a:xfrm>
                <a:off x="480" y="1392"/>
                <a:ext cx="288" cy="0"/>
              </a:xfrm>
              <a:prstGeom prst="line">
                <a:avLst/>
              </a:prstGeom>
              <a:ln w="38100" cap="flat" cmpd="sng">
                <a:solidFill>
                  <a:schemeClr val="tx1"/>
                </a:solidFill>
                <a:prstDash val="solid"/>
                <a:round/>
                <a:headEnd type="none" w="med" len="med"/>
                <a:tailEnd type="none" w="med" len="med"/>
              </a:ln>
            </p:spPr>
          </p:sp>
          <p:sp>
            <p:nvSpPr>
              <p:cNvPr id="48148" name="Line 16"/>
              <p:cNvSpPr/>
              <p:nvPr/>
            </p:nvSpPr>
            <p:spPr>
              <a:xfrm>
                <a:off x="624" y="1392"/>
                <a:ext cx="0" cy="576"/>
              </a:xfrm>
              <a:prstGeom prst="line">
                <a:avLst/>
              </a:prstGeom>
              <a:ln w="38100" cap="flat" cmpd="sng">
                <a:solidFill>
                  <a:schemeClr val="tx1"/>
                </a:solidFill>
                <a:prstDash val="solid"/>
                <a:round/>
                <a:headEnd type="none" w="med" len="med"/>
                <a:tailEnd type="none" w="med" len="med"/>
              </a:ln>
            </p:spPr>
          </p:sp>
          <p:sp>
            <p:nvSpPr>
              <p:cNvPr id="48149" name="Line 17"/>
              <p:cNvSpPr/>
              <p:nvPr/>
            </p:nvSpPr>
            <p:spPr>
              <a:xfrm>
                <a:off x="1776" y="624"/>
                <a:ext cx="0" cy="240"/>
              </a:xfrm>
              <a:prstGeom prst="line">
                <a:avLst/>
              </a:prstGeom>
              <a:ln w="38100" cap="flat" cmpd="sng">
                <a:solidFill>
                  <a:schemeClr val="tx1"/>
                </a:solidFill>
                <a:prstDash val="solid"/>
                <a:round/>
                <a:headEnd type="none" w="med" len="med"/>
                <a:tailEnd type="none" w="med" len="med"/>
              </a:ln>
            </p:spPr>
          </p:sp>
          <p:sp>
            <p:nvSpPr>
              <p:cNvPr id="48150" name="Rectangle 18"/>
              <p:cNvSpPr/>
              <p:nvPr/>
            </p:nvSpPr>
            <p:spPr>
              <a:xfrm>
                <a:off x="1680" y="864"/>
                <a:ext cx="192" cy="336"/>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8151" name="Line 19"/>
              <p:cNvSpPr/>
              <p:nvPr/>
            </p:nvSpPr>
            <p:spPr>
              <a:xfrm>
                <a:off x="1776" y="1200"/>
                <a:ext cx="0" cy="192"/>
              </a:xfrm>
              <a:prstGeom prst="line">
                <a:avLst/>
              </a:prstGeom>
              <a:ln w="38100" cap="flat" cmpd="sng">
                <a:solidFill>
                  <a:schemeClr val="tx1"/>
                </a:solidFill>
                <a:prstDash val="solid"/>
                <a:round/>
                <a:headEnd type="none" w="med" len="med"/>
                <a:tailEnd type="none" w="med" len="med"/>
              </a:ln>
            </p:spPr>
          </p:sp>
          <p:sp>
            <p:nvSpPr>
              <p:cNvPr id="48152" name="Line 20"/>
              <p:cNvSpPr/>
              <p:nvPr/>
            </p:nvSpPr>
            <p:spPr>
              <a:xfrm>
                <a:off x="1680" y="1392"/>
                <a:ext cx="192" cy="0"/>
              </a:xfrm>
              <a:prstGeom prst="line">
                <a:avLst/>
              </a:prstGeom>
              <a:ln w="38100" cap="flat" cmpd="sng">
                <a:solidFill>
                  <a:schemeClr val="tx1"/>
                </a:solidFill>
                <a:prstDash val="solid"/>
                <a:round/>
                <a:headEnd type="none" w="med" len="med"/>
                <a:tailEnd type="none" w="med" len="med"/>
              </a:ln>
            </p:spPr>
          </p:sp>
          <p:sp>
            <p:nvSpPr>
              <p:cNvPr id="48153" name="Line 21"/>
              <p:cNvSpPr/>
              <p:nvPr/>
            </p:nvSpPr>
            <p:spPr>
              <a:xfrm>
                <a:off x="1632" y="1488"/>
                <a:ext cx="288" cy="0"/>
              </a:xfrm>
              <a:prstGeom prst="line">
                <a:avLst/>
              </a:prstGeom>
              <a:ln w="38100" cap="flat" cmpd="sng">
                <a:solidFill>
                  <a:schemeClr val="tx1"/>
                </a:solidFill>
                <a:prstDash val="solid"/>
                <a:round/>
                <a:headEnd type="none" w="med" len="med"/>
                <a:tailEnd type="none" w="med" len="med"/>
              </a:ln>
            </p:spPr>
          </p:sp>
          <p:sp>
            <p:nvSpPr>
              <p:cNvPr id="48154" name="Line 22"/>
              <p:cNvSpPr/>
              <p:nvPr/>
            </p:nvSpPr>
            <p:spPr>
              <a:xfrm>
                <a:off x="1680" y="1584"/>
                <a:ext cx="192" cy="0"/>
              </a:xfrm>
              <a:prstGeom prst="line">
                <a:avLst/>
              </a:prstGeom>
              <a:ln w="38100" cap="flat" cmpd="sng">
                <a:solidFill>
                  <a:schemeClr val="tx1"/>
                </a:solidFill>
                <a:prstDash val="solid"/>
                <a:round/>
                <a:headEnd type="none" w="med" len="med"/>
                <a:tailEnd type="none" w="med" len="med"/>
              </a:ln>
            </p:spPr>
          </p:sp>
          <p:sp>
            <p:nvSpPr>
              <p:cNvPr id="48155" name="Line 23"/>
              <p:cNvSpPr/>
              <p:nvPr/>
            </p:nvSpPr>
            <p:spPr>
              <a:xfrm>
                <a:off x="1632" y="1680"/>
                <a:ext cx="288" cy="0"/>
              </a:xfrm>
              <a:prstGeom prst="line">
                <a:avLst/>
              </a:prstGeom>
              <a:ln w="38100" cap="flat" cmpd="sng">
                <a:solidFill>
                  <a:schemeClr val="tx1"/>
                </a:solidFill>
                <a:prstDash val="solid"/>
                <a:round/>
                <a:headEnd type="none" w="med" len="med"/>
                <a:tailEnd type="none" w="med" len="med"/>
              </a:ln>
            </p:spPr>
          </p:sp>
          <p:sp>
            <p:nvSpPr>
              <p:cNvPr id="48156" name="Line 24"/>
              <p:cNvSpPr/>
              <p:nvPr/>
            </p:nvSpPr>
            <p:spPr>
              <a:xfrm>
                <a:off x="1776" y="1680"/>
                <a:ext cx="0" cy="288"/>
              </a:xfrm>
              <a:prstGeom prst="line">
                <a:avLst/>
              </a:prstGeom>
              <a:ln w="38100" cap="flat" cmpd="sng">
                <a:solidFill>
                  <a:schemeClr val="tx1"/>
                </a:solidFill>
                <a:prstDash val="solid"/>
                <a:round/>
                <a:headEnd type="none" w="med" len="med"/>
                <a:tailEnd type="none" w="med" len="med"/>
              </a:ln>
            </p:spPr>
          </p:sp>
          <p:sp>
            <p:nvSpPr>
              <p:cNvPr id="48157" name="Line 25"/>
              <p:cNvSpPr/>
              <p:nvPr/>
            </p:nvSpPr>
            <p:spPr>
              <a:xfrm>
                <a:off x="624" y="1968"/>
                <a:ext cx="1728" cy="0"/>
              </a:xfrm>
              <a:prstGeom prst="line">
                <a:avLst/>
              </a:prstGeom>
              <a:ln w="38100" cap="flat" cmpd="sng">
                <a:solidFill>
                  <a:schemeClr val="tx1"/>
                </a:solidFill>
                <a:prstDash val="solid"/>
                <a:round/>
                <a:headEnd type="none" w="med" len="med"/>
                <a:tailEnd type="none" w="med" len="med"/>
              </a:ln>
            </p:spPr>
          </p:sp>
          <p:sp>
            <p:nvSpPr>
              <p:cNvPr id="48158" name="Text Box 26"/>
              <p:cNvSpPr txBox="1"/>
              <p:nvPr/>
            </p:nvSpPr>
            <p:spPr>
              <a:xfrm>
                <a:off x="48" y="1104"/>
                <a:ext cx="439"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6V</a:t>
                </a:r>
              </a:p>
            </p:txBody>
          </p:sp>
          <p:sp>
            <p:nvSpPr>
              <p:cNvPr id="48159" name="Text Box 27"/>
              <p:cNvSpPr txBox="1"/>
              <p:nvPr/>
            </p:nvSpPr>
            <p:spPr>
              <a:xfrm>
                <a:off x="1104" y="1344"/>
                <a:ext cx="559" cy="361"/>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12V</a:t>
                </a:r>
              </a:p>
            </p:txBody>
          </p:sp>
          <p:sp>
            <p:nvSpPr>
              <p:cNvPr id="48160" name="Text Box 28"/>
              <p:cNvSpPr txBox="1"/>
              <p:nvPr/>
            </p:nvSpPr>
            <p:spPr>
              <a:xfrm>
                <a:off x="1104" y="864"/>
                <a:ext cx="584"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3k</a:t>
                </a:r>
                <a:r>
                  <a:rPr lang="en-US" altLang="zh-CN" b="1" dirty="0">
                    <a:latin typeface="Times New Roman" panose="02020603050405020304" pitchFamily="18" charset="0"/>
                    <a:ea typeface="宋体" panose="02010600030101010101" pitchFamily="2" charset="-122"/>
                    <a:sym typeface="Symbol" panose="05050102010706020507" pitchFamily="18" charset="2"/>
                  </a:rPr>
                  <a:t></a:t>
                </a:r>
                <a:endParaRPr lang="en-US" altLang="zh-CN" b="1" dirty="0">
                  <a:latin typeface="Times New Roman" panose="02020603050405020304" pitchFamily="18" charset="0"/>
                  <a:ea typeface="宋体" panose="02010600030101010101" pitchFamily="2" charset="-122"/>
                </a:endParaRPr>
              </a:p>
            </p:txBody>
          </p:sp>
          <p:sp>
            <p:nvSpPr>
              <p:cNvPr id="48161" name="Text Box 29"/>
              <p:cNvSpPr txBox="1"/>
              <p:nvPr/>
            </p:nvSpPr>
            <p:spPr>
              <a:xfrm>
                <a:off x="2353" y="1796"/>
                <a:ext cx="305" cy="360"/>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B</a:t>
                </a:r>
                <a:endParaRPr lang="en-US" altLang="zh-CN" b="1" dirty="0">
                  <a:latin typeface="Times New Roman" panose="02020603050405020304" pitchFamily="18" charset="0"/>
                  <a:ea typeface="宋体" panose="02010600030101010101" pitchFamily="2" charset="-122"/>
                </a:endParaRPr>
              </a:p>
            </p:txBody>
          </p:sp>
          <p:sp>
            <p:nvSpPr>
              <p:cNvPr id="48162" name="Text Box 30"/>
              <p:cNvSpPr txBox="1"/>
              <p:nvPr/>
            </p:nvSpPr>
            <p:spPr>
              <a:xfrm>
                <a:off x="2352" y="432"/>
                <a:ext cx="305" cy="360"/>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A</a:t>
                </a:r>
              </a:p>
            </p:txBody>
          </p:sp>
          <p:sp>
            <p:nvSpPr>
              <p:cNvPr id="48163" name="Rectangle 31"/>
              <p:cNvSpPr/>
              <p:nvPr/>
            </p:nvSpPr>
            <p:spPr>
              <a:xfrm>
                <a:off x="2104" y="1058"/>
                <a:ext cx="540" cy="360"/>
              </a:xfrm>
              <a:prstGeom prst="rect">
                <a:avLst/>
              </a:prstGeom>
              <a:noFill/>
              <a:ln w="38100">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宋体" panose="02010600030101010101" pitchFamily="2" charset="-122"/>
                  </a:rPr>
                  <a:t>U</a:t>
                </a:r>
                <a:r>
                  <a:rPr lang="en-US" altLang="zh-CN" b="1" baseline="-25000" dirty="0">
                    <a:solidFill>
                      <a:srgbClr val="FF0000"/>
                    </a:solidFill>
                    <a:latin typeface="Times New Roman" panose="02020603050405020304" pitchFamily="18" charset="0"/>
                    <a:ea typeface="宋体" panose="02010600030101010101" pitchFamily="2" charset="-122"/>
                  </a:rPr>
                  <a:t>AB</a:t>
                </a:r>
                <a:endParaRPr lang="en-US" altLang="zh-CN" b="1" i="1" baseline="-25000" dirty="0">
                  <a:solidFill>
                    <a:srgbClr val="FF0000"/>
                  </a:solidFill>
                  <a:latin typeface="Times New Roman" panose="02020603050405020304" pitchFamily="18" charset="0"/>
                  <a:ea typeface="宋体" panose="02010600030101010101" pitchFamily="2" charset="-122"/>
                </a:endParaRPr>
              </a:p>
            </p:txBody>
          </p:sp>
          <p:sp>
            <p:nvSpPr>
              <p:cNvPr id="48164" name="Text Box 32"/>
              <p:cNvSpPr txBox="1"/>
              <p:nvPr/>
            </p:nvSpPr>
            <p:spPr>
              <a:xfrm>
                <a:off x="2112" y="625"/>
                <a:ext cx="432" cy="360"/>
              </a:xfrm>
              <a:prstGeom prst="rect">
                <a:avLst/>
              </a:prstGeom>
              <a:noFill/>
              <a:ln w="9525">
                <a:noFill/>
              </a:ln>
            </p:spPr>
            <p:txBody>
              <a:bodyPr anchor="t"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48165" name="Text Box 33"/>
              <p:cNvSpPr txBox="1"/>
              <p:nvPr/>
            </p:nvSpPr>
            <p:spPr>
              <a:xfrm>
                <a:off x="2112" y="1584"/>
                <a:ext cx="432" cy="361"/>
              </a:xfrm>
              <a:prstGeom prst="rect">
                <a:avLst/>
              </a:prstGeom>
              <a:noFill/>
              <a:ln w="9525">
                <a:noFill/>
              </a:ln>
            </p:spPr>
            <p:txBody>
              <a:bodyPr anchor="t"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grpSp>
        <p:sp>
          <p:nvSpPr>
            <p:cNvPr id="48166" name="Oval 41"/>
            <p:cNvSpPr/>
            <p:nvPr/>
          </p:nvSpPr>
          <p:spPr>
            <a:xfrm>
              <a:off x="2208" y="646"/>
              <a:ext cx="48" cy="48"/>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8167" name="Oval 42"/>
            <p:cNvSpPr/>
            <p:nvPr/>
          </p:nvSpPr>
          <p:spPr>
            <a:xfrm>
              <a:off x="2208" y="1704"/>
              <a:ext cx="48" cy="48"/>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4" name="Group 38"/>
          <p:cNvGrpSpPr/>
          <p:nvPr/>
        </p:nvGrpSpPr>
        <p:grpSpPr>
          <a:xfrm>
            <a:off x="4257675" y="3159125"/>
            <a:ext cx="252413" cy="252413"/>
            <a:chOff x="1680" y="1584"/>
            <a:chExt cx="159" cy="159"/>
          </a:xfrm>
        </p:grpSpPr>
        <p:sp>
          <p:nvSpPr>
            <p:cNvPr id="48169" name="Line 39"/>
            <p:cNvSpPr/>
            <p:nvPr/>
          </p:nvSpPr>
          <p:spPr>
            <a:xfrm>
              <a:off x="1762" y="1584"/>
              <a:ext cx="0" cy="159"/>
            </a:xfrm>
            <a:prstGeom prst="line">
              <a:avLst/>
            </a:prstGeom>
            <a:ln w="38100" cap="flat" cmpd="sng">
              <a:solidFill>
                <a:srgbClr val="FF3300"/>
              </a:solidFill>
              <a:prstDash val="solid"/>
              <a:round/>
              <a:headEnd type="oval" w="med" len="med"/>
              <a:tailEnd type="none" w="med" len="med"/>
            </a:ln>
          </p:spPr>
        </p:sp>
        <p:sp>
          <p:nvSpPr>
            <p:cNvPr id="48170" name="Line 40"/>
            <p:cNvSpPr/>
            <p:nvPr/>
          </p:nvSpPr>
          <p:spPr>
            <a:xfrm>
              <a:off x="1680" y="1743"/>
              <a:ext cx="159" cy="0"/>
            </a:xfrm>
            <a:prstGeom prst="line">
              <a:avLst/>
            </a:prstGeom>
            <a:ln w="38100" cap="flat" cmpd="sng">
              <a:solidFill>
                <a:srgbClr val="FF3300"/>
              </a:solidFill>
              <a:prstDash val="solid"/>
              <a:roun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ipe(left)">
                                      <p:cBhvr>
                                        <p:cTn id="7" dur="500"/>
                                        <p:tgtEl>
                                          <p:spTgt spid="235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7"/>
                                        </p:tgtEl>
                                        <p:attrNameLst>
                                          <p:attrName>style.visibility</p:attrName>
                                        </p:attrNameLst>
                                      </p:cBhvr>
                                      <p:to>
                                        <p:strVal val="visible"/>
                                      </p:to>
                                    </p:set>
                                    <p:animEffect transition="in" filter="wipe(left)">
                                      <p:cBhvr>
                                        <p:cTn id="12" dur="500"/>
                                        <p:tgtEl>
                                          <p:spTgt spid="23557"/>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ox(out)">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3555"/>
                                        </p:tgtEl>
                                        <p:attrNameLst>
                                          <p:attrName>style.visibility</p:attrName>
                                        </p:attrNameLst>
                                      </p:cBhvr>
                                      <p:to>
                                        <p:strVal val="visible"/>
                                      </p:to>
                                    </p:set>
                                    <p:animEffect transition="in" filter="wipe(left)">
                                      <p:cBhvr>
                                        <p:cTn id="21" dur="500"/>
                                        <p:tgtEl>
                                          <p:spTgt spid="235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p:bldP spid="23555" grpId="0"/>
      <p:bldP spid="23557"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2707" name="Text Box 3"/>
          <p:cNvSpPr txBox="1">
            <a:spLocks noChangeArrowheads="1"/>
          </p:cNvSpPr>
          <p:nvPr/>
        </p:nvSpPr>
        <p:spPr bwMode="auto">
          <a:xfrm>
            <a:off x="657225" y="3384550"/>
            <a:ext cx="5857875" cy="647700"/>
          </a:xfrm>
          <a:prstGeom prst="rect">
            <a:avLst/>
          </a:prstGeom>
          <a:noFill/>
          <a:ln w="9525">
            <a:noFill/>
            <a:miter lim="800000"/>
          </a:ln>
          <a:effectLst/>
        </p:spPr>
        <p:txBody>
          <a:bodyPr>
            <a:spAutoFit/>
          </a:bodyPr>
          <a:lstStyle/>
          <a:p>
            <a:pPr marR="0" defTabSz="914400">
              <a:lnSpc>
                <a:spcPct val="130000"/>
              </a:lnSpc>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6 V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 V</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55" name="AutoShape 6">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9156" name="AutoShape 7">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9157" name="AutoShape 8">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2713" name="Text Box 9"/>
          <p:cNvSpPr txBox="1">
            <a:spLocks noChangeArrowheads="1"/>
          </p:cNvSpPr>
          <p:nvPr/>
        </p:nvSpPr>
        <p:spPr bwMode="auto">
          <a:xfrm>
            <a:off x="2546350" y="5837238"/>
            <a:ext cx="4591050" cy="533400"/>
          </a:xfrm>
          <a:prstGeom prst="rect">
            <a:avLst/>
          </a:prstGeom>
          <a:gradFill rotWithShape="1">
            <a:gsLst>
              <a:gs pos="0">
                <a:srgbClr val="FFFFFF"/>
              </a:gs>
              <a:gs pos="50000">
                <a:srgbClr val="99CCFF"/>
              </a:gs>
              <a:gs pos="100000">
                <a:srgbClr val="FFFFFF"/>
              </a:gs>
            </a:gsLst>
            <a:lin ang="5400000" scaled="1"/>
          </a:gradFill>
          <a:ln w="9525">
            <a:noFill/>
            <a:miter lim="800000"/>
          </a:ln>
          <a:effectLst/>
        </p:spPr>
        <p:txBody>
          <a:bodyPr>
            <a:spAutoFit/>
          </a:bodyPr>
          <a:lstStyle/>
          <a:p>
            <a:pPr marR="0" defTabSz="914400">
              <a:lnSpc>
                <a:spcPct val="110000"/>
              </a:lnSpc>
              <a:buClrTx/>
              <a:buSzTx/>
              <a:buFontTx/>
              <a:defRPr/>
            </a:pPr>
            <a:r>
              <a:rPr kumimoji="1" lang="zh-CN" altLang="en-US" sz="2800" kern="1200" cap="none" spc="0" normalizeH="0" baseline="0" noProof="0" dirty="0">
                <a:solidFill>
                  <a:srgbClr val="6600CC"/>
                </a:solidFill>
                <a:effectLst>
                  <a:outerShdw blurRad="38100" dist="38100" dir="2700000" algn="tl">
                    <a:srgbClr val="000000"/>
                  </a:outerShdw>
                </a:effectLst>
                <a:latin typeface="微软雅黑" panose="020B0503020204020204" pitchFamily="34" charset="-122"/>
                <a:ea typeface="微软雅黑" panose="020B0503020204020204" pitchFamily="34" charset="-122"/>
                <a:cs typeface="+mn-cs"/>
              </a:rPr>
              <a:t>在这里，二极管起钳位作用。  </a:t>
            </a:r>
          </a:p>
        </p:txBody>
      </p:sp>
      <p:sp>
        <p:nvSpPr>
          <p:cNvPr id="72748" name="Rectangle 44"/>
          <p:cNvSpPr>
            <a:spLocks noChangeArrowheads="1"/>
          </p:cNvSpPr>
          <p:nvPr/>
        </p:nvSpPr>
        <p:spPr bwMode="auto">
          <a:xfrm>
            <a:off x="746125" y="4032250"/>
            <a:ext cx="7605713" cy="1117600"/>
          </a:xfrm>
          <a:prstGeom prst="rect">
            <a:avLst/>
          </a:prstGeom>
          <a:noFill/>
          <a:ln w="9525">
            <a:noFill/>
            <a:miter lim="800000"/>
          </a:ln>
          <a:effectLst/>
        </p:spPr>
        <p:txBody>
          <a:bodyPr>
            <a:spAutoFit/>
          </a:bodyPr>
          <a:lstStyle/>
          <a:p>
            <a:pPr marL="0" marR="0" lvl="0" indent="716280" algn="l" defTabSz="914400" rtl="0" eaLnBrk="1" fontAlgn="base" latinLnBrk="0" hangingPunct="1">
              <a:lnSpc>
                <a:spcPct val="120000"/>
              </a:lnSpc>
              <a:spcBef>
                <a:spcPct val="0"/>
              </a:spcBef>
              <a:spcAft>
                <a:spcPct val="0"/>
              </a:spcAft>
              <a:buClrTx/>
              <a:buSzTx/>
              <a:buFontTx/>
              <a:buNone/>
              <a:defRPr/>
            </a:pP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zh-CN" altLang="en-US"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阳</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&gt;V</a:t>
            </a:r>
            <a:r>
              <a:rPr kumimoji="1" lang="zh-CN" altLang="en-US"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阴</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二极管导通</a:t>
            </a:r>
          </a:p>
          <a:p>
            <a:pPr marL="0" marR="0" lvl="0" indent="716280" algn="l" defTabSz="914400" rtl="0" eaLnBrk="1" fontAlgn="base" latinLnBrk="0" hangingPunct="1">
              <a:lnSpc>
                <a:spcPct val="120000"/>
              </a:lnSpc>
              <a:spcBef>
                <a:spcPct val="0"/>
              </a:spcBef>
              <a:spcAft>
                <a:spcPct val="0"/>
              </a:spcAft>
              <a:buClrTx/>
              <a:buSzTx/>
              <a:buFontTx/>
              <a:buNone/>
              <a:defRPr/>
            </a:pPr>
            <a:r>
              <a:rPr kumimoji="1" lang="zh-CN" altLang="en-US" sz="24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若忽略管压降，二极管可看作短路，</a:t>
            </a:r>
            <a:r>
              <a:rPr kumimoji="1" lang="en-US" altLang="zh-CN" sz="2800" b="1" i="1"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AB</a:t>
            </a:r>
            <a:r>
              <a:rPr kumimoji="1" lang="en-US" altLang="zh-CN"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6V</a:t>
            </a:r>
          </a:p>
        </p:txBody>
      </p:sp>
      <p:sp>
        <p:nvSpPr>
          <p:cNvPr id="72749" name="Text Box 45"/>
          <p:cNvSpPr txBox="1">
            <a:spLocks noChangeArrowheads="1"/>
          </p:cNvSpPr>
          <p:nvPr/>
        </p:nvSpPr>
        <p:spPr bwMode="auto">
          <a:xfrm>
            <a:off x="1422400" y="479425"/>
            <a:ext cx="37338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电路如图，求：</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AB</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49161" name="Text Box 46"/>
          <p:cNvSpPr txBox="1"/>
          <p:nvPr/>
        </p:nvSpPr>
        <p:spPr>
          <a:xfrm>
            <a:off x="522605" y="455771"/>
            <a:ext cx="1075690" cy="521970"/>
          </a:xfrm>
          <a:prstGeom prst="rect">
            <a:avLst/>
          </a:prstGeom>
          <a:noFill/>
          <a:ln w="38100">
            <a:noFill/>
          </a:ln>
        </p:spPr>
        <p:txBody>
          <a:bodyPr wrap="none" anchor="ctr" anchorCtr="0">
            <a:spAutoFit/>
          </a:bodyPr>
          <a:lstStyle/>
          <a:p>
            <a:pPr algn="ctr">
              <a:spcBef>
                <a:spcPct val="50000"/>
              </a:spcBef>
            </a:pPr>
            <a:r>
              <a:rPr lang="zh-CN" altLang="en-US" sz="2800" b="1" dirty="0">
                <a:latin typeface="Times New Roman" panose="02020603050405020304" pitchFamily="18" charset="0"/>
                <a:ea typeface="宋体" panose="02010600030101010101" pitchFamily="2" charset="-122"/>
              </a:rPr>
              <a:t>例</a:t>
            </a:r>
            <a:r>
              <a:rPr lang="en-US" altLang="zh-CN" sz="2800" b="1" dirty="0">
                <a:latin typeface="Times New Roman" panose="02020603050405020304" pitchFamily="18" charset="0"/>
                <a:ea typeface="宋体" panose="02010600030101010101" pitchFamily="2" charset="-122"/>
              </a:rPr>
              <a:t>1</a:t>
            </a:r>
            <a:r>
              <a:rPr lang="zh-CN" altLang="en-US" sz="2800" b="1" dirty="0">
                <a:latin typeface="Times New Roman" panose="02020603050405020304" pitchFamily="18" charset="0"/>
                <a:ea typeface="宋体" panose="02010600030101010101" pitchFamily="2" charset="-122"/>
              </a:rPr>
              <a:t>：</a:t>
            </a:r>
          </a:p>
        </p:txBody>
      </p:sp>
      <p:grpSp>
        <p:nvGrpSpPr>
          <p:cNvPr id="49162" name="Group 47"/>
          <p:cNvGrpSpPr/>
          <p:nvPr/>
        </p:nvGrpSpPr>
        <p:grpSpPr>
          <a:xfrm>
            <a:off x="2201863" y="855663"/>
            <a:ext cx="3314700" cy="2528887"/>
            <a:chOff x="387" y="297"/>
            <a:chExt cx="2088" cy="1593"/>
          </a:xfrm>
        </p:grpSpPr>
        <p:grpSp>
          <p:nvGrpSpPr>
            <p:cNvPr id="49163" name="Group 48"/>
            <p:cNvGrpSpPr/>
            <p:nvPr/>
          </p:nvGrpSpPr>
          <p:grpSpPr>
            <a:xfrm>
              <a:off x="387" y="297"/>
              <a:ext cx="2088" cy="1593"/>
              <a:chOff x="48" y="163"/>
              <a:chExt cx="2610" cy="1993"/>
            </a:xfrm>
          </p:grpSpPr>
          <p:sp>
            <p:nvSpPr>
              <p:cNvPr id="49164" name="Line 49"/>
              <p:cNvSpPr/>
              <p:nvPr/>
            </p:nvSpPr>
            <p:spPr>
              <a:xfrm rot="5400000" flipH="1">
                <a:off x="1200" y="624"/>
                <a:ext cx="288" cy="0"/>
              </a:xfrm>
              <a:prstGeom prst="line">
                <a:avLst/>
              </a:prstGeom>
              <a:ln w="38100" cap="flat" cmpd="sng">
                <a:solidFill>
                  <a:srgbClr val="FF3300"/>
                </a:solidFill>
                <a:prstDash val="solid"/>
                <a:round/>
                <a:headEnd type="none" w="sm" len="sm"/>
                <a:tailEnd type="none" w="sm" len="sm"/>
              </a:ln>
            </p:spPr>
          </p:sp>
          <p:sp>
            <p:nvSpPr>
              <p:cNvPr id="49165" name="Line 50"/>
              <p:cNvSpPr/>
              <p:nvPr/>
            </p:nvSpPr>
            <p:spPr>
              <a:xfrm rot="5400000" flipV="1">
                <a:off x="1488" y="-240"/>
                <a:ext cx="0" cy="1728"/>
              </a:xfrm>
              <a:prstGeom prst="line">
                <a:avLst/>
              </a:prstGeom>
              <a:ln w="38100" cap="flat" cmpd="sng">
                <a:solidFill>
                  <a:schemeClr val="tx1"/>
                </a:solidFill>
                <a:prstDash val="solid"/>
                <a:round/>
                <a:headEnd type="none" w="sm" len="sm"/>
                <a:tailEnd type="none" w="sm" len="sm"/>
              </a:ln>
            </p:spPr>
          </p:sp>
          <p:sp>
            <p:nvSpPr>
              <p:cNvPr id="49166" name="AutoShape 51"/>
              <p:cNvSpPr/>
              <p:nvPr/>
            </p:nvSpPr>
            <p:spPr>
              <a:xfrm rot="5400000">
                <a:off x="1080" y="493"/>
                <a:ext cx="288" cy="251"/>
              </a:xfrm>
              <a:prstGeom prst="triangle">
                <a:avLst>
                  <a:gd name="adj" fmla="val 50000"/>
                </a:avLst>
              </a:prstGeom>
              <a:noFill/>
              <a:ln w="38100" cap="flat" cmpd="sng">
                <a:solidFill>
                  <a:srgbClr val="FF33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9167" name="Text Box 52"/>
              <p:cNvSpPr txBox="1"/>
              <p:nvPr/>
            </p:nvSpPr>
            <p:spPr>
              <a:xfrm>
                <a:off x="1139" y="163"/>
                <a:ext cx="319"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p>
            </p:txBody>
          </p:sp>
          <p:sp>
            <p:nvSpPr>
              <p:cNvPr id="49168" name="Line 53"/>
              <p:cNvSpPr/>
              <p:nvPr/>
            </p:nvSpPr>
            <p:spPr>
              <a:xfrm>
                <a:off x="624" y="624"/>
                <a:ext cx="0" cy="480"/>
              </a:xfrm>
              <a:prstGeom prst="line">
                <a:avLst/>
              </a:prstGeom>
              <a:ln w="38100" cap="flat" cmpd="sng">
                <a:solidFill>
                  <a:schemeClr val="tx1"/>
                </a:solidFill>
                <a:prstDash val="solid"/>
                <a:round/>
                <a:headEnd type="none" w="med" len="med"/>
                <a:tailEnd type="none" w="med" len="med"/>
              </a:ln>
            </p:spPr>
          </p:sp>
          <p:sp>
            <p:nvSpPr>
              <p:cNvPr id="49169" name="Line 54"/>
              <p:cNvSpPr/>
              <p:nvPr/>
            </p:nvSpPr>
            <p:spPr>
              <a:xfrm>
                <a:off x="528" y="1104"/>
                <a:ext cx="192" cy="0"/>
              </a:xfrm>
              <a:prstGeom prst="line">
                <a:avLst/>
              </a:prstGeom>
              <a:ln w="38100" cap="flat" cmpd="sng">
                <a:solidFill>
                  <a:schemeClr val="tx1"/>
                </a:solidFill>
                <a:prstDash val="solid"/>
                <a:round/>
                <a:headEnd type="none" w="med" len="med"/>
                <a:tailEnd type="none" w="med" len="med"/>
              </a:ln>
            </p:spPr>
          </p:sp>
          <p:sp>
            <p:nvSpPr>
              <p:cNvPr id="49170" name="Line 55"/>
              <p:cNvSpPr/>
              <p:nvPr/>
            </p:nvSpPr>
            <p:spPr>
              <a:xfrm>
                <a:off x="480" y="1200"/>
                <a:ext cx="288" cy="0"/>
              </a:xfrm>
              <a:prstGeom prst="line">
                <a:avLst/>
              </a:prstGeom>
              <a:ln w="38100" cap="flat" cmpd="sng">
                <a:solidFill>
                  <a:schemeClr val="tx1"/>
                </a:solidFill>
                <a:prstDash val="solid"/>
                <a:round/>
                <a:headEnd type="none" w="med" len="med"/>
                <a:tailEnd type="none" w="med" len="med"/>
              </a:ln>
            </p:spPr>
          </p:sp>
          <p:sp>
            <p:nvSpPr>
              <p:cNvPr id="49171" name="Line 56"/>
              <p:cNvSpPr/>
              <p:nvPr/>
            </p:nvSpPr>
            <p:spPr>
              <a:xfrm>
                <a:off x="528" y="1296"/>
                <a:ext cx="192" cy="0"/>
              </a:xfrm>
              <a:prstGeom prst="line">
                <a:avLst/>
              </a:prstGeom>
              <a:ln w="38100" cap="flat" cmpd="sng">
                <a:solidFill>
                  <a:schemeClr val="tx1"/>
                </a:solidFill>
                <a:prstDash val="solid"/>
                <a:round/>
                <a:headEnd type="none" w="med" len="med"/>
                <a:tailEnd type="none" w="med" len="med"/>
              </a:ln>
            </p:spPr>
          </p:sp>
          <p:sp>
            <p:nvSpPr>
              <p:cNvPr id="49172" name="Line 57"/>
              <p:cNvSpPr/>
              <p:nvPr/>
            </p:nvSpPr>
            <p:spPr>
              <a:xfrm>
                <a:off x="480" y="1392"/>
                <a:ext cx="288" cy="0"/>
              </a:xfrm>
              <a:prstGeom prst="line">
                <a:avLst/>
              </a:prstGeom>
              <a:ln w="38100" cap="flat" cmpd="sng">
                <a:solidFill>
                  <a:schemeClr val="tx1"/>
                </a:solidFill>
                <a:prstDash val="solid"/>
                <a:round/>
                <a:headEnd type="none" w="med" len="med"/>
                <a:tailEnd type="none" w="med" len="med"/>
              </a:ln>
            </p:spPr>
          </p:sp>
          <p:sp>
            <p:nvSpPr>
              <p:cNvPr id="49173" name="Line 58"/>
              <p:cNvSpPr/>
              <p:nvPr/>
            </p:nvSpPr>
            <p:spPr>
              <a:xfrm>
                <a:off x="624" y="1392"/>
                <a:ext cx="0" cy="576"/>
              </a:xfrm>
              <a:prstGeom prst="line">
                <a:avLst/>
              </a:prstGeom>
              <a:ln w="38100" cap="flat" cmpd="sng">
                <a:solidFill>
                  <a:schemeClr val="tx1"/>
                </a:solidFill>
                <a:prstDash val="solid"/>
                <a:round/>
                <a:headEnd type="none" w="med" len="med"/>
                <a:tailEnd type="none" w="med" len="med"/>
              </a:ln>
            </p:spPr>
          </p:sp>
          <p:sp>
            <p:nvSpPr>
              <p:cNvPr id="49174" name="Line 59"/>
              <p:cNvSpPr/>
              <p:nvPr/>
            </p:nvSpPr>
            <p:spPr>
              <a:xfrm>
                <a:off x="1776" y="624"/>
                <a:ext cx="0" cy="240"/>
              </a:xfrm>
              <a:prstGeom prst="line">
                <a:avLst/>
              </a:prstGeom>
              <a:ln w="38100" cap="flat" cmpd="sng">
                <a:solidFill>
                  <a:schemeClr val="tx1"/>
                </a:solidFill>
                <a:prstDash val="solid"/>
                <a:round/>
                <a:headEnd type="none" w="med" len="med"/>
                <a:tailEnd type="none" w="med" len="med"/>
              </a:ln>
            </p:spPr>
          </p:sp>
          <p:sp>
            <p:nvSpPr>
              <p:cNvPr id="49175" name="Rectangle 60"/>
              <p:cNvSpPr/>
              <p:nvPr/>
            </p:nvSpPr>
            <p:spPr>
              <a:xfrm>
                <a:off x="1680" y="864"/>
                <a:ext cx="192" cy="336"/>
              </a:xfrm>
              <a:prstGeom prst="rect">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9176" name="Line 61"/>
              <p:cNvSpPr/>
              <p:nvPr/>
            </p:nvSpPr>
            <p:spPr>
              <a:xfrm>
                <a:off x="1776" y="1200"/>
                <a:ext cx="0" cy="192"/>
              </a:xfrm>
              <a:prstGeom prst="line">
                <a:avLst/>
              </a:prstGeom>
              <a:ln w="38100" cap="flat" cmpd="sng">
                <a:solidFill>
                  <a:schemeClr val="tx1"/>
                </a:solidFill>
                <a:prstDash val="solid"/>
                <a:round/>
                <a:headEnd type="none" w="med" len="med"/>
                <a:tailEnd type="none" w="med" len="med"/>
              </a:ln>
            </p:spPr>
          </p:sp>
          <p:sp>
            <p:nvSpPr>
              <p:cNvPr id="49177" name="Line 62"/>
              <p:cNvSpPr/>
              <p:nvPr/>
            </p:nvSpPr>
            <p:spPr>
              <a:xfrm>
                <a:off x="1680" y="1392"/>
                <a:ext cx="192" cy="0"/>
              </a:xfrm>
              <a:prstGeom prst="line">
                <a:avLst/>
              </a:prstGeom>
              <a:ln w="38100" cap="flat" cmpd="sng">
                <a:solidFill>
                  <a:schemeClr val="tx1"/>
                </a:solidFill>
                <a:prstDash val="solid"/>
                <a:round/>
                <a:headEnd type="none" w="med" len="med"/>
                <a:tailEnd type="none" w="med" len="med"/>
              </a:ln>
            </p:spPr>
          </p:sp>
          <p:sp>
            <p:nvSpPr>
              <p:cNvPr id="49178" name="Line 63"/>
              <p:cNvSpPr/>
              <p:nvPr/>
            </p:nvSpPr>
            <p:spPr>
              <a:xfrm>
                <a:off x="1632" y="1488"/>
                <a:ext cx="288" cy="0"/>
              </a:xfrm>
              <a:prstGeom prst="line">
                <a:avLst/>
              </a:prstGeom>
              <a:ln w="38100" cap="flat" cmpd="sng">
                <a:solidFill>
                  <a:schemeClr val="tx1"/>
                </a:solidFill>
                <a:prstDash val="solid"/>
                <a:round/>
                <a:headEnd type="none" w="med" len="med"/>
                <a:tailEnd type="none" w="med" len="med"/>
              </a:ln>
            </p:spPr>
          </p:sp>
          <p:sp>
            <p:nvSpPr>
              <p:cNvPr id="49179" name="Line 64"/>
              <p:cNvSpPr/>
              <p:nvPr/>
            </p:nvSpPr>
            <p:spPr>
              <a:xfrm>
                <a:off x="1680" y="1584"/>
                <a:ext cx="192" cy="0"/>
              </a:xfrm>
              <a:prstGeom prst="line">
                <a:avLst/>
              </a:prstGeom>
              <a:ln w="38100" cap="flat" cmpd="sng">
                <a:solidFill>
                  <a:schemeClr val="tx1"/>
                </a:solidFill>
                <a:prstDash val="solid"/>
                <a:round/>
                <a:headEnd type="none" w="med" len="med"/>
                <a:tailEnd type="none" w="med" len="med"/>
              </a:ln>
            </p:spPr>
          </p:sp>
          <p:sp>
            <p:nvSpPr>
              <p:cNvPr id="49180" name="Line 65"/>
              <p:cNvSpPr/>
              <p:nvPr/>
            </p:nvSpPr>
            <p:spPr>
              <a:xfrm>
                <a:off x="1632" y="1680"/>
                <a:ext cx="288" cy="0"/>
              </a:xfrm>
              <a:prstGeom prst="line">
                <a:avLst/>
              </a:prstGeom>
              <a:ln w="38100" cap="flat" cmpd="sng">
                <a:solidFill>
                  <a:schemeClr val="tx1"/>
                </a:solidFill>
                <a:prstDash val="solid"/>
                <a:round/>
                <a:headEnd type="none" w="med" len="med"/>
                <a:tailEnd type="none" w="med" len="med"/>
              </a:ln>
            </p:spPr>
          </p:sp>
          <p:sp>
            <p:nvSpPr>
              <p:cNvPr id="49181" name="Line 66"/>
              <p:cNvSpPr/>
              <p:nvPr/>
            </p:nvSpPr>
            <p:spPr>
              <a:xfrm>
                <a:off x="1776" y="1680"/>
                <a:ext cx="0" cy="288"/>
              </a:xfrm>
              <a:prstGeom prst="line">
                <a:avLst/>
              </a:prstGeom>
              <a:ln w="38100" cap="flat" cmpd="sng">
                <a:solidFill>
                  <a:schemeClr val="tx1"/>
                </a:solidFill>
                <a:prstDash val="solid"/>
                <a:round/>
                <a:headEnd type="none" w="med" len="med"/>
                <a:tailEnd type="none" w="med" len="med"/>
              </a:ln>
            </p:spPr>
          </p:sp>
          <p:sp>
            <p:nvSpPr>
              <p:cNvPr id="49182" name="Line 67"/>
              <p:cNvSpPr/>
              <p:nvPr/>
            </p:nvSpPr>
            <p:spPr>
              <a:xfrm>
                <a:off x="624" y="1968"/>
                <a:ext cx="1728" cy="0"/>
              </a:xfrm>
              <a:prstGeom prst="line">
                <a:avLst/>
              </a:prstGeom>
              <a:ln w="38100" cap="flat" cmpd="sng">
                <a:solidFill>
                  <a:schemeClr val="tx1"/>
                </a:solidFill>
                <a:prstDash val="solid"/>
                <a:round/>
                <a:headEnd type="none" w="med" len="med"/>
                <a:tailEnd type="none" w="med" len="med"/>
              </a:ln>
            </p:spPr>
          </p:sp>
          <p:sp>
            <p:nvSpPr>
              <p:cNvPr id="49183" name="Text Box 68"/>
              <p:cNvSpPr txBox="1"/>
              <p:nvPr/>
            </p:nvSpPr>
            <p:spPr>
              <a:xfrm>
                <a:off x="48" y="1104"/>
                <a:ext cx="439"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6V</a:t>
                </a:r>
              </a:p>
            </p:txBody>
          </p:sp>
          <p:sp>
            <p:nvSpPr>
              <p:cNvPr id="49184" name="Text Box 69"/>
              <p:cNvSpPr txBox="1"/>
              <p:nvPr/>
            </p:nvSpPr>
            <p:spPr>
              <a:xfrm>
                <a:off x="1104" y="1344"/>
                <a:ext cx="559" cy="361"/>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12V</a:t>
                </a:r>
              </a:p>
            </p:txBody>
          </p:sp>
          <p:sp>
            <p:nvSpPr>
              <p:cNvPr id="49185" name="Text Box 70"/>
              <p:cNvSpPr txBox="1"/>
              <p:nvPr/>
            </p:nvSpPr>
            <p:spPr>
              <a:xfrm>
                <a:off x="1104" y="864"/>
                <a:ext cx="584" cy="360"/>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3k</a:t>
                </a:r>
                <a:r>
                  <a:rPr lang="en-US" altLang="zh-CN" b="1" dirty="0">
                    <a:latin typeface="Times New Roman" panose="02020603050405020304" pitchFamily="18" charset="0"/>
                    <a:ea typeface="宋体" panose="02010600030101010101" pitchFamily="2" charset="-122"/>
                    <a:sym typeface="Symbol" panose="05050102010706020507" pitchFamily="18" charset="2"/>
                  </a:rPr>
                  <a:t></a:t>
                </a:r>
                <a:endParaRPr lang="en-US" altLang="zh-CN" b="1" dirty="0">
                  <a:latin typeface="Times New Roman" panose="02020603050405020304" pitchFamily="18" charset="0"/>
                  <a:ea typeface="宋体" panose="02010600030101010101" pitchFamily="2" charset="-122"/>
                </a:endParaRPr>
              </a:p>
            </p:txBody>
          </p:sp>
          <p:sp>
            <p:nvSpPr>
              <p:cNvPr id="49186" name="Text Box 71"/>
              <p:cNvSpPr txBox="1"/>
              <p:nvPr/>
            </p:nvSpPr>
            <p:spPr>
              <a:xfrm>
                <a:off x="2353" y="1796"/>
                <a:ext cx="305" cy="360"/>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B</a:t>
                </a:r>
                <a:endParaRPr lang="en-US" altLang="zh-CN" b="1" dirty="0">
                  <a:latin typeface="Times New Roman" panose="02020603050405020304" pitchFamily="18" charset="0"/>
                  <a:ea typeface="宋体" panose="02010600030101010101" pitchFamily="2" charset="-122"/>
                </a:endParaRPr>
              </a:p>
            </p:txBody>
          </p:sp>
          <p:sp>
            <p:nvSpPr>
              <p:cNvPr id="49187" name="Text Box 72"/>
              <p:cNvSpPr txBox="1"/>
              <p:nvPr/>
            </p:nvSpPr>
            <p:spPr>
              <a:xfrm>
                <a:off x="2352" y="432"/>
                <a:ext cx="305" cy="360"/>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A</a:t>
                </a:r>
              </a:p>
            </p:txBody>
          </p:sp>
          <p:sp>
            <p:nvSpPr>
              <p:cNvPr id="49188" name="Rectangle 73"/>
              <p:cNvSpPr/>
              <p:nvPr/>
            </p:nvSpPr>
            <p:spPr>
              <a:xfrm>
                <a:off x="2104" y="1058"/>
                <a:ext cx="540" cy="360"/>
              </a:xfrm>
              <a:prstGeom prst="rect">
                <a:avLst/>
              </a:prstGeom>
              <a:noFill/>
              <a:ln w="38100">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宋体" panose="02010600030101010101" pitchFamily="2" charset="-122"/>
                  </a:rPr>
                  <a:t>U</a:t>
                </a:r>
                <a:r>
                  <a:rPr lang="en-US" altLang="zh-CN" b="1" baseline="-25000" dirty="0">
                    <a:solidFill>
                      <a:srgbClr val="FF0000"/>
                    </a:solidFill>
                    <a:latin typeface="Times New Roman" panose="02020603050405020304" pitchFamily="18" charset="0"/>
                    <a:ea typeface="宋体" panose="02010600030101010101" pitchFamily="2" charset="-122"/>
                  </a:rPr>
                  <a:t>AB</a:t>
                </a:r>
                <a:endParaRPr lang="en-US" altLang="zh-CN" b="1" i="1" baseline="-25000" dirty="0">
                  <a:solidFill>
                    <a:srgbClr val="FF0000"/>
                  </a:solidFill>
                  <a:latin typeface="Times New Roman" panose="02020603050405020304" pitchFamily="18" charset="0"/>
                  <a:ea typeface="宋体" panose="02010600030101010101" pitchFamily="2" charset="-122"/>
                </a:endParaRPr>
              </a:p>
            </p:txBody>
          </p:sp>
          <p:sp>
            <p:nvSpPr>
              <p:cNvPr id="49189" name="Text Box 74"/>
              <p:cNvSpPr txBox="1"/>
              <p:nvPr/>
            </p:nvSpPr>
            <p:spPr>
              <a:xfrm>
                <a:off x="2112" y="625"/>
                <a:ext cx="432" cy="360"/>
              </a:xfrm>
              <a:prstGeom prst="rect">
                <a:avLst/>
              </a:prstGeom>
              <a:noFill/>
              <a:ln w="9525">
                <a:noFill/>
              </a:ln>
            </p:spPr>
            <p:txBody>
              <a:bodyPr anchor="t"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sp>
            <p:nvSpPr>
              <p:cNvPr id="49190" name="Text Box 75"/>
              <p:cNvSpPr txBox="1"/>
              <p:nvPr/>
            </p:nvSpPr>
            <p:spPr>
              <a:xfrm>
                <a:off x="2112" y="1584"/>
                <a:ext cx="432" cy="361"/>
              </a:xfrm>
              <a:prstGeom prst="rect">
                <a:avLst/>
              </a:prstGeom>
              <a:noFill/>
              <a:ln w="9525">
                <a:noFill/>
              </a:ln>
            </p:spPr>
            <p:txBody>
              <a:bodyPr anchor="t" anchorCtr="0">
                <a:spAutoFit/>
              </a:bodyPr>
              <a:lstStyle/>
              <a:p>
                <a:pPr algn="ctr">
                  <a:spcBef>
                    <a:spcPct val="50000"/>
                  </a:spcBef>
                </a:pPr>
                <a:r>
                  <a:rPr lang="en-US" altLang="zh-CN" b="1" dirty="0">
                    <a:solidFill>
                      <a:srgbClr val="FF0000"/>
                    </a:solidFill>
                    <a:latin typeface="Times New Roman" panose="02020603050405020304" pitchFamily="18" charset="0"/>
                    <a:ea typeface="楷体_GB2312" pitchFamily="49" charset="-122"/>
                  </a:rPr>
                  <a:t>–</a:t>
                </a:r>
              </a:p>
            </p:txBody>
          </p:sp>
        </p:grpSp>
        <p:sp>
          <p:nvSpPr>
            <p:cNvPr id="49191" name="Oval 76"/>
            <p:cNvSpPr/>
            <p:nvPr/>
          </p:nvSpPr>
          <p:spPr>
            <a:xfrm>
              <a:off x="2208" y="646"/>
              <a:ext cx="48" cy="48"/>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9192" name="Oval 77"/>
            <p:cNvSpPr/>
            <p:nvPr/>
          </p:nvSpPr>
          <p:spPr>
            <a:xfrm>
              <a:off x="2208" y="1704"/>
              <a:ext cx="48" cy="48"/>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49193" name="Group 78"/>
          <p:cNvGrpSpPr/>
          <p:nvPr/>
        </p:nvGrpSpPr>
        <p:grpSpPr>
          <a:xfrm>
            <a:off x="4257675" y="3159125"/>
            <a:ext cx="252413" cy="252413"/>
            <a:chOff x="1680" y="1584"/>
            <a:chExt cx="159" cy="159"/>
          </a:xfrm>
        </p:grpSpPr>
        <p:sp>
          <p:nvSpPr>
            <p:cNvPr id="49194" name="Line 79"/>
            <p:cNvSpPr/>
            <p:nvPr/>
          </p:nvSpPr>
          <p:spPr>
            <a:xfrm>
              <a:off x="1762" y="1584"/>
              <a:ext cx="0" cy="159"/>
            </a:xfrm>
            <a:prstGeom prst="line">
              <a:avLst/>
            </a:prstGeom>
            <a:ln w="38100" cap="flat" cmpd="sng">
              <a:solidFill>
                <a:srgbClr val="FF3300"/>
              </a:solidFill>
              <a:prstDash val="solid"/>
              <a:round/>
              <a:headEnd type="oval" w="med" len="med"/>
              <a:tailEnd type="none" w="med" len="med"/>
            </a:ln>
          </p:spPr>
        </p:sp>
        <p:sp>
          <p:nvSpPr>
            <p:cNvPr id="49195" name="Line 80"/>
            <p:cNvSpPr/>
            <p:nvPr/>
          </p:nvSpPr>
          <p:spPr>
            <a:xfrm>
              <a:off x="1680" y="1743"/>
              <a:ext cx="159" cy="0"/>
            </a:xfrm>
            <a:prstGeom prst="line">
              <a:avLst/>
            </a:prstGeom>
            <a:ln w="38100" cap="flat" cmpd="sng">
              <a:solidFill>
                <a:srgbClr val="FF3300"/>
              </a:solidFill>
              <a:prstDash val="solid"/>
              <a:round/>
              <a:headEnd type="none" w="med" len="med"/>
              <a:tailEnd type="none" w="med" len="med"/>
            </a:ln>
          </p:spPr>
        </p:sp>
      </p:grpSp>
      <p:sp>
        <p:nvSpPr>
          <p:cNvPr id="72785" name="Rectangle 81"/>
          <p:cNvSpPr>
            <a:spLocks noChangeArrowheads="1"/>
          </p:cNvSpPr>
          <p:nvPr/>
        </p:nvSpPr>
        <p:spPr bwMode="auto">
          <a:xfrm>
            <a:off x="1466850" y="5273675"/>
            <a:ext cx="7326313" cy="45720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否则， </a:t>
            </a:r>
            <a:r>
              <a:rPr kumimoji="1" lang="en-US" altLang="zh-CN" sz="24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4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AB</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低于－</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6V</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一个管压降，为－</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6.3</a:t>
            </a:r>
            <a:r>
              <a:rPr kumimoji="1" lang="zh-CN" altLang="en-US"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Ｖ或－</a:t>
            </a:r>
            <a:r>
              <a:rPr kumimoji="1" lang="en-US" altLang="zh-CN" sz="24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6.7V</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2748"/>
                                        </p:tgtEl>
                                        <p:attrNameLst>
                                          <p:attrName>style.visibility</p:attrName>
                                        </p:attrNameLst>
                                      </p:cBhvr>
                                      <p:to>
                                        <p:strVal val="visible"/>
                                      </p:to>
                                    </p:set>
                                    <p:animEffect transition="in" filter="blinds(horizontal)">
                                      <p:cBhvr>
                                        <p:cTn id="7" dur="500"/>
                                        <p:tgtEl>
                                          <p:spTgt spid="7274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2785"/>
                                        </p:tgtEl>
                                        <p:attrNameLst>
                                          <p:attrName>style.visibility</p:attrName>
                                        </p:attrNameLst>
                                      </p:cBhvr>
                                      <p:to>
                                        <p:strVal val="visible"/>
                                      </p:to>
                                    </p:set>
                                    <p:animEffect transition="in" filter="blinds(horizontal)">
                                      <p:cBhvr>
                                        <p:cTn id="12" dur="500"/>
                                        <p:tgtEl>
                                          <p:spTgt spid="7278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2713"/>
                                        </p:tgtEl>
                                        <p:attrNameLst>
                                          <p:attrName>style.visibility</p:attrName>
                                        </p:attrNameLst>
                                      </p:cBhvr>
                                      <p:to>
                                        <p:strVal val="visible"/>
                                      </p:to>
                                    </p:set>
                                    <p:animEffect transition="in" filter="blinds(horizontal)">
                                      <p:cBhvr>
                                        <p:cTn id="17" dur="500"/>
                                        <p:tgtEl>
                                          <p:spTgt spid="727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3" grpId="0" animBg="1"/>
      <p:bldP spid="72748" grpId="0"/>
      <p:bldP spid="72785"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567055" y="3068955"/>
            <a:ext cx="7947660" cy="938530"/>
          </a:xfrm>
          <a:prstGeom prst="rect">
            <a:avLst/>
          </a:prstGeom>
          <a:noFill/>
          <a:ln w="9525">
            <a:noFill/>
            <a:miter lim="800000"/>
          </a:ln>
          <a:effectLst/>
        </p:spPr>
        <p:txBody>
          <a:bodyPr wrap="square">
            <a:spAutoFit/>
          </a:bodyPr>
          <a:lstStyle/>
          <a:p>
            <a:pPr marL="1710055" marR="0" indent="-1710055" defTabSz="914400">
              <a:spcBef>
                <a:spcPct val="13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解：</a:t>
            </a:r>
            <a:r>
              <a:rPr kumimoji="1" lang="zh-CN"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两个管的阴极接在一起取</a:t>
            </a:r>
            <a:r>
              <a:rPr kumimoji="1" lang="en-US"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B</a:t>
            </a:r>
            <a:r>
              <a:rPr kumimoji="1" lang="zh-CN"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点作参考点，</a:t>
            </a:r>
          </a:p>
          <a:p>
            <a:pPr marL="1710055" marR="0" indent="-1710055" defTabSz="914400">
              <a:spcBef>
                <a:spcPct val="13000"/>
              </a:spcBef>
              <a:buClrTx/>
              <a:buSzTx/>
              <a:buFontTx/>
              <a:defRPr/>
            </a:pPr>
            <a:r>
              <a:rPr kumimoji="1" lang="zh-CN"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 </a:t>
            </a:r>
            <a:r>
              <a:rPr kumimoji="1" lang="en-US"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    </a:t>
            </a:r>
            <a:r>
              <a:rPr kumimoji="1" lang="zh-CN" altLang="zh-CN"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rPr>
              <a:t>断开二极管，分析二极管阳极和阴极的电位。</a:t>
            </a:r>
            <a:endParaRPr kumimoji="1" lang="zh-CN" altLang="en-US"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endParaRPr>
          </a:p>
        </p:txBody>
      </p:sp>
      <p:sp>
        <p:nvSpPr>
          <p:cNvPr id="73731" name="Text Box 3"/>
          <p:cNvSpPr txBox="1">
            <a:spLocks noChangeArrowheads="1"/>
          </p:cNvSpPr>
          <p:nvPr/>
        </p:nvSpPr>
        <p:spPr bwMode="auto">
          <a:xfrm>
            <a:off x="2636838" y="4187825"/>
            <a:ext cx="4886325" cy="1716088"/>
          </a:xfrm>
          <a:prstGeom prst="rect">
            <a:avLst/>
          </a:prstGeom>
          <a:noFill/>
          <a:ln w="9525">
            <a:noFill/>
            <a:miter lim="800000"/>
          </a:ln>
          <a:effectLst/>
        </p:spPr>
        <p:txBody>
          <a:bodyPr>
            <a:spAutoFit/>
          </a:bodyPr>
          <a:lstStyle/>
          <a:p>
            <a:pPr marR="0" defTabSz="914400">
              <a:lnSpc>
                <a:spcPct val="120000"/>
              </a:lnSpc>
              <a:spcBef>
                <a:spcPct val="10000"/>
              </a:spcBef>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6 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 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a:p>
            <a:pPr marR="0" defTabSz="914400">
              <a:lnSpc>
                <a:spcPct val="120000"/>
              </a:lnSpc>
              <a:spcBef>
                <a:spcPct val="10000"/>
              </a:spcBef>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 V</a:t>
            </a:r>
          </a:p>
          <a:p>
            <a:pPr marR="0" defTabSz="914400">
              <a:lnSpc>
                <a:spcPct val="120000"/>
              </a:lnSpc>
              <a:spcBef>
                <a:spcPct val="10000"/>
              </a:spcBef>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D1</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 6V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D2</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=12V</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创艺繁标宋" pitchFamily="2" charset="-122"/>
                <a:cs typeface="+mn-cs"/>
                <a:sym typeface="Symbol" panose="05050102010706020507" pitchFamily="18" charset="2"/>
              </a:rPr>
              <a:t>     </a:t>
            </a:r>
          </a:p>
        </p:txBody>
      </p:sp>
      <p:sp>
        <p:nvSpPr>
          <p:cNvPr id="73732" name="Rectangle 4"/>
          <p:cNvSpPr/>
          <p:nvPr/>
        </p:nvSpPr>
        <p:spPr>
          <a:xfrm>
            <a:off x="4495800" y="1828800"/>
            <a:ext cx="4648200" cy="1600200"/>
          </a:xfrm>
          <a:prstGeom prst="rect">
            <a:avLst/>
          </a:prstGeom>
          <a:no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81" name="Text Box 5"/>
          <p:cNvSpPr txBox="1"/>
          <p:nvPr/>
        </p:nvSpPr>
        <p:spPr>
          <a:xfrm>
            <a:off x="568484" y="547846"/>
            <a:ext cx="836295" cy="521970"/>
          </a:xfrm>
          <a:prstGeom prst="rect">
            <a:avLst/>
          </a:prstGeom>
          <a:noFill/>
          <a:ln w="38100">
            <a:noFill/>
          </a:ln>
        </p:spPr>
        <p:txBody>
          <a:bodyPr wrap="none" anchor="ctr" anchorCtr="0">
            <a:spAutoFit/>
          </a:bodyPr>
          <a:lstStyle/>
          <a:p>
            <a:pPr algn="ctr">
              <a:spcBef>
                <a:spcPct val="50000"/>
              </a:spcBef>
            </a:pPr>
            <a:r>
              <a:rPr lang="zh-CN" altLang="en-US" sz="2800" b="1" dirty="0">
                <a:latin typeface="Times New Roman" panose="02020603050405020304" pitchFamily="18" charset="0"/>
                <a:ea typeface="宋体" panose="02010600030101010101" pitchFamily="2" charset="-122"/>
              </a:rPr>
              <a:t>例</a:t>
            </a:r>
            <a:r>
              <a:rPr lang="en-US" altLang="zh-CN" sz="2800" b="1" dirty="0">
                <a:latin typeface="Times New Roman" panose="02020603050405020304" pitchFamily="18" charset="0"/>
                <a:ea typeface="宋体" panose="02010600030101010101" pitchFamily="2" charset="-122"/>
              </a:rPr>
              <a:t>2:</a:t>
            </a:r>
          </a:p>
        </p:txBody>
      </p:sp>
      <p:sp>
        <p:nvSpPr>
          <p:cNvPr id="73737" name="Rectangle 9"/>
          <p:cNvSpPr>
            <a:spLocks noChangeArrowheads="1"/>
          </p:cNvSpPr>
          <p:nvPr/>
        </p:nvSpPr>
        <p:spPr bwMode="auto">
          <a:xfrm>
            <a:off x="1316038" y="549275"/>
            <a:ext cx="2941638" cy="52387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13000"/>
              </a:spcBef>
              <a:spcAft>
                <a:spcPct val="0"/>
              </a:spcAft>
              <a:buClrTx/>
              <a:buSzTx/>
              <a:buFontTx/>
              <a:buNone/>
              <a:defRPr/>
            </a:pPr>
            <a:r>
              <a:rPr kumimoji="1" lang="zh-CN"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电路如图，求</a:t>
            </a:r>
            <a:r>
              <a:rPr kumimoji="1" lang="en-US" altLang="zh-CN" sz="2800" b="1" i="1"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AB</a:t>
            </a:r>
          </a:p>
        </p:txBody>
      </p:sp>
      <p:sp>
        <p:nvSpPr>
          <p:cNvPr id="50183" name="AutoShape 1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84" name="AutoShape 1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85" name="AutoShape 1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50186" name="Group 14"/>
          <p:cNvGrpSpPr/>
          <p:nvPr/>
        </p:nvGrpSpPr>
        <p:grpSpPr>
          <a:xfrm>
            <a:off x="4662488" y="233363"/>
            <a:ext cx="3100387" cy="2757487"/>
            <a:chOff x="639" y="96"/>
            <a:chExt cx="1953" cy="1737"/>
          </a:xfrm>
        </p:grpSpPr>
        <p:sp>
          <p:nvSpPr>
            <p:cNvPr id="50187" name="Text Box 15"/>
            <p:cNvSpPr txBox="1"/>
            <p:nvPr/>
          </p:nvSpPr>
          <p:spPr>
            <a:xfrm>
              <a:off x="2348" y="1545"/>
              <a:ext cx="244" cy="288"/>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B</a:t>
              </a:r>
              <a:endParaRPr lang="en-US" altLang="zh-CN" b="1" dirty="0">
                <a:latin typeface="Times New Roman" panose="02020603050405020304" pitchFamily="18" charset="0"/>
                <a:ea typeface="宋体" panose="02010600030101010101" pitchFamily="2" charset="-122"/>
              </a:endParaRPr>
            </a:p>
          </p:txBody>
        </p:sp>
        <p:sp>
          <p:nvSpPr>
            <p:cNvPr id="50188" name="Line 16"/>
            <p:cNvSpPr/>
            <p:nvPr/>
          </p:nvSpPr>
          <p:spPr>
            <a:xfrm rot="5400000" flipH="1">
              <a:off x="1475" y="918"/>
              <a:ext cx="215" cy="0"/>
            </a:xfrm>
            <a:prstGeom prst="line">
              <a:avLst/>
            </a:prstGeom>
            <a:ln w="38100" cap="flat" cmpd="sng">
              <a:solidFill>
                <a:schemeClr val="tx1"/>
              </a:solidFill>
              <a:prstDash val="solid"/>
              <a:round/>
              <a:headEnd type="none" w="sm" len="sm"/>
              <a:tailEnd type="none" w="sm" len="sm"/>
            </a:ln>
          </p:spPr>
        </p:sp>
        <p:sp>
          <p:nvSpPr>
            <p:cNvPr id="50189" name="Line 17"/>
            <p:cNvSpPr/>
            <p:nvPr/>
          </p:nvSpPr>
          <p:spPr>
            <a:xfrm rot="5400000" flipV="1">
              <a:off x="1685" y="303"/>
              <a:ext cx="0" cy="1217"/>
            </a:xfrm>
            <a:prstGeom prst="line">
              <a:avLst/>
            </a:prstGeom>
            <a:ln w="38100" cap="flat" cmpd="sng">
              <a:solidFill>
                <a:schemeClr val="tx1"/>
              </a:solidFill>
              <a:prstDash val="solid"/>
              <a:round/>
              <a:headEnd type="none" w="sm" len="sm"/>
              <a:tailEnd type="none" w="sm" len="sm"/>
            </a:ln>
          </p:spPr>
        </p:sp>
        <p:sp>
          <p:nvSpPr>
            <p:cNvPr id="50190" name="AutoShape 18"/>
            <p:cNvSpPr/>
            <p:nvPr/>
          </p:nvSpPr>
          <p:spPr>
            <a:xfrm rot="5400000">
              <a:off x="1388" y="811"/>
              <a:ext cx="199" cy="199"/>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91" name="Text Box 19"/>
            <p:cNvSpPr txBox="1"/>
            <p:nvPr/>
          </p:nvSpPr>
          <p:spPr>
            <a:xfrm>
              <a:off x="1368" y="557"/>
              <a:ext cx="504"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r>
                <a:rPr lang="en-US" altLang="zh-CN" b="1" baseline="-25000" dirty="0">
                  <a:latin typeface="Times New Roman" panose="02020603050405020304" pitchFamily="18" charset="0"/>
                  <a:ea typeface="宋体" panose="02010600030101010101" pitchFamily="2" charset="-122"/>
                </a:rPr>
                <a:t>1</a:t>
              </a:r>
              <a:endParaRPr lang="en-US" altLang="zh-CN" b="1" dirty="0">
                <a:latin typeface="Times New Roman" panose="02020603050405020304" pitchFamily="18" charset="0"/>
                <a:ea typeface="宋体" panose="02010600030101010101" pitchFamily="2" charset="-122"/>
              </a:endParaRPr>
            </a:p>
          </p:txBody>
        </p:sp>
        <p:sp>
          <p:nvSpPr>
            <p:cNvPr id="50192" name="Line 20"/>
            <p:cNvSpPr/>
            <p:nvPr/>
          </p:nvSpPr>
          <p:spPr>
            <a:xfrm>
              <a:off x="1082" y="917"/>
              <a:ext cx="0" cy="283"/>
            </a:xfrm>
            <a:prstGeom prst="line">
              <a:avLst/>
            </a:prstGeom>
            <a:ln w="38100" cap="flat" cmpd="sng">
              <a:solidFill>
                <a:schemeClr val="tx1"/>
              </a:solidFill>
              <a:prstDash val="solid"/>
              <a:round/>
              <a:headEnd type="none" w="med" len="med"/>
              <a:tailEnd type="none" w="med" len="med"/>
            </a:ln>
          </p:spPr>
        </p:sp>
        <p:grpSp>
          <p:nvGrpSpPr>
            <p:cNvPr id="50193" name="Group 21"/>
            <p:cNvGrpSpPr/>
            <p:nvPr/>
          </p:nvGrpSpPr>
          <p:grpSpPr>
            <a:xfrm>
              <a:off x="980" y="1200"/>
              <a:ext cx="203" cy="170"/>
              <a:chOff x="432" y="1296"/>
              <a:chExt cx="288" cy="288"/>
            </a:xfrm>
          </p:grpSpPr>
          <p:sp>
            <p:nvSpPr>
              <p:cNvPr id="50194" name="Line 22"/>
              <p:cNvSpPr/>
              <p:nvPr/>
            </p:nvSpPr>
            <p:spPr>
              <a:xfrm>
                <a:off x="480" y="1296"/>
                <a:ext cx="192" cy="0"/>
              </a:xfrm>
              <a:prstGeom prst="line">
                <a:avLst/>
              </a:prstGeom>
              <a:ln w="38100" cap="flat" cmpd="sng">
                <a:solidFill>
                  <a:schemeClr val="tx1"/>
                </a:solidFill>
                <a:prstDash val="solid"/>
                <a:round/>
                <a:headEnd type="none" w="med" len="med"/>
                <a:tailEnd type="none" w="med" len="med"/>
              </a:ln>
            </p:spPr>
          </p:sp>
          <p:sp>
            <p:nvSpPr>
              <p:cNvPr id="50195" name="Line 23"/>
              <p:cNvSpPr/>
              <p:nvPr/>
            </p:nvSpPr>
            <p:spPr>
              <a:xfrm>
                <a:off x="432" y="1392"/>
                <a:ext cx="288" cy="0"/>
              </a:xfrm>
              <a:prstGeom prst="line">
                <a:avLst/>
              </a:prstGeom>
              <a:ln w="38100" cap="flat" cmpd="sng">
                <a:solidFill>
                  <a:schemeClr val="tx1"/>
                </a:solidFill>
                <a:prstDash val="solid"/>
                <a:round/>
                <a:headEnd type="none" w="med" len="med"/>
                <a:tailEnd type="none" w="med" len="med"/>
              </a:ln>
            </p:spPr>
          </p:sp>
          <p:sp>
            <p:nvSpPr>
              <p:cNvPr id="50196" name="Line 24"/>
              <p:cNvSpPr/>
              <p:nvPr/>
            </p:nvSpPr>
            <p:spPr>
              <a:xfrm>
                <a:off x="480" y="1488"/>
                <a:ext cx="192" cy="0"/>
              </a:xfrm>
              <a:prstGeom prst="line">
                <a:avLst/>
              </a:prstGeom>
              <a:ln w="38100" cap="flat" cmpd="sng">
                <a:solidFill>
                  <a:schemeClr val="tx1"/>
                </a:solidFill>
                <a:prstDash val="solid"/>
                <a:round/>
                <a:headEnd type="none" w="med" len="med"/>
                <a:tailEnd type="none" w="med" len="med"/>
              </a:ln>
            </p:spPr>
          </p:sp>
          <p:sp>
            <p:nvSpPr>
              <p:cNvPr id="50197" name="Line 25"/>
              <p:cNvSpPr/>
              <p:nvPr/>
            </p:nvSpPr>
            <p:spPr>
              <a:xfrm>
                <a:off x="432" y="1584"/>
                <a:ext cx="288" cy="0"/>
              </a:xfrm>
              <a:prstGeom prst="line">
                <a:avLst/>
              </a:prstGeom>
              <a:ln w="38100" cap="flat" cmpd="sng">
                <a:solidFill>
                  <a:schemeClr val="tx1"/>
                </a:solidFill>
                <a:prstDash val="solid"/>
                <a:round/>
                <a:headEnd type="none" w="med" len="med"/>
                <a:tailEnd type="none" w="med" len="med"/>
              </a:ln>
            </p:spPr>
          </p:sp>
        </p:grpSp>
        <p:sp>
          <p:nvSpPr>
            <p:cNvPr id="50198" name="Line 26"/>
            <p:cNvSpPr/>
            <p:nvPr/>
          </p:nvSpPr>
          <p:spPr>
            <a:xfrm>
              <a:off x="1082" y="1370"/>
              <a:ext cx="0" cy="341"/>
            </a:xfrm>
            <a:prstGeom prst="line">
              <a:avLst/>
            </a:prstGeom>
            <a:ln w="38100" cap="flat" cmpd="sng">
              <a:solidFill>
                <a:schemeClr val="tx1"/>
              </a:solidFill>
              <a:prstDash val="solid"/>
              <a:round/>
              <a:headEnd type="none" w="med" len="med"/>
              <a:tailEnd type="none" w="med" len="med"/>
            </a:ln>
          </p:spPr>
        </p:sp>
        <p:sp>
          <p:nvSpPr>
            <p:cNvPr id="50199" name="Line 27"/>
            <p:cNvSpPr/>
            <p:nvPr/>
          </p:nvSpPr>
          <p:spPr>
            <a:xfrm>
              <a:off x="1894" y="917"/>
              <a:ext cx="0" cy="141"/>
            </a:xfrm>
            <a:prstGeom prst="line">
              <a:avLst/>
            </a:prstGeom>
            <a:ln w="38100" cap="flat" cmpd="sng">
              <a:solidFill>
                <a:schemeClr val="tx1"/>
              </a:solidFill>
              <a:prstDash val="solid"/>
              <a:round/>
              <a:headEnd type="none" w="med" len="med"/>
              <a:tailEnd type="none" w="med" len="med"/>
            </a:ln>
          </p:spPr>
        </p:sp>
        <p:sp>
          <p:nvSpPr>
            <p:cNvPr id="50200" name="Rectangle 28"/>
            <p:cNvSpPr/>
            <p:nvPr/>
          </p:nvSpPr>
          <p:spPr>
            <a:xfrm>
              <a:off x="1826" y="1058"/>
              <a:ext cx="127" cy="179"/>
            </a:xfrm>
            <a:prstGeom prst="rect">
              <a:avLst/>
            </a:prstGeom>
            <a:noFill/>
            <a:ln w="38100" cap="flat" cmpd="sng">
              <a:solidFill>
                <a:schemeClr val="tx1"/>
              </a:solidFill>
              <a:prstDash val="solid"/>
              <a:miter/>
              <a:headEnd type="none" w="med" len="med"/>
              <a:tailEnd type="none" w="med" len="med"/>
            </a:ln>
          </p:spPr>
          <p:txBody>
            <a:bodyPr wrap="none" anchor="ctr" anchorCtr="0"/>
            <a:lstStyle/>
            <a:p>
              <a:pPr algn="ctr">
                <a:spcBef>
                  <a:spcPct val="50000"/>
                </a:spcBef>
              </a:pPr>
              <a:endParaRPr lang="zh-CN" altLang="zh-CN" b="1" dirty="0">
                <a:latin typeface="Times New Roman" panose="02020603050405020304" pitchFamily="18" charset="0"/>
                <a:ea typeface="宋体" panose="02010600030101010101" pitchFamily="2" charset="-122"/>
              </a:endParaRPr>
            </a:p>
          </p:txBody>
        </p:sp>
        <p:sp>
          <p:nvSpPr>
            <p:cNvPr id="50201" name="Line 29"/>
            <p:cNvSpPr/>
            <p:nvPr/>
          </p:nvSpPr>
          <p:spPr>
            <a:xfrm>
              <a:off x="1894" y="1257"/>
              <a:ext cx="0" cy="113"/>
            </a:xfrm>
            <a:prstGeom prst="line">
              <a:avLst/>
            </a:prstGeom>
            <a:ln w="38100" cap="flat" cmpd="sng">
              <a:solidFill>
                <a:schemeClr val="tx1"/>
              </a:solidFill>
              <a:prstDash val="solid"/>
              <a:round/>
              <a:headEnd type="none" w="med" len="med"/>
              <a:tailEnd type="none" w="med" len="med"/>
            </a:ln>
          </p:spPr>
        </p:sp>
        <p:sp>
          <p:nvSpPr>
            <p:cNvPr id="50202" name="Line 30"/>
            <p:cNvSpPr/>
            <p:nvPr/>
          </p:nvSpPr>
          <p:spPr>
            <a:xfrm>
              <a:off x="1826" y="1370"/>
              <a:ext cx="135" cy="0"/>
            </a:xfrm>
            <a:prstGeom prst="line">
              <a:avLst/>
            </a:prstGeom>
            <a:ln w="38100" cap="flat" cmpd="sng">
              <a:solidFill>
                <a:schemeClr val="tx1"/>
              </a:solidFill>
              <a:prstDash val="solid"/>
              <a:round/>
              <a:headEnd type="none" w="med" len="med"/>
              <a:tailEnd type="none" w="med" len="med"/>
            </a:ln>
          </p:spPr>
        </p:sp>
        <p:sp>
          <p:nvSpPr>
            <p:cNvPr id="50203" name="Line 31"/>
            <p:cNvSpPr/>
            <p:nvPr/>
          </p:nvSpPr>
          <p:spPr>
            <a:xfrm>
              <a:off x="1793" y="1427"/>
              <a:ext cx="203" cy="0"/>
            </a:xfrm>
            <a:prstGeom prst="line">
              <a:avLst/>
            </a:prstGeom>
            <a:ln w="38100" cap="flat" cmpd="sng">
              <a:solidFill>
                <a:schemeClr val="tx1"/>
              </a:solidFill>
              <a:prstDash val="solid"/>
              <a:round/>
              <a:headEnd type="none" w="med" len="med"/>
              <a:tailEnd type="none" w="med" len="med"/>
            </a:ln>
          </p:spPr>
        </p:sp>
        <p:sp>
          <p:nvSpPr>
            <p:cNvPr id="50204" name="Line 32"/>
            <p:cNvSpPr/>
            <p:nvPr/>
          </p:nvSpPr>
          <p:spPr>
            <a:xfrm>
              <a:off x="1826" y="1484"/>
              <a:ext cx="135" cy="0"/>
            </a:xfrm>
            <a:prstGeom prst="line">
              <a:avLst/>
            </a:prstGeom>
            <a:ln w="38100" cap="flat" cmpd="sng">
              <a:solidFill>
                <a:schemeClr val="tx1"/>
              </a:solidFill>
              <a:prstDash val="solid"/>
              <a:round/>
              <a:headEnd type="none" w="med" len="med"/>
              <a:tailEnd type="none" w="med" len="med"/>
            </a:ln>
          </p:spPr>
        </p:sp>
        <p:sp>
          <p:nvSpPr>
            <p:cNvPr id="50205" name="Line 33"/>
            <p:cNvSpPr/>
            <p:nvPr/>
          </p:nvSpPr>
          <p:spPr>
            <a:xfrm>
              <a:off x="1793" y="1541"/>
              <a:ext cx="203" cy="0"/>
            </a:xfrm>
            <a:prstGeom prst="line">
              <a:avLst/>
            </a:prstGeom>
            <a:ln w="38100" cap="flat" cmpd="sng">
              <a:solidFill>
                <a:schemeClr val="tx1"/>
              </a:solidFill>
              <a:prstDash val="solid"/>
              <a:round/>
              <a:headEnd type="none" w="med" len="med"/>
              <a:tailEnd type="none" w="med" len="med"/>
            </a:ln>
          </p:spPr>
        </p:sp>
        <p:sp>
          <p:nvSpPr>
            <p:cNvPr id="50206" name="Line 34"/>
            <p:cNvSpPr/>
            <p:nvPr/>
          </p:nvSpPr>
          <p:spPr>
            <a:xfrm>
              <a:off x="1894" y="1541"/>
              <a:ext cx="0" cy="168"/>
            </a:xfrm>
            <a:prstGeom prst="line">
              <a:avLst/>
            </a:prstGeom>
            <a:ln w="38100" cap="flat" cmpd="sng">
              <a:solidFill>
                <a:schemeClr val="tx1"/>
              </a:solidFill>
              <a:prstDash val="solid"/>
              <a:round/>
              <a:headEnd type="none" w="med" len="med"/>
              <a:tailEnd type="none" w="med" len="med"/>
            </a:ln>
          </p:spPr>
        </p:sp>
        <p:sp>
          <p:nvSpPr>
            <p:cNvPr id="50207" name="Line 35"/>
            <p:cNvSpPr/>
            <p:nvPr/>
          </p:nvSpPr>
          <p:spPr>
            <a:xfrm>
              <a:off x="639" y="1709"/>
              <a:ext cx="1650" cy="2"/>
            </a:xfrm>
            <a:prstGeom prst="line">
              <a:avLst/>
            </a:prstGeom>
            <a:ln w="38100" cap="flat" cmpd="sng">
              <a:solidFill>
                <a:schemeClr val="tx1"/>
              </a:solidFill>
              <a:prstDash val="solid"/>
              <a:round/>
              <a:headEnd type="none" w="med" len="med"/>
              <a:tailEnd type="none" w="med" len="med"/>
            </a:ln>
          </p:spPr>
        </p:sp>
        <p:sp>
          <p:nvSpPr>
            <p:cNvPr id="50208" name="Text Box 36"/>
            <p:cNvSpPr txBox="1"/>
            <p:nvPr/>
          </p:nvSpPr>
          <p:spPr>
            <a:xfrm>
              <a:off x="676" y="1200"/>
              <a:ext cx="351"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6V</a:t>
              </a:r>
            </a:p>
          </p:txBody>
        </p:sp>
        <p:sp>
          <p:nvSpPr>
            <p:cNvPr id="50209" name="Text Box 37"/>
            <p:cNvSpPr txBox="1"/>
            <p:nvPr/>
          </p:nvSpPr>
          <p:spPr>
            <a:xfrm>
              <a:off x="1384" y="1378"/>
              <a:ext cx="447"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12V</a:t>
              </a:r>
            </a:p>
          </p:txBody>
        </p:sp>
        <p:sp>
          <p:nvSpPr>
            <p:cNvPr id="50210" name="Text Box 38"/>
            <p:cNvSpPr txBox="1"/>
            <p:nvPr/>
          </p:nvSpPr>
          <p:spPr>
            <a:xfrm>
              <a:off x="1368" y="1032"/>
              <a:ext cx="467"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3k</a:t>
              </a:r>
              <a:r>
                <a:rPr lang="en-US" altLang="zh-CN" b="1" dirty="0">
                  <a:latin typeface="Times New Roman" panose="02020603050405020304" pitchFamily="18" charset="0"/>
                  <a:ea typeface="宋体" panose="02010600030101010101" pitchFamily="2" charset="-122"/>
                  <a:sym typeface="Symbol" panose="05050102010706020507" pitchFamily="18" charset="2"/>
                </a:rPr>
                <a:t></a:t>
              </a:r>
              <a:endParaRPr lang="en-US" altLang="zh-CN" b="1" dirty="0">
                <a:latin typeface="Times New Roman" panose="02020603050405020304" pitchFamily="18" charset="0"/>
                <a:ea typeface="宋体" panose="02010600030101010101" pitchFamily="2" charset="-122"/>
              </a:endParaRPr>
            </a:p>
          </p:txBody>
        </p:sp>
        <p:sp>
          <p:nvSpPr>
            <p:cNvPr id="50211" name="Text Box 39"/>
            <p:cNvSpPr txBox="1"/>
            <p:nvPr/>
          </p:nvSpPr>
          <p:spPr>
            <a:xfrm>
              <a:off x="2348" y="768"/>
              <a:ext cx="244" cy="288"/>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A</a:t>
              </a:r>
            </a:p>
          </p:txBody>
        </p:sp>
        <p:sp>
          <p:nvSpPr>
            <p:cNvPr id="50212" name="Line 40"/>
            <p:cNvSpPr/>
            <p:nvPr/>
          </p:nvSpPr>
          <p:spPr>
            <a:xfrm>
              <a:off x="639" y="450"/>
              <a:ext cx="0" cy="1267"/>
            </a:xfrm>
            <a:prstGeom prst="line">
              <a:avLst/>
            </a:prstGeom>
            <a:ln w="38100" cap="flat" cmpd="sng">
              <a:solidFill>
                <a:schemeClr val="tx1"/>
              </a:solidFill>
              <a:prstDash val="solid"/>
              <a:round/>
              <a:headEnd type="none" w="med" len="med"/>
              <a:tailEnd type="none" w="med" len="med"/>
            </a:ln>
          </p:spPr>
        </p:sp>
        <p:sp>
          <p:nvSpPr>
            <p:cNvPr id="50213" name="Line 41"/>
            <p:cNvSpPr/>
            <p:nvPr/>
          </p:nvSpPr>
          <p:spPr>
            <a:xfrm>
              <a:off x="639" y="450"/>
              <a:ext cx="1250" cy="0"/>
            </a:xfrm>
            <a:prstGeom prst="line">
              <a:avLst/>
            </a:prstGeom>
            <a:ln w="38100" cap="flat" cmpd="sng">
              <a:solidFill>
                <a:schemeClr val="tx1"/>
              </a:solidFill>
              <a:prstDash val="solid"/>
              <a:round/>
              <a:headEnd type="none" w="med" len="med"/>
              <a:tailEnd type="none" w="med" len="med"/>
            </a:ln>
          </p:spPr>
        </p:sp>
        <p:sp>
          <p:nvSpPr>
            <p:cNvPr id="50214" name="Line 42"/>
            <p:cNvSpPr/>
            <p:nvPr/>
          </p:nvSpPr>
          <p:spPr>
            <a:xfrm>
              <a:off x="1889" y="450"/>
              <a:ext cx="0" cy="461"/>
            </a:xfrm>
            <a:prstGeom prst="line">
              <a:avLst/>
            </a:prstGeom>
            <a:ln w="38100" cap="flat" cmpd="sng">
              <a:solidFill>
                <a:schemeClr val="tx1"/>
              </a:solidFill>
              <a:prstDash val="solid"/>
              <a:round/>
              <a:headEnd type="none" w="med" len="med"/>
              <a:tailEnd type="none" w="med" len="med"/>
            </a:ln>
          </p:spPr>
        </p:sp>
        <p:sp>
          <p:nvSpPr>
            <p:cNvPr id="50215" name="Line 43"/>
            <p:cNvSpPr/>
            <p:nvPr/>
          </p:nvSpPr>
          <p:spPr>
            <a:xfrm rot="-5400000">
              <a:off x="1222" y="456"/>
              <a:ext cx="240" cy="0"/>
            </a:xfrm>
            <a:prstGeom prst="line">
              <a:avLst/>
            </a:prstGeom>
            <a:ln w="38100" cap="flat" cmpd="sng">
              <a:solidFill>
                <a:schemeClr val="tx1"/>
              </a:solidFill>
              <a:prstDash val="solid"/>
              <a:round/>
              <a:headEnd type="none" w="sm" len="sm"/>
              <a:tailEnd type="none" w="sm" len="sm"/>
            </a:ln>
          </p:spPr>
        </p:sp>
        <p:sp>
          <p:nvSpPr>
            <p:cNvPr id="50216" name="AutoShape 44"/>
            <p:cNvSpPr/>
            <p:nvPr/>
          </p:nvSpPr>
          <p:spPr>
            <a:xfrm rot="5400000">
              <a:off x="1144" y="341"/>
              <a:ext cx="199" cy="199"/>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217" name="Text Box 45"/>
            <p:cNvSpPr txBox="1"/>
            <p:nvPr/>
          </p:nvSpPr>
          <p:spPr>
            <a:xfrm>
              <a:off x="1056" y="96"/>
              <a:ext cx="375"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r>
                <a:rPr lang="en-US" altLang="zh-CN" b="1" baseline="-25000" dirty="0">
                  <a:latin typeface="Times New Roman" panose="02020603050405020304" pitchFamily="18" charset="0"/>
                  <a:ea typeface="宋体" panose="02010600030101010101" pitchFamily="2" charset="-122"/>
                </a:rPr>
                <a:t>2</a:t>
              </a:r>
              <a:endParaRPr lang="en-US" altLang="zh-CN" b="1" dirty="0">
                <a:latin typeface="Times New Roman" panose="02020603050405020304" pitchFamily="18" charset="0"/>
                <a:ea typeface="宋体" panose="02010600030101010101" pitchFamily="2" charset="-122"/>
              </a:endParaRPr>
            </a:p>
          </p:txBody>
        </p:sp>
        <p:sp>
          <p:nvSpPr>
            <p:cNvPr id="50218" name="Oval 46"/>
            <p:cNvSpPr/>
            <p:nvPr/>
          </p:nvSpPr>
          <p:spPr>
            <a:xfrm>
              <a:off x="1858" y="890"/>
              <a:ext cx="54" cy="54"/>
            </a:xfrm>
            <a:prstGeom prst="ellipse">
              <a:avLst/>
            </a:prstGeom>
            <a:solidFill>
              <a:schemeClr val="tx1"/>
            </a:solid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219" name="Rectangle 47"/>
            <p:cNvSpPr/>
            <p:nvPr/>
          </p:nvSpPr>
          <p:spPr>
            <a:xfrm>
              <a:off x="2074" y="1157"/>
              <a:ext cx="432" cy="288"/>
            </a:xfrm>
            <a:prstGeom prst="rect">
              <a:avLst/>
            </a:prstGeom>
            <a:noFill/>
            <a:ln w="38100">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宋体" panose="02010600030101010101" pitchFamily="2" charset="-122"/>
                </a:rPr>
                <a:t>U</a:t>
              </a:r>
              <a:r>
                <a:rPr lang="en-US" altLang="zh-CN" b="1" baseline="-25000" dirty="0">
                  <a:solidFill>
                    <a:srgbClr val="FF0000"/>
                  </a:solidFill>
                  <a:latin typeface="Times New Roman" panose="02020603050405020304" pitchFamily="18" charset="0"/>
                  <a:ea typeface="宋体" panose="02010600030101010101" pitchFamily="2" charset="-122"/>
                </a:rPr>
                <a:t>AB</a:t>
              </a:r>
              <a:endParaRPr lang="en-US" altLang="zh-CN" b="1" i="1" baseline="-25000" dirty="0">
                <a:solidFill>
                  <a:srgbClr val="FF0000"/>
                </a:solidFill>
                <a:latin typeface="Times New Roman" panose="02020603050405020304" pitchFamily="18" charset="0"/>
                <a:ea typeface="宋体" panose="02010600030101010101" pitchFamily="2" charset="-122"/>
              </a:endParaRPr>
            </a:p>
          </p:txBody>
        </p:sp>
        <p:sp>
          <p:nvSpPr>
            <p:cNvPr id="50220" name="Text Box 48"/>
            <p:cNvSpPr txBox="1"/>
            <p:nvPr/>
          </p:nvSpPr>
          <p:spPr>
            <a:xfrm>
              <a:off x="2098" y="902"/>
              <a:ext cx="345" cy="288"/>
            </a:xfrm>
            <a:prstGeom prst="rect">
              <a:avLst/>
            </a:prstGeom>
            <a:noFill/>
            <a:ln w="9525">
              <a:noFill/>
            </a:ln>
          </p:spPr>
          <p:txBody>
            <a:bodyPr anchor="t" anchorCtr="0">
              <a:spAutoFit/>
            </a:bodyPr>
            <a:lstStyle/>
            <a:p>
              <a:pPr algn="ctr">
                <a:spcBef>
                  <a:spcPct val="50000"/>
                </a:spcBef>
              </a:pPr>
              <a:r>
                <a:rPr lang="en-US" altLang="zh-CN" b="1" dirty="0">
                  <a:latin typeface="Times New Roman" panose="02020603050405020304" pitchFamily="18" charset="0"/>
                  <a:ea typeface="楷体_GB2312" pitchFamily="49" charset="-122"/>
                </a:rPr>
                <a:t>+</a:t>
              </a:r>
            </a:p>
          </p:txBody>
        </p:sp>
        <p:sp>
          <p:nvSpPr>
            <p:cNvPr id="50221" name="Text Box 49"/>
            <p:cNvSpPr txBox="1"/>
            <p:nvPr/>
          </p:nvSpPr>
          <p:spPr>
            <a:xfrm>
              <a:off x="2098" y="1455"/>
              <a:ext cx="345" cy="288"/>
            </a:xfrm>
            <a:prstGeom prst="rect">
              <a:avLst/>
            </a:prstGeom>
            <a:noFill/>
            <a:ln w="9525">
              <a:noFill/>
            </a:ln>
          </p:spPr>
          <p:txBody>
            <a:bodyPr anchor="t" anchorCtr="0">
              <a:spAutoFit/>
            </a:bodyPr>
            <a:lstStyle/>
            <a:p>
              <a:pPr algn="ctr">
                <a:spcBef>
                  <a:spcPct val="50000"/>
                </a:spcBef>
              </a:pPr>
              <a:r>
                <a:rPr lang="en-US" altLang="zh-CN" b="1" dirty="0">
                  <a:latin typeface="Times New Roman" panose="02020603050405020304" pitchFamily="18" charset="0"/>
                  <a:ea typeface="楷体_GB2312" pitchFamily="49" charset="-122"/>
                </a:rPr>
                <a:t>–</a:t>
              </a:r>
            </a:p>
          </p:txBody>
        </p:sp>
        <p:sp>
          <p:nvSpPr>
            <p:cNvPr id="50222" name="Oval 50"/>
            <p:cNvSpPr/>
            <p:nvPr/>
          </p:nvSpPr>
          <p:spPr>
            <a:xfrm>
              <a:off x="2280" y="886"/>
              <a:ext cx="52" cy="52"/>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223" name="Oval 51"/>
            <p:cNvSpPr/>
            <p:nvPr/>
          </p:nvSpPr>
          <p:spPr>
            <a:xfrm>
              <a:off x="2278" y="1676"/>
              <a:ext cx="52" cy="52"/>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4" name="Group 52"/>
          <p:cNvGrpSpPr/>
          <p:nvPr/>
        </p:nvGrpSpPr>
        <p:grpSpPr>
          <a:xfrm>
            <a:off x="6524625" y="2798763"/>
            <a:ext cx="252413" cy="252412"/>
            <a:chOff x="1680" y="1584"/>
            <a:chExt cx="159" cy="159"/>
          </a:xfrm>
        </p:grpSpPr>
        <p:sp>
          <p:nvSpPr>
            <p:cNvPr id="50225" name="Line 53"/>
            <p:cNvSpPr/>
            <p:nvPr/>
          </p:nvSpPr>
          <p:spPr>
            <a:xfrm>
              <a:off x="1762" y="1584"/>
              <a:ext cx="0" cy="159"/>
            </a:xfrm>
            <a:prstGeom prst="line">
              <a:avLst/>
            </a:prstGeom>
            <a:ln w="38100" cap="flat" cmpd="sng">
              <a:solidFill>
                <a:srgbClr val="FF3300"/>
              </a:solidFill>
              <a:prstDash val="solid"/>
              <a:round/>
              <a:headEnd type="oval" w="med" len="med"/>
              <a:tailEnd type="none" w="med" len="med"/>
            </a:ln>
          </p:spPr>
        </p:sp>
        <p:sp>
          <p:nvSpPr>
            <p:cNvPr id="50226" name="Line 54"/>
            <p:cNvSpPr/>
            <p:nvPr/>
          </p:nvSpPr>
          <p:spPr>
            <a:xfrm>
              <a:off x="1680" y="1743"/>
              <a:ext cx="159" cy="0"/>
            </a:xfrm>
            <a:prstGeom prst="line">
              <a:avLst/>
            </a:prstGeom>
            <a:ln w="38100" cap="flat" cmpd="sng">
              <a:solidFill>
                <a:srgbClr val="FF3300"/>
              </a:solidFill>
              <a:prstDash val="solid"/>
              <a:round/>
              <a:headEnd type="none" w="med" len="med"/>
              <a:tailEnd type="none" w="med" len="med"/>
            </a:ln>
          </p:spPr>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37"/>
                                        </p:tgtEl>
                                        <p:attrNameLst>
                                          <p:attrName>style.visibility</p:attrName>
                                        </p:attrNameLst>
                                      </p:cBhvr>
                                      <p:to>
                                        <p:strVal val="visible"/>
                                      </p:to>
                                    </p:set>
                                    <p:animEffect transition="in" filter="wipe(left)">
                                      <p:cBhvr>
                                        <p:cTn id="7" dur="500"/>
                                        <p:tgtEl>
                                          <p:spTgt spid="737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wipe(left)">
                                      <p:cBhvr>
                                        <p:cTn id="12" dur="500"/>
                                        <p:tgtEl>
                                          <p:spTgt spid="73730"/>
                                        </p:tgtEl>
                                      </p:cBhvr>
                                    </p:animEffect>
                                  </p:childTnLst>
                                </p:cTn>
                              </p:par>
                            </p:childTnLst>
                          </p:cTn>
                        </p:par>
                        <p:par>
                          <p:cTn id="13" fill="hold">
                            <p:stCondLst>
                              <p:cond delay="500"/>
                            </p:stCondLst>
                            <p:childTnLst>
                              <p:par>
                                <p:cTn id="14" presetID="4" presetClass="entr" presetSubtype="3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ox(out)">
                                      <p:cBhvr>
                                        <p:cTn id="16" dur="500"/>
                                        <p:tgtEl>
                                          <p:spTgt spid="4"/>
                                        </p:tgtEl>
                                      </p:cBhvr>
                                    </p:animEffect>
                                  </p:childTnLst>
                                </p:cTn>
                              </p:par>
                            </p:childTnLst>
                          </p:cTn>
                        </p:par>
                        <p:par>
                          <p:cTn id="17" fill="hold">
                            <p:stCondLst>
                              <p:cond delay="1000"/>
                            </p:stCondLst>
                            <p:childTnLst>
                              <p:par>
                                <p:cTn id="18" presetID="9" presetClass="entr" presetSubtype="0" fill="hold" grpId="0" nodeType="afterEffect" nodePh="1">
                                  <p:stCondLst>
                                    <p:cond delay="0"/>
                                  </p:stCondLst>
                                  <p:endCondLst>
                                    <p:cond evt="begin" delay="0">
                                      <p:tn val="18"/>
                                    </p:cond>
                                  </p:endCondLst>
                                  <p:childTnLst>
                                    <p:set>
                                      <p:cBhvr>
                                        <p:cTn id="19" dur="1" fill="hold">
                                          <p:stCondLst>
                                            <p:cond delay="0"/>
                                          </p:stCondLst>
                                        </p:cTn>
                                        <p:tgtEl>
                                          <p:spTgt spid="73732"/>
                                        </p:tgtEl>
                                        <p:attrNameLst>
                                          <p:attrName>style.visibility</p:attrName>
                                        </p:attrNameLst>
                                      </p:cBhvr>
                                      <p:to>
                                        <p:strVal val="visible"/>
                                      </p:to>
                                    </p:set>
                                    <p:animEffect transition="in" filter="dissolve">
                                      <p:cBhvr>
                                        <p:cTn id="20" dur="500"/>
                                        <p:tgtEl>
                                          <p:spTgt spid="73732"/>
                                        </p:tgtEl>
                                      </p:cBhvr>
                                    </p:animEffect>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73731">
                                            <p:txEl>
                                              <p:pRg st="0" end="0"/>
                                            </p:txEl>
                                          </p:spTgt>
                                        </p:tgtEl>
                                        <p:attrNameLst>
                                          <p:attrName>style.visibility</p:attrName>
                                        </p:attrNameLst>
                                      </p:cBhvr>
                                      <p:to>
                                        <p:strVal val="visible"/>
                                      </p:to>
                                    </p:set>
                                    <p:animEffect transition="in" filter="blinds(horizontal)">
                                      <p:cBhvr>
                                        <p:cTn id="25" dur="500"/>
                                        <p:tgtEl>
                                          <p:spTgt spid="73731">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3" presetClass="entr" presetSubtype="10" fill="hold" nodeType="clickEffect">
                                  <p:stCondLst>
                                    <p:cond delay="0"/>
                                  </p:stCondLst>
                                  <p:childTnLst>
                                    <p:set>
                                      <p:cBhvr>
                                        <p:cTn id="29" dur="1" fill="hold">
                                          <p:stCondLst>
                                            <p:cond delay="0"/>
                                          </p:stCondLst>
                                        </p:cTn>
                                        <p:tgtEl>
                                          <p:spTgt spid="73731">
                                            <p:txEl>
                                              <p:pRg st="1" end="1"/>
                                            </p:txEl>
                                          </p:spTgt>
                                        </p:tgtEl>
                                        <p:attrNameLst>
                                          <p:attrName>style.visibility</p:attrName>
                                        </p:attrNameLst>
                                      </p:cBhvr>
                                      <p:to>
                                        <p:strVal val="visible"/>
                                      </p:to>
                                    </p:set>
                                    <p:animEffect transition="in" filter="blinds(horizontal)">
                                      <p:cBhvr>
                                        <p:cTn id="30" dur="500"/>
                                        <p:tgtEl>
                                          <p:spTgt spid="73731">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nodeType="clickEffect">
                                  <p:stCondLst>
                                    <p:cond delay="0"/>
                                  </p:stCondLst>
                                  <p:childTnLst>
                                    <p:set>
                                      <p:cBhvr>
                                        <p:cTn id="34" dur="1" fill="hold">
                                          <p:stCondLst>
                                            <p:cond delay="0"/>
                                          </p:stCondLst>
                                        </p:cTn>
                                        <p:tgtEl>
                                          <p:spTgt spid="73731">
                                            <p:txEl>
                                              <p:pRg st="2" end="2"/>
                                            </p:txEl>
                                          </p:spTgt>
                                        </p:tgtEl>
                                        <p:attrNameLst>
                                          <p:attrName>style.visibility</p:attrName>
                                        </p:attrNameLst>
                                      </p:cBhvr>
                                      <p:to>
                                        <p:strVal val="visible"/>
                                      </p:to>
                                    </p:set>
                                    <p:animEffect transition="in" filter="blinds(horizontal)">
                                      <p:cBhvr>
                                        <p:cTn id="35" dur="500"/>
                                        <p:tgtEl>
                                          <p:spTgt spid="7373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animBg="1"/>
      <p:bldP spid="73732" grpId="0" animBg="1"/>
      <p:bldP spid="73737"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74755" name="Text Box 3"/>
          <p:cNvSpPr txBox="1">
            <a:spLocks noChangeArrowheads="1"/>
          </p:cNvSpPr>
          <p:nvPr/>
        </p:nvSpPr>
        <p:spPr bwMode="auto">
          <a:xfrm>
            <a:off x="1054100" y="3249613"/>
            <a:ext cx="8153400" cy="1211263"/>
          </a:xfrm>
          <a:prstGeom prst="rect">
            <a:avLst/>
          </a:prstGeom>
          <a:noFill/>
          <a:ln w="9525">
            <a:noFill/>
            <a:miter lim="800000"/>
          </a:ln>
          <a:effectLst/>
        </p:spPr>
        <p:txBody>
          <a:bodyPr>
            <a:spAutoFit/>
          </a:bodyPr>
          <a:lstStyle/>
          <a:p>
            <a:pPr marR="0" defTabSz="914400">
              <a:lnSpc>
                <a:spcPct val="125000"/>
              </a:lnSpc>
              <a:spcBef>
                <a:spcPct val="1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创艺繁标宋" pitchFamily="2" charset="-122"/>
                <a:cs typeface="+mn-cs"/>
                <a:sym typeface="Symbol" panose="05050102010706020507" pitchFamily="18" charset="2"/>
              </a:rPr>
              <a:t>∵</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D2</a:t>
            </a:r>
            <a:r>
              <a:rPr kumimoji="1" lang="en-US"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&gt;</a:t>
            </a:r>
            <a:r>
              <a:rPr kumimoji="1" lang="en-US" altLang="zh-CN" sz="2800" b="1" i="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D1</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创艺繁标宋" pitchFamily="2" charset="-122"/>
                <a:cs typeface="+mn-cs"/>
                <a:sym typeface="Symbol" panose="05050102010706020507" pitchFamily="18" charset="2"/>
              </a:rPr>
              <a:t>∴ </a:t>
            </a:r>
            <a:r>
              <a:rPr kumimoji="1" lang="en-US" alt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a:t>
            </a:r>
            <a:r>
              <a:rPr kumimoji="1" lang="en-US" altLang="zh-CN" sz="2800" b="1" kern="1200" cap="none" spc="0" normalizeH="0" baseline="-2500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 </a:t>
            </a:r>
            <a:r>
              <a:rPr kumimoji="1" lang="zh-CN" altLang="en-US"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优先导通</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a:t>
            </a:r>
            <a:r>
              <a:rPr kumimoji="1" lang="en-US" altLang="zh-CN" sz="2800" b="1" kern="1200" cap="none" spc="0" normalizeH="0" baseline="-2500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截止。</a:t>
            </a:r>
          </a:p>
          <a:p>
            <a:pPr marR="0" defTabSz="914400">
              <a:lnSpc>
                <a:spcPct val="125000"/>
              </a:lnSpc>
              <a:spcBef>
                <a:spcPct val="10000"/>
              </a:spcBef>
              <a:buClrTx/>
              <a:buSzTx/>
              <a:buFontTx/>
              <a:defRPr/>
            </a:pPr>
            <a:r>
              <a:rPr kumimoji="1" lang="zh-CN" altLang="en-US"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若忽略管压降，二极管可看作短路，</a:t>
            </a:r>
            <a:r>
              <a:rPr kumimoji="1" lang="en-US" altLang="zh-CN" sz="2800" b="1" i="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AB</a:t>
            </a:r>
            <a:r>
              <a:rPr kumimoji="1" lang="en-US" altLang="zh-CN" sz="2800" b="1" i="1" kern="1200" cap="none" spc="0" normalizeH="0" baseline="-2500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0 V</a:t>
            </a:r>
          </a:p>
        </p:txBody>
      </p:sp>
      <p:sp>
        <p:nvSpPr>
          <p:cNvPr id="74758" name="Rectangle 6"/>
          <p:cNvSpPr>
            <a:spLocks noChangeArrowheads="1"/>
          </p:cNvSpPr>
          <p:nvPr/>
        </p:nvSpPr>
        <p:spPr bwMode="auto">
          <a:xfrm>
            <a:off x="1106488" y="5454650"/>
            <a:ext cx="3943350" cy="519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a:t>
            </a:r>
            <a:r>
              <a:rPr kumimoji="1" lang="en-US" altLang="zh-CN"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承受反向电压为</a:t>
            </a: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en-US" altLang="zh-CN"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 V</a:t>
            </a:r>
          </a:p>
        </p:txBody>
      </p:sp>
      <p:sp>
        <p:nvSpPr>
          <p:cNvPr id="74759" name="Rectangle 7"/>
          <p:cNvSpPr>
            <a:spLocks noChangeArrowheads="1"/>
          </p:cNvSpPr>
          <p:nvPr/>
        </p:nvSpPr>
        <p:spPr bwMode="auto">
          <a:xfrm>
            <a:off x="1063625" y="4668838"/>
            <a:ext cx="3013075" cy="5302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流过 </a:t>
            </a:r>
            <a:r>
              <a:rPr kumimoji="1"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D</a:t>
            </a:r>
            <a:r>
              <a:rPr kumimoji="1" lang="en-US" altLang="zh-CN" sz="24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en-US"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zh-CN"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的电流为</a:t>
            </a:r>
            <a:endPar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aphicFrame>
        <p:nvGraphicFramePr>
          <p:cNvPr id="74760" name="Object 8"/>
          <p:cNvGraphicFramePr>
            <a:graphicFrameLocks noChangeAspect="1"/>
          </p:cNvGraphicFramePr>
          <p:nvPr/>
        </p:nvGraphicFramePr>
        <p:xfrm>
          <a:off x="3646488" y="4508500"/>
          <a:ext cx="2635250" cy="987425"/>
        </p:xfrm>
        <a:graphic>
          <a:graphicData uri="http://schemas.openxmlformats.org/presentationml/2006/ole">
            <mc:AlternateContent xmlns:mc="http://schemas.openxmlformats.org/markup-compatibility/2006">
              <mc:Choice xmlns:v="urn:schemas-microsoft-com:vml" Requires="v">
                <p:oleObj spid="_x0000_s5125" r:id="rId4" imgW="1460500" imgH="482600" progId="Equation.3">
                  <p:embed/>
                </p:oleObj>
              </mc:Choice>
              <mc:Fallback>
                <p:oleObj r:id="rId4" imgW="1460500" imgH="482600" progId="Equation.3">
                  <p:embed/>
                  <p:pic>
                    <p:nvPicPr>
                      <p:cNvPr id="0" name="图片 3103"/>
                      <p:cNvPicPr/>
                      <p:nvPr/>
                    </p:nvPicPr>
                    <p:blipFill>
                      <a:blip r:embed="rId5">
                        <a:clrChange>
                          <a:clrFrom>
                            <a:srgbClr val="000000"/>
                          </a:clrFrom>
                          <a:clrTo>
                            <a:srgbClr val="000099"/>
                          </a:clrTo>
                        </a:clrChange>
                      </a:blip>
                      <a:stretch>
                        <a:fillRect/>
                      </a:stretch>
                    </p:blipFill>
                    <p:spPr>
                      <a:xfrm>
                        <a:off x="3646488" y="4508500"/>
                        <a:ext cx="2635250" cy="987425"/>
                      </a:xfrm>
                      <a:prstGeom prst="rect">
                        <a:avLst/>
                      </a:prstGeom>
                      <a:noFill/>
                      <a:ln w="38100">
                        <a:noFill/>
                        <a:miter/>
                      </a:ln>
                    </p:spPr>
                  </p:pic>
                </p:oleObj>
              </mc:Fallback>
            </mc:AlternateContent>
          </a:graphicData>
        </a:graphic>
      </p:graphicFrame>
      <p:sp>
        <p:nvSpPr>
          <p:cNvPr id="51206" name="AutoShape 1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07" name="AutoShape 1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08" name="AutoShape 1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4765" name="Text Box 13"/>
          <p:cNvSpPr txBox="1">
            <a:spLocks noChangeArrowheads="1"/>
          </p:cNvSpPr>
          <p:nvPr/>
        </p:nvSpPr>
        <p:spPr bwMode="auto">
          <a:xfrm>
            <a:off x="6327775" y="4689475"/>
            <a:ext cx="2293938" cy="1200150"/>
          </a:xfrm>
          <a:prstGeom prst="rect">
            <a:avLst/>
          </a:prstGeom>
          <a:gradFill rotWithShape="1">
            <a:gsLst>
              <a:gs pos="0">
                <a:srgbClr val="FFFFFF"/>
              </a:gs>
              <a:gs pos="50000">
                <a:srgbClr val="CCFFFF"/>
              </a:gs>
              <a:gs pos="100000">
                <a:srgbClr val="FFFFFF"/>
              </a:gs>
            </a:gsLst>
            <a:lin ang="5400000" scaled="1"/>
          </a:gradFill>
          <a:ln w="9525">
            <a:noFill/>
            <a:miter lim="800000"/>
          </a:ln>
          <a:effectLst/>
        </p:spPr>
        <p:txBody>
          <a:bodyPr>
            <a:spAutoFit/>
          </a:bodyPr>
          <a:lstStyle/>
          <a:p>
            <a:pPr marR="0" algn="just" defTabSz="914400">
              <a:spcBef>
                <a:spcPct val="5000"/>
              </a:spcBef>
              <a:buClrTx/>
              <a:buSzTx/>
              <a:buFontTx/>
              <a:defRPr/>
            </a:pP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在这里，</a:t>
            </a:r>
            <a:r>
              <a:rPr kumimoji="1" lang="en-US" altLang="zh-CN"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D</a:t>
            </a:r>
            <a:r>
              <a:rPr kumimoji="1" lang="en-US" altLang="zh-CN" b="1" kern="1200" cap="none" spc="0" normalizeH="0" baseline="-2500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2 </a:t>
            </a: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起钳位作用，</a:t>
            </a:r>
            <a:r>
              <a:rPr kumimoji="1" lang="en-US" altLang="zh-CN"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D</a:t>
            </a:r>
            <a:r>
              <a:rPr kumimoji="1" lang="en-US" altLang="zh-CN" b="1" kern="1200" cap="none" spc="0" normalizeH="0" baseline="-2500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1</a:t>
            </a: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起隔离作用。  </a:t>
            </a:r>
          </a:p>
        </p:txBody>
      </p:sp>
      <p:sp>
        <p:nvSpPr>
          <p:cNvPr id="51210" name="Text Box 55"/>
          <p:cNvSpPr txBox="1"/>
          <p:nvPr/>
        </p:nvSpPr>
        <p:spPr>
          <a:xfrm>
            <a:off x="568484" y="654209"/>
            <a:ext cx="836295" cy="521970"/>
          </a:xfrm>
          <a:prstGeom prst="rect">
            <a:avLst/>
          </a:prstGeom>
          <a:noFill/>
          <a:ln w="38100">
            <a:noFill/>
          </a:ln>
        </p:spPr>
        <p:txBody>
          <a:bodyPr wrap="none" anchor="ctr" anchorCtr="0">
            <a:spAutoFit/>
          </a:bodyPr>
          <a:lstStyle/>
          <a:p>
            <a:pPr algn="ctr">
              <a:spcBef>
                <a:spcPct val="50000"/>
              </a:spcBef>
            </a:pPr>
            <a:r>
              <a:rPr lang="zh-CN" altLang="en-US" sz="2800" b="1" dirty="0">
                <a:latin typeface="Times New Roman" panose="02020603050405020304" pitchFamily="18" charset="0"/>
                <a:ea typeface="宋体" panose="02010600030101010101" pitchFamily="2" charset="-122"/>
              </a:rPr>
              <a:t>例</a:t>
            </a:r>
            <a:r>
              <a:rPr lang="en-US" altLang="zh-CN" sz="2800" b="1" dirty="0">
                <a:latin typeface="Times New Roman" panose="02020603050405020304" pitchFamily="18" charset="0"/>
                <a:ea typeface="宋体" panose="02010600030101010101" pitchFamily="2" charset="-122"/>
              </a:rPr>
              <a:t>2:</a:t>
            </a:r>
          </a:p>
        </p:txBody>
      </p:sp>
      <p:sp>
        <p:nvSpPr>
          <p:cNvPr id="74808" name="Rectangle 56"/>
          <p:cNvSpPr>
            <a:spLocks noChangeArrowheads="1"/>
          </p:cNvSpPr>
          <p:nvPr/>
        </p:nvSpPr>
        <p:spPr bwMode="auto">
          <a:xfrm>
            <a:off x="1271588" y="655638"/>
            <a:ext cx="2941638" cy="52387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13000"/>
              </a:spcBef>
              <a:spcAft>
                <a:spcPct val="0"/>
              </a:spcAft>
              <a:buClrTx/>
              <a:buSzTx/>
              <a:buFontTx/>
              <a:buNone/>
              <a:defRPr/>
            </a:pPr>
            <a:r>
              <a:rPr kumimoji="1" lang="zh-CN"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电路如图，求</a:t>
            </a:r>
            <a:r>
              <a:rPr kumimoji="1" lang="en-US" altLang="zh-CN" sz="2800" b="1" i="1"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AB</a:t>
            </a:r>
          </a:p>
        </p:txBody>
      </p:sp>
      <p:grpSp>
        <p:nvGrpSpPr>
          <p:cNvPr id="51212" name="Group 57"/>
          <p:cNvGrpSpPr/>
          <p:nvPr/>
        </p:nvGrpSpPr>
        <p:grpSpPr>
          <a:xfrm>
            <a:off x="5341938" y="142875"/>
            <a:ext cx="3100387" cy="2757488"/>
            <a:chOff x="639" y="96"/>
            <a:chExt cx="1953" cy="1737"/>
          </a:xfrm>
        </p:grpSpPr>
        <p:sp>
          <p:nvSpPr>
            <p:cNvPr id="51213" name="Text Box 58"/>
            <p:cNvSpPr txBox="1"/>
            <p:nvPr/>
          </p:nvSpPr>
          <p:spPr>
            <a:xfrm>
              <a:off x="2348" y="1545"/>
              <a:ext cx="244" cy="288"/>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B</a:t>
              </a:r>
              <a:endParaRPr lang="en-US" altLang="zh-CN" b="1" dirty="0">
                <a:latin typeface="Times New Roman" panose="02020603050405020304" pitchFamily="18" charset="0"/>
                <a:ea typeface="宋体" panose="02010600030101010101" pitchFamily="2" charset="-122"/>
              </a:endParaRPr>
            </a:p>
          </p:txBody>
        </p:sp>
        <p:sp>
          <p:nvSpPr>
            <p:cNvPr id="51214" name="Line 59"/>
            <p:cNvSpPr/>
            <p:nvPr/>
          </p:nvSpPr>
          <p:spPr>
            <a:xfrm rot="5400000" flipH="1">
              <a:off x="1475" y="918"/>
              <a:ext cx="215" cy="0"/>
            </a:xfrm>
            <a:prstGeom prst="line">
              <a:avLst/>
            </a:prstGeom>
            <a:ln w="38100" cap="flat" cmpd="sng">
              <a:solidFill>
                <a:schemeClr val="tx1"/>
              </a:solidFill>
              <a:prstDash val="solid"/>
              <a:round/>
              <a:headEnd type="none" w="sm" len="sm"/>
              <a:tailEnd type="none" w="sm" len="sm"/>
            </a:ln>
          </p:spPr>
        </p:sp>
        <p:sp>
          <p:nvSpPr>
            <p:cNvPr id="51215" name="Line 60"/>
            <p:cNvSpPr/>
            <p:nvPr/>
          </p:nvSpPr>
          <p:spPr>
            <a:xfrm rot="5400000" flipV="1">
              <a:off x="1685" y="303"/>
              <a:ext cx="0" cy="1217"/>
            </a:xfrm>
            <a:prstGeom prst="line">
              <a:avLst/>
            </a:prstGeom>
            <a:ln w="38100" cap="flat" cmpd="sng">
              <a:solidFill>
                <a:schemeClr val="tx1"/>
              </a:solidFill>
              <a:prstDash val="solid"/>
              <a:round/>
              <a:headEnd type="none" w="sm" len="sm"/>
              <a:tailEnd type="none" w="sm" len="sm"/>
            </a:ln>
          </p:spPr>
        </p:sp>
        <p:sp>
          <p:nvSpPr>
            <p:cNvPr id="51216" name="AutoShape 61"/>
            <p:cNvSpPr/>
            <p:nvPr/>
          </p:nvSpPr>
          <p:spPr>
            <a:xfrm rot="5400000">
              <a:off x="1388" y="811"/>
              <a:ext cx="199" cy="199"/>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17" name="Text Box 62"/>
            <p:cNvSpPr txBox="1"/>
            <p:nvPr/>
          </p:nvSpPr>
          <p:spPr>
            <a:xfrm>
              <a:off x="1368" y="557"/>
              <a:ext cx="504"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r>
                <a:rPr lang="en-US" altLang="zh-CN" b="1" baseline="-25000" dirty="0">
                  <a:latin typeface="Times New Roman" panose="02020603050405020304" pitchFamily="18" charset="0"/>
                  <a:ea typeface="宋体" panose="02010600030101010101" pitchFamily="2" charset="-122"/>
                </a:rPr>
                <a:t>1</a:t>
              </a:r>
              <a:endParaRPr lang="en-US" altLang="zh-CN" b="1" dirty="0">
                <a:latin typeface="Times New Roman" panose="02020603050405020304" pitchFamily="18" charset="0"/>
                <a:ea typeface="宋体" panose="02010600030101010101" pitchFamily="2" charset="-122"/>
              </a:endParaRPr>
            </a:p>
          </p:txBody>
        </p:sp>
        <p:sp>
          <p:nvSpPr>
            <p:cNvPr id="51218" name="Line 63"/>
            <p:cNvSpPr/>
            <p:nvPr/>
          </p:nvSpPr>
          <p:spPr>
            <a:xfrm>
              <a:off x="1082" y="917"/>
              <a:ext cx="0" cy="283"/>
            </a:xfrm>
            <a:prstGeom prst="line">
              <a:avLst/>
            </a:prstGeom>
            <a:ln w="38100" cap="flat" cmpd="sng">
              <a:solidFill>
                <a:schemeClr val="tx1"/>
              </a:solidFill>
              <a:prstDash val="solid"/>
              <a:round/>
              <a:headEnd type="none" w="med" len="med"/>
              <a:tailEnd type="none" w="med" len="med"/>
            </a:ln>
          </p:spPr>
        </p:sp>
        <p:grpSp>
          <p:nvGrpSpPr>
            <p:cNvPr id="51219" name="Group 64"/>
            <p:cNvGrpSpPr/>
            <p:nvPr/>
          </p:nvGrpSpPr>
          <p:grpSpPr>
            <a:xfrm>
              <a:off x="980" y="1200"/>
              <a:ext cx="203" cy="170"/>
              <a:chOff x="432" y="1296"/>
              <a:chExt cx="288" cy="288"/>
            </a:xfrm>
          </p:grpSpPr>
          <p:sp>
            <p:nvSpPr>
              <p:cNvPr id="51220" name="Line 65"/>
              <p:cNvSpPr/>
              <p:nvPr/>
            </p:nvSpPr>
            <p:spPr>
              <a:xfrm>
                <a:off x="480" y="1296"/>
                <a:ext cx="192" cy="0"/>
              </a:xfrm>
              <a:prstGeom prst="line">
                <a:avLst/>
              </a:prstGeom>
              <a:ln w="38100" cap="flat" cmpd="sng">
                <a:solidFill>
                  <a:schemeClr val="tx1"/>
                </a:solidFill>
                <a:prstDash val="solid"/>
                <a:round/>
                <a:headEnd type="none" w="med" len="med"/>
                <a:tailEnd type="none" w="med" len="med"/>
              </a:ln>
            </p:spPr>
          </p:sp>
          <p:sp>
            <p:nvSpPr>
              <p:cNvPr id="51221" name="Line 66"/>
              <p:cNvSpPr/>
              <p:nvPr/>
            </p:nvSpPr>
            <p:spPr>
              <a:xfrm>
                <a:off x="432" y="1392"/>
                <a:ext cx="288" cy="0"/>
              </a:xfrm>
              <a:prstGeom prst="line">
                <a:avLst/>
              </a:prstGeom>
              <a:ln w="38100" cap="flat" cmpd="sng">
                <a:solidFill>
                  <a:schemeClr val="tx1"/>
                </a:solidFill>
                <a:prstDash val="solid"/>
                <a:round/>
                <a:headEnd type="none" w="med" len="med"/>
                <a:tailEnd type="none" w="med" len="med"/>
              </a:ln>
            </p:spPr>
          </p:sp>
          <p:sp>
            <p:nvSpPr>
              <p:cNvPr id="51222" name="Line 67"/>
              <p:cNvSpPr/>
              <p:nvPr/>
            </p:nvSpPr>
            <p:spPr>
              <a:xfrm>
                <a:off x="480" y="1488"/>
                <a:ext cx="192" cy="0"/>
              </a:xfrm>
              <a:prstGeom prst="line">
                <a:avLst/>
              </a:prstGeom>
              <a:ln w="38100" cap="flat" cmpd="sng">
                <a:solidFill>
                  <a:schemeClr val="tx1"/>
                </a:solidFill>
                <a:prstDash val="solid"/>
                <a:round/>
                <a:headEnd type="none" w="med" len="med"/>
                <a:tailEnd type="none" w="med" len="med"/>
              </a:ln>
            </p:spPr>
          </p:sp>
          <p:sp>
            <p:nvSpPr>
              <p:cNvPr id="51223" name="Line 68"/>
              <p:cNvSpPr/>
              <p:nvPr/>
            </p:nvSpPr>
            <p:spPr>
              <a:xfrm>
                <a:off x="432" y="1584"/>
                <a:ext cx="288" cy="0"/>
              </a:xfrm>
              <a:prstGeom prst="line">
                <a:avLst/>
              </a:prstGeom>
              <a:ln w="38100" cap="flat" cmpd="sng">
                <a:solidFill>
                  <a:schemeClr val="tx1"/>
                </a:solidFill>
                <a:prstDash val="solid"/>
                <a:round/>
                <a:headEnd type="none" w="med" len="med"/>
                <a:tailEnd type="none" w="med" len="med"/>
              </a:ln>
            </p:spPr>
          </p:sp>
        </p:grpSp>
        <p:sp>
          <p:nvSpPr>
            <p:cNvPr id="51224" name="Line 69"/>
            <p:cNvSpPr/>
            <p:nvPr/>
          </p:nvSpPr>
          <p:spPr>
            <a:xfrm>
              <a:off x="1082" y="1370"/>
              <a:ext cx="0" cy="341"/>
            </a:xfrm>
            <a:prstGeom prst="line">
              <a:avLst/>
            </a:prstGeom>
            <a:ln w="38100" cap="flat" cmpd="sng">
              <a:solidFill>
                <a:schemeClr val="tx1"/>
              </a:solidFill>
              <a:prstDash val="solid"/>
              <a:round/>
              <a:headEnd type="none" w="med" len="med"/>
              <a:tailEnd type="none" w="med" len="med"/>
            </a:ln>
          </p:spPr>
        </p:sp>
        <p:sp>
          <p:nvSpPr>
            <p:cNvPr id="51225" name="Line 70"/>
            <p:cNvSpPr/>
            <p:nvPr/>
          </p:nvSpPr>
          <p:spPr>
            <a:xfrm>
              <a:off x="1894" y="917"/>
              <a:ext cx="0" cy="141"/>
            </a:xfrm>
            <a:prstGeom prst="line">
              <a:avLst/>
            </a:prstGeom>
            <a:ln w="38100" cap="flat" cmpd="sng">
              <a:solidFill>
                <a:schemeClr val="tx1"/>
              </a:solidFill>
              <a:prstDash val="solid"/>
              <a:round/>
              <a:headEnd type="none" w="med" len="med"/>
              <a:tailEnd type="none" w="med" len="med"/>
            </a:ln>
          </p:spPr>
        </p:sp>
        <p:sp>
          <p:nvSpPr>
            <p:cNvPr id="51226" name="Rectangle 71"/>
            <p:cNvSpPr/>
            <p:nvPr/>
          </p:nvSpPr>
          <p:spPr>
            <a:xfrm>
              <a:off x="1826" y="1058"/>
              <a:ext cx="127" cy="179"/>
            </a:xfrm>
            <a:prstGeom prst="rect">
              <a:avLst/>
            </a:prstGeom>
            <a:noFill/>
            <a:ln w="38100" cap="flat" cmpd="sng">
              <a:solidFill>
                <a:schemeClr val="tx1"/>
              </a:solidFill>
              <a:prstDash val="solid"/>
              <a:miter/>
              <a:headEnd type="none" w="med" len="med"/>
              <a:tailEnd type="none" w="med" len="med"/>
            </a:ln>
          </p:spPr>
          <p:txBody>
            <a:bodyPr wrap="none" anchor="ctr" anchorCtr="0"/>
            <a:lstStyle/>
            <a:p>
              <a:pPr algn="ctr">
                <a:spcBef>
                  <a:spcPct val="50000"/>
                </a:spcBef>
              </a:pPr>
              <a:endParaRPr lang="zh-CN" altLang="zh-CN" b="1" dirty="0">
                <a:latin typeface="Times New Roman" panose="02020603050405020304" pitchFamily="18" charset="0"/>
                <a:ea typeface="宋体" panose="02010600030101010101" pitchFamily="2" charset="-122"/>
              </a:endParaRPr>
            </a:p>
          </p:txBody>
        </p:sp>
        <p:sp>
          <p:nvSpPr>
            <p:cNvPr id="51227" name="Line 72"/>
            <p:cNvSpPr/>
            <p:nvPr/>
          </p:nvSpPr>
          <p:spPr>
            <a:xfrm>
              <a:off x="1894" y="1257"/>
              <a:ext cx="0" cy="113"/>
            </a:xfrm>
            <a:prstGeom prst="line">
              <a:avLst/>
            </a:prstGeom>
            <a:ln w="38100" cap="flat" cmpd="sng">
              <a:solidFill>
                <a:schemeClr val="tx1"/>
              </a:solidFill>
              <a:prstDash val="solid"/>
              <a:round/>
              <a:headEnd type="none" w="med" len="med"/>
              <a:tailEnd type="none" w="med" len="med"/>
            </a:ln>
          </p:spPr>
        </p:sp>
        <p:sp>
          <p:nvSpPr>
            <p:cNvPr id="51228" name="Line 73"/>
            <p:cNvSpPr/>
            <p:nvPr/>
          </p:nvSpPr>
          <p:spPr>
            <a:xfrm>
              <a:off x="1826" y="1370"/>
              <a:ext cx="135" cy="0"/>
            </a:xfrm>
            <a:prstGeom prst="line">
              <a:avLst/>
            </a:prstGeom>
            <a:ln w="38100" cap="flat" cmpd="sng">
              <a:solidFill>
                <a:schemeClr val="tx1"/>
              </a:solidFill>
              <a:prstDash val="solid"/>
              <a:round/>
              <a:headEnd type="none" w="med" len="med"/>
              <a:tailEnd type="none" w="med" len="med"/>
            </a:ln>
          </p:spPr>
        </p:sp>
        <p:sp>
          <p:nvSpPr>
            <p:cNvPr id="51229" name="Line 74"/>
            <p:cNvSpPr/>
            <p:nvPr/>
          </p:nvSpPr>
          <p:spPr>
            <a:xfrm>
              <a:off x="1793" y="1427"/>
              <a:ext cx="203" cy="0"/>
            </a:xfrm>
            <a:prstGeom prst="line">
              <a:avLst/>
            </a:prstGeom>
            <a:ln w="38100" cap="flat" cmpd="sng">
              <a:solidFill>
                <a:schemeClr val="tx1"/>
              </a:solidFill>
              <a:prstDash val="solid"/>
              <a:round/>
              <a:headEnd type="none" w="med" len="med"/>
              <a:tailEnd type="none" w="med" len="med"/>
            </a:ln>
          </p:spPr>
        </p:sp>
        <p:sp>
          <p:nvSpPr>
            <p:cNvPr id="51230" name="Line 75"/>
            <p:cNvSpPr/>
            <p:nvPr/>
          </p:nvSpPr>
          <p:spPr>
            <a:xfrm>
              <a:off x="1826" y="1484"/>
              <a:ext cx="135" cy="0"/>
            </a:xfrm>
            <a:prstGeom prst="line">
              <a:avLst/>
            </a:prstGeom>
            <a:ln w="38100" cap="flat" cmpd="sng">
              <a:solidFill>
                <a:schemeClr val="tx1"/>
              </a:solidFill>
              <a:prstDash val="solid"/>
              <a:round/>
              <a:headEnd type="none" w="med" len="med"/>
              <a:tailEnd type="none" w="med" len="med"/>
            </a:ln>
          </p:spPr>
        </p:sp>
        <p:sp>
          <p:nvSpPr>
            <p:cNvPr id="51231" name="Line 76"/>
            <p:cNvSpPr/>
            <p:nvPr/>
          </p:nvSpPr>
          <p:spPr>
            <a:xfrm>
              <a:off x="1793" y="1541"/>
              <a:ext cx="203" cy="0"/>
            </a:xfrm>
            <a:prstGeom prst="line">
              <a:avLst/>
            </a:prstGeom>
            <a:ln w="38100" cap="flat" cmpd="sng">
              <a:solidFill>
                <a:schemeClr val="tx1"/>
              </a:solidFill>
              <a:prstDash val="solid"/>
              <a:round/>
              <a:headEnd type="none" w="med" len="med"/>
              <a:tailEnd type="none" w="med" len="med"/>
            </a:ln>
          </p:spPr>
        </p:sp>
        <p:sp>
          <p:nvSpPr>
            <p:cNvPr id="51232" name="Line 77"/>
            <p:cNvSpPr/>
            <p:nvPr/>
          </p:nvSpPr>
          <p:spPr>
            <a:xfrm>
              <a:off x="1894" y="1541"/>
              <a:ext cx="0" cy="168"/>
            </a:xfrm>
            <a:prstGeom prst="line">
              <a:avLst/>
            </a:prstGeom>
            <a:ln w="38100" cap="flat" cmpd="sng">
              <a:solidFill>
                <a:schemeClr val="tx1"/>
              </a:solidFill>
              <a:prstDash val="solid"/>
              <a:round/>
              <a:headEnd type="none" w="med" len="med"/>
              <a:tailEnd type="none" w="med" len="med"/>
            </a:ln>
          </p:spPr>
        </p:sp>
        <p:sp>
          <p:nvSpPr>
            <p:cNvPr id="51233" name="Line 78"/>
            <p:cNvSpPr/>
            <p:nvPr/>
          </p:nvSpPr>
          <p:spPr>
            <a:xfrm>
              <a:off x="639" y="1709"/>
              <a:ext cx="1650" cy="2"/>
            </a:xfrm>
            <a:prstGeom prst="line">
              <a:avLst/>
            </a:prstGeom>
            <a:ln w="38100" cap="flat" cmpd="sng">
              <a:solidFill>
                <a:schemeClr val="tx1"/>
              </a:solidFill>
              <a:prstDash val="solid"/>
              <a:round/>
              <a:headEnd type="none" w="med" len="med"/>
              <a:tailEnd type="none" w="med" len="med"/>
            </a:ln>
          </p:spPr>
        </p:sp>
        <p:sp>
          <p:nvSpPr>
            <p:cNvPr id="51234" name="Text Box 79"/>
            <p:cNvSpPr txBox="1"/>
            <p:nvPr/>
          </p:nvSpPr>
          <p:spPr>
            <a:xfrm>
              <a:off x="676" y="1200"/>
              <a:ext cx="351"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6V</a:t>
              </a:r>
            </a:p>
          </p:txBody>
        </p:sp>
        <p:sp>
          <p:nvSpPr>
            <p:cNvPr id="51235" name="Text Box 80"/>
            <p:cNvSpPr txBox="1"/>
            <p:nvPr/>
          </p:nvSpPr>
          <p:spPr>
            <a:xfrm>
              <a:off x="1384" y="1378"/>
              <a:ext cx="447"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12V</a:t>
              </a:r>
            </a:p>
          </p:txBody>
        </p:sp>
        <p:sp>
          <p:nvSpPr>
            <p:cNvPr id="51236" name="Text Box 81"/>
            <p:cNvSpPr txBox="1"/>
            <p:nvPr/>
          </p:nvSpPr>
          <p:spPr>
            <a:xfrm>
              <a:off x="1368" y="1032"/>
              <a:ext cx="467" cy="288"/>
            </a:xfrm>
            <a:prstGeom prst="rect">
              <a:avLst/>
            </a:prstGeom>
            <a:noFill/>
            <a:ln w="9525">
              <a:noFill/>
            </a:ln>
          </p:spPr>
          <p:txBody>
            <a:bodyPr wrap="none"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3k</a:t>
              </a:r>
              <a:r>
                <a:rPr lang="en-US" altLang="zh-CN" b="1" dirty="0">
                  <a:latin typeface="Times New Roman" panose="02020603050405020304" pitchFamily="18" charset="0"/>
                  <a:ea typeface="宋体" panose="02010600030101010101" pitchFamily="2" charset="-122"/>
                  <a:sym typeface="Symbol" panose="05050102010706020507" pitchFamily="18" charset="2"/>
                </a:rPr>
                <a:t></a:t>
              </a:r>
              <a:endParaRPr lang="en-US" altLang="zh-CN" b="1" dirty="0">
                <a:latin typeface="Times New Roman" panose="02020603050405020304" pitchFamily="18" charset="0"/>
                <a:ea typeface="宋体" panose="02010600030101010101" pitchFamily="2" charset="-122"/>
              </a:endParaRPr>
            </a:p>
          </p:txBody>
        </p:sp>
        <p:sp>
          <p:nvSpPr>
            <p:cNvPr id="51237" name="Text Box 82"/>
            <p:cNvSpPr txBox="1"/>
            <p:nvPr/>
          </p:nvSpPr>
          <p:spPr>
            <a:xfrm>
              <a:off x="2348" y="768"/>
              <a:ext cx="244" cy="288"/>
            </a:xfrm>
            <a:prstGeom prst="rect">
              <a:avLst/>
            </a:prstGeom>
            <a:noFill/>
            <a:ln w="9525">
              <a:noFill/>
            </a:ln>
          </p:spPr>
          <p:txBody>
            <a:bodyPr wrap="none" anchor="t" anchorCtr="0">
              <a:spAutoFit/>
            </a:bodyPr>
            <a:lstStyle/>
            <a:p>
              <a:pPr>
                <a:spcBef>
                  <a:spcPct val="50000"/>
                </a:spcBef>
              </a:pPr>
              <a:r>
                <a:rPr lang="en-US" altLang="zh-CN" b="1" i="1" dirty="0">
                  <a:latin typeface="Times New Roman" panose="02020603050405020304" pitchFamily="18" charset="0"/>
                  <a:ea typeface="宋体" panose="02010600030101010101" pitchFamily="2" charset="-122"/>
                </a:rPr>
                <a:t>A</a:t>
              </a:r>
            </a:p>
          </p:txBody>
        </p:sp>
        <p:sp>
          <p:nvSpPr>
            <p:cNvPr id="51238" name="Line 83"/>
            <p:cNvSpPr/>
            <p:nvPr/>
          </p:nvSpPr>
          <p:spPr>
            <a:xfrm>
              <a:off x="639" y="450"/>
              <a:ext cx="0" cy="1267"/>
            </a:xfrm>
            <a:prstGeom prst="line">
              <a:avLst/>
            </a:prstGeom>
            <a:ln w="38100" cap="flat" cmpd="sng">
              <a:solidFill>
                <a:schemeClr val="tx1"/>
              </a:solidFill>
              <a:prstDash val="solid"/>
              <a:round/>
              <a:headEnd type="none" w="med" len="med"/>
              <a:tailEnd type="none" w="med" len="med"/>
            </a:ln>
          </p:spPr>
        </p:sp>
        <p:sp>
          <p:nvSpPr>
            <p:cNvPr id="51239" name="Line 84"/>
            <p:cNvSpPr/>
            <p:nvPr/>
          </p:nvSpPr>
          <p:spPr>
            <a:xfrm>
              <a:off x="639" y="450"/>
              <a:ext cx="1250" cy="0"/>
            </a:xfrm>
            <a:prstGeom prst="line">
              <a:avLst/>
            </a:prstGeom>
            <a:ln w="38100" cap="flat" cmpd="sng">
              <a:solidFill>
                <a:schemeClr val="tx1"/>
              </a:solidFill>
              <a:prstDash val="solid"/>
              <a:round/>
              <a:headEnd type="none" w="med" len="med"/>
              <a:tailEnd type="none" w="med" len="med"/>
            </a:ln>
          </p:spPr>
        </p:sp>
        <p:sp>
          <p:nvSpPr>
            <p:cNvPr id="51240" name="Line 85"/>
            <p:cNvSpPr/>
            <p:nvPr/>
          </p:nvSpPr>
          <p:spPr>
            <a:xfrm>
              <a:off x="1889" y="450"/>
              <a:ext cx="0" cy="461"/>
            </a:xfrm>
            <a:prstGeom prst="line">
              <a:avLst/>
            </a:prstGeom>
            <a:ln w="38100" cap="flat" cmpd="sng">
              <a:solidFill>
                <a:schemeClr val="tx1"/>
              </a:solidFill>
              <a:prstDash val="solid"/>
              <a:round/>
              <a:headEnd type="none" w="med" len="med"/>
              <a:tailEnd type="none" w="med" len="med"/>
            </a:ln>
          </p:spPr>
        </p:sp>
        <p:sp>
          <p:nvSpPr>
            <p:cNvPr id="51241" name="Line 86"/>
            <p:cNvSpPr/>
            <p:nvPr/>
          </p:nvSpPr>
          <p:spPr>
            <a:xfrm rot="-5400000">
              <a:off x="1222" y="456"/>
              <a:ext cx="240" cy="0"/>
            </a:xfrm>
            <a:prstGeom prst="line">
              <a:avLst/>
            </a:prstGeom>
            <a:ln w="38100" cap="flat" cmpd="sng">
              <a:solidFill>
                <a:schemeClr val="tx1"/>
              </a:solidFill>
              <a:prstDash val="solid"/>
              <a:round/>
              <a:headEnd type="none" w="sm" len="sm"/>
              <a:tailEnd type="none" w="sm" len="sm"/>
            </a:ln>
          </p:spPr>
        </p:sp>
        <p:sp>
          <p:nvSpPr>
            <p:cNvPr id="51242" name="AutoShape 87"/>
            <p:cNvSpPr/>
            <p:nvPr/>
          </p:nvSpPr>
          <p:spPr>
            <a:xfrm rot="5400000">
              <a:off x="1144" y="341"/>
              <a:ext cx="199" cy="199"/>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43" name="Text Box 88"/>
            <p:cNvSpPr txBox="1"/>
            <p:nvPr/>
          </p:nvSpPr>
          <p:spPr>
            <a:xfrm>
              <a:off x="1056" y="96"/>
              <a:ext cx="375" cy="288"/>
            </a:xfrm>
            <a:prstGeom prst="rect">
              <a:avLst/>
            </a:prstGeom>
            <a:noFill/>
            <a:ln w="9525">
              <a:noFill/>
            </a:ln>
          </p:spPr>
          <p:txBody>
            <a:bodyPr anchor="t" anchorCtr="0">
              <a:spAutoFit/>
            </a:bodyPr>
            <a:lstStyle/>
            <a:p>
              <a:pPr>
                <a:spcBef>
                  <a:spcPct val="50000"/>
                </a:spcBef>
              </a:pPr>
              <a:r>
                <a:rPr lang="en-US" altLang="zh-CN" b="1" dirty="0">
                  <a:latin typeface="Times New Roman" panose="02020603050405020304" pitchFamily="18" charset="0"/>
                  <a:ea typeface="宋体" panose="02010600030101010101" pitchFamily="2" charset="-122"/>
                </a:rPr>
                <a:t>D</a:t>
              </a:r>
              <a:r>
                <a:rPr lang="en-US" altLang="zh-CN" b="1" baseline="-25000" dirty="0">
                  <a:latin typeface="Times New Roman" panose="02020603050405020304" pitchFamily="18" charset="0"/>
                  <a:ea typeface="宋体" panose="02010600030101010101" pitchFamily="2" charset="-122"/>
                </a:rPr>
                <a:t>2</a:t>
              </a:r>
              <a:endParaRPr lang="en-US" altLang="zh-CN" b="1" dirty="0">
                <a:latin typeface="Times New Roman" panose="02020603050405020304" pitchFamily="18" charset="0"/>
                <a:ea typeface="宋体" panose="02010600030101010101" pitchFamily="2" charset="-122"/>
              </a:endParaRPr>
            </a:p>
          </p:txBody>
        </p:sp>
        <p:sp>
          <p:nvSpPr>
            <p:cNvPr id="51244" name="Oval 89"/>
            <p:cNvSpPr/>
            <p:nvPr/>
          </p:nvSpPr>
          <p:spPr>
            <a:xfrm>
              <a:off x="1858" y="890"/>
              <a:ext cx="54" cy="54"/>
            </a:xfrm>
            <a:prstGeom prst="ellipse">
              <a:avLst/>
            </a:prstGeom>
            <a:solidFill>
              <a:schemeClr val="tx1"/>
            </a:solidFill>
            <a:ln w="952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45" name="Rectangle 90"/>
            <p:cNvSpPr/>
            <p:nvPr/>
          </p:nvSpPr>
          <p:spPr>
            <a:xfrm>
              <a:off x="2074" y="1157"/>
              <a:ext cx="432" cy="288"/>
            </a:xfrm>
            <a:prstGeom prst="rect">
              <a:avLst/>
            </a:prstGeom>
            <a:noFill/>
            <a:ln w="38100">
              <a:noFill/>
            </a:ln>
          </p:spPr>
          <p:txBody>
            <a:bodyPr wrap="none" anchor="ctr" anchorCtr="0">
              <a:spAutoFit/>
            </a:bodyPr>
            <a:lstStyle/>
            <a:p>
              <a:pPr algn="ctr"/>
              <a:r>
                <a:rPr lang="en-US" altLang="zh-CN" b="1" i="1" dirty="0">
                  <a:solidFill>
                    <a:srgbClr val="FF0000"/>
                  </a:solidFill>
                  <a:latin typeface="Times New Roman" panose="02020603050405020304" pitchFamily="18" charset="0"/>
                  <a:ea typeface="宋体" panose="02010600030101010101" pitchFamily="2" charset="-122"/>
                </a:rPr>
                <a:t>U</a:t>
              </a:r>
              <a:r>
                <a:rPr lang="en-US" altLang="zh-CN" b="1" baseline="-25000" dirty="0">
                  <a:solidFill>
                    <a:srgbClr val="FF0000"/>
                  </a:solidFill>
                  <a:latin typeface="Times New Roman" panose="02020603050405020304" pitchFamily="18" charset="0"/>
                  <a:ea typeface="宋体" panose="02010600030101010101" pitchFamily="2" charset="-122"/>
                </a:rPr>
                <a:t>AB</a:t>
              </a:r>
              <a:endParaRPr lang="en-US" altLang="zh-CN" b="1" i="1" baseline="-25000" dirty="0">
                <a:solidFill>
                  <a:srgbClr val="FF0000"/>
                </a:solidFill>
                <a:latin typeface="Times New Roman" panose="02020603050405020304" pitchFamily="18" charset="0"/>
                <a:ea typeface="宋体" panose="02010600030101010101" pitchFamily="2" charset="-122"/>
              </a:endParaRPr>
            </a:p>
          </p:txBody>
        </p:sp>
        <p:sp>
          <p:nvSpPr>
            <p:cNvPr id="51246" name="Text Box 91"/>
            <p:cNvSpPr txBox="1"/>
            <p:nvPr/>
          </p:nvSpPr>
          <p:spPr>
            <a:xfrm>
              <a:off x="2098" y="902"/>
              <a:ext cx="345" cy="288"/>
            </a:xfrm>
            <a:prstGeom prst="rect">
              <a:avLst/>
            </a:prstGeom>
            <a:noFill/>
            <a:ln w="9525">
              <a:noFill/>
            </a:ln>
          </p:spPr>
          <p:txBody>
            <a:bodyPr anchor="t" anchorCtr="0">
              <a:spAutoFit/>
            </a:bodyPr>
            <a:lstStyle/>
            <a:p>
              <a:pPr algn="ctr">
                <a:spcBef>
                  <a:spcPct val="50000"/>
                </a:spcBef>
              </a:pPr>
              <a:r>
                <a:rPr lang="en-US" altLang="zh-CN" b="1" dirty="0">
                  <a:latin typeface="Times New Roman" panose="02020603050405020304" pitchFamily="18" charset="0"/>
                  <a:ea typeface="楷体_GB2312" pitchFamily="49" charset="-122"/>
                </a:rPr>
                <a:t>+</a:t>
              </a:r>
            </a:p>
          </p:txBody>
        </p:sp>
        <p:sp>
          <p:nvSpPr>
            <p:cNvPr id="51247" name="Text Box 92"/>
            <p:cNvSpPr txBox="1"/>
            <p:nvPr/>
          </p:nvSpPr>
          <p:spPr>
            <a:xfrm>
              <a:off x="2098" y="1455"/>
              <a:ext cx="345" cy="288"/>
            </a:xfrm>
            <a:prstGeom prst="rect">
              <a:avLst/>
            </a:prstGeom>
            <a:noFill/>
            <a:ln w="9525">
              <a:noFill/>
            </a:ln>
          </p:spPr>
          <p:txBody>
            <a:bodyPr anchor="t" anchorCtr="0">
              <a:spAutoFit/>
            </a:bodyPr>
            <a:lstStyle/>
            <a:p>
              <a:pPr algn="ctr">
                <a:spcBef>
                  <a:spcPct val="50000"/>
                </a:spcBef>
              </a:pPr>
              <a:r>
                <a:rPr lang="en-US" altLang="zh-CN" b="1" dirty="0">
                  <a:latin typeface="Times New Roman" panose="02020603050405020304" pitchFamily="18" charset="0"/>
                  <a:ea typeface="楷体_GB2312" pitchFamily="49" charset="-122"/>
                </a:rPr>
                <a:t>–</a:t>
              </a:r>
            </a:p>
          </p:txBody>
        </p:sp>
        <p:sp>
          <p:nvSpPr>
            <p:cNvPr id="51248" name="Oval 93"/>
            <p:cNvSpPr/>
            <p:nvPr/>
          </p:nvSpPr>
          <p:spPr>
            <a:xfrm>
              <a:off x="2280" y="886"/>
              <a:ext cx="52" cy="52"/>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1249" name="Oval 94"/>
            <p:cNvSpPr/>
            <p:nvPr/>
          </p:nvSpPr>
          <p:spPr>
            <a:xfrm>
              <a:off x="2278" y="1676"/>
              <a:ext cx="52" cy="52"/>
            </a:xfrm>
            <a:prstGeom prst="ellipse">
              <a:avLst/>
            </a:prstGeom>
            <a:noFill/>
            <a:ln w="28575"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51250" name="Group 95"/>
          <p:cNvGrpSpPr/>
          <p:nvPr/>
        </p:nvGrpSpPr>
        <p:grpSpPr>
          <a:xfrm>
            <a:off x="7204075" y="2708275"/>
            <a:ext cx="252413" cy="252413"/>
            <a:chOff x="1680" y="1584"/>
            <a:chExt cx="159" cy="159"/>
          </a:xfrm>
        </p:grpSpPr>
        <p:sp>
          <p:nvSpPr>
            <p:cNvPr id="51251" name="Line 96"/>
            <p:cNvSpPr/>
            <p:nvPr/>
          </p:nvSpPr>
          <p:spPr>
            <a:xfrm>
              <a:off x="1762" y="1584"/>
              <a:ext cx="0" cy="159"/>
            </a:xfrm>
            <a:prstGeom prst="line">
              <a:avLst/>
            </a:prstGeom>
            <a:ln w="38100" cap="flat" cmpd="sng">
              <a:solidFill>
                <a:srgbClr val="FF3300"/>
              </a:solidFill>
              <a:prstDash val="solid"/>
              <a:round/>
              <a:headEnd type="oval" w="med" len="med"/>
              <a:tailEnd type="none" w="med" len="med"/>
            </a:ln>
          </p:spPr>
        </p:sp>
        <p:sp>
          <p:nvSpPr>
            <p:cNvPr id="51252" name="Line 97"/>
            <p:cNvSpPr/>
            <p:nvPr/>
          </p:nvSpPr>
          <p:spPr>
            <a:xfrm>
              <a:off x="1680" y="1743"/>
              <a:ext cx="159" cy="0"/>
            </a:xfrm>
            <a:prstGeom prst="line">
              <a:avLst/>
            </a:prstGeom>
            <a:ln w="38100" cap="flat" cmpd="sng">
              <a:solidFill>
                <a:srgbClr val="FF3300"/>
              </a:solidFill>
              <a:prstDash val="solid"/>
              <a:round/>
              <a:headEnd type="none" w="med" len="med"/>
              <a:tailEnd type="none" w="med" len="med"/>
            </a:ln>
          </p:spPr>
        </p:sp>
      </p:grpSp>
      <p:sp>
        <p:nvSpPr>
          <p:cNvPr id="74850" name="Text Box 98"/>
          <p:cNvSpPr txBox="1">
            <a:spLocks noChangeArrowheads="1"/>
          </p:cNvSpPr>
          <p:nvPr/>
        </p:nvSpPr>
        <p:spPr bwMode="auto">
          <a:xfrm>
            <a:off x="657225" y="1358900"/>
            <a:ext cx="4949825" cy="1716088"/>
          </a:xfrm>
          <a:prstGeom prst="rect">
            <a:avLst/>
          </a:prstGeom>
          <a:noFill/>
          <a:ln w="9525">
            <a:noFill/>
            <a:miter lim="800000"/>
          </a:ln>
          <a:effectLst/>
        </p:spPr>
        <p:txBody>
          <a:bodyPr>
            <a:spAutoFit/>
          </a:bodyPr>
          <a:lstStyle/>
          <a:p>
            <a:pPr marL="716280" marR="0" indent="-716280" defTabSz="914400">
              <a:lnSpc>
                <a:spcPct val="120000"/>
              </a:lnSpc>
              <a:spcBef>
                <a:spcPct val="10000"/>
              </a:spcBef>
              <a:buClrTx/>
              <a:buSzTx/>
              <a:buFontTx/>
              <a:defRPr/>
            </a:pP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解</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6 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阳</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 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a:p>
            <a:pPr marL="716280" marR="0" indent="-716280" defTabSz="914400">
              <a:lnSpc>
                <a:spcPct val="120000"/>
              </a:lnSpc>
              <a:spcBef>
                <a:spcPct val="10000"/>
              </a:spcBef>
              <a:buClrTx/>
              <a:buSzTx/>
              <a:buFontTx/>
              <a:defRPr/>
            </a:pPr>
            <a:r>
              <a:rPr kumimoji="1" lang="zh-CN" altLang="en-US"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阴</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 V</a:t>
            </a:r>
          </a:p>
          <a:p>
            <a:pPr marL="716280" marR="0" indent="-716280" defTabSz="914400">
              <a:lnSpc>
                <a:spcPct val="120000"/>
              </a:lnSpc>
              <a:spcBef>
                <a:spcPct val="10000"/>
              </a:spcBef>
              <a:buClrTx/>
              <a:buSzTx/>
              <a:buFontTx/>
              <a:defRPr/>
            </a:pP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D1</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 6V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D2</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=12V</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创艺繁标宋" pitchFamily="2" charset="-122"/>
                <a:cs typeface="+mn-cs"/>
                <a:sym typeface="Symbol" panose="05050102010706020507" pitchFamily="18" charset="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4755"/>
                                        </p:tgtEl>
                                        <p:attrNameLst>
                                          <p:attrName>style.visibility</p:attrName>
                                        </p:attrNameLst>
                                      </p:cBhvr>
                                      <p:to>
                                        <p:strVal val="visible"/>
                                      </p:to>
                                    </p:set>
                                    <p:animEffect transition="in" filter="wipe(left)">
                                      <p:cBhvr>
                                        <p:cTn id="7" dur="500"/>
                                        <p:tgtEl>
                                          <p:spTgt spid="7475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4759"/>
                                        </p:tgtEl>
                                        <p:attrNameLst>
                                          <p:attrName>style.visibility</p:attrName>
                                        </p:attrNameLst>
                                      </p:cBhvr>
                                      <p:to>
                                        <p:strVal val="visible"/>
                                      </p:to>
                                    </p:set>
                                    <p:animEffect transition="in" filter="wipe(left)">
                                      <p:cBhvr>
                                        <p:cTn id="11" dur="500"/>
                                        <p:tgtEl>
                                          <p:spTgt spid="74759"/>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4760"/>
                                        </p:tgtEl>
                                        <p:attrNameLst>
                                          <p:attrName>style.visibility</p:attrName>
                                        </p:attrNameLst>
                                      </p:cBhvr>
                                      <p:to>
                                        <p:strVal val="visible"/>
                                      </p:to>
                                    </p:set>
                                    <p:animEffect transition="in" filter="wipe(left)">
                                      <p:cBhvr>
                                        <p:cTn id="15" dur="500"/>
                                        <p:tgtEl>
                                          <p:spTgt spid="7476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74758"/>
                                        </p:tgtEl>
                                        <p:attrNameLst>
                                          <p:attrName>style.visibility</p:attrName>
                                        </p:attrNameLst>
                                      </p:cBhvr>
                                      <p:to>
                                        <p:strVal val="visible"/>
                                      </p:to>
                                    </p:set>
                                    <p:animEffect transition="in" filter="wipe(left)">
                                      <p:cBhvr>
                                        <p:cTn id="20" dur="500"/>
                                        <p:tgtEl>
                                          <p:spTgt spid="74758"/>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4765"/>
                                        </p:tgtEl>
                                        <p:attrNameLst>
                                          <p:attrName>style.visibility</p:attrName>
                                        </p:attrNameLst>
                                      </p:cBhvr>
                                      <p:to>
                                        <p:strVal val="visible"/>
                                      </p:to>
                                    </p:set>
                                    <p:animEffect transition="in" filter="wipe(left)">
                                      <p:cBhvr>
                                        <p:cTn id="25" dur="500"/>
                                        <p:tgtEl>
                                          <p:spTgt spid="747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5" grpId="0" bldLvl="0" animBg="1"/>
      <p:bldP spid="74758" grpId="0"/>
      <p:bldP spid="74759" grpId="0"/>
      <p:bldP spid="7476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746125" y="4373880"/>
            <a:ext cx="7650480" cy="1978660"/>
          </a:xfrm>
          <a:prstGeom prst="rect">
            <a:avLst/>
          </a:prstGeom>
          <a:noFill/>
          <a:ln w="9525">
            <a:noFill/>
            <a:miter lim="800000"/>
          </a:ln>
          <a:effectLst/>
        </p:spPr>
        <p:txBody>
          <a:bodyPr>
            <a:noAutofit/>
          </a:bodyPr>
          <a:lstStyle/>
          <a:p>
            <a:pPr marL="1710055" marR="0" indent="-1710055" defTabSz="914400">
              <a:spcBef>
                <a:spcPct val="13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解：设</a:t>
            </a:r>
            <a:r>
              <a:rPr kumimoji="1" lang="en-US" altLang="zh-CN" b="1" noProof="0" dirty="0">
                <a:ln>
                  <a:noFill/>
                </a:ln>
                <a:effectLst>
                  <a:outerShdw blurRad="38100" dist="38100" dir="2700000" algn="tl">
                    <a:srgbClr val="C0C0C0"/>
                  </a:outerShdw>
                </a:effectLst>
                <a:uLnTx/>
                <a:uFillTx/>
                <a:sym typeface="+mn-ea"/>
              </a:rPr>
              <a:t>D</a:t>
            </a:r>
            <a:r>
              <a:rPr kumimoji="1" lang="en-US" altLang="zh-CN" b="1" baseline="-25000" noProof="0" dirty="0">
                <a:ln>
                  <a:noFill/>
                </a:ln>
                <a:effectLst>
                  <a:outerShdw blurRad="38100" dist="38100" dir="2700000" algn="tl">
                    <a:srgbClr val="C0C0C0"/>
                  </a:outerShdw>
                </a:effectLst>
                <a:uLnTx/>
                <a:uFillTx/>
                <a:sym typeface="+mn-ea"/>
              </a:rPr>
              <a:t>A </a:t>
            </a:r>
            <a:r>
              <a:rPr kumimoji="1" lang="zh-CN" altLang="en-US" b="1" noProof="0" dirty="0">
                <a:ln>
                  <a:noFill/>
                </a:ln>
                <a:effectLst>
                  <a:outerShdw blurRad="38100" dist="38100" dir="2700000" algn="tl">
                    <a:srgbClr val="C0C0C0"/>
                  </a:outerShdw>
                </a:effectLst>
                <a:uLnTx/>
                <a:uFillTx/>
                <a:sym typeface="+mn-ea"/>
              </a:rPr>
              <a:t>与</a:t>
            </a:r>
            <a:r>
              <a:rPr kumimoji="1" lang="en-US" altLang="zh-CN" b="1" noProof="0" dirty="0">
                <a:ln>
                  <a:noFill/>
                </a:ln>
                <a:effectLst>
                  <a:outerShdw blurRad="38100" dist="38100" dir="2700000" algn="tl">
                    <a:srgbClr val="C0C0C0"/>
                  </a:outerShdw>
                </a:effectLst>
                <a:uLnTx/>
                <a:uFillTx/>
                <a:sym typeface="+mn-ea"/>
              </a:rPr>
              <a:t>D</a:t>
            </a:r>
            <a:r>
              <a:rPr kumimoji="1" lang="en-US" altLang="zh-CN" b="1" baseline="-25000" noProof="0" dirty="0">
                <a:ln>
                  <a:noFill/>
                </a:ln>
                <a:effectLst>
                  <a:outerShdw blurRad="38100" dist="38100" dir="2700000" algn="tl">
                    <a:srgbClr val="C0C0C0"/>
                  </a:outerShdw>
                </a:effectLst>
                <a:uLnTx/>
                <a:uFillTx/>
                <a:sym typeface="+mn-ea"/>
              </a:rPr>
              <a:t>B</a:t>
            </a:r>
            <a:r>
              <a:rPr kumimoji="1" lang="zh-CN" altLang="zh-CN" b="1" noProof="0" dirty="0">
                <a:ln>
                  <a:noFill/>
                </a:ln>
                <a:effectLst>
                  <a:outerShdw blurRad="38100" dist="38100" dir="2700000" algn="tl">
                    <a:srgbClr val="C0C0C0"/>
                  </a:outerShdw>
                </a:effectLst>
                <a:uLnTx/>
                <a:uFillTx/>
                <a:sym typeface="+mn-ea"/>
              </a:rPr>
              <a:t>为理想二极管，</a:t>
            </a:r>
            <a:r>
              <a:rPr kumimoji="1" lang="en-US" altLang="zh-CN" b="1" noProof="0" dirty="0">
                <a:ln>
                  <a:noFill/>
                </a:ln>
                <a:effectLst>
                  <a:outerShdw blurRad="38100" dist="38100" dir="2700000" algn="tl">
                    <a:srgbClr val="C0C0C0"/>
                  </a:outerShdw>
                </a:effectLst>
                <a:uLnTx/>
                <a:uFillTx/>
                <a:sym typeface="+mn-ea"/>
              </a:rPr>
              <a:t>V</a:t>
            </a:r>
            <a:r>
              <a:rPr kumimoji="1" lang="en-US" altLang="zh-CN" b="1" baseline="-25000" noProof="0" dirty="0">
                <a:ln>
                  <a:noFill/>
                </a:ln>
                <a:effectLst>
                  <a:outerShdw blurRad="38100" dist="38100" dir="2700000" algn="tl">
                    <a:srgbClr val="C0C0C0"/>
                  </a:outerShdw>
                </a:effectLst>
                <a:uLnTx/>
                <a:uFillTx/>
                <a:sym typeface="+mn-ea"/>
              </a:rPr>
              <a:t>A </a:t>
            </a:r>
            <a:r>
              <a:rPr kumimoji="1" lang="en-US" altLang="zh-CN" b="1" noProof="0" dirty="0">
                <a:ln>
                  <a:noFill/>
                </a:ln>
                <a:effectLst>
                  <a:outerShdw blurRad="38100" dist="38100" dir="2700000" algn="tl">
                    <a:srgbClr val="C0C0C0"/>
                  </a:outerShdw>
                </a:effectLst>
                <a:uLnTx/>
                <a:uFillTx/>
                <a:sym typeface="+mn-ea"/>
              </a:rPr>
              <a:t>&gt;V</a:t>
            </a:r>
            <a:r>
              <a:rPr kumimoji="1" lang="en-US" altLang="zh-CN" b="1" baseline="-25000" noProof="0" dirty="0">
                <a:ln>
                  <a:noFill/>
                </a:ln>
                <a:effectLst>
                  <a:outerShdw blurRad="38100" dist="38100" dir="2700000" algn="tl">
                    <a:srgbClr val="C0C0C0"/>
                  </a:outerShdw>
                </a:effectLst>
                <a:uLnTx/>
                <a:uFillTx/>
                <a:sym typeface="+mn-ea"/>
              </a:rPr>
              <a:t>B </a:t>
            </a:r>
            <a:r>
              <a:rPr kumimoji="1" lang="en-US" altLang="zh-CN" b="1" noProof="0" dirty="0">
                <a:ln>
                  <a:noFill/>
                </a:ln>
                <a:effectLst>
                  <a:outerShdw blurRad="38100" dist="38100" dir="2700000" algn="tl">
                    <a:srgbClr val="C0C0C0"/>
                  </a:outerShdw>
                </a:effectLst>
                <a:uLnTx/>
                <a:uFillTx/>
                <a:sym typeface="+mn-ea"/>
              </a:rPr>
              <a:t>, D</a:t>
            </a:r>
            <a:r>
              <a:rPr kumimoji="1" lang="en-US" altLang="zh-CN" b="1" baseline="-25000" noProof="0" dirty="0">
                <a:ln>
                  <a:noFill/>
                </a:ln>
                <a:effectLst>
                  <a:outerShdw blurRad="38100" dist="38100" dir="2700000" algn="tl">
                    <a:srgbClr val="C0C0C0"/>
                  </a:outerShdw>
                </a:effectLst>
                <a:uLnTx/>
                <a:uFillTx/>
                <a:sym typeface="+mn-ea"/>
              </a:rPr>
              <a:t>A</a:t>
            </a:r>
            <a:r>
              <a:rPr kumimoji="1" lang="zh-CN" altLang="zh-CN" b="1" noProof="0" dirty="0">
                <a:ln>
                  <a:noFill/>
                </a:ln>
                <a:effectLst>
                  <a:outerShdw blurRad="38100" dist="38100" dir="2700000" algn="tl">
                    <a:srgbClr val="C0C0C0"/>
                  </a:outerShdw>
                </a:effectLst>
                <a:uLnTx/>
                <a:uFillTx/>
                <a:sym typeface="+mn-ea"/>
              </a:rPr>
              <a:t>优先导通，</a:t>
            </a:r>
          </a:p>
          <a:p>
            <a:pPr marL="1710055" marR="0" indent="-1710055" defTabSz="914400">
              <a:spcBef>
                <a:spcPct val="13000"/>
              </a:spcBef>
              <a:buClrTx/>
              <a:buSzTx/>
              <a:buFontTx/>
              <a:defRPr/>
            </a:pPr>
            <a:r>
              <a:rPr kumimoji="1" lang="zh-CN" altLang="zh-CN" b="1" noProof="0" dirty="0">
                <a:ln>
                  <a:noFill/>
                </a:ln>
                <a:effectLst>
                  <a:outerShdw blurRad="38100" dist="38100" dir="2700000" algn="tl">
                    <a:srgbClr val="C0C0C0"/>
                  </a:outerShdw>
                </a:effectLst>
                <a:uLnTx/>
                <a:uFillTx/>
                <a:sym typeface="+mn-ea"/>
              </a:rPr>
              <a:t> </a:t>
            </a:r>
            <a:r>
              <a:rPr kumimoji="1" lang="en-US" altLang="zh-CN" b="1" noProof="0" dirty="0">
                <a:ln>
                  <a:noFill/>
                </a:ln>
                <a:effectLst>
                  <a:outerShdw blurRad="38100" dist="38100" dir="2700000" algn="tl">
                    <a:srgbClr val="C0C0C0"/>
                  </a:outerShdw>
                </a:effectLst>
                <a:uLnTx/>
                <a:uFillTx/>
                <a:sym typeface="+mn-ea"/>
              </a:rPr>
              <a:t>         </a:t>
            </a:r>
            <a:r>
              <a:rPr kumimoji="1" lang="zh-CN" altLang="en-US" b="1" noProof="0" dirty="0">
                <a:ln>
                  <a:noFill/>
                </a:ln>
                <a:effectLst>
                  <a:outerShdw blurRad="38100" dist="38100" dir="2700000" algn="tl">
                    <a:srgbClr val="C0C0C0"/>
                  </a:outerShdw>
                </a:effectLst>
                <a:uLnTx/>
                <a:uFillTx/>
                <a:sym typeface="+mn-ea"/>
              </a:rPr>
              <a:t>使得</a:t>
            </a:r>
            <a:r>
              <a:rPr kumimoji="1" lang="en-US" altLang="zh-CN" b="1" noProof="0" dirty="0">
                <a:ln>
                  <a:noFill/>
                </a:ln>
                <a:effectLst>
                  <a:outerShdw blurRad="38100" dist="38100" dir="2700000" algn="tl">
                    <a:srgbClr val="C0C0C0"/>
                  </a:outerShdw>
                </a:effectLst>
                <a:uLnTx/>
                <a:uFillTx/>
                <a:sym typeface="+mn-ea"/>
              </a:rPr>
              <a:t>V</a:t>
            </a:r>
            <a:r>
              <a:rPr kumimoji="1" lang="en-US" altLang="zh-CN" b="1" baseline="-25000" noProof="0" dirty="0">
                <a:ln>
                  <a:noFill/>
                </a:ln>
                <a:effectLst>
                  <a:outerShdw blurRad="38100" dist="38100" dir="2700000" algn="tl">
                    <a:srgbClr val="C0C0C0"/>
                  </a:outerShdw>
                </a:effectLst>
                <a:uLnTx/>
                <a:uFillTx/>
                <a:sym typeface="+mn-ea"/>
              </a:rPr>
              <a:t>Y</a:t>
            </a:r>
            <a:r>
              <a:rPr kumimoji="1" lang="en-US" altLang="zh-CN" b="1" noProof="0" dirty="0">
                <a:ln>
                  <a:noFill/>
                </a:ln>
                <a:effectLst>
                  <a:outerShdw blurRad="38100" dist="38100" dir="2700000" algn="tl">
                    <a:srgbClr val="C0C0C0"/>
                  </a:outerShdw>
                </a:effectLst>
                <a:uLnTx/>
                <a:uFillTx/>
                <a:sym typeface="+mn-ea"/>
              </a:rPr>
              <a:t> =3V</a:t>
            </a:r>
            <a:r>
              <a:rPr kumimoji="1" lang="zh-CN" altLang="en-US" b="1" noProof="0" dirty="0">
                <a:ln>
                  <a:noFill/>
                </a:ln>
                <a:effectLst>
                  <a:outerShdw blurRad="38100" dist="38100" dir="2700000" algn="tl">
                    <a:srgbClr val="C0C0C0"/>
                  </a:outerShdw>
                </a:effectLst>
                <a:uLnTx/>
                <a:uFillTx/>
                <a:sym typeface="+mn-ea"/>
              </a:rPr>
              <a:t>。</a:t>
            </a:r>
            <a:r>
              <a:rPr kumimoji="1" lang="en-US" altLang="zh-CN" b="1" noProof="0" dirty="0">
                <a:ln>
                  <a:noFill/>
                </a:ln>
                <a:solidFill>
                  <a:srgbClr val="FF0000"/>
                </a:solidFill>
                <a:effectLst>
                  <a:outerShdw blurRad="38100" dist="38100" dir="2700000" algn="tl">
                    <a:srgbClr val="C0C0C0"/>
                  </a:outerShdw>
                </a:effectLst>
                <a:uLnTx/>
                <a:uFillTx/>
                <a:sym typeface="+mn-ea"/>
              </a:rPr>
              <a:t>D</a:t>
            </a:r>
            <a:r>
              <a:rPr kumimoji="1" lang="en-US" altLang="zh-CN" b="1" baseline="-25000" noProof="0" dirty="0">
                <a:ln>
                  <a:noFill/>
                </a:ln>
                <a:solidFill>
                  <a:srgbClr val="FF0000"/>
                </a:solidFill>
                <a:effectLst>
                  <a:outerShdw blurRad="38100" dist="38100" dir="2700000" algn="tl">
                    <a:srgbClr val="C0C0C0"/>
                  </a:outerShdw>
                </a:effectLst>
                <a:uLnTx/>
                <a:uFillTx/>
                <a:sym typeface="+mn-ea"/>
              </a:rPr>
              <a:t>A </a:t>
            </a:r>
            <a:r>
              <a:rPr kumimoji="1" lang="zh-CN" altLang="en-US" b="1" noProof="0" dirty="0">
                <a:ln>
                  <a:noFill/>
                </a:ln>
                <a:solidFill>
                  <a:srgbClr val="FF0000"/>
                </a:solidFill>
                <a:effectLst>
                  <a:outerShdw blurRad="38100" dist="38100" dir="2700000" algn="tl">
                    <a:srgbClr val="C0C0C0"/>
                  </a:outerShdw>
                </a:effectLst>
                <a:uLnTx/>
                <a:uFillTx/>
                <a:sym typeface="+mn-ea"/>
              </a:rPr>
              <a:t>起到箝位作用</a:t>
            </a:r>
            <a:r>
              <a:rPr kumimoji="1" lang="zh-CN" altLang="en-US" b="1" noProof="0" dirty="0">
                <a:ln>
                  <a:noFill/>
                </a:ln>
                <a:effectLst>
                  <a:outerShdw blurRad="38100" dist="38100" dir="2700000" algn="tl">
                    <a:srgbClr val="C0C0C0"/>
                  </a:outerShdw>
                </a:effectLst>
                <a:uLnTx/>
                <a:uFillTx/>
                <a:sym typeface="+mn-ea"/>
              </a:rPr>
              <a:t>。</a:t>
            </a:r>
            <a:endParaRPr kumimoji="1" lang="en-US" altLang="zh-CN" b="1" baseline="-25000" noProof="0" dirty="0">
              <a:ln>
                <a:noFill/>
              </a:ln>
              <a:effectLst>
                <a:outerShdw blurRad="38100" dist="38100" dir="2700000" algn="tl">
                  <a:srgbClr val="C0C0C0"/>
                </a:outerShdw>
              </a:effectLst>
              <a:uLnTx/>
              <a:uFillTx/>
              <a:sym typeface="+mn-ea"/>
            </a:endParaRPr>
          </a:p>
          <a:p>
            <a:pPr marL="1710055" marR="0" indent="-1710055" defTabSz="914400">
              <a:spcBef>
                <a:spcPct val="13000"/>
              </a:spcBef>
              <a:buClrTx/>
              <a:buSzTx/>
              <a:buFontTx/>
              <a:defRPr/>
            </a:pPr>
            <a:r>
              <a:rPr kumimoji="1" lang="en-US" altLang="zh-CN" b="1" noProof="0" dirty="0">
                <a:ln>
                  <a:noFill/>
                </a:ln>
                <a:effectLst>
                  <a:outerShdw blurRad="38100" dist="38100" dir="2700000" algn="tl">
                    <a:srgbClr val="C0C0C0"/>
                  </a:outerShdw>
                </a:effectLst>
                <a:uLnTx/>
                <a:uFillTx/>
                <a:sym typeface="+mn-ea"/>
              </a:rPr>
              <a:t>           V</a:t>
            </a:r>
            <a:r>
              <a:rPr kumimoji="1" lang="en-US" altLang="zh-CN" b="1" baseline="-25000" noProof="0" dirty="0">
                <a:ln>
                  <a:noFill/>
                </a:ln>
                <a:effectLst>
                  <a:outerShdw blurRad="38100" dist="38100" dir="2700000" algn="tl">
                    <a:srgbClr val="C0C0C0"/>
                  </a:outerShdw>
                </a:effectLst>
                <a:uLnTx/>
                <a:uFillTx/>
                <a:sym typeface="+mn-ea"/>
              </a:rPr>
              <a:t>B </a:t>
            </a:r>
            <a:r>
              <a:rPr kumimoji="1" lang="en-US" altLang="zh-CN" b="1" noProof="0" dirty="0">
                <a:ln>
                  <a:noFill/>
                </a:ln>
                <a:effectLst>
                  <a:outerShdw blurRad="38100" dist="38100" dir="2700000" algn="tl">
                    <a:srgbClr val="C0C0C0"/>
                  </a:outerShdw>
                </a:effectLst>
                <a:uLnTx/>
                <a:uFillTx/>
                <a:sym typeface="+mn-ea"/>
              </a:rPr>
              <a:t>&lt;V</a:t>
            </a:r>
            <a:r>
              <a:rPr kumimoji="1" lang="en-US" altLang="zh-CN" b="1" baseline="-25000" noProof="0" dirty="0">
                <a:ln>
                  <a:noFill/>
                </a:ln>
                <a:effectLst>
                  <a:outerShdw blurRad="38100" dist="38100" dir="2700000" algn="tl">
                    <a:srgbClr val="C0C0C0"/>
                  </a:outerShdw>
                </a:effectLst>
                <a:uLnTx/>
                <a:uFillTx/>
                <a:sym typeface="+mn-ea"/>
              </a:rPr>
              <a:t>Y </a:t>
            </a:r>
            <a:r>
              <a:rPr kumimoji="1" lang="en-US" altLang="zh-CN" b="1" noProof="0" dirty="0">
                <a:ln>
                  <a:noFill/>
                </a:ln>
                <a:effectLst>
                  <a:outerShdw blurRad="38100" dist="38100" dir="2700000" algn="tl">
                    <a:srgbClr val="C0C0C0"/>
                  </a:outerShdw>
                </a:effectLst>
                <a:uLnTx/>
                <a:uFillTx/>
                <a:sym typeface="+mn-ea"/>
              </a:rPr>
              <a:t>, D</a:t>
            </a:r>
            <a:r>
              <a:rPr kumimoji="1" lang="en-US" altLang="zh-CN" b="1" baseline="-25000" noProof="0" dirty="0">
                <a:ln>
                  <a:noFill/>
                </a:ln>
                <a:effectLst>
                  <a:outerShdw blurRad="38100" dist="38100" dir="2700000" algn="tl">
                    <a:srgbClr val="C0C0C0"/>
                  </a:outerShdw>
                </a:effectLst>
                <a:uLnTx/>
                <a:uFillTx/>
                <a:sym typeface="+mn-ea"/>
              </a:rPr>
              <a:t>B</a:t>
            </a:r>
            <a:r>
              <a:rPr kumimoji="1" lang="zh-CN" altLang="zh-CN" b="1" noProof="0" dirty="0">
                <a:ln>
                  <a:noFill/>
                </a:ln>
                <a:effectLst>
                  <a:outerShdw blurRad="38100" dist="38100" dir="2700000" algn="tl">
                    <a:srgbClr val="C0C0C0"/>
                  </a:outerShdw>
                </a:effectLst>
                <a:uLnTx/>
                <a:uFillTx/>
                <a:sym typeface="+mn-ea"/>
              </a:rPr>
              <a:t>截止，</a:t>
            </a:r>
          </a:p>
          <a:p>
            <a:pPr marL="1710055" marR="0" indent="-1710055" defTabSz="914400">
              <a:spcBef>
                <a:spcPct val="13000"/>
              </a:spcBef>
              <a:buClrTx/>
              <a:buSzTx/>
              <a:buFontTx/>
              <a:defRPr/>
            </a:pPr>
            <a:r>
              <a:rPr kumimoji="1" lang="zh-CN" altLang="zh-CN" b="1" noProof="0" dirty="0">
                <a:ln>
                  <a:noFill/>
                </a:ln>
                <a:effectLst>
                  <a:outerShdw blurRad="38100" dist="38100" dir="2700000" algn="tl">
                    <a:srgbClr val="C0C0C0"/>
                  </a:outerShdw>
                </a:effectLst>
                <a:uLnTx/>
                <a:uFillTx/>
                <a:sym typeface="+mn-ea"/>
              </a:rPr>
              <a:t> </a:t>
            </a:r>
            <a:r>
              <a:rPr kumimoji="1" lang="en-US" altLang="zh-CN" b="1" noProof="0" dirty="0">
                <a:ln>
                  <a:noFill/>
                </a:ln>
                <a:effectLst>
                  <a:outerShdw blurRad="38100" dist="38100" dir="2700000" algn="tl">
                    <a:srgbClr val="C0C0C0"/>
                  </a:outerShdw>
                </a:effectLst>
                <a:uLnTx/>
                <a:uFillTx/>
                <a:sym typeface="+mn-ea"/>
              </a:rPr>
              <a:t>         </a:t>
            </a:r>
            <a:r>
              <a:rPr kumimoji="1" lang="zh-CN" altLang="en-US" b="1" noProof="0" dirty="0">
                <a:ln>
                  <a:noFill/>
                </a:ln>
                <a:effectLst>
                  <a:outerShdw blurRad="38100" dist="38100" dir="2700000" algn="tl">
                    <a:srgbClr val="C0C0C0"/>
                  </a:outerShdw>
                </a:effectLst>
                <a:uLnTx/>
                <a:uFillTx/>
                <a:sym typeface="+mn-ea"/>
              </a:rPr>
              <a:t>使得</a:t>
            </a:r>
            <a:r>
              <a:rPr kumimoji="1" lang="en-US" altLang="zh-CN" b="1" noProof="0" dirty="0">
                <a:ln>
                  <a:noFill/>
                </a:ln>
                <a:effectLst>
                  <a:outerShdw blurRad="38100" dist="38100" dir="2700000" algn="tl">
                    <a:srgbClr val="C0C0C0"/>
                  </a:outerShdw>
                </a:effectLst>
                <a:uLnTx/>
                <a:uFillTx/>
                <a:sym typeface="+mn-ea"/>
              </a:rPr>
              <a:t>V</a:t>
            </a:r>
            <a:r>
              <a:rPr kumimoji="1" lang="en-US" altLang="zh-CN" b="1" baseline="-25000" noProof="0" dirty="0">
                <a:ln>
                  <a:noFill/>
                </a:ln>
                <a:effectLst>
                  <a:outerShdw blurRad="38100" dist="38100" dir="2700000" algn="tl">
                    <a:srgbClr val="C0C0C0"/>
                  </a:outerShdw>
                </a:effectLst>
                <a:uLnTx/>
                <a:uFillTx/>
                <a:sym typeface="+mn-ea"/>
              </a:rPr>
              <a:t>B</a:t>
            </a:r>
            <a:r>
              <a:rPr kumimoji="1" lang="zh-CN" altLang="en-US" b="1" noProof="0" dirty="0">
                <a:ln>
                  <a:noFill/>
                </a:ln>
                <a:effectLst>
                  <a:outerShdw blurRad="38100" dist="38100" dir="2700000" algn="tl">
                    <a:srgbClr val="C0C0C0"/>
                  </a:outerShdw>
                </a:effectLst>
                <a:uLnTx/>
                <a:uFillTx/>
                <a:sym typeface="+mn-ea"/>
              </a:rPr>
              <a:t>与</a:t>
            </a:r>
            <a:r>
              <a:rPr kumimoji="1" lang="en-US" altLang="zh-CN" b="1" noProof="0" dirty="0">
                <a:ln>
                  <a:noFill/>
                </a:ln>
                <a:effectLst>
                  <a:outerShdw blurRad="38100" dist="38100" dir="2700000" algn="tl">
                    <a:srgbClr val="C0C0C0"/>
                  </a:outerShdw>
                </a:effectLst>
                <a:uLnTx/>
                <a:uFillTx/>
                <a:sym typeface="+mn-ea"/>
              </a:rPr>
              <a:t>V</a:t>
            </a:r>
            <a:r>
              <a:rPr kumimoji="1" lang="en-US" altLang="zh-CN" b="1" baseline="-25000" noProof="0" dirty="0">
                <a:ln>
                  <a:noFill/>
                </a:ln>
                <a:effectLst>
                  <a:outerShdw blurRad="38100" dist="38100" dir="2700000" algn="tl">
                    <a:srgbClr val="C0C0C0"/>
                  </a:outerShdw>
                </a:effectLst>
                <a:uLnTx/>
                <a:uFillTx/>
                <a:sym typeface="+mn-ea"/>
              </a:rPr>
              <a:t>Y</a:t>
            </a:r>
            <a:r>
              <a:rPr kumimoji="1" lang="zh-CN" altLang="en-US" b="1" noProof="0" dirty="0">
                <a:ln>
                  <a:noFill/>
                </a:ln>
                <a:effectLst>
                  <a:outerShdw blurRad="38100" dist="38100" dir="2700000" algn="tl">
                    <a:srgbClr val="C0C0C0"/>
                  </a:outerShdw>
                </a:effectLst>
                <a:uLnTx/>
                <a:uFillTx/>
                <a:sym typeface="+mn-ea"/>
              </a:rPr>
              <a:t>隔离，</a:t>
            </a:r>
            <a:r>
              <a:rPr kumimoji="1" lang="en-US" altLang="zh-CN" b="1" noProof="0" dirty="0">
                <a:ln>
                  <a:noFill/>
                </a:ln>
                <a:solidFill>
                  <a:srgbClr val="FF0000"/>
                </a:solidFill>
                <a:effectLst>
                  <a:outerShdw blurRad="38100" dist="38100" dir="2700000" algn="tl">
                    <a:srgbClr val="C0C0C0"/>
                  </a:outerShdw>
                </a:effectLst>
                <a:uLnTx/>
                <a:uFillTx/>
                <a:sym typeface="+mn-ea"/>
              </a:rPr>
              <a:t>D</a:t>
            </a:r>
            <a:r>
              <a:rPr kumimoji="1" lang="en-US" altLang="zh-CN" b="1" baseline="-25000" noProof="0" dirty="0">
                <a:ln>
                  <a:noFill/>
                </a:ln>
                <a:solidFill>
                  <a:srgbClr val="FF0000"/>
                </a:solidFill>
                <a:effectLst>
                  <a:outerShdw blurRad="38100" dist="38100" dir="2700000" algn="tl">
                    <a:srgbClr val="C0C0C0"/>
                  </a:outerShdw>
                </a:effectLst>
                <a:uLnTx/>
                <a:uFillTx/>
                <a:sym typeface="+mn-ea"/>
              </a:rPr>
              <a:t>B </a:t>
            </a:r>
            <a:r>
              <a:rPr kumimoji="1" lang="zh-CN" altLang="en-US" b="1" noProof="0" dirty="0">
                <a:ln>
                  <a:noFill/>
                </a:ln>
                <a:solidFill>
                  <a:srgbClr val="FF0000"/>
                </a:solidFill>
                <a:effectLst>
                  <a:outerShdw blurRad="38100" dist="38100" dir="2700000" algn="tl">
                    <a:srgbClr val="C0C0C0"/>
                  </a:outerShdw>
                </a:effectLst>
                <a:uLnTx/>
                <a:uFillTx/>
                <a:sym typeface="+mn-ea"/>
              </a:rPr>
              <a:t>起到隔离作用</a:t>
            </a:r>
            <a:r>
              <a:rPr kumimoji="1" lang="zh-CN" altLang="en-US" b="1" noProof="0" dirty="0">
                <a:ln>
                  <a:noFill/>
                </a:ln>
                <a:effectLst>
                  <a:outerShdw blurRad="38100" dist="38100" dir="2700000" algn="tl">
                    <a:srgbClr val="C0C0C0"/>
                  </a:outerShdw>
                </a:effectLst>
                <a:uLnTx/>
                <a:uFillTx/>
                <a:sym typeface="+mn-ea"/>
              </a:rPr>
              <a:t>。</a:t>
            </a:r>
            <a:endParaRPr kumimoji="1" lang="en-US" altLang="zh-CN" b="1" baseline="-25000" noProof="0" dirty="0">
              <a:ln>
                <a:noFill/>
              </a:ln>
              <a:effectLst>
                <a:outerShdw blurRad="38100" dist="38100" dir="2700000" algn="tl">
                  <a:srgbClr val="C0C0C0"/>
                </a:outerShdw>
              </a:effectLst>
              <a:uLnTx/>
              <a:uFillTx/>
              <a:sym typeface="+mn-ea"/>
            </a:endParaRPr>
          </a:p>
          <a:p>
            <a:pPr marL="1710055" marR="0" indent="-1710055" defTabSz="914400">
              <a:spcBef>
                <a:spcPct val="13000"/>
              </a:spcBef>
              <a:buClrTx/>
              <a:buSzTx/>
              <a:buFontTx/>
              <a:defRPr/>
            </a:pPr>
            <a:endParaRPr kumimoji="1" lang="en-US" b="1" kern="1200" cap="none" spc="0" normalizeH="0" baseline="0" noProof="0" dirty="0">
              <a:effectLst>
                <a:outerShdw blurRad="38100" dist="38100" dir="2700000" algn="tl">
                  <a:srgbClr val="C0C0C0"/>
                </a:outerShdw>
              </a:effectLst>
              <a:latin typeface="楷体_GB2312" pitchFamily="49" charset="-122"/>
              <a:ea typeface="楷体_GB2312" pitchFamily="49" charset="-122"/>
              <a:cs typeface="+mn-cs"/>
            </a:endParaRPr>
          </a:p>
        </p:txBody>
      </p:sp>
      <p:sp>
        <p:nvSpPr>
          <p:cNvPr id="50181" name="Text Box 5"/>
          <p:cNvSpPr txBox="1"/>
          <p:nvPr/>
        </p:nvSpPr>
        <p:spPr>
          <a:xfrm>
            <a:off x="386239" y="387826"/>
            <a:ext cx="836295" cy="521970"/>
          </a:xfrm>
          <a:prstGeom prst="rect">
            <a:avLst/>
          </a:prstGeom>
          <a:noFill/>
          <a:ln w="38100">
            <a:noFill/>
          </a:ln>
        </p:spPr>
        <p:txBody>
          <a:bodyPr wrap="none" anchor="ctr" anchorCtr="0">
            <a:spAutoFit/>
          </a:bodyPr>
          <a:lstStyle/>
          <a:p>
            <a:pPr algn="ctr">
              <a:spcBef>
                <a:spcPct val="50000"/>
              </a:spcBef>
            </a:pPr>
            <a:r>
              <a:rPr lang="zh-CN" altLang="en-US" sz="2800" b="1" dirty="0">
                <a:latin typeface="Times New Roman" panose="02020603050405020304" pitchFamily="18" charset="0"/>
                <a:ea typeface="宋体" panose="02010600030101010101" pitchFamily="2" charset="-122"/>
              </a:rPr>
              <a:t>例</a:t>
            </a:r>
            <a:r>
              <a:rPr lang="en-US" altLang="zh-CN" sz="2800" b="1" dirty="0">
                <a:latin typeface="Times New Roman" panose="02020603050405020304" pitchFamily="18" charset="0"/>
                <a:ea typeface="宋体" panose="02010600030101010101" pitchFamily="2" charset="-122"/>
              </a:rPr>
              <a:t>3:</a:t>
            </a:r>
          </a:p>
        </p:txBody>
      </p:sp>
      <p:sp>
        <p:nvSpPr>
          <p:cNvPr id="73737" name="Rectangle 9"/>
          <p:cNvSpPr>
            <a:spLocks noChangeArrowheads="1"/>
          </p:cNvSpPr>
          <p:nvPr/>
        </p:nvSpPr>
        <p:spPr bwMode="auto">
          <a:xfrm>
            <a:off x="1331595" y="387985"/>
            <a:ext cx="6931025" cy="1021715"/>
          </a:xfrm>
          <a:prstGeom prst="rect">
            <a:avLst/>
          </a:prstGeom>
          <a:noFill/>
          <a:ln w="9525">
            <a:noFill/>
            <a:miter lim="800000"/>
          </a:ln>
          <a:effectLst/>
        </p:spPr>
        <p:txBody>
          <a:bodyPr wrap="square">
            <a:noAutofit/>
          </a:bodyPr>
          <a:lstStyle/>
          <a:p>
            <a:pPr marL="0" marR="0" lvl="0" indent="0" algn="l" defTabSz="914400" rtl="0" eaLnBrk="1" fontAlgn="base" latinLnBrk="0" hangingPunct="1">
              <a:lnSpc>
                <a:spcPct val="100000"/>
              </a:lnSpc>
              <a:spcBef>
                <a:spcPct val="13000"/>
              </a:spcBef>
              <a:spcAft>
                <a:spcPct val="0"/>
              </a:spcAft>
              <a:buClrTx/>
              <a:buSzTx/>
              <a:buFontTx/>
              <a:buNone/>
              <a:defRPr/>
            </a:pPr>
            <a:r>
              <a:rPr kumimoji="1" lang="zh-CN"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电路如图，输入端</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en-US" altLang="zh-CN"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a:t>
            </a:r>
            <a:r>
              <a:rPr kumimoji="1" lang="en-US" altLang="zh-CN" sz="2800" b="1" noProof="0" dirty="0">
                <a:ln>
                  <a:noFill/>
                </a:ln>
                <a:effectLst>
                  <a:outerShdw blurRad="38100" dist="38100" dir="2700000" algn="tl">
                    <a:srgbClr val="C0C0C0"/>
                  </a:outerShdw>
                </a:effectLst>
                <a:uLnTx/>
                <a:uFillTx/>
                <a:sym typeface="+mn-ea"/>
              </a:rPr>
              <a:t>=+3V</a:t>
            </a:r>
            <a:r>
              <a:rPr kumimoji="1" lang="zh-CN" altLang="en-US" sz="2800" b="1" noProof="0" dirty="0">
                <a:ln>
                  <a:noFill/>
                </a:ln>
                <a:effectLst>
                  <a:outerShdw blurRad="38100" dist="38100" dir="2700000" algn="tl">
                    <a:srgbClr val="C0C0C0"/>
                  </a:outerShdw>
                </a:effectLst>
                <a:uLnTx/>
                <a:uFillTx/>
                <a:sym typeface="+mn-ea"/>
              </a:rPr>
              <a:t>，</a:t>
            </a:r>
            <a:r>
              <a:rPr kumimoji="1" lang="en-US" altLang="zh-CN" sz="2800" b="1" noProof="0" dirty="0">
                <a:ln>
                  <a:noFill/>
                </a:ln>
                <a:effectLst>
                  <a:outerShdw blurRad="38100" dist="38100" dir="2700000" algn="tl">
                    <a:srgbClr val="C0C0C0"/>
                  </a:outerShdw>
                </a:effectLst>
                <a:uLnTx/>
                <a:uFillTx/>
                <a:sym typeface="+mn-ea"/>
              </a:rPr>
              <a:t>V</a:t>
            </a:r>
            <a:r>
              <a:rPr kumimoji="1" lang="en-US" altLang="zh-CN" sz="2800" b="1" baseline="-25000" noProof="0" dirty="0">
                <a:ln>
                  <a:noFill/>
                </a:ln>
                <a:effectLst>
                  <a:outerShdw blurRad="38100" dist="38100" dir="2700000" algn="tl">
                    <a:srgbClr val="C0C0C0"/>
                  </a:outerShdw>
                </a:effectLst>
                <a:uLnTx/>
                <a:uFillTx/>
                <a:sym typeface="+mn-ea"/>
              </a:rPr>
              <a:t>B</a:t>
            </a:r>
            <a:r>
              <a:rPr kumimoji="1" lang="en-US" altLang="zh-CN" sz="2800" b="1" noProof="0" dirty="0">
                <a:ln>
                  <a:noFill/>
                </a:ln>
                <a:effectLst>
                  <a:outerShdw blurRad="38100" dist="38100" dir="2700000" algn="tl">
                    <a:srgbClr val="C0C0C0"/>
                  </a:outerShdw>
                </a:effectLst>
                <a:uLnTx/>
                <a:uFillTx/>
                <a:sym typeface="+mn-ea"/>
              </a:rPr>
              <a:t>=0V</a:t>
            </a:r>
            <a:r>
              <a:rPr kumimoji="1" lang="zh-CN" altLang="en-US" sz="2800" b="1" noProof="0" dirty="0">
                <a:ln>
                  <a:noFill/>
                </a:ln>
                <a:effectLst>
                  <a:outerShdw blurRad="38100" dist="38100" dir="2700000" algn="tl">
                    <a:srgbClr val="C0C0C0"/>
                  </a:outerShdw>
                </a:effectLst>
                <a:uLnTx/>
                <a:uFillTx/>
                <a:sym typeface="+mn-ea"/>
              </a:rPr>
              <a:t>，试求输出端</a:t>
            </a:r>
            <a:r>
              <a:rPr kumimoji="1" lang="en-US" altLang="zh-CN" sz="2800" b="1" noProof="0" dirty="0">
                <a:ln>
                  <a:noFill/>
                </a:ln>
                <a:effectLst>
                  <a:outerShdw blurRad="38100" dist="38100" dir="2700000" algn="tl">
                    <a:srgbClr val="C0C0C0"/>
                  </a:outerShdw>
                </a:effectLst>
                <a:uLnTx/>
                <a:uFillTx/>
                <a:sym typeface="+mn-ea"/>
              </a:rPr>
              <a:t>Y</a:t>
            </a:r>
            <a:r>
              <a:rPr kumimoji="1" lang="zh-CN" altLang="en-US" sz="2800" b="1" noProof="0" dirty="0">
                <a:ln>
                  <a:noFill/>
                </a:ln>
                <a:effectLst>
                  <a:outerShdw blurRad="38100" dist="38100" dir="2700000" algn="tl">
                    <a:srgbClr val="C0C0C0"/>
                  </a:outerShdw>
                </a:effectLst>
                <a:uLnTx/>
                <a:uFillTx/>
                <a:sym typeface="+mn-ea"/>
              </a:rPr>
              <a:t>的电位</a:t>
            </a:r>
            <a:r>
              <a:rPr kumimoji="1" lang="en-US" altLang="zh-CN" sz="2800" b="1" noProof="0" dirty="0">
                <a:ln>
                  <a:noFill/>
                </a:ln>
                <a:effectLst>
                  <a:outerShdw blurRad="38100" dist="38100" dir="2700000" algn="tl">
                    <a:srgbClr val="C0C0C0"/>
                  </a:outerShdw>
                </a:effectLst>
                <a:uLnTx/>
                <a:uFillTx/>
                <a:sym typeface="+mn-ea"/>
              </a:rPr>
              <a:t>V</a:t>
            </a:r>
            <a:r>
              <a:rPr kumimoji="1" lang="en-US" altLang="zh-CN" sz="2800" b="1" baseline="-25000" noProof="0" dirty="0">
                <a:ln>
                  <a:noFill/>
                </a:ln>
                <a:effectLst>
                  <a:outerShdw blurRad="38100" dist="38100" dir="2700000" algn="tl">
                    <a:srgbClr val="C0C0C0"/>
                  </a:outerShdw>
                </a:effectLst>
                <a:uLnTx/>
                <a:uFillTx/>
                <a:sym typeface="+mn-ea"/>
              </a:rPr>
              <a:t>Y</a:t>
            </a:r>
            <a:endParaRPr kumimoji="1" lang="zh-CN" altLang="en-US"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mn-ea"/>
            </a:endParaRPr>
          </a:p>
          <a:p>
            <a:pPr marL="0" marR="0" lvl="0" indent="0" algn="l" defTabSz="914400" rtl="0" eaLnBrk="1" fontAlgn="base" latinLnBrk="0" hangingPunct="1">
              <a:lnSpc>
                <a:spcPct val="100000"/>
              </a:lnSpc>
              <a:spcBef>
                <a:spcPct val="13000"/>
              </a:spcBef>
              <a:spcAft>
                <a:spcPct val="0"/>
              </a:spcAft>
              <a:buClrTx/>
              <a:buSzTx/>
              <a:buFontTx/>
              <a:buNone/>
              <a:defRPr/>
            </a:pPr>
            <a:endParaRPr kumimoji="1" lang="zh-CN" altLang="en-US" sz="2800" b="1" i="0" u="none" strike="noStrike" kern="1200" cap="none" spc="0" normalizeH="0" baseline="-2500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mn-ea"/>
            </a:endParaRPr>
          </a:p>
        </p:txBody>
      </p:sp>
      <p:sp>
        <p:nvSpPr>
          <p:cNvPr id="50183" name="AutoShape 1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84" name="AutoShape 1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0185" name="AutoShape 1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4" name="组合 23"/>
          <p:cNvGrpSpPr/>
          <p:nvPr/>
        </p:nvGrpSpPr>
        <p:grpSpPr>
          <a:xfrm>
            <a:off x="2926715" y="1719580"/>
            <a:ext cx="3988435" cy="2493010"/>
            <a:chOff x="4609" y="2708"/>
            <a:chExt cx="6281" cy="3926"/>
          </a:xfrm>
        </p:grpSpPr>
        <p:sp>
          <p:nvSpPr>
            <p:cNvPr id="2" name="等腰三角形 1"/>
            <p:cNvSpPr/>
            <p:nvPr/>
          </p:nvSpPr>
          <p:spPr>
            <a:xfrm rot="5400000">
              <a:off x="6562" y="3620"/>
              <a:ext cx="283" cy="284"/>
            </a:xfrm>
            <a:prstGeom prst="triangle">
              <a:avLst/>
            </a:prstGeom>
            <a:ln>
              <a:solidFill>
                <a:schemeClr val="tx1"/>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solidFill>
                    <a:sysClr val="windowText" lastClr="000000"/>
                  </a:solidFill>
                </a:ln>
                <a:solidFill>
                  <a:schemeClr val="tx1"/>
                </a:solidFill>
                <a:effectLst/>
                <a:latin typeface="Times New Roman" panose="02020603050405020304" pitchFamily="18" charset="0"/>
                <a:ea typeface="宋体" panose="02010600030101010101" pitchFamily="2" charset="-122"/>
              </a:endParaRPr>
            </a:p>
          </p:txBody>
        </p:sp>
        <p:cxnSp>
          <p:nvCxnSpPr>
            <p:cNvPr id="3" name="直接连接符 2"/>
            <p:cNvCxnSpPr/>
            <p:nvPr/>
          </p:nvCxnSpPr>
          <p:spPr>
            <a:xfrm>
              <a:off x="6845" y="3550"/>
              <a:ext cx="1" cy="425"/>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5" name="直接连接符 4"/>
            <p:cNvCxnSpPr/>
            <p:nvPr/>
          </p:nvCxnSpPr>
          <p:spPr>
            <a:xfrm flipH="1">
              <a:off x="5569" y="3763"/>
              <a:ext cx="2551" cy="0"/>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6" name="椭圆 5"/>
            <p:cNvSpPr/>
            <p:nvPr/>
          </p:nvSpPr>
          <p:spPr>
            <a:xfrm>
              <a:off x="5427" y="3693"/>
              <a:ext cx="142" cy="141"/>
            </a:xfrm>
            <a:prstGeom prst="ellipse">
              <a:avLst/>
            </a:prstGeom>
            <a:ln>
              <a:solidFill>
                <a:srgbClr val="003300"/>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7" name="文本框 6"/>
            <p:cNvSpPr txBox="1"/>
            <p:nvPr/>
          </p:nvSpPr>
          <p:spPr>
            <a:xfrm>
              <a:off x="4718" y="3344"/>
              <a:ext cx="709" cy="822"/>
            </a:xfrm>
            <a:prstGeom prst="rect">
              <a:avLst/>
            </a:prstGeom>
            <a:noFill/>
          </p:spPr>
          <p:txBody>
            <a:bodyPr wrap="square" rtlCol="0" anchor="t">
              <a:spAutoFit/>
            </a:bodyPr>
            <a:lstStyle/>
            <a:p>
              <a:r>
                <a:rPr kumimoji="1" lang="en-US" altLang="zh-CN" sz="2800" b="1" noProof="0" dirty="0">
                  <a:ln>
                    <a:noFill/>
                  </a:ln>
                  <a:effectLst>
                    <a:outerShdw blurRad="38100" dist="38100" dir="2700000" algn="tl">
                      <a:srgbClr val="C0C0C0"/>
                    </a:outerShdw>
                  </a:effectLst>
                  <a:uLnTx/>
                  <a:uFillTx/>
                  <a:sym typeface="+mn-ea"/>
                </a:rPr>
                <a:t>A</a:t>
              </a:r>
            </a:p>
          </p:txBody>
        </p:sp>
        <p:sp>
          <p:nvSpPr>
            <p:cNvPr id="8" name="文本框 7"/>
            <p:cNvSpPr txBox="1"/>
            <p:nvPr/>
          </p:nvSpPr>
          <p:spPr>
            <a:xfrm>
              <a:off x="6278" y="2769"/>
              <a:ext cx="1706" cy="689"/>
            </a:xfrm>
            <a:prstGeom prst="rect">
              <a:avLst/>
            </a:prstGeom>
            <a:noFill/>
          </p:spPr>
          <p:txBody>
            <a:bodyPr wrap="square" rtlCol="0" anchor="t">
              <a:noAutofit/>
            </a:bodyPr>
            <a:lstStyle/>
            <a:p>
              <a:r>
                <a:rPr kumimoji="1" lang="en-US" altLang="zh-CN" sz="2800" b="1" noProof="0" dirty="0">
                  <a:ln>
                    <a:noFill/>
                  </a:ln>
                  <a:effectLst>
                    <a:outerShdw blurRad="38100" dist="38100" dir="2700000" algn="tl">
                      <a:srgbClr val="C0C0C0"/>
                    </a:outerShdw>
                  </a:effectLst>
                  <a:uLnTx/>
                  <a:uFillTx/>
                  <a:sym typeface="+mn-ea"/>
                </a:rPr>
                <a:t>D</a:t>
              </a:r>
              <a:r>
                <a:rPr kumimoji="1" lang="en-US" altLang="zh-CN" sz="2800" b="1" baseline="-25000" noProof="0" dirty="0">
                  <a:ln>
                    <a:noFill/>
                  </a:ln>
                  <a:effectLst>
                    <a:outerShdw blurRad="38100" dist="38100" dir="2700000" algn="tl">
                      <a:srgbClr val="C0C0C0"/>
                    </a:outerShdw>
                  </a:effectLst>
                  <a:uLnTx/>
                  <a:uFillTx/>
                  <a:sym typeface="+mn-ea"/>
                </a:rPr>
                <a:t>A</a:t>
              </a:r>
            </a:p>
          </p:txBody>
        </p:sp>
        <p:sp>
          <p:nvSpPr>
            <p:cNvPr id="9" name="文本框 8"/>
            <p:cNvSpPr txBox="1"/>
            <p:nvPr/>
          </p:nvSpPr>
          <p:spPr>
            <a:xfrm>
              <a:off x="4609" y="2708"/>
              <a:ext cx="1669" cy="822"/>
            </a:xfrm>
            <a:prstGeom prst="rect">
              <a:avLst/>
            </a:prstGeom>
            <a:noFill/>
          </p:spPr>
          <p:txBody>
            <a:bodyPr wrap="square" rtlCol="0" anchor="t">
              <a:spAutoFit/>
            </a:bodyPr>
            <a:lstStyle/>
            <a:p>
              <a:r>
                <a:rPr kumimoji="1" lang="en-US" altLang="zh-CN" sz="2800" b="1" noProof="0" dirty="0">
                  <a:ln>
                    <a:noFill/>
                  </a:ln>
                  <a:solidFill>
                    <a:srgbClr val="FF0000"/>
                  </a:solidFill>
                  <a:effectLst>
                    <a:outerShdw blurRad="38100" dist="38100" dir="2700000" algn="tl">
                      <a:srgbClr val="C0C0C0"/>
                    </a:outerShdw>
                  </a:effectLst>
                  <a:uLnTx/>
                  <a:uFillTx/>
                  <a:sym typeface="+mn-ea"/>
                </a:rPr>
                <a:t>+3V</a:t>
              </a:r>
            </a:p>
          </p:txBody>
        </p:sp>
        <p:sp>
          <p:nvSpPr>
            <p:cNvPr id="10" name="等腰三角形 9"/>
            <p:cNvSpPr/>
            <p:nvPr/>
          </p:nvSpPr>
          <p:spPr>
            <a:xfrm rot="5400000">
              <a:off x="6567" y="4507"/>
              <a:ext cx="283" cy="284"/>
            </a:xfrm>
            <a:prstGeom prst="triangle">
              <a:avLst/>
            </a:prstGeom>
            <a:ln>
              <a:solidFill>
                <a:schemeClr val="tx1"/>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solidFill>
                    <a:sysClr val="windowText" lastClr="000000"/>
                  </a:solidFill>
                </a:ln>
                <a:solidFill>
                  <a:schemeClr val="tx1"/>
                </a:solidFill>
                <a:effectLst/>
                <a:latin typeface="Times New Roman" panose="02020603050405020304" pitchFamily="18" charset="0"/>
                <a:ea typeface="宋体" panose="02010600030101010101" pitchFamily="2" charset="-122"/>
              </a:endParaRPr>
            </a:p>
          </p:txBody>
        </p:sp>
        <p:cxnSp>
          <p:nvCxnSpPr>
            <p:cNvPr id="11" name="直接连接符 10"/>
            <p:cNvCxnSpPr/>
            <p:nvPr/>
          </p:nvCxnSpPr>
          <p:spPr>
            <a:xfrm>
              <a:off x="6850" y="4437"/>
              <a:ext cx="1" cy="425"/>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2" name="直接连接符 11"/>
            <p:cNvCxnSpPr/>
            <p:nvPr/>
          </p:nvCxnSpPr>
          <p:spPr>
            <a:xfrm flipH="1">
              <a:off x="5574" y="4620"/>
              <a:ext cx="3823" cy="30"/>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13" name="椭圆 12"/>
            <p:cNvSpPr/>
            <p:nvPr/>
          </p:nvSpPr>
          <p:spPr>
            <a:xfrm>
              <a:off x="5432" y="4580"/>
              <a:ext cx="142" cy="141"/>
            </a:xfrm>
            <a:prstGeom prst="ellipse">
              <a:avLst/>
            </a:prstGeom>
            <a:ln>
              <a:solidFill>
                <a:srgbClr val="003300"/>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14" name="文本框 13"/>
            <p:cNvSpPr txBox="1"/>
            <p:nvPr/>
          </p:nvSpPr>
          <p:spPr>
            <a:xfrm>
              <a:off x="4724" y="4224"/>
              <a:ext cx="778" cy="822"/>
            </a:xfrm>
            <a:prstGeom prst="rect">
              <a:avLst/>
            </a:prstGeom>
            <a:noFill/>
          </p:spPr>
          <p:txBody>
            <a:bodyPr wrap="square" rtlCol="0" anchor="t">
              <a:spAutoFit/>
            </a:bodyPr>
            <a:lstStyle/>
            <a:p>
              <a:r>
                <a:rPr kumimoji="1" lang="en-US" altLang="zh-CN" sz="2800" b="1" noProof="0" dirty="0">
                  <a:ln>
                    <a:noFill/>
                  </a:ln>
                  <a:effectLst>
                    <a:outerShdw blurRad="38100" dist="38100" dir="2700000" algn="tl">
                      <a:srgbClr val="C0C0C0"/>
                    </a:outerShdw>
                  </a:effectLst>
                  <a:uLnTx/>
                  <a:uFillTx/>
                  <a:sym typeface="+mn-ea"/>
                </a:rPr>
                <a:t>B</a:t>
              </a:r>
            </a:p>
          </p:txBody>
        </p:sp>
        <p:sp>
          <p:nvSpPr>
            <p:cNvPr id="15" name="文本框 14"/>
            <p:cNvSpPr txBox="1"/>
            <p:nvPr/>
          </p:nvSpPr>
          <p:spPr>
            <a:xfrm>
              <a:off x="6349" y="4874"/>
              <a:ext cx="1210" cy="822"/>
            </a:xfrm>
            <a:prstGeom prst="rect">
              <a:avLst/>
            </a:prstGeom>
            <a:noFill/>
          </p:spPr>
          <p:txBody>
            <a:bodyPr wrap="square" rtlCol="0" anchor="t">
              <a:spAutoFit/>
            </a:bodyPr>
            <a:lstStyle/>
            <a:p>
              <a:r>
                <a:rPr kumimoji="1" lang="en-US" altLang="zh-CN" sz="2800" b="1" noProof="0" dirty="0">
                  <a:ln>
                    <a:noFill/>
                  </a:ln>
                  <a:effectLst>
                    <a:outerShdw blurRad="38100" dist="38100" dir="2700000" algn="tl">
                      <a:srgbClr val="C0C0C0"/>
                    </a:outerShdw>
                  </a:effectLst>
                  <a:uLnTx/>
                  <a:uFillTx/>
                  <a:sym typeface="+mn-ea"/>
                </a:rPr>
                <a:t>D</a:t>
              </a:r>
              <a:r>
                <a:rPr kumimoji="1" lang="en-US" altLang="zh-CN" sz="2800" b="1" baseline="-25000" noProof="0" dirty="0">
                  <a:ln>
                    <a:noFill/>
                  </a:ln>
                  <a:effectLst>
                    <a:outerShdw blurRad="38100" dist="38100" dir="2700000" algn="tl">
                      <a:srgbClr val="C0C0C0"/>
                    </a:outerShdw>
                  </a:effectLst>
                  <a:uLnTx/>
                  <a:uFillTx/>
                  <a:sym typeface="+mn-ea"/>
                </a:rPr>
                <a:t>B</a:t>
              </a:r>
            </a:p>
          </p:txBody>
        </p:sp>
        <p:sp>
          <p:nvSpPr>
            <p:cNvPr id="16" name="文本框 15"/>
            <p:cNvSpPr txBox="1"/>
            <p:nvPr/>
          </p:nvSpPr>
          <p:spPr>
            <a:xfrm>
              <a:off x="4653" y="4862"/>
              <a:ext cx="1182" cy="822"/>
            </a:xfrm>
            <a:prstGeom prst="rect">
              <a:avLst/>
            </a:prstGeom>
            <a:noFill/>
          </p:spPr>
          <p:txBody>
            <a:bodyPr wrap="square" rtlCol="0" anchor="t">
              <a:spAutoFit/>
            </a:bodyPr>
            <a:lstStyle/>
            <a:p>
              <a:r>
                <a:rPr kumimoji="1" lang="en-US" altLang="zh-CN" sz="2800" b="1" noProof="0" dirty="0">
                  <a:ln>
                    <a:noFill/>
                  </a:ln>
                  <a:solidFill>
                    <a:srgbClr val="FF0000"/>
                  </a:solidFill>
                  <a:effectLst>
                    <a:outerShdw blurRad="38100" dist="38100" dir="2700000" algn="tl">
                      <a:srgbClr val="C0C0C0"/>
                    </a:outerShdw>
                  </a:effectLst>
                  <a:uLnTx/>
                  <a:uFillTx/>
                  <a:sym typeface="+mn-ea"/>
                </a:rPr>
                <a:t>0V</a:t>
              </a:r>
            </a:p>
          </p:txBody>
        </p:sp>
        <p:sp>
          <p:nvSpPr>
            <p:cNvPr id="17" name="椭圆 16"/>
            <p:cNvSpPr/>
            <p:nvPr/>
          </p:nvSpPr>
          <p:spPr>
            <a:xfrm>
              <a:off x="9397" y="4549"/>
              <a:ext cx="142" cy="141"/>
            </a:xfrm>
            <a:prstGeom prst="ellipse">
              <a:avLst/>
            </a:prstGeom>
            <a:ln>
              <a:solidFill>
                <a:srgbClr val="003300"/>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cxnSp>
          <p:nvCxnSpPr>
            <p:cNvPr id="18" name="直接连接符 17"/>
            <p:cNvCxnSpPr/>
            <p:nvPr/>
          </p:nvCxnSpPr>
          <p:spPr>
            <a:xfrm flipV="1">
              <a:off x="8121" y="3770"/>
              <a:ext cx="0" cy="1275"/>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19" name="文本框 18"/>
            <p:cNvSpPr txBox="1"/>
            <p:nvPr/>
          </p:nvSpPr>
          <p:spPr>
            <a:xfrm>
              <a:off x="9680" y="4170"/>
              <a:ext cx="1210" cy="822"/>
            </a:xfrm>
            <a:prstGeom prst="rect">
              <a:avLst/>
            </a:prstGeom>
            <a:noFill/>
          </p:spPr>
          <p:txBody>
            <a:bodyPr wrap="square" rtlCol="0" anchor="t">
              <a:spAutoFit/>
            </a:bodyPr>
            <a:lstStyle/>
            <a:p>
              <a:r>
                <a:rPr kumimoji="1" lang="en-US" altLang="zh-CN" sz="2800" b="1" noProof="0" dirty="0">
                  <a:ln>
                    <a:noFill/>
                  </a:ln>
                  <a:effectLst>
                    <a:outerShdw blurRad="38100" dist="38100" dir="2700000" algn="tl">
                      <a:srgbClr val="C0C0C0"/>
                    </a:outerShdw>
                  </a:effectLst>
                  <a:uLnTx/>
                  <a:uFillTx/>
                  <a:sym typeface="+mn-ea"/>
                </a:rPr>
                <a:t>V</a:t>
              </a:r>
              <a:r>
                <a:rPr kumimoji="1" lang="en-US" altLang="zh-CN" sz="2800" b="1" baseline="-25000" noProof="0" dirty="0">
                  <a:ln>
                    <a:noFill/>
                  </a:ln>
                  <a:effectLst>
                    <a:outerShdw blurRad="38100" dist="38100" dir="2700000" algn="tl">
                      <a:srgbClr val="C0C0C0"/>
                    </a:outerShdw>
                  </a:effectLst>
                  <a:uLnTx/>
                  <a:uFillTx/>
                  <a:sym typeface="+mn-ea"/>
                </a:rPr>
                <a:t>Y</a:t>
              </a:r>
            </a:p>
          </p:txBody>
        </p:sp>
        <p:sp>
          <p:nvSpPr>
            <p:cNvPr id="20" name="椭圆 19"/>
            <p:cNvSpPr/>
            <p:nvPr/>
          </p:nvSpPr>
          <p:spPr>
            <a:xfrm>
              <a:off x="8050" y="6108"/>
              <a:ext cx="142" cy="141"/>
            </a:xfrm>
            <a:prstGeom prst="ellipse">
              <a:avLst/>
            </a:prstGeom>
            <a:ln>
              <a:solidFill>
                <a:srgbClr val="003300"/>
              </a:solidFill>
              <a:headEnd type="none" w="med" len="med"/>
              <a:tailEnd type="none" w="med" len="med"/>
            </a:ln>
          </p:spPr>
          <p:style>
            <a:lnRef idx="2">
              <a:schemeClr val="accent1"/>
            </a:lnRef>
            <a:fillRef idx="0">
              <a:srgbClr val="FFFFFF"/>
            </a:fillRef>
            <a:effectRef idx="0">
              <a:srgbClr val="FFFFFF"/>
            </a:effectRef>
            <a:fontRef idx="minor">
              <a:schemeClr val="tx1"/>
            </a:fontRef>
          </p:style>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21" name="矩形 20"/>
            <p:cNvSpPr/>
            <p:nvPr/>
          </p:nvSpPr>
          <p:spPr>
            <a:xfrm>
              <a:off x="8037" y="5052"/>
              <a:ext cx="213" cy="496"/>
            </a:xfrm>
            <a:prstGeom prst="rect">
              <a:avLst/>
            </a:prstGeom>
            <a:noFill/>
            <a:ln w="222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cxnSp>
          <p:nvCxnSpPr>
            <p:cNvPr id="22" name="直接连接符 21"/>
            <p:cNvCxnSpPr/>
            <p:nvPr/>
          </p:nvCxnSpPr>
          <p:spPr>
            <a:xfrm flipV="1">
              <a:off x="8121" y="5541"/>
              <a:ext cx="0" cy="567"/>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23" name="文本框 22"/>
            <p:cNvSpPr txBox="1"/>
            <p:nvPr/>
          </p:nvSpPr>
          <p:spPr>
            <a:xfrm>
              <a:off x="8192" y="5812"/>
              <a:ext cx="1669" cy="822"/>
            </a:xfrm>
            <a:prstGeom prst="rect">
              <a:avLst/>
            </a:prstGeom>
            <a:noFill/>
          </p:spPr>
          <p:txBody>
            <a:bodyPr wrap="square" rtlCol="0" anchor="t">
              <a:spAutoFit/>
            </a:bodyPr>
            <a:lstStyle/>
            <a:p>
              <a:r>
                <a:rPr kumimoji="1" lang="en-US" altLang="zh-CN" sz="2800" b="1" noProof="0" dirty="0">
                  <a:ln>
                    <a:noFill/>
                  </a:ln>
                  <a:solidFill>
                    <a:srgbClr val="FF0000"/>
                  </a:solidFill>
                  <a:effectLst>
                    <a:outerShdw blurRad="38100" dist="38100" dir="2700000" algn="tl">
                      <a:srgbClr val="C0C0C0"/>
                    </a:outerShdw>
                  </a:effectLst>
                  <a:uLnTx/>
                  <a:uFillTx/>
                  <a:sym typeface="+mn-ea"/>
                </a:rPr>
                <a:t>-12V</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37"/>
                                        </p:tgtEl>
                                        <p:attrNameLst>
                                          <p:attrName>style.visibility</p:attrName>
                                        </p:attrNameLst>
                                      </p:cBhvr>
                                      <p:to>
                                        <p:strVal val="visible"/>
                                      </p:to>
                                    </p:set>
                                    <p:animEffect transition="in" filter="wipe(left)">
                                      <p:cBhvr>
                                        <p:cTn id="7" dur="500"/>
                                        <p:tgtEl>
                                          <p:spTgt spid="737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3730"/>
                                        </p:tgtEl>
                                        <p:attrNameLst>
                                          <p:attrName>style.visibility</p:attrName>
                                        </p:attrNameLst>
                                      </p:cBhvr>
                                      <p:to>
                                        <p:strVal val="visible"/>
                                      </p:to>
                                    </p:set>
                                    <p:animEffect transition="in" filter="wipe(left)">
                                      <p:cBhvr>
                                        <p:cTn id="12" dur="500"/>
                                        <p:tgtEl>
                                          <p:spTgt spid="737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0" grpId="0" bldLvl="0" animBg="1"/>
      <p:bldP spid="7373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218" name="Rectangle 2"/>
          <p:cNvSpPr/>
          <p:nvPr/>
        </p:nvSpPr>
        <p:spPr>
          <a:xfrm>
            <a:off x="655638" y="304800"/>
            <a:ext cx="7696200" cy="533400"/>
          </a:xfrm>
          <a:prstGeom prst="rect">
            <a:avLst/>
          </a:prstGeom>
          <a:noFill/>
          <a:ln w="9525">
            <a:noFill/>
          </a:ln>
        </p:spPr>
        <p:txBody>
          <a:bodyPr anchor="ctr" anchorCtr="0"/>
          <a:lstStyle/>
          <a:p>
            <a:pPr algn="ctr"/>
            <a:r>
              <a:rPr lang="en-US" altLang="zh-CN" sz="3600" b="1" dirty="0">
                <a:solidFill>
                  <a:srgbClr val="C00000"/>
                </a:solidFill>
                <a:latin typeface="微软雅黑" panose="020B0503020204020204" pitchFamily="34" charset="-122"/>
                <a:ea typeface="微软雅黑" panose="020B0503020204020204" pitchFamily="34" charset="-122"/>
              </a:rPr>
              <a:t>9.1  </a:t>
            </a:r>
            <a:r>
              <a:rPr lang="zh-CN" altLang="en-US" sz="3600" b="1" dirty="0">
                <a:solidFill>
                  <a:srgbClr val="C00000"/>
                </a:solidFill>
                <a:latin typeface="微软雅黑" panose="020B0503020204020204" pitchFamily="34" charset="-122"/>
                <a:ea typeface="微软雅黑" panose="020B0503020204020204" pitchFamily="34" charset="-122"/>
              </a:rPr>
              <a:t>半导体的导电特性</a:t>
            </a:r>
          </a:p>
        </p:txBody>
      </p:sp>
      <p:sp>
        <p:nvSpPr>
          <p:cNvPr id="7171" name="Rectangle 3"/>
          <p:cNvSpPr>
            <a:spLocks noChangeArrowheads="1"/>
          </p:cNvSpPr>
          <p:nvPr/>
        </p:nvSpPr>
        <p:spPr bwMode="auto">
          <a:xfrm>
            <a:off x="381000" y="1089025"/>
            <a:ext cx="3581400" cy="4572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半导体的导电特性：</a:t>
            </a:r>
          </a:p>
        </p:txBody>
      </p:sp>
      <p:sp>
        <p:nvSpPr>
          <p:cNvPr id="7172" name="Text Box 4"/>
          <p:cNvSpPr txBox="1">
            <a:spLocks noChangeArrowheads="1"/>
          </p:cNvSpPr>
          <p:nvPr/>
        </p:nvSpPr>
        <p:spPr bwMode="auto">
          <a:xfrm>
            <a:off x="1833563" y="2159000"/>
            <a:ext cx="6248400" cy="549275"/>
          </a:xfrm>
          <a:prstGeom prst="rect">
            <a:avLst/>
          </a:prstGeom>
          <a:noFill/>
          <a:ln w="12700" cap="sq">
            <a:noFill/>
            <a:miter lim="800000"/>
          </a:ln>
          <a:effectLst/>
        </p:spPr>
        <p:txBody>
          <a:bodyPr>
            <a:spAutoFit/>
          </a:bodyPr>
          <a:lstStyle/>
          <a:p>
            <a:pPr marR="0" defTabSz="914400">
              <a:lnSpc>
                <a:spcPct val="125000"/>
              </a:lnSpc>
              <a:buClrTx/>
              <a:buSzTx/>
              <a:buFontTx/>
              <a:defRPr/>
            </a:pPr>
            <a:r>
              <a:rPr kumimoji="1" lang="en-US" altLang="zh-CN"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可做成温度敏感元件，如热敏电阻</a:t>
            </a:r>
            <a:r>
              <a:rPr kumimoji="1" lang="en-US" altLang="zh-CN"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7173" name="Text Box 5"/>
          <p:cNvSpPr txBox="1">
            <a:spLocks noChangeArrowheads="1"/>
          </p:cNvSpPr>
          <p:nvPr/>
        </p:nvSpPr>
        <p:spPr bwMode="auto">
          <a:xfrm>
            <a:off x="381000" y="4535488"/>
            <a:ext cx="8305800" cy="1019175"/>
          </a:xfrm>
          <a:prstGeom prst="rect">
            <a:avLst/>
          </a:prstGeom>
          <a:noFill/>
          <a:ln w="12700" cap="sq">
            <a:noFill/>
            <a:miter lim="800000"/>
          </a:ln>
          <a:effectLst/>
        </p:spPr>
        <p:txBody>
          <a:bodyPr>
            <a:spAutoFit/>
          </a:bodyPr>
          <a:lstStyle/>
          <a:p>
            <a:pPr marR="0" defTabSz="914400">
              <a:lnSpc>
                <a:spcPct val="105000"/>
              </a:lnSpc>
              <a:spcBef>
                <a:spcPct val="5000"/>
              </a:spcBef>
              <a:buClrTx/>
              <a:buSzTx/>
              <a:buFontTx/>
              <a:defRPr/>
            </a:pP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掺杂性</a:t>
            </a:r>
            <a:r>
              <a:rPr kumimoji="1" lang="zh-CN" altLang="en-US" sz="2800" b="1" kern="1200" cap="none" spc="0" normalizeH="0" baseline="0" noProof="0" dirty="0">
                <a:solidFill>
                  <a:srgbClr val="FF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800" b="1" kern="1200" cap="none" spc="0" normalizeH="0" baseline="0" noProof="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往纯净的半导体中掺入某些杂质，导电</a:t>
            </a:r>
          </a:p>
          <a:p>
            <a:pPr marR="0" defTabSz="914400">
              <a:lnSpc>
                <a:spcPct val="105000"/>
              </a:lnSpc>
              <a:spcBef>
                <a:spcPct val="5000"/>
              </a:spcBef>
              <a:buClrTx/>
              <a:buSzTx/>
              <a:buFontTx/>
              <a:defRPr/>
            </a:pPr>
            <a:r>
              <a:rPr kumimoji="1" lang="zh-CN" altLang="en-US" sz="2800" b="1" kern="1200" cap="none" spc="0" normalizeH="0" baseline="0" noProof="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能力明显改变。    </a:t>
            </a:r>
          </a:p>
        </p:txBody>
      </p:sp>
      <p:sp>
        <p:nvSpPr>
          <p:cNvPr id="7174" name="Text Box 6"/>
          <p:cNvSpPr txBox="1">
            <a:spLocks noChangeArrowheads="1"/>
          </p:cNvSpPr>
          <p:nvPr/>
        </p:nvSpPr>
        <p:spPr bwMode="auto">
          <a:xfrm>
            <a:off x="400050" y="2886551"/>
            <a:ext cx="8058150" cy="1403985"/>
          </a:xfrm>
          <a:prstGeom prst="rect">
            <a:avLst/>
          </a:prstGeom>
          <a:noFill/>
          <a:ln w="9525">
            <a:noFill/>
            <a:miter lim="800000"/>
          </a:ln>
          <a:effectLst/>
        </p:spPr>
        <p:txBody>
          <a:bodyPr anchor="ctr">
            <a:spAutoFit/>
          </a:bodyPr>
          <a:lstStyle/>
          <a:p>
            <a:pPr marL="1431925" marR="0" indent="-1431925" defTabSz="914400">
              <a:lnSpc>
                <a:spcPct val="105000"/>
              </a:lnSpc>
              <a:spcBef>
                <a:spcPct val="5000"/>
              </a:spcBef>
              <a:buClrTx/>
              <a:buSzTx/>
              <a:buFontTx/>
              <a:defRPr/>
            </a:pP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光敏性</a:t>
            </a:r>
            <a:r>
              <a:rPr kumimoji="1" lang="zh-CN" altLang="en-US" sz="2800" b="1" kern="1200" cap="none" spc="0" normalizeH="0" baseline="0" noProof="0" dirty="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当受到光照时，导电能力明显变化。</a:t>
            </a:r>
          </a:p>
          <a:p>
            <a:pPr marL="1431925" marR="0" indent="-1431925" defTabSz="914400">
              <a:lnSpc>
                <a:spcPct val="105000"/>
              </a:lnSpc>
              <a:spcBef>
                <a:spcPct val="5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可做成各种光敏元件，如光敏电阻、光敏二极管、   光敏晶体管等</a:t>
            </a:r>
            <a:r>
              <a:rPr kumimoji="1" lang="en-US" altLang="zh-CN"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7175" name="Rectangle 7"/>
          <p:cNvSpPr>
            <a:spLocks noChangeArrowheads="1"/>
          </p:cNvSpPr>
          <p:nvPr/>
        </p:nvSpPr>
        <p:spPr bwMode="auto">
          <a:xfrm>
            <a:off x="385763" y="1676400"/>
            <a:ext cx="8131175" cy="519113"/>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热敏性</a:t>
            </a: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8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当环境温度升高时，导电能力显著增强。</a:t>
            </a:r>
          </a:p>
        </p:txBody>
      </p:sp>
      <p:grpSp>
        <p:nvGrpSpPr>
          <p:cNvPr id="9224" name="Group 8"/>
          <p:cNvGrpSpPr/>
          <p:nvPr/>
        </p:nvGrpSpPr>
        <p:grpSpPr>
          <a:xfrm>
            <a:off x="1698625" y="908050"/>
            <a:ext cx="5799138" cy="46038"/>
            <a:chOff x="384" y="624"/>
            <a:chExt cx="3936" cy="108"/>
          </a:xfrm>
        </p:grpSpPr>
        <p:grpSp>
          <p:nvGrpSpPr>
            <p:cNvPr id="9225" name="Group 9"/>
            <p:cNvGrpSpPr/>
            <p:nvPr/>
          </p:nvGrpSpPr>
          <p:grpSpPr>
            <a:xfrm>
              <a:off x="1152" y="627"/>
              <a:ext cx="780" cy="102"/>
              <a:chOff x="1248" y="861"/>
              <a:chExt cx="780" cy="102"/>
            </a:xfrm>
          </p:grpSpPr>
          <p:pic>
            <p:nvPicPr>
              <p:cNvPr id="9226" name="Picture 10"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9227" name="Picture 11"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9228" name="Picture 12"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9229" name="Picture 13"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9230" name="Picture 14"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9231" name="Picture 15"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9232" name="Picture 16"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9233" name="Picture 17"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pic>
          <p:nvPicPr>
            <p:cNvPr id="9234" name="Picture 18" descr="Green and Black Diamond"/>
            <p:cNvPicPr>
              <a:picLocks noChangeAspect="1"/>
            </p:cNvPicPr>
            <p:nvPr/>
          </p:nvPicPr>
          <p:blipFill>
            <a:blip r:embed="rId3"/>
            <a:stretch>
              <a:fillRect/>
            </a:stretch>
          </p:blipFill>
          <p:spPr>
            <a:xfrm>
              <a:off x="1926" y="627"/>
              <a:ext cx="102" cy="102"/>
            </a:xfrm>
            <a:prstGeom prst="rect">
              <a:avLst/>
            </a:prstGeom>
            <a:noFill/>
            <a:ln w="9525">
              <a:noFill/>
            </a:ln>
          </p:spPr>
        </p:pic>
        <p:pic>
          <p:nvPicPr>
            <p:cNvPr id="9235" name="Picture 19" descr="Green and Black Diamond"/>
            <p:cNvPicPr>
              <a:picLocks noChangeAspect="1"/>
            </p:cNvPicPr>
            <p:nvPr/>
          </p:nvPicPr>
          <p:blipFill>
            <a:blip r:embed="rId3"/>
            <a:stretch>
              <a:fillRect/>
            </a:stretch>
          </p:blipFill>
          <p:spPr>
            <a:xfrm>
              <a:off x="2016" y="627"/>
              <a:ext cx="102" cy="102"/>
            </a:xfrm>
            <a:prstGeom prst="rect">
              <a:avLst/>
            </a:prstGeom>
            <a:noFill/>
            <a:ln w="9525">
              <a:noFill/>
            </a:ln>
          </p:spPr>
        </p:pic>
        <p:pic>
          <p:nvPicPr>
            <p:cNvPr id="9236" name="Picture 20" descr="Green and Black Diamond"/>
            <p:cNvPicPr>
              <a:picLocks noChangeAspect="1"/>
            </p:cNvPicPr>
            <p:nvPr/>
          </p:nvPicPr>
          <p:blipFill>
            <a:blip r:embed="rId3"/>
            <a:stretch>
              <a:fillRect/>
            </a:stretch>
          </p:blipFill>
          <p:spPr>
            <a:xfrm>
              <a:off x="2118" y="627"/>
              <a:ext cx="102" cy="102"/>
            </a:xfrm>
            <a:prstGeom prst="rect">
              <a:avLst/>
            </a:prstGeom>
            <a:noFill/>
            <a:ln w="9525">
              <a:noFill/>
            </a:ln>
          </p:spPr>
        </p:pic>
        <p:pic>
          <p:nvPicPr>
            <p:cNvPr id="9237" name="Picture 21" descr="Green and Black Diamond"/>
            <p:cNvPicPr>
              <a:picLocks noChangeAspect="1"/>
            </p:cNvPicPr>
            <p:nvPr/>
          </p:nvPicPr>
          <p:blipFill>
            <a:blip r:embed="rId3"/>
            <a:stretch>
              <a:fillRect/>
            </a:stretch>
          </p:blipFill>
          <p:spPr>
            <a:xfrm>
              <a:off x="2214" y="627"/>
              <a:ext cx="102" cy="102"/>
            </a:xfrm>
            <a:prstGeom prst="rect">
              <a:avLst/>
            </a:prstGeom>
            <a:noFill/>
            <a:ln w="9525">
              <a:noFill/>
            </a:ln>
          </p:spPr>
        </p:pic>
        <p:pic>
          <p:nvPicPr>
            <p:cNvPr id="9238" name="Picture 22" descr="Green and Black Diamond"/>
            <p:cNvPicPr>
              <a:picLocks noChangeAspect="1"/>
            </p:cNvPicPr>
            <p:nvPr/>
          </p:nvPicPr>
          <p:blipFill>
            <a:blip r:embed="rId3"/>
            <a:stretch>
              <a:fillRect/>
            </a:stretch>
          </p:blipFill>
          <p:spPr>
            <a:xfrm>
              <a:off x="2304" y="627"/>
              <a:ext cx="102" cy="102"/>
            </a:xfrm>
            <a:prstGeom prst="rect">
              <a:avLst/>
            </a:prstGeom>
            <a:noFill/>
            <a:ln w="9525">
              <a:noFill/>
            </a:ln>
          </p:spPr>
        </p:pic>
        <p:pic>
          <p:nvPicPr>
            <p:cNvPr id="9239" name="Picture 23" descr="Green and Black Diamond"/>
            <p:cNvPicPr>
              <a:picLocks noChangeAspect="1"/>
            </p:cNvPicPr>
            <p:nvPr/>
          </p:nvPicPr>
          <p:blipFill>
            <a:blip r:embed="rId3"/>
            <a:stretch>
              <a:fillRect/>
            </a:stretch>
          </p:blipFill>
          <p:spPr>
            <a:xfrm>
              <a:off x="2406" y="627"/>
              <a:ext cx="102" cy="102"/>
            </a:xfrm>
            <a:prstGeom prst="rect">
              <a:avLst/>
            </a:prstGeom>
            <a:noFill/>
            <a:ln w="9525">
              <a:noFill/>
            </a:ln>
          </p:spPr>
        </p:pic>
        <p:pic>
          <p:nvPicPr>
            <p:cNvPr id="9240" name="Picture 24" descr="Green and Black Diamond"/>
            <p:cNvPicPr>
              <a:picLocks noChangeAspect="1"/>
            </p:cNvPicPr>
            <p:nvPr/>
          </p:nvPicPr>
          <p:blipFill>
            <a:blip r:embed="rId3"/>
            <a:stretch>
              <a:fillRect/>
            </a:stretch>
          </p:blipFill>
          <p:spPr>
            <a:xfrm>
              <a:off x="2592" y="627"/>
              <a:ext cx="102" cy="102"/>
            </a:xfrm>
            <a:prstGeom prst="rect">
              <a:avLst/>
            </a:prstGeom>
            <a:noFill/>
            <a:ln w="9525">
              <a:noFill/>
            </a:ln>
          </p:spPr>
        </p:pic>
        <p:pic>
          <p:nvPicPr>
            <p:cNvPr id="9241" name="Picture 25" descr="Green and Black Diamond"/>
            <p:cNvPicPr>
              <a:picLocks noChangeAspect="1"/>
            </p:cNvPicPr>
            <p:nvPr/>
          </p:nvPicPr>
          <p:blipFill>
            <a:blip r:embed="rId3"/>
            <a:stretch>
              <a:fillRect/>
            </a:stretch>
          </p:blipFill>
          <p:spPr>
            <a:xfrm>
              <a:off x="2694" y="627"/>
              <a:ext cx="102" cy="102"/>
            </a:xfrm>
            <a:prstGeom prst="rect">
              <a:avLst/>
            </a:prstGeom>
            <a:noFill/>
            <a:ln w="9525">
              <a:noFill/>
            </a:ln>
          </p:spPr>
        </p:pic>
        <p:pic>
          <p:nvPicPr>
            <p:cNvPr id="9242" name="Picture 26" descr="Green and Black Diamond"/>
            <p:cNvPicPr>
              <a:picLocks noChangeAspect="1"/>
            </p:cNvPicPr>
            <p:nvPr/>
          </p:nvPicPr>
          <p:blipFill>
            <a:blip r:embed="rId3"/>
            <a:stretch>
              <a:fillRect/>
            </a:stretch>
          </p:blipFill>
          <p:spPr>
            <a:xfrm>
              <a:off x="2790" y="627"/>
              <a:ext cx="102" cy="102"/>
            </a:xfrm>
            <a:prstGeom prst="rect">
              <a:avLst/>
            </a:prstGeom>
            <a:noFill/>
            <a:ln w="9525">
              <a:noFill/>
            </a:ln>
          </p:spPr>
        </p:pic>
        <p:pic>
          <p:nvPicPr>
            <p:cNvPr id="9243" name="Picture 27" descr="Green and Black Diamond"/>
            <p:cNvPicPr>
              <a:picLocks noChangeAspect="1"/>
            </p:cNvPicPr>
            <p:nvPr/>
          </p:nvPicPr>
          <p:blipFill>
            <a:blip r:embed="rId3"/>
            <a:stretch>
              <a:fillRect/>
            </a:stretch>
          </p:blipFill>
          <p:spPr>
            <a:xfrm>
              <a:off x="2880" y="627"/>
              <a:ext cx="102" cy="102"/>
            </a:xfrm>
            <a:prstGeom prst="rect">
              <a:avLst/>
            </a:prstGeom>
            <a:noFill/>
            <a:ln w="9525">
              <a:noFill/>
            </a:ln>
          </p:spPr>
        </p:pic>
        <p:pic>
          <p:nvPicPr>
            <p:cNvPr id="9244" name="Picture 28" descr="Green and Black Diamond"/>
            <p:cNvPicPr>
              <a:picLocks noChangeAspect="1"/>
            </p:cNvPicPr>
            <p:nvPr/>
          </p:nvPicPr>
          <p:blipFill>
            <a:blip r:embed="rId3"/>
            <a:stretch>
              <a:fillRect/>
            </a:stretch>
          </p:blipFill>
          <p:spPr>
            <a:xfrm>
              <a:off x="2982" y="627"/>
              <a:ext cx="102" cy="102"/>
            </a:xfrm>
            <a:prstGeom prst="rect">
              <a:avLst/>
            </a:prstGeom>
            <a:noFill/>
            <a:ln w="9525">
              <a:noFill/>
            </a:ln>
          </p:spPr>
        </p:pic>
        <p:pic>
          <p:nvPicPr>
            <p:cNvPr id="9245" name="Picture 29" descr="Green and Black Diamond"/>
            <p:cNvPicPr>
              <a:picLocks noChangeAspect="1"/>
            </p:cNvPicPr>
            <p:nvPr/>
          </p:nvPicPr>
          <p:blipFill>
            <a:blip r:embed="rId3"/>
            <a:stretch>
              <a:fillRect/>
            </a:stretch>
          </p:blipFill>
          <p:spPr>
            <a:xfrm>
              <a:off x="2502" y="627"/>
              <a:ext cx="102" cy="102"/>
            </a:xfrm>
            <a:prstGeom prst="rect">
              <a:avLst/>
            </a:prstGeom>
            <a:noFill/>
            <a:ln w="9525">
              <a:noFill/>
            </a:ln>
          </p:spPr>
        </p:pic>
        <p:pic>
          <p:nvPicPr>
            <p:cNvPr id="9246" name="Picture 30" descr="Green and Black Diamond"/>
            <p:cNvPicPr>
              <a:picLocks noChangeAspect="1"/>
            </p:cNvPicPr>
            <p:nvPr/>
          </p:nvPicPr>
          <p:blipFill>
            <a:blip r:embed="rId3"/>
            <a:stretch>
              <a:fillRect/>
            </a:stretch>
          </p:blipFill>
          <p:spPr>
            <a:xfrm>
              <a:off x="3078" y="627"/>
              <a:ext cx="102" cy="102"/>
            </a:xfrm>
            <a:prstGeom prst="rect">
              <a:avLst/>
            </a:prstGeom>
            <a:noFill/>
            <a:ln w="9525">
              <a:noFill/>
            </a:ln>
          </p:spPr>
        </p:pic>
        <p:grpSp>
          <p:nvGrpSpPr>
            <p:cNvPr id="9247" name="Group 31"/>
            <p:cNvGrpSpPr/>
            <p:nvPr/>
          </p:nvGrpSpPr>
          <p:grpSpPr>
            <a:xfrm>
              <a:off x="3168" y="624"/>
              <a:ext cx="582" cy="102"/>
              <a:chOff x="4230" y="1050"/>
              <a:chExt cx="582" cy="102"/>
            </a:xfrm>
          </p:grpSpPr>
          <p:pic>
            <p:nvPicPr>
              <p:cNvPr id="9248" name="Picture 32"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9249" name="Picture 33"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9250" name="Picture 34"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9251" name="Picture 35"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9252" name="Picture 36"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9253" name="Picture 37"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nvGrpSpPr>
            <p:cNvPr id="9254" name="Group 38"/>
            <p:cNvGrpSpPr/>
            <p:nvPr/>
          </p:nvGrpSpPr>
          <p:grpSpPr>
            <a:xfrm>
              <a:off x="384" y="624"/>
              <a:ext cx="780" cy="102"/>
              <a:chOff x="1248" y="861"/>
              <a:chExt cx="780" cy="102"/>
            </a:xfrm>
          </p:grpSpPr>
          <p:pic>
            <p:nvPicPr>
              <p:cNvPr id="9255" name="Picture 39"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9256" name="Picture 40"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9257" name="Picture 41"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9258" name="Picture 42"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9259" name="Picture 43"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9260" name="Picture 44"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9261" name="Picture 45"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9262" name="Picture 46"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grpSp>
          <p:nvGrpSpPr>
            <p:cNvPr id="9263" name="Group 47"/>
            <p:cNvGrpSpPr/>
            <p:nvPr/>
          </p:nvGrpSpPr>
          <p:grpSpPr>
            <a:xfrm>
              <a:off x="3738" y="630"/>
              <a:ext cx="582" cy="102"/>
              <a:chOff x="4230" y="1050"/>
              <a:chExt cx="582" cy="102"/>
            </a:xfrm>
          </p:grpSpPr>
          <p:pic>
            <p:nvPicPr>
              <p:cNvPr id="9264" name="Picture 48"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9265" name="Picture 49"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9266" name="Picture 50"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9267" name="Picture 51"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9268" name="Picture 52"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9269" name="Picture 53"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sp>
        <p:nvSpPr>
          <p:cNvPr id="7222" name="Text Box 54"/>
          <p:cNvSpPr txBox="1">
            <a:spLocks noChangeArrowheads="1"/>
          </p:cNvSpPr>
          <p:nvPr/>
        </p:nvSpPr>
        <p:spPr bwMode="auto">
          <a:xfrm>
            <a:off x="1720850" y="5583238"/>
            <a:ext cx="6856413" cy="865505"/>
          </a:xfrm>
          <a:prstGeom prst="rect">
            <a:avLst/>
          </a:prstGeom>
          <a:noFill/>
          <a:ln w="12700" cap="sq">
            <a:noFill/>
            <a:miter lim="800000"/>
          </a:ln>
          <a:effectLst/>
        </p:spPr>
        <p:txBody>
          <a:bodyPr>
            <a:spAutoFit/>
          </a:bodyPr>
          <a:lstStyle/>
          <a:p>
            <a:pPr marR="0" defTabSz="914400">
              <a:lnSpc>
                <a:spcPct val="105000"/>
              </a:lnSpc>
              <a:spcBef>
                <a:spcPct val="5000"/>
              </a:spcBef>
              <a:buClrTx/>
              <a:buSzTx/>
              <a:buFontTx/>
              <a:defRPr/>
            </a:pPr>
            <a:r>
              <a:rPr kumimoji="1" lang="en-US" altLang="zh-CN"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rPr>
              <a:t>可做成各种不同用途的半导体器件，如二极管、晶体管和晶闸管等）。  </a:t>
            </a:r>
          </a:p>
        </p:txBody>
      </p:sp>
      <p:sp>
        <p:nvSpPr>
          <p:cNvPr id="9271" name="AutoShape 55">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272" name="AutoShape 56">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273" name="AutoShape 57">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blinds(vertical)">
                                      <p:cBhvr>
                                        <p:cTn id="7" dur="500"/>
                                        <p:tgtEl>
                                          <p:spTgt spid="717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5"/>
                                        </p:tgtEl>
                                        <p:attrNameLst>
                                          <p:attrName>style.visibility</p:attrName>
                                        </p:attrNameLst>
                                      </p:cBhvr>
                                      <p:to>
                                        <p:strVal val="visible"/>
                                      </p:to>
                                    </p:set>
                                    <p:animEffect transition="in" filter="wipe(left)">
                                      <p:cBhvr>
                                        <p:cTn id="12" dur="500"/>
                                        <p:tgtEl>
                                          <p:spTgt spid="717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2"/>
                                        </p:tgtEl>
                                        <p:attrNameLst>
                                          <p:attrName>style.visibility</p:attrName>
                                        </p:attrNameLst>
                                      </p:cBhvr>
                                      <p:to>
                                        <p:strVal val="visible"/>
                                      </p:to>
                                    </p:set>
                                    <p:animEffect transition="in" filter="wipe(left)">
                                      <p:cBhvr>
                                        <p:cTn id="17" dur="500"/>
                                        <p:tgtEl>
                                          <p:spTgt spid="71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74"/>
                                        </p:tgtEl>
                                        <p:attrNameLst>
                                          <p:attrName>style.visibility</p:attrName>
                                        </p:attrNameLst>
                                      </p:cBhvr>
                                      <p:to>
                                        <p:strVal val="visible"/>
                                      </p:to>
                                    </p:set>
                                    <p:animEffect transition="in" filter="wipe(left)">
                                      <p:cBhvr>
                                        <p:cTn id="22" dur="500"/>
                                        <p:tgtEl>
                                          <p:spTgt spid="717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73"/>
                                        </p:tgtEl>
                                        <p:attrNameLst>
                                          <p:attrName>style.visibility</p:attrName>
                                        </p:attrNameLst>
                                      </p:cBhvr>
                                      <p:to>
                                        <p:strVal val="visible"/>
                                      </p:to>
                                    </p:set>
                                    <p:animEffect transition="in" filter="wipe(left)">
                                      <p:cBhvr>
                                        <p:cTn id="27" dur="500"/>
                                        <p:tgtEl>
                                          <p:spTgt spid="717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222"/>
                                        </p:tgtEl>
                                        <p:attrNameLst>
                                          <p:attrName>style.visibility</p:attrName>
                                        </p:attrNameLst>
                                      </p:cBhvr>
                                      <p:to>
                                        <p:strVal val="visible"/>
                                      </p:to>
                                    </p:set>
                                    <p:animEffect transition="in" filter="wipe(left)">
                                      <p:cBhvr>
                                        <p:cTn id="32" dur="500"/>
                                        <p:tgtEl>
                                          <p:spTgt spid="72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7172" grpId="0"/>
      <p:bldP spid="7173" grpId="0"/>
      <p:bldP spid="7174" grpId="0" bldLvl="0" animBg="1"/>
      <p:bldP spid="7175" grpId="0"/>
      <p:bldP spid="7222"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533400" y="5703888"/>
            <a:ext cx="8382000" cy="604838"/>
          </a:xfrm>
          <a:prstGeom prst="rect">
            <a:avLst/>
          </a:prstGeom>
          <a:noFill/>
          <a:ln w="9525">
            <a:noFill/>
            <a:miter lim="800000"/>
          </a:ln>
          <a:effectLst/>
        </p:spPr>
        <p:txBody>
          <a:bodyPr>
            <a:spAutoFit/>
          </a:bodyPr>
          <a:lstStyle/>
          <a:p>
            <a:pPr marR="0" defTabSz="914400">
              <a:lnSpc>
                <a:spcPct val="120000"/>
              </a:lnSpc>
              <a:buClrTx/>
              <a:buSzTx/>
              <a:buFontTx/>
              <a:defRPr/>
            </a:pP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&lt; 8V</a:t>
            </a:r>
            <a:r>
              <a:rPr kumimoji="1" lang="zh-CN" altLang="en-US" sz="2800" b="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，二极管截止，可看作开路    </a:t>
            </a:r>
            <a:r>
              <a:rPr kumimoji="1" lang="en-US" altLang="zh-CN" sz="2800" b="1" i="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en-US" altLang="zh-CN" sz="2800" b="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 </a:t>
            </a:r>
            <a:r>
              <a:rPr kumimoji="1" lang="en-US" altLang="zh-CN" sz="2800" b="1" i="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endParaRPr kumimoji="1" lang="en-US" altLang="zh-CN" sz="2800" b="1" i="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04" name="Text Box 4"/>
          <p:cNvSpPr txBox="1">
            <a:spLocks noChangeArrowheads="1"/>
          </p:cNvSpPr>
          <p:nvPr/>
        </p:nvSpPr>
        <p:spPr bwMode="auto">
          <a:xfrm>
            <a:off x="4267200" y="234950"/>
            <a:ext cx="4191000" cy="1522730"/>
          </a:xfrm>
          <a:prstGeom prst="rect">
            <a:avLst/>
          </a:prstGeom>
          <a:noFill/>
          <a:ln w="9525">
            <a:noFill/>
            <a:miter lim="800000"/>
          </a:ln>
          <a:effectLst/>
        </p:spPr>
        <p:txBody>
          <a:bodyPr>
            <a:spAutoFit/>
          </a:bodyPr>
          <a:lstStyle/>
          <a:p>
            <a:pPr marR="0" defTabSz="914400">
              <a:lnSpc>
                <a:spcPct val="110000"/>
              </a:lnSpc>
              <a:spcBef>
                <a:spcPct val="5000"/>
              </a:spcBef>
              <a:buClrTx/>
              <a:buSzTx/>
              <a:buFontTx/>
              <a:defRPr/>
            </a:pPr>
            <a:r>
              <a:rPr kumimoji="1" lang="zh-CN"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已知：</a:t>
            </a:r>
          </a:p>
          <a:p>
            <a:pPr marR="0" defTabSz="914400">
              <a:lnSpc>
                <a:spcPct val="110000"/>
              </a:lnSpc>
              <a:spcBef>
                <a:spcPct val="5000"/>
              </a:spcBef>
              <a:buClrTx/>
              <a:buSzTx/>
              <a:buFontTx/>
              <a:defRPr/>
            </a:pPr>
            <a:r>
              <a:rPr kumimoji="1" lang="zh-CN"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二极管是理想的，试画出 </a:t>
            </a:r>
            <a:r>
              <a:rPr kumimoji="1" lang="en-US" altLang="zh-CN" sz="2800" b="1" i="1" kern="1200" cap="none" spc="0" normalizeH="0" baseline="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en-US" altLang="zh-CN" sz="2800" b="1" i="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波形。</a:t>
            </a:r>
            <a:endPar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06" name="Rectangle 6"/>
          <p:cNvSpPr>
            <a:spLocks noChangeArrowheads="1"/>
          </p:cNvSpPr>
          <p:nvPr/>
        </p:nvSpPr>
        <p:spPr bwMode="auto">
          <a:xfrm>
            <a:off x="2684463" y="3170238"/>
            <a:ext cx="619125" cy="519113"/>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rgbClr val="FF33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8V</a:t>
            </a:r>
          </a:p>
        </p:txBody>
      </p:sp>
      <p:sp>
        <p:nvSpPr>
          <p:cNvPr id="25607" name="Text Box 7"/>
          <p:cNvSpPr txBox="1">
            <a:spLocks noChangeArrowheads="1"/>
          </p:cNvSpPr>
          <p:nvPr/>
        </p:nvSpPr>
        <p:spPr bwMode="auto">
          <a:xfrm>
            <a:off x="569913" y="255746"/>
            <a:ext cx="1211263" cy="521970"/>
          </a:xfrm>
          <a:prstGeom prst="rect">
            <a:avLst/>
          </a:prstGeom>
          <a:no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4</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52241"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2"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3"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49" name="Text Box 49"/>
          <p:cNvSpPr txBox="1">
            <a:spLocks noChangeArrowheads="1"/>
          </p:cNvSpPr>
          <p:nvPr/>
        </p:nvSpPr>
        <p:spPr bwMode="auto">
          <a:xfrm>
            <a:off x="566738" y="4508500"/>
            <a:ext cx="4419600" cy="604838"/>
          </a:xfrm>
          <a:prstGeom prst="rect">
            <a:avLst/>
          </a:prstGeom>
          <a:noFill/>
          <a:ln w="9525">
            <a:noFill/>
            <a:miter lim="800000"/>
          </a:ln>
          <a:effectLst/>
        </p:spPr>
        <p:txBody>
          <a:bodyPr>
            <a:spAutoFit/>
          </a:bodyPr>
          <a:lstStyle/>
          <a:p>
            <a:pPr marR="0" defTabSz="914400">
              <a:lnSpc>
                <a:spcPct val="120000"/>
              </a:lnSpc>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二极管阴极电位为 </a:t>
            </a:r>
            <a:r>
              <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8 V</a:t>
            </a:r>
            <a:endPar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52245" name="Group 55"/>
          <p:cNvGrpSpPr/>
          <p:nvPr/>
        </p:nvGrpSpPr>
        <p:grpSpPr>
          <a:xfrm>
            <a:off x="1530350" y="6350"/>
            <a:ext cx="2501900" cy="2017713"/>
            <a:chOff x="797" y="144"/>
            <a:chExt cx="1576" cy="1271"/>
          </a:xfrm>
        </p:grpSpPr>
        <p:sp>
          <p:nvSpPr>
            <p:cNvPr id="52246" name="Line 50"/>
            <p:cNvSpPr/>
            <p:nvPr/>
          </p:nvSpPr>
          <p:spPr>
            <a:xfrm>
              <a:off x="864" y="1392"/>
              <a:ext cx="1392" cy="0"/>
            </a:xfrm>
            <a:prstGeom prst="line">
              <a:avLst/>
            </a:prstGeom>
            <a:ln w="38100" cap="flat" cmpd="sng">
              <a:solidFill>
                <a:schemeClr val="tx1"/>
              </a:solidFill>
              <a:prstDash val="solid"/>
              <a:round/>
              <a:headEnd type="none" w="med" len="med"/>
              <a:tailEnd type="none" w="med" len="med"/>
            </a:ln>
          </p:spPr>
        </p:sp>
        <p:sp>
          <p:nvSpPr>
            <p:cNvPr id="52247" name="Line 19"/>
            <p:cNvSpPr/>
            <p:nvPr/>
          </p:nvSpPr>
          <p:spPr>
            <a:xfrm rot="5400000" flipV="1">
              <a:off x="1825" y="114"/>
              <a:ext cx="0" cy="760"/>
            </a:xfrm>
            <a:prstGeom prst="line">
              <a:avLst/>
            </a:prstGeom>
            <a:ln w="38100" cap="flat" cmpd="sng">
              <a:solidFill>
                <a:schemeClr val="tx1"/>
              </a:solidFill>
              <a:prstDash val="solid"/>
              <a:round/>
              <a:headEnd type="none" w="sm" len="sm"/>
              <a:tailEnd type="none" w="sm" len="sm"/>
            </a:ln>
          </p:spPr>
        </p:sp>
        <p:grpSp>
          <p:nvGrpSpPr>
            <p:cNvPr id="52248" name="Group 20"/>
            <p:cNvGrpSpPr/>
            <p:nvPr/>
          </p:nvGrpSpPr>
          <p:grpSpPr>
            <a:xfrm rot="5400000">
              <a:off x="1697" y="679"/>
              <a:ext cx="196" cy="188"/>
              <a:chOff x="1264" y="918"/>
              <a:chExt cx="223" cy="214"/>
            </a:xfrm>
          </p:grpSpPr>
          <p:sp>
            <p:nvSpPr>
              <p:cNvPr id="52249" name="Line 21"/>
              <p:cNvSpPr/>
              <p:nvPr/>
            </p:nvSpPr>
            <p:spPr>
              <a:xfrm rot="5400000" flipH="1">
                <a:off x="1369" y="1025"/>
                <a:ext cx="214" cy="0"/>
              </a:xfrm>
              <a:prstGeom prst="line">
                <a:avLst/>
              </a:prstGeom>
              <a:ln w="38100" cap="flat" cmpd="sng">
                <a:solidFill>
                  <a:schemeClr val="tx1"/>
                </a:solidFill>
                <a:prstDash val="solid"/>
                <a:round/>
                <a:headEnd type="none" w="sm" len="sm"/>
                <a:tailEnd type="none" w="sm" len="sm"/>
              </a:ln>
            </p:spPr>
          </p:sp>
          <p:sp>
            <p:nvSpPr>
              <p:cNvPr id="52250" name="AutoShape 22"/>
              <p:cNvSpPr/>
              <p:nvPr/>
            </p:nvSpPr>
            <p:spPr>
              <a:xfrm rot="5400000">
                <a:off x="1263" y="908"/>
                <a:ext cx="214" cy="223"/>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5623" name="Text Box 23"/>
            <p:cNvSpPr txBox="1">
              <a:spLocks noChangeArrowheads="1"/>
            </p:cNvSpPr>
            <p:nvPr/>
          </p:nvSpPr>
          <p:spPr bwMode="auto">
            <a:xfrm>
              <a:off x="1401" y="618"/>
              <a:ext cx="255" cy="288"/>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D</a:t>
              </a:r>
              <a:endParaRPr lang="en-US" altLang="zh-CN" b="1" noProof="1">
                <a:effectLst>
                  <a:outerShdw blurRad="38100" dist="38100" dir="2700000">
                    <a:srgbClr val="FFFFFF"/>
                  </a:outerShdw>
                </a:effectLst>
                <a:latin typeface="Times New Roman" panose="02020603050405020304" pitchFamily="18" charset="0"/>
              </a:endParaRPr>
            </a:p>
          </p:txBody>
        </p:sp>
        <p:grpSp>
          <p:nvGrpSpPr>
            <p:cNvPr id="52252" name="Group 24"/>
            <p:cNvGrpSpPr/>
            <p:nvPr/>
          </p:nvGrpSpPr>
          <p:grpSpPr>
            <a:xfrm flipV="1">
              <a:off x="1696" y="997"/>
              <a:ext cx="224" cy="188"/>
              <a:chOff x="432" y="1296"/>
              <a:chExt cx="288" cy="288"/>
            </a:xfrm>
          </p:grpSpPr>
          <p:sp>
            <p:nvSpPr>
              <p:cNvPr id="52253" name="Line 25"/>
              <p:cNvSpPr/>
              <p:nvPr/>
            </p:nvSpPr>
            <p:spPr>
              <a:xfrm>
                <a:off x="480" y="1296"/>
                <a:ext cx="192" cy="0"/>
              </a:xfrm>
              <a:prstGeom prst="line">
                <a:avLst/>
              </a:prstGeom>
              <a:ln w="38100" cap="flat" cmpd="sng">
                <a:solidFill>
                  <a:schemeClr val="tx1"/>
                </a:solidFill>
                <a:prstDash val="solid"/>
                <a:round/>
                <a:headEnd type="none" w="med" len="med"/>
                <a:tailEnd type="none" w="med" len="med"/>
              </a:ln>
            </p:spPr>
          </p:sp>
          <p:sp>
            <p:nvSpPr>
              <p:cNvPr id="52254" name="Line 26"/>
              <p:cNvSpPr/>
              <p:nvPr/>
            </p:nvSpPr>
            <p:spPr>
              <a:xfrm>
                <a:off x="432" y="1392"/>
                <a:ext cx="288" cy="0"/>
              </a:xfrm>
              <a:prstGeom prst="line">
                <a:avLst/>
              </a:prstGeom>
              <a:ln w="38100" cap="flat" cmpd="sng">
                <a:solidFill>
                  <a:schemeClr val="tx1"/>
                </a:solidFill>
                <a:prstDash val="solid"/>
                <a:round/>
                <a:headEnd type="none" w="med" len="med"/>
                <a:tailEnd type="none" w="med" len="med"/>
              </a:ln>
            </p:spPr>
          </p:sp>
          <p:sp>
            <p:nvSpPr>
              <p:cNvPr id="52255" name="Line 27"/>
              <p:cNvSpPr/>
              <p:nvPr/>
            </p:nvSpPr>
            <p:spPr>
              <a:xfrm>
                <a:off x="480" y="1488"/>
                <a:ext cx="192" cy="0"/>
              </a:xfrm>
              <a:prstGeom prst="line">
                <a:avLst/>
              </a:prstGeom>
              <a:ln w="38100" cap="flat" cmpd="sng">
                <a:solidFill>
                  <a:schemeClr val="tx1"/>
                </a:solidFill>
                <a:prstDash val="solid"/>
                <a:round/>
                <a:headEnd type="none" w="med" len="med"/>
                <a:tailEnd type="none" w="med" len="med"/>
              </a:ln>
            </p:spPr>
          </p:sp>
          <p:sp>
            <p:nvSpPr>
              <p:cNvPr id="52256" name="Line 28"/>
              <p:cNvSpPr/>
              <p:nvPr/>
            </p:nvSpPr>
            <p:spPr>
              <a:xfrm>
                <a:off x="432" y="1584"/>
                <a:ext cx="288" cy="0"/>
              </a:xfrm>
              <a:prstGeom prst="line">
                <a:avLst/>
              </a:prstGeom>
              <a:ln w="38100" cap="flat" cmpd="sng">
                <a:solidFill>
                  <a:schemeClr val="tx1"/>
                </a:solidFill>
                <a:prstDash val="solid"/>
                <a:round/>
                <a:headEnd type="none" w="med" len="med"/>
                <a:tailEnd type="none" w="med" len="med"/>
              </a:ln>
            </p:spPr>
          </p:sp>
        </p:grpSp>
        <p:sp>
          <p:nvSpPr>
            <p:cNvPr id="4124" name="Rectangle 29"/>
            <p:cNvSpPr/>
            <p:nvPr/>
          </p:nvSpPr>
          <p:spPr>
            <a:xfrm rot="5400000">
              <a:off x="1236" y="351"/>
              <a:ext cx="120" cy="279"/>
            </a:xfrm>
            <a:prstGeom prst="rect">
              <a:avLst/>
            </a:prstGeom>
            <a:noFill/>
            <a:ln w="38100" cap="flat" cmpd="sng">
              <a:solidFill>
                <a:schemeClr val="tx1"/>
              </a:solidFill>
              <a:prstDash val="solid"/>
              <a:miter/>
              <a:headEnd type="none" w="med" len="med"/>
              <a:tailEnd type="none" w="med" len="med"/>
            </a:ln>
          </p:spPr>
          <p:txBody>
            <a:bodyPr rot="10800000" vert="eaVert" wrap="none" anchor="ctr"/>
            <a:lstStyle/>
            <a:p>
              <a:pPr algn="ctr" fontAlgn="base">
                <a:spcBef>
                  <a:spcPct val="50000"/>
                </a:spcBef>
              </a:pPr>
              <a:endParaRPr lang="zh-CN" altLang="zh-CN" b="1" strike="noStrike" noProof="1">
                <a:solidFill>
                  <a:schemeClr val="accent2"/>
                </a:solidFill>
                <a:effectLst>
                  <a:outerShdw blurRad="38100" dist="38100" dir="2700000">
                    <a:srgbClr val="000000"/>
                  </a:outerShdw>
                </a:effectLst>
                <a:latin typeface="Times New Roman" panose="02020603050405020304" pitchFamily="18" charset="0"/>
              </a:endParaRPr>
            </a:p>
          </p:txBody>
        </p:sp>
        <p:sp>
          <p:nvSpPr>
            <p:cNvPr id="52258" name="Line 30"/>
            <p:cNvSpPr/>
            <p:nvPr/>
          </p:nvSpPr>
          <p:spPr>
            <a:xfrm flipH="1">
              <a:off x="1792" y="491"/>
              <a:ext cx="0" cy="506"/>
            </a:xfrm>
            <a:prstGeom prst="line">
              <a:avLst/>
            </a:prstGeom>
            <a:ln w="38100" cap="flat" cmpd="sng">
              <a:solidFill>
                <a:schemeClr val="tx1"/>
              </a:solidFill>
              <a:prstDash val="solid"/>
              <a:round/>
              <a:headEnd type="none" w="med" len="med"/>
              <a:tailEnd type="none" w="med" len="med"/>
            </a:ln>
          </p:spPr>
        </p:sp>
        <p:sp>
          <p:nvSpPr>
            <p:cNvPr id="52259" name="Line 31"/>
            <p:cNvSpPr/>
            <p:nvPr/>
          </p:nvSpPr>
          <p:spPr>
            <a:xfrm>
              <a:off x="1792" y="1193"/>
              <a:ext cx="0" cy="187"/>
            </a:xfrm>
            <a:prstGeom prst="line">
              <a:avLst/>
            </a:prstGeom>
            <a:ln w="38100" cap="flat" cmpd="sng">
              <a:solidFill>
                <a:schemeClr val="tx1"/>
              </a:solidFill>
              <a:prstDash val="solid"/>
              <a:round/>
              <a:headEnd type="none" w="med" len="med"/>
              <a:tailEnd type="none" w="med" len="med"/>
            </a:ln>
          </p:spPr>
        </p:sp>
        <p:sp>
          <p:nvSpPr>
            <p:cNvPr id="25633" name="Text Box 33"/>
            <p:cNvSpPr txBox="1">
              <a:spLocks noChangeArrowheads="1"/>
            </p:cNvSpPr>
            <p:nvPr/>
          </p:nvSpPr>
          <p:spPr bwMode="auto">
            <a:xfrm>
              <a:off x="1373" y="956"/>
              <a:ext cx="351"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8V</a:t>
              </a:r>
            </a:p>
          </p:txBody>
        </p:sp>
        <p:sp>
          <p:nvSpPr>
            <p:cNvPr id="25634" name="Text Box 34"/>
            <p:cNvSpPr txBox="1">
              <a:spLocks noChangeArrowheads="1"/>
            </p:cNvSpPr>
            <p:nvPr/>
          </p:nvSpPr>
          <p:spPr bwMode="auto">
            <a:xfrm>
              <a:off x="1190" y="144"/>
              <a:ext cx="244" cy="288"/>
            </a:xfrm>
            <a:prstGeom prst="rect">
              <a:avLst/>
            </a:prstGeom>
            <a:noFill/>
            <a:ln w="9525">
              <a:noFill/>
              <a:miter lim="800000"/>
            </a:ln>
            <a:effectLst/>
          </p:spPr>
          <p:txBody>
            <a:bodyPr wrap="none">
              <a:spAutoFit/>
            </a:bodyPr>
            <a:lstStyle/>
            <a:p>
              <a:pPr>
                <a:spcBef>
                  <a:spcPct val="50000"/>
                </a:spcBef>
              </a:pPr>
              <a:r>
                <a:rPr lang="en-US" altLang="zh-CN" b="1" i="1" noProof="1">
                  <a:solidFill>
                    <a:srgbClr val="000066"/>
                  </a:solidFill>
                  <a:effectLst>
                    <a:outerShdw blurRad="38100" dist="38100" dir="2700000">
                      <a:srgbClr val="000000"/>
                    </a:outerShdw>
                  </a:effectLst>
                  <a:latin typeface="Times New Roman" panose="02020603050405020304" pitchFamily="18" charset="0"/>
                  <a:ea typeface="宋体" panose="02010600030101010101" pitchFamily="2" charset="-122"/>
                  <a:cs typeface="+mn-cs"/>
                </a:rPr>
                <a:t>R</a:t>
              </a:r>
              <a:endParaRPr lang="en-US" altLang="zh-CN" b="1" i="1" noProof="1">
                <a:solidFill>
                  <a:srgbClr val="000066"/>
                </a:solidFill>
                <a:effectLst>
                  <a:outerShdw blurRad="38100" dist="38100" dir="2700000">
                    <a:srgbClr val="000000"/>
                  </a:outerShdw>
                </a:effectLst>
                <a:latin typeface="Times New Roman" panose="02020603050405020304" pitchFamily="18" charset="0"/>
              </a:endParaRPr>
            </a:p>
          </p:txBody>
        </p:sp>
        <p:sp>
          <p:nvSpPr>
            <p:cNvPr id="25635" name="Text Box 35"/>
            <p:cNvSpPr txBox="1">
              <a:spLocks noChangeArrowheads="1"/>
            </p:cNvSpPr>
            <p:nvPr/>
          </p:nvSpPr>
          <p:spPr bwMode="auto">
            <a:xfrm>
              <a:off x="2078" y="720"/>
              <a:ext cx="287"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6" name="Text Box 36"/>
            <p:cNvSpPr txBox="1">
              <a:spLocks noChangeArrowheads="1"/>
            </p:cNvSpPr>
            <p:nvPr/>
          </p:nvSpPr>
          <p:spPr bwMode="auto">
            <a:xfrm>
              <a:off x="797" y="768"/>
              <a:ext cx="259"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7" name="Text Box 37"/>
            <p:cNvSpPr txBox="1">
              <a:spLocks noChangeArrowheads="1"/>
            </p:cNvSpPr>
            <p:nvPr/>
          </p:nvSpPr>
          <p:spPr bwMode="auto">
            <a:xfrm>
              <a:off x="811" y="494"/>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8" name="Text Box 38"/>
            <p:cNvSpPr txBox="1">
              <a:spLocks noChangeArrowheads="1"/>
            </p:cNvSpPr>
            <p:nvPr/>
          </p:nvSpPr>
          <p:spPr bwMode="auto">
            <a:xfrm>
              <a:off x="2120" y="480"/>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9" name="Text Box 39"/>
            <p:cNvSpPr txBox="1">
              <a:spLocks noChangeArrowheads="1"/>
            </p:cNvSpPr>
            <p:nvPr/>
          </p:nvSpPr>
          <p:spPr bwMode="auto">
            <a:xfrm>
              <a:off x="811" y="1092"/>
              <a:ext cx="253"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25640" name="Text Box 40"/>
            <p:cNvSpPr txBox="1">
              <a:spLocks noChangeArrowheads="1"/>
            </p:cNvSpPr>
            <p:nvPr/>
          </p:nvSpPr>
          <p:spPr bwMode="auto">
            <a:xfrm>
              <a:off x="2077" y="1092"/>
              <a:ext cx="254"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52268" name="Line 41"/>
            <p:cNvSpPr/>
            <p:nvPr/>
          </p:nvSpPr>
          <p:spPr>
            <a:xfrm>
              <a:off x="853" y="494"/>
              <a:ext cx="296" cy="0"/>
            </a:xfrm>
            <a:prstGeom prst="line">
              <a:avLst/>
            </a:prstGeom>
            <a:ln w="38100" cap="flat" cmpd="sng">
              <a:solidFill>
                <a:srgbClr val="000000"/>
              </a:solidFill>
              <a:prstDash val="solid"/>
              <a:round/>
              <a:headEnd type="none" w="med" len="med"/>
              <a:tailEnd type="none" w="med" len="med"/>
            </a:ln>
          </p:spPr>
        </p:sp>
        <p:sp>
          <p:nvSpPr>
            <p:cNvPr id="52269" name="Oval 51"/>
            <p:cNvSpPr/>
            <p:nvPr/>
          </p:nvSpPr>
          <p:spPr>
            <a:xfrm>
              <a:off x="816" y="457"/>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0" name="Oval 52"/>
            <p:cNvSpPr/>
            <p:nvPr/>
          </p:nvSpPr>
          <p:spPr>
            <a:xfrm>
              <a:off x="816" y="1344"/>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1" name="Oval 53"/>
            <p:cNvSpPr/>
            <p:nvPr/>
          </p:nvSpPr>
          <p:spPr>
            <a:xfrm>
              <a:off x="2208" y="455"/>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2" name="Oval 54"/>
            <p:cNvSpPr/>
            <p:nvPr/>
          </p:nvSpPr>
          <p:spPr>
            <a:xfrm>
              <a:off x="2230" y="1342"/>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52273" name="Group 59"/>
          <p:cNvGrpSpPr/>
          <p:nvPr/>
        </p:nvGrpSpPr>
        <p:grpSpPr>
          <a:xfrm>
            <a:off x="3014663" y="1947863"/>
            <a:ext cx="252412" cy="268287"/>
            <a:chOff x="1713" y="1367"/>
            <a:chExt cx="159" cy="169"/>
          </a:xfrm>
        </p:grpSpPr>
        <p:grpSp>
          <p:nvGrpSpPr>
            <p:cNvPr id="52274" name="Group 57"/>
            <p:cNvGrpSpPr/>
            <p:nvPr/>
          </p:nvGrpSpPr>
          <p:grpSpPr>
            <a:xfrm>
              <a:off x="1713" y="1392"/>
              <a:ext cx="159" cy="144"/>
              <a:chOff x="1702" y="1392"/>
              <a:chExt cx="159" cy="144"/>
            </a:xfrm>
          </p:grpSpPr>
          <p:sp>
            <p:nvSpPr>
              <p:cNvPr id="52275" name="Line 47"/>
              <p:cNvSpPr/>
              <p:nvPr/>
            </p:nvSpPr>
            <p:spPr>
              <a:xfrm>
                <a:off x="1702" y="1536"/>
                <a:ext cx="159" cy="0"/>
              </a:xfrm>
              <a:prstGeom prst="line">
                <a:avLst/>
              </a:prstGeom>
              <a:ln w="38100" cap="flat" cmpd="sng">
                <a:solidFill>
                  <a:srgbClr val="FF3300"/>
                </a:solidFill>
                <a:prstDash val="solid"/>
                <a:round/>
                <a:headEnd type="none" w="med" len="med"/>
                <a:tailEnd type="none" w="med" len="med"/>
              </a:ln>
            </p:spPr>
          </p:sp>
          <p:sp>
            <p:nvSpPr>
              <p:cNvPr id="52276" name="Line 56"/>
              <p:cNvSpPr/>
              <p:nvPr/>
            </p:nvSpPr>
            <p:spPr>
              <a:xfrm>
                <a:off x="1776" y="1392"/>
                <a:ext cx="0" cy="144"/>
              </a:xfrm>
              <a:prstGeom prst="line">
                <a:avLst/>
              </a:prstGeom>
              <a:ln w="38100" cap="flat" cmpd="sng">
                <a:solidFill>
                  <a:srgbClr val="FF0000"/>
                </a:solidFill>
                <a:prstDash val="solid"/>
                <a:round/>
                <a:headEnd type="none" w="med" len="med"/>
                <a:tailEnd type="none" w="med" len="med"/>
              </a:ln>
            </p:spPr>
          </p:sp>
        </p:grpSp>
        <p:sp>
          <p:nvSpPr>
            <p:cNvPr id="52277" name="Oval 58"/>
            <p:cNvSpPr/>
            <p:nvPr/>
          </p:nvSpPr>
          <p:spPr>
            <a:xfrm>
              <a:off x="1752" y="1367"/>
              <a:ext cx="48" cy="48"/>
            </a:xfrm>
            <a:prstGeom prst="ellipse">
              <a:avLst/>
            </a:prstGeom>
            <a:solidFill>
              <a:srgbClr val="FF0000"/>
            </a:solidFill>
            <a:ln w="38100" cap="flat" cmpd="sng">
              <a:solidFill>
                <a:srgbClr val="FF00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25662" name="Text Box 62"/>
          <p:cNvSpPr txBox="1">
            <a:spLocks noChangeArrowheads="1"/>
          </p:cNvSpPr>
          <p:nvPr/>
        </p:nvSpPr>
        <p:spPr bwMode="auto">
          <a:xfrm>
            <a:off x="611188" y="5094288"/>
            <a:ext cx="8382000" cy="604838"/>
          </a:xfrm>
          <a:prstGeom prst="rect">
            <a:avLst/>
          </a:prstGeom>
          <a:noFill/>
          <a:ln w="9525">
            <a:noFill/>
            <a:miter lim="800000"/>
          </a:ln>
          <a:effectLst/>
        </p:spPr>
        <p:txBody>
          <a:bodyPr>
            <a:spAutoFit/>
          </a:bodyPr>
          <a:lstStyle/>
          <a:p>
            <a:pPr marR="0" defTabSz="914400">
              <a:lnSpc>
                <a:spcPct val="120000"/>
              </a:lnSpc>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&gt; 8V</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，二极管导通，可看作短路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i="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 8V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en-US" altLang="zh-CN" sz="2800" b="1" i="1" kern="1200" cap="none" spc="0" normalizeH="0" baseline="0" noProof="0">
              <a:solidFill>
                <a:srgbClr val="01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aphicFrame>
        <p:nvGraphicFramePr>
          <p:cNvPr id="2" name="对象 1"/>
          <p:cNvGraphicFramePr/>
          <p:nvPr/>
        </p:nvGraphicFramePr>
        <p:xfrm>
          <a:off x="5292090" y="194945"/>
          <a:ext cx="2922270" cy="646430"/>
        </p:xfrm>
        <a:graphic>
          <a:graphicData uri="http://schemas.openxmlformats.org/presentationml/2006/ole">
            <mc:AlternateContent xmlns:mc="http://schemas.openxmlformats.org/markup-compatibility/2006">
              <mc:Choice xmlns:v="urn:schemas-microsoft-com:vml" Requires="v">
                <p:oleObj spid="_x0000_s6153" r:id="rId4" imgW="1939290" imgH="487045" progId="Equation.KSEE3">
                  <p:embed/>
                </p:oleObj>
              </mc:Choice>
              <mc:Fallback>
                <p:oleObj r:id="rId4" imgW="1939290" imgH="487045" progId="Equation.KSEE3">
                  <p:embed/>
                  <p:pic>
                    <p:nvPicPr>
                      <p:cNvPr id="0" name="图片 3"/>
                      <p:cNvPicPr/>
                      <p:nvPr/>
                    </p:nvPicPr>
                    <p:blipFill>
                      <a:blip r:embed="rId5"/>
                      <a:stretch>
                        <a:fillRect/>
                      </a:stretch>
                    </p:blipFill>
                    <p:spPr>
                      <a:xfrm>
                        <a:off x="5292090" y="194945"/>
                        <a:ext cx="2922270" cy="646430"/>
                      </a:xfrm>
                      <a:prstGeom prst="rect">
                        <a:avLst/>
                      </a:prstGeom>
                    </p:spPr>
                  </p:pic>
                </p:oleObj>
              </mc:Fallback>
            </mc:AlternateContent>
          </a:graphicData>
        </a:graphic>
      </p:graphicFrame>
      <p:grpSp>
        <p:nvGrpSpPr>
          <p:cNvPr id="7" name="组合 6"/>
          <p:cNvGrpSpPr/>
          <p:nvPr/>
        </p:nvGrpSpPr>
        <p:grpSpPr>
          <a:xfrm>
            <a:off x="2466975" y="2284730"/>
            <a:ext cx="4638040" cy="2357120"/>
            <a:chOff x="3885" y="3598"/>
            <a:chExt cx="7304" cy="3712"/>
          </a:xfrm>
        </p:grpSpPr>
        <p:grpSp>
          <p:nvGrpSpPr>
            <p:cNvPr id="3" name="Group 9"/>
            <p:cNvGrpSpPr/>
            <p:nvPr/>
          </p:nvGrpSpPr>
          <p:grpSpPr>
            <a:xfrm>
              <a:off x="3885" y="3598"/>
              <a:ext cx="7305" cy="3713"/>
              <a:chOff x="309" y="1631"/>
              <a:chExt cx="2922" cy="1485"/>
            </a:xfrm>
          </p:grpSpPr>
          <p:sp>
            <p:nvSpPr>
              <p:cNvPr id="52233" name="Freeform 10"/>
              <p:cNvSpPr/>
              <p:nvPr/>
            </p:nvSpPr>
            <p:spPr>
              <a:xfrm>
                <a:off x="816" y="2109"/>
                <a:ext cx="2026" cy="929"/>
              </a:xfrm>
              <a:custGeom>
                <a:avLst/>
                <a:gdLst/>
                <a:ahLst/>
                <a:cxnLst>
                  <a:cxn ang="0">
                    <a:pos x="0" y="443"/>
                  </a:cxn>
                  <a:cxn ang="0">
                    <a:pos x="248" y="3"/>
                  </a:cxn>
                  <a:cxn ang="0">
                    <a:pos x="500" y="455"/>
                  </a:cxn>
                  <a:cxn ang="0">
                    <a:pos x="500" y="487"/>
                  </a:cxn>
                  <a:cxn ang="0">
                    <a:pos x="512" y="471"/>
                  </a:cxn>
                  <a:cxn ang="0">
                    <a:pos x="500" y="483"/>
                  </a:cxn>
                  <a:cxn ang="0">
                    <a:pos x="520" y="515"/>
                  </a:cxn>
                  <a:cxn ang="0">
                    <a:pos x="544" y="579"/>
                  </a:cxn>
                  <a:cxn ang="0">
                    <a:pos x="552" y="603"/>
                  </a:cxn>
                  <a:cxn ang="0">
                    <a:pos x="745" y="883"/>
                  </a:cxn>
                  <a:cxn ang="0">
                    <a:pos x="993" y="443"/>
                  </a:cxn>
                  <a:cxn ang="0">
                    <a:pos x="1242" y="3"/>
                  </a:cxn>
                  <a:cxn ang="0">
                    <a:pos x="1472" y="459"/>
                  </a:cxn>
                  <a:cxn ang="0">
                    <a:pos x="1520" y="567"/>
                  </a:cxn>
                  <a:cxn ang="0">
                    <a:pos x="1584" y="719"/>
                  </a:cxn>
                  <a:cxn ang="0">
                    <a:pos x="1738" y="883"/>
                  </a:cxn>
                  <a:cxn ang="0">
                    <a:pos x="1986" y="441"/>
                  </a:cxn>
                  <a:cxn ang="0">
                    <a:pos x="1976" y="435"/>
                  </a:cxn>
                  <a:cxn ang="0">
                    <a:pos x="1984" y="427"/>
                  </a:cxn>
                  <a:cxn ang="0">
                    <a:pos x="1980" y="435"/>
                  </a:cxn>
                  <a:cxn ang="0">
                    <a:pos x="1980" y="423"/>
                  </a:cxn>
                  <a:cxn ang="0">
                    <a:pos x="1968" y="431"/>
                  </a:cxn>
                  <a:cxn ang="0">
                    <a:pos x="1995" y="432"/>
                  </a:cxn>
                  <a:cxn ang="0">
                    <a:pos x="1986" y="450"/>
                  </a:cxn>
                </a:cxnLst>
                <a:rect l="0" t="0" r="0" b="0"/>
                <a:pathLst>
                  <a:path w="2026" h="929">
                    <a:moveTo>
                      <a:pt x="0" y="443"/>
                    </a:moveTo>
                    <a:cubicBezTo>
                      <a:pt x="83" y="223"/>
                      <a:pt x="165" y="1"/>
                      <a:pt x="248" y="3"/>
                    </a:cubicBezTo>
                    <a:cubicBezTo>
                      <a:pt x="331" y="5"/>
                      <a:pt x="458" y="374"/>
                      <a:pt x="500" y="455"/>
                    </a:cubicBezTo>
                    <a:cubicBezTo>
                      <a:pt x="542" y="536"/>
                      <a:pt x="498" y="484"/>
                      <a:pt x="500" y="487"/>
                    </a:cubicBezTo>
                    <a:cubicBezTo>
                      <a:pt x="502" y="490"/>
                      <a:pt x="512" y="472"/>
                      <a:pt x="512" y="471"/>
                    </a:cubicBezTo>
                    <a:cubicBezTo>
                      <a:pt x="512" y="470"/>
                      <a:pt x="499" y="476"/>
                      <a:pt x="500" y="483"/>
                    </a:cubicBezTo>
                    <a:cubicBezTo>
                      <a:pt x="501" y="490"/>
                      <a:pt x="513" y="499"/>
                      <a:pt x="520" y="515"/>
                    </a:cubicBezTo>
                    <a:cubicBezTo>
                      <a:pt x="527" y="531"/>
                      <a:pt x="539" y="564"/>
                      <a:pt x="544" y="579"/>
                    </a:cubicBezTo>
                    <a:cubicBezTo>
                      <a:pt x="549" y="594"/>
                      <a:pt x="518" y="552"/>
                      <a:pt x="552" y="603"/>
                    </a:cubicBezTo>
                    <a:cubicBezTo>
                      <a:pt x="586" y="654"/>
                      <a:pt x="672" y="910"/>
                      <a:pt x="745" y="883"/>
                    </a:cubicBezTo>
                    <a:cubicBezTo>
                      <a:pt x="818" y="856"/>
                      <a:pt x="910" y="590"/>
                      <a:pt x="993" y="443"/>
                    </a:cubicBezTo>
                    <a:cubicBezTo>
                      <a:pt x="1076" y="296"/>
                      <a:pt x="1162" y="0"/>
                      <a:pt x="1242" y="3"/>
                    </a:cubicBezTo>
                    <a:cubicBezTo>
                      <a:pt x="1322" y="6"/>
                      <a:pt x="1426" y="365"/>
                      <a:pt x="1472" y="459"/>
                    </a:cubicBezTo>
                    <a:cubicBezTo>
                      <a:pt x="1518" y="553"/>
                      <a:pt x="1501" y="524"/>
                      <a:pt x="1520" y="567"/>
                    </a:cubicBezTo>
                    <a:cubicBezTo>
                      <a:pt x="1539" y="610"/>
                      <a:pt x="1548" y="666"/>
                      <a:pt x="1584" y="719"/>
                    </a:cubicBezTo>
                    <a:cubicBezTo>
                      <a:pt x="1620" y="772"/>
                      <a:pt x="1671" y="929"/>
                      <a:pt x="1738" y="883"/>
                    </a:cubicBezTo>
                    <a:cubicBezTo>
                      <a:pt x="1805" y="837"/>
                      <a:pt x="1946" y="515"/>
                      <a:pt x="1986" y="441"/>
                    </a:cubicBezTo>
                    <a:cubicBezTo>
                      <a:pt x="2026" y="367"/>
                      <a:pt x="1976" y="437"/>
                      <a:pt x="1976" y="435"/>
                    </a:cubicBezTo>
                    <a:cubicBezTo>
                      <a:pt x="1976" y="433"/>
                      <a:pt x="1983" y="427"/>
                      <a:pt x="1984" y="427"/>
                    </a:cubicBezTo>
                    <a:cubicBezTo>
                      <a:pt x="1985" y="427"/>
                      <a:pt x="1981" y="436"/>
                      <a:pt x="1980" y="435"/>
                    </a:cubicBezTo>
                    <a:cubicBezTo>
                      <a:pt x="1979" y="434"/>
                      <a:pt x="1982" y="424"/>
                      <a:pt x="1980" y="423"/>
                    </a:cubicBezTo>
                    <a:cubicBezTo>
                      <a:pt x="1978" y="422"/>
                      <a:pt x="1966" y="430"/>
                      <a:pt x="1968" y="431"/>
                    </a:cubicBezTo>
                    <a:cubicBezTo>
                      <a:pt x="1970" y="432"/>
                      <a:pt x="1992" y="429"/>
                      <a:pt x="1995" y="432"/>
                    </a:cubicBezTo>
                    <a:cubicBezTo>
                      <a:pt x="1998" y="435"/>
                      <a:pt x="1988" y="446"/>
                      <a:pt x="1986" y="450"/>
                    </a:cubicBezTo>
                  </a:path>
                </a:pathLst>
              </a:custGeom>
              <a:noFill/>
              <a:ln w="38100" cap="flat" cmpd="sng">
                <a:solidFill>
                  <a:schemeClr val="tx1"/>
                </a:solidFill>
                <a:prstDash val="solid"/>
                <a:round/>
                <a:headEnd type="none" w="med" len="med"/>
                <a:tailEnd type="none" w="med" len="med"/>
              </a:ln>
            </p:spPr>
            <p:txBody>
              <a:bodyPr/>
              <a:lstStyle/>
              <a:p>
                <a:endParaRPr lang="zh-CN" altLang="en-US"/>
              </a:p>
            </p:txBody>
          </p:sp>
          <p:sp>
            <p:nvSpPr>
              <p:cNvPr id="52234"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52235" name="Line 12"/>
              <p:cNvSpPr/>
              <p:nvPr/>
            </p:nvSpPr>
            <p:spPr>
              <a:xfrm flipV="1">
                <a:off x="799" y="2540"/>
                <a:ext cx="2432" cy="10"/>
              </a:xfrm>
              <a:prstGeom prst="line">
                <a:avLst/>
              </a:prstGeom>
              <a:ln w="28575" cap="flat" cmpd="sng">
                <a:solidFill>
                  <a:schemeClr val="tx1"/>
                </a:solidFill>
                <a:prstDash val="solid"/>
                <a:round/>
                <a:headEnd type="none" w="med" len="med"/>
                <a:tailEnd type="arrow" w="sm" len="med"/>
              </a:ln>
            </p:spPr>
          </p:sp>
          <p:sp>
            <p:nvSpPr>
              <p:cNvPr id="25613"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2238" name="Line 15"/>
              <p:cNvSpPr/>
              <p:nvPr/>
            </p:nvSpPr>
            <p:spPr>
              <a:xfrm>
                <a:off x="800" y="2110"/>
                <a:ext cx="248" cy="0"/>
              </a:xfrm>
              <a:prstGeom prst="line">
                <a:avLst/>
              </a:prstGeom>
              <a:ln w="19050" cap="flat" cmpd="sng">
                <a:solidFill>
                  <a:schemeClr val="tx1"/>
                </a:solidFill>
                <a:prstDash val="sysDot"/>
                <a:round/>
                <a:headEnd type="none" w="med" len="med"/>
                <a:tailEnd type="none" w="med" len="med"/>
              </a:ln>
            </p:spPr>
          </p:sp>
          <p:sp>
            <p:nvSpPr>
              <p:cNvPr id="25616" name="Rectangle 16"/>
              <p:cNvSpPr>
                <a:spLocks noChangeArrowheads="1"/>
              </p:cNvSpPr>
              <p:nvPr/>
            </p:nvSpPr>
            <p:spPr bwMode="auto">
              <a:xfrm>
                <a:off x="309" y="1945"/>
                <a:ext cx="502" cy="327"/>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18V</a:t>
                </a:r>
              </a:p>
            </p:txBody>
          </p:sp>
        </p:grpSp>
        <p:graphicFrame>
          <p:nvGraphicFramePr>
            <p:cNvPr id="5" name="对象 4"/>
            <p:cNvGraphicFramePr/>
            <p:nvPr/>
          </p:nvGraphicFramePr>
          <p:xfrm>
            <a:off x="10106" y="5896"/>
            <a:ext cx="1030" cy="824"/>
          </p:xfrm>
          <a:graphic>
            <a:graphicData uri="http://schemas.openxmlformats.org/presentationml/2006/ole">
              <mc:AlternateContent xmlns:mc="http://schemas.openxmlformats.org/markup-compatibility/2006">
                <mc:Choice xmlns:v="urn:schemas-microsoft-com:vml" Requires="v">
                  <p:oleObj spid="_x0000_s6154" r:id="rId6" imgW="452120" imgH="391795" progId="Equation.KSEE3">
                    <p:embed/>
                  </p:oleObj>
                </mc:Choice>
                <mc:Fallback>
                  <p:oleObj r:id="rId6" imgW="452120" imgH="391795" progId="Equation.KSEE3">
                    <p:embed/>
                    <p:pic>
                      <p:nvPicPr>
                        <p:cNvPr id="0" name="图片 5"/>
                        <p:cNvPicPr/>
                        <p:nvPr/>
                      </p:nvPicPr>
                      <p:blipFill>
                        <a:blip r:embed="rId7"/>
                        <a:stretch>
                          <a:fillRect/>
                        </a:stretch>
                      </p:blipFill>
                      <p:spPr>
                        <a:xfrm>
                          <a:off x="10106" y="5896"/>
                          <a:ext cx="1030" cy="824"/>
                        </a:xfrm>
                        <a:prstGeom prst="rect">
                          <a:avLst/>
                        </a:prstGeom>
                      </p:spPr>
                    </p:pic>
                  </p:oleObj>
                </mc:Fallback>
              </mc:AlternateContent>
            </a:graphicData>
          </a:graphic>
        </p:graphicFrame>
      </p:grpSp>
      <p:sp>
        <p:nvSpPr>
          <p:cNvPr id="74765" name="Text Box 13"/>
          <p:cNvSpPr txBox="1">
            <a:spLocks noChangeArrowheads="1"/>
          </p:cNvSpPr>
          <p:nvPr/>
        </p:nvSpPr>
        <p:spPr bwMode="auto">
          <a:xfrm>
            <a:off x="5831840" y="2078990"/>
            <a:ext cx="2699385" cy="829945"/>
          </a:xfrm>
          <a:prstGeom prst="rect">
            <a:avLst/>
          </a:prstGeom>
          <a:gradFill rotWithShape="1">
            <a:gsLst>
              <a:gs pos="0">
                <a:srgbClr val="FFFFFF"/>
              </a:gs>
              <a:gs pos="50000">
                <a:srgbClr val="CCFFFF"/>
              </a:gs>
              <a:gs pos="100000">
                <a:srgbClr val="FFFFFF"/>
              </a:gs>
            </a:gsLst>
            <a:lin ang="5400000" scaled="1"/>
          </a:gradFill>
          <a:ln w="9525">
            <a:noFill/>
            <a:miter lim="800000"/>
          </a:ln>
          <a:effectLst/>
        </p:spPr>
        <p:txBody>
          <a:bodyPr wrap="square">
            <a:spAutoFit/>
          </a:bodyPr>
          <a:lstStyle/>
          <a:p>
            <a:pPr marR="0" algn="just" defTabSz="914400">
              <a:spcBef>
                <a:spcPct val="5000"/>
              </a:spcBef>
              <a:buClrTx/>
              <a:buSzTx/>
              <a:buFontTx/>
              <a:defRPr/>
            </a:pP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在这里，二极管</a:t>
            </a:r>
            <a:r>
              <a:rPr kumimoji="1" lang="en-US" altLang="zh-CN"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D</a:t>
            </a: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起限幅作用。  </a:t>
            </a:r>
          </a:p>
        </p:txBody>
      </p:sp>
      <p:sp>
        <p:nvSpPr>
          <p:cNvPr id="25617" name="Freeform 17"/>
          <p:cNvSpPr/>
          <p:nvPr/>
        </p:nvSpPr>
        <p:spPr>
          <a:xfrm>
            <a:off x="3271838" y="3287713"/>
            <a:ext cx="3124200" cy="1241425"/>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968" h="782">
                <a:moveTo>
                  <a:pt x="0" y="268"/>
                </a:moveTo>
                <a:cubicBezTo>
                  <a:pt x="11" y="238"/>
                  <a:pt x="53" y="119"/>
                  <a:pt x="68" y="89"/>
                </a:cubicBezTo>
                <a:cubicBezTo>
                  <a:pt x="83" y="59"/>
                  <a:pt x="75" y="86"/>
                  <a:pt x="88" y="85"/>
                </a:cubicBezTo>
                <a:cubicBezTo>
                  <a:pt x="101" y="84"/>
                  <a:pt x="135" y="86"/>
                  <a:pt x="148" y="85"/>
                </a:cubicBezTo>
                <a:cubicBezTo>
                  <a:pt x="161" y="84"/>
                  <a:pt x="161" y="81"/>
                  <a:pt x="168" y="81"/>
                </a:cubicBezTo>
                <a:cubicBezTo>
                  <a:pt x="175" y="81"/>
                  <a:pt x="185" y="84"/>
                  <a:pt x="192" y="85"/>
                </a:cubicBezTo>
                <a:cubicBezTo>
                  <a:pt x="199" y="86"/>
                  <a:pt x="197" y="85"/>
                  <a:pt x="208" y="85"/>
                </a:cubicBezTo>
                <a:cubicBezTo>
                  <a:pt x="219" y="85"/>
                  <a:pt x="238" y="85"/>
                  <a:pt x="256" y="85"/>
                </a:cubicBezTo>
                <a:cubicBezTo>
                  <a:pt x="274" y="85"/>
                  <a:pt x="311" y="85"/>
                  <a:pt x="316" y="85"/>
                </a:cubicBezTo>
                <a:cubicBezTo>
                  <a:pt x="321" y="85"/>
                  <a:pt x="285" y="85"/>
                  <a:pt x="288" y="85"/>
                </a:cubicBezTo>
                <a:cubicBezTo>
                  <a:pt x="291" y="85"/>
                  <a:pt x="327" y="84"/>
                  <a:pt x="336" y="85"/>
                </a:cubicBezTo>
                <a:cubicBezTo>
                  <a:pt x="345" y="86"/>
                  <a:pt x="335" y="91"/>
                  <a:pt x="340" y="92"/>
                </a:cubicBezTo>
                <a:cubicBezTo>
                  <a:pt x="345" y="93"/>
                  <a:pt x="365" y="91"/>
                  <a:pt x="368" y="89"/>
                </a:cubicBezTo>
                <a:cubicBezTo>
                  <a:pt x="371" y="87"/>
                  <a:pt x="360" y="83"/>
                  <a:pt x="360" y="81"/>
                </a:cubicBezTo>
                <a:cubicBezTo>
                  <a:pt x="360" y="79"/>
                  <a:pt x="370" y="78"/>
                  <a:pt x="368" y="77"/>
                </a:cubicBezTo>
                <a:cubicBezTo>
                  <a:pt x="366" y="76"/>
                  <a:pt x="349" y="77"/>
                  <a:pt x="348" y="77"/>
                </a:cubicBezTo>
                <a:cubicBezTo>
                  <a:pt x="347" y="77"/>
                  <a:pt x="358" y="75"/>
                  <a:pt x="360" y="77"/>
                </a:cubicBezTo>
                <a:cubicBezTo>
                  <a:pt x="362" y="79"/>
                  <a:pt x="356" y="88"/>
                  <a:pt x="360" y="89"/>
                </a:cubicBezTo>
                <a:cubicBezTo>
                  <a:pt x="364" y="90"/>
                  <a:pt x="376" y="80"/>
                  <a:pt x="384" y="81"/>
                </a:cubicBezTo>
                <a:cubicBezTo>
                  <a:pt x="392" y="82"/>
                  <a:pt x="398" y="76"/>
                  <a:pt x="408" y="93"/>
                </a:cubicBezTo>
                <a:cubicBezTo>
                  <a:pt x="418" y="110"/>
                  <a:pt x="431" y="149"/>
                  <a:pt x="444" y="181"/>
                </a:cubicBezTo>
                <a:cubicBezTo>
                  <a:pt x="457" y="213"/>
                  <a:pt x="449" y="206"/>
                  <a:pt x="484" y="285"/>
                </a:cubicBezTo>
                <a:cubicBezTo>
                  <a:pt x="519" y="364"/>
                  <a:pt x="604" y="590"/>
                  <a:pt x="656" y="657"/>
                </a:cubicBezTo>
                <a:cubicBezTo>
                  <a:pt x="708" y="724"/>
                  <a:pt x="727" y="782"/>
                  <a:pt x="796" y="689"/>
                </a:cubicBezTo>
                <a:cubicBezTo>
                  <a:pt x="865" y="596"/>
                  <a:pt x="1023" y="202"/>
                  <a:pt x="1072" y="101"/>
                </a:cubicBezTo>
                <a:cubicBezTo>
                  <a:pt x="1121" y="0"/>
                  <a:pt x="1087" y="84"/>
                  <a:pt x="1092" y="81"/>
                </a:cubicBezTo>
                <a:cubicBezTo>
                  <a:pt x="1097" y="78"/>
                  <a:pt x="1088" y="84"/>
                  <a:pt x="1100" y="85"/>
                </a:cubicBezTo>
                <a:cubicBezTo>
                  <a:pt x="1112" y="86"/>
                  <a:pt x="1151" y="85"/>
                  <a:pt x="1164" y="85"/>
                </a:cubicBezTo>
                <a:cubicBezTo>
                  <a:pt x="1177" y="85"/>
                  <a:pt x="1173" y="85"/>
                  <a:pt x="1180" y="85"/>
                </a:cubicBezTo>
                <a:cubicBezTo>
                  <a:pt x="1187" y="85"/>
                  <a:pt x="1199" y="85"/>
                  <a:pt x="1208" y="85"/>
                </a:cubicBezTo>
                <a:cubicBezTo>
                  <a:pt x="1217" y="85"/>
                  <a:pt x="1227" y="85"/>
                  <a:pt x="1236" y="85"/>
                </a:cubicBezTo>
                <a:cubicBezTo>
                  <a:pt x="1245" y="85"/>
                  <a:pt x="1255" y="85"/>
                  <a:pt x="1264" y="85"/>
                </a:cubicBezTo>
                <a:cubicBezTo>
                  <a:pt x="1273" y="85"/>
                  <a:pt x="1279" y="85"/>
                  <a:pt x="1288" y="85"/>
                </a:cubicBezTo>
                <a:cubicBezTo>
                  <a:pt x="1297" y="85"/>
                  <a:pt x="1302" y="85"/>
                  <a:pt x="1316" y="85"/>
                </a:cubicBezTo>
                <a:cubicBezTo>
                  <a:pt x="1330" y="85"/>
                  <a:pt x="1357" y="74"/>
                  <a:pt x="1372" y="85"/>
                </a:cubicBezTo>
                <a:cubicBezTo>
                  <a:pt x="1387" y="96"/>
                  <a:pt x="1385" y="99"/>
                  <a:pt x="1408" y="153"/>
                </a:cubicBezTo>
                <a:cubicBezTo>
                  <a:pt x="1431" y="207"/>
                  <a:pt x="1461" y="315"/>
                  <a:pt x="1512" y="412"/>
                </a:cubicBezTo>
                <a:cubicBezTo>
                  <a:pt x="1563" y="509"/>
                  <a:pt x="1640" y="756"/>
                  <a:pt x="1716" y="736"/>
                </a:cubicBezTo>
                <a:cubicBezTo>
                  <a:pt x="1792" y="716"/>
                  <a:pt x="1916" y="384"/>
                  <a:pt x="1968" y="292"/>
                </a:cubicBezTo>
              </a:path>
            </a:pathLst>
          </a:custGeom>
          <a:noFill/>
          <a:ln w="38100" cap="flat" cmpd="sng">
            <a:solidFill>
              <a:srgbClr val="FF3300"/>
            </a:solidFill>
            <a:prstDash val="solid"/>
            <a:round/>
            <a:headEnd type="none" w="med" len="med"/>
            <a:tailEnd type="none" w="med" len="med"/>
          </a:ln>
        </p:spPr>
        <p:txBody>
          <a:bodyP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5649"/>
                                        </p:tgtEl>
                                        <p:attrNameLst>
                                          <p:attrName>style.visibility</p:attrName>
                                        </p:attrNameLst>
                                      </p:cBhvr>
                                      <p:to>
                                        <p:strVal val="visible"/>
                                      </p:to>
                                    </p:set>
                                    <p:animEffect transition="in" filter="wipe(left)">
                                      <p:cBhvr>
                                        <p:cTn id="7" dur="500"/>
                                        <p:tgtEl>
                                          <p:spTgt spid="2564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5662"/>
                                        </p:tgtEl>
                                        <p:attrNameLst>
                                          <p:attrName>style.visibility</p:attrName>
                                        </p:attrNameLst>
                                      </p:cBhvr>
                                      <p:to>
                                        <p:strVal val="visible"/>
                                      </p:to>
                                    </p:set>
                                    <p:animEffect transition="in" filter="wipe(left)">
                                      <p:cBhvr>
                                        <p:cTn id="12" dur="500"/>
                                        <p:tgtEl>
                                          <p:spTgt spid="256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wipe(left)">
                                      <p:cBhvr>
                                        <p:cTn id="17" dur="500"/>
                                        <p:tgtEl>
                                          <p:spTgt spid="2560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5606"/>
                                        </p:tgtEl>
                                        <p:attrNameLst>
                                          <p:attrName>style.visibility</p:attrName>
                                        </p:attrNameLst>
                                      </p:cBhvr>
                                      <p:to>
                                        <p:strVal val="visible"/>
                                      </p:to>
                                    </p:set>
                                    <p:animEffect transition="in" filter="wipe(left)">
                                      <p:cBhvr>
                                        <p:cTn id="22" dur="500"/>
                                        <p:tgtEl>
                                          <p:spTgt spid="25606"/>
                                        </p:tgtEl>
                                      </p:cBhvr>
                                    </p:animEffect>
                                  </p:childTnLst>
                                </p:cTn>
                              </p:par>
                            </p:childTnLst>
                          </p:cTn>
                        </p:par>
                        <p:par>
                          <p:cTn id="23" fill="hold">
                            <p:stCondLst>
                              <p:cond delay="500"/>
                            </p:stCondLst>
                            <p:childTnLst>
                              <p:par>
                                <p:cTn id="24" presetID="22" presetClass="entr" presetSubtype="8" fill="hold" nodeType="afterEffect">
                                  <p:stCondLst>
                                    <p:cond delay="0"/>
                                  </p:stCondLst>
                                  <p:childTnLst>
                                    <p:set>
                                      <p:cBhvr>
                                        <p:cTn id="25" dur="1" fill="hold">
                                          <p:stCondLst>
                                            <p:cond delay="0"/>
                                          </p:stCondLst>
                                        </p:cTn>
                                        <p:tgtEl>
                                          <p:spTgt spid="25617"/>
                                        </p:tgtEl>
                                        <p:attrNameLst>
                                          <p:attrName>style.visibility</p:attrName>
                                        </p:attrNameLst>
                                      </p:cBhvr>
                                      <p:to>
                                        <p:strVal val="visible"/>
                                      </p:to>
                                    </p:set>
                                    <p:animEffect transition="in" filter="wipe(left)">
                                      <p:cBhvr>
                                        <p:cTn id="26" dur="500"/>
                                        <p:tgtEl>
                                          <p:spTgt spid="25617"/>
                                        </p:tgtEl>
                                      </p:cBhvr>
                                    </p:animEffec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47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6" grpId="0"/>
      <p:bldP spid="25649" grpId="0"/>
      <p:bldP spid="25662" grpId="0"/>
      <p:bldP spid="74765" grpId="0" bldLvl="0" animBg="1"/>
      <p:bldP spid="74765" grpId="1"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1691640" y="255905"/>
            <a:ext cx="6822440" cy="1512570"/>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在电视、广播及通信中，为使图像、声音能远距离传送，需要将这一低频电信号驼载在高频信号上，这个过程叫调制。</a:t>
            </a:r>
          </a:p>
        </p:txBody>
      </p:sp>
      <p:sp>
        <p:nvSpPr>
          <p:cNvPr id="25607" name="Text Box 7"/>
          <p:cNvSpPr txBox="1">
            <a:spLocks noChangeArrowheads="1"/>
          </p:cNvSpPr>
          <p:nvPr/>
        </p:nvSpPr>
        <p:spPr bwMode="auto">
          <a:xfrm>
            <a:off x="569913" y="255746"/>
            <a:ext cx="1211263" cy="521970"/>
          </a:xfrm>
          <a:prstGeom prst="rect">
            <a:avLst/>
          </a:prstGeom>
          <a:no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5</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52241"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2"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3"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52245" name="Group 55"/>
          <p:cNvGrpSpPr/>
          <p:nvPr/>
        </p:nvGrpSpPr>
        <p:grpSpPr>
          <a:xfrm>
            <a:off x="5298440" y="2214245"/>
            <a:ext cx="2501900" cy="2001838"/>
            <a:chOff x="797" y="154"/>
            <a:chExt cx="1576" cy="1261"/>
          </a:xfrm>
        </p:grpSpPr>
        <p:sp>
          <p:nvSpPr>
            <p:cNvPr id="52246" name="Line 50"/>
            <p:cNvSpPr/>
            <p:nvPr/>
          </p:nvSpPr>
          <p:spPr>
            <a:xfrm>
              <a:off x="864" y="1392"/>
              <a:ext cx="1392" cy="0"/>
            </a:xfrm>
            <a:prstGeom prst="line">
              <a:avLst/>
            </a:prstGeom>
            <a:ln w="38100" cap="flat" cmpd="sng">
              <a:solidFill>
                <a:schemeClr val="tx1"/>
              </a:solidFill>
              <a:prstDash val="solid"/>
              <a:round/>
              <a:headEnd type="none" w="med" len="med"/>
              <a:tailEnd type="none" w="med" len="med"/>
            </a:ln>
          </p:spPr>
        </p:sp>
        <p:sp>
          <p:nvSpPr>
            <p:cNvPr id="52247" name="Line 19"/>
            <p:cNvSpPr/>
            <p:nvPr/>
          </p:nvSpPr>
          <p:spPr>
            <a:xfrm rot="5400000" flipH="1" flipV="1">
              <a:off x="1771" y="60"/>
              <a:ext cx="22" cy="846"/>
            </a:xfrm>
            <a:prstGeom prst="line">
              <a:avLst/>
            </a:prstGeom>
            <a:ln w="38100" cap="flat" cmpd="sng">
              <a:solidFill>
                <a:schemeClr val="tx1"/>
              </a:solidFill>
              <a:prstDash val="solid"/>
              <a:round/>
              <a:headEnd type="none" w="sm" len="sm"/>
              <a:tailEnd type="none" w="sm" len="sm"/>
            </a:ln>
          </p:spPr>
        </p:sp>
        <p:sp>
          <p:nvSpPr>
            <p:cNvPr id="52250" name="AutoShape 22"/>
            <p:cNvSpPr/>
            <p:nvPr/>
          </p:nvSpPr>
          <p:spPr>
            <a:xfrm rot="5400000">
              <a:off x="1166" y="392"/>
              <a:ext cx="188" cy="196"/>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23" name="Text Box 23"/>
            <p:cNvSpPr txBox="1">
              <a:spLocks noChangeArrowheads="1"/>
            </p:cNvSpPr>
            <p:nvPr/>
          </p:nvSpPr>
          <p:spPr bwMode="auto">
            <a:xfrm>
              <a:off x="1247" y="154"/>
              <a:ext cx="255" cy="288"/>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D</a:t>
              </a:r>
              <a:endParaRPr lang="en-US" altLang="zh-CN" b="1" noProof="1">
                <a:effectLst>
                  <a:outerShdw blurRad="38100" dist="38100" dir="2700000">
                    <a:srgbClr val="FFFFFF"/>
                  </a:outerShdw>
                </a:effectLst>
                <a:latin typeface="Times New Roman" panose="02020603050405020304" pitchFamily="18" charset="0"/>
              </a:endParaRPr>
            </a:p>
          </p:txBody>
        </p:sp>
        <p:grpSp>
          <p:nvGrpSpPr>
            <p:cNvPr id="52252" name="Group 24"/>
            <p:cNvGrpSpPr/>
            <p:nvPr/>
          </p:nvGrpSpPr>
          <p:grpSpPr>
            <a:xfrm flipV="1">
              <a:off x="1696" y="997"/>
              <a:ext cx="224" cy="125"/>
              <a:chOff x="432" y="1392"/>
              <a:chExt cx="288" cy="192"/>
            </a:xfrm>
          </p:grpSpPr>
          <p:sp>
            <p:nvSpPr>
              <p:cNvPr id="52254" name="Line 26"/>
              <p:cNvSpPr/>
              <p:nvPr/>
            </p:nvSpPr>
            <p:spPr>
              <a:xfrm>
                <a:off x="432" y="1392"/>
                <a:ext cx="288" cy="0"/>
              </a:xfrm>
              <a:prstGeom prst="line">
                <a:avLst/>
              </a:prstGeom>
              <a:ln w="38100" cap="flat" cmpd="sng">
                <a:solidFill>
                  <a:schemeClr val="tx1"/>
                </a:solidFill>
                <a:prstDash val="solid"/>
                <a:round/>
                <a:headEnd type="none" w="med" len="med"/>
                <a:tailEnd type="none" w="med" len="med"/>
              </a:ln>
            </p:spPr>
          </p:sp>
          <p:sp>
            <p:nvSpPr>
              <p:cNvPr id="52256" name="Line 28"/>
              <p:cNvSpPr/>
              <p:nvPr/>
            </p:nvSpPr>
            <p:spPr>
              <a:xfrm>
                <a:off x="432" y="1584"/>
                <a:ext cx="288" cy="0"/>
              </a:xfrm>
              <a:prstGeom prst="line">
                <a:avLst/>
              </a:prstGeom>
              <a:ln w="38100" cap="flat" cmpd="sng">
                <a:solidFill>
                  <a:schemeClr val="tx1"/>
                </a:solidFill>
                <a:prstDash val="solid"/>
                <a:round/>
                <a:headEnd type="none" w="med" len="med"/>
                <a:tailEnd type="none" w="med" len="med"/>
              </a:ln>
            </p:spPr>
          </p:sp>
        </p:grpSp>
        <p:sp>
          <p:nvSpPr>
            <p:cNvPr id="52258" name="Line 30"/>
            <p:cNvSpPr/>
            <p:nvPr/>
          </p:nvSpPr>
          <p:spPr>
            <a:xfrm flipH="1">
              <a:off x="1792" y="491"/>
              <a:ext cx="0" cy="506"/>
            </a:xfrm>
            <a:prstGeom prst="line">
              <a:avLst/>
            </a:prstGeom>
            <a:ln w="38100" cap="flat" cmpd="sng">
              <a:solidFill>
                <a:schemeClr val="tx1"/>
              </a:solidFill>
              <a:prstDash val="solid"/>
              <a:round/>
              <a:headEnd type="none" w="med" len="med"/>
              <a:tailEnd type="none" w="med" len="med"/>
            </a:ln>
          </p:spPr>
        </p:sp>
        <p:sp>
          <p:nvSpPr>
            <p:cNvPr id="52259" name="Line 31"/>
            <p:cNvSpPr/>
            <p:nvPr/>
          </p:nvSpPr>
          <p:spPr>
            <a:xfrm>
              <a:off x="1792" y="1134"/>
              <a:ext cx="1" cy="246"/>
            </a:xfrm>
            <a:prstGeom prst="line">
              <a:avLst/>
            </a:prstGeom>
            <a:ln w="38100" cap="flat" cmpd="sng">
              <a:solidFill>
                <a:schemeClr val="tx1"/>
              </a:solidFill>
              <a:prstDash val="solid"/>
              <a:round/>
              <a:headEnd type="none" w="med" len="med"/>
              <a:tailEnd type="none" w="med" len="med"/>
            </a:ln>
          </p:spPr>
        </p:sp>
        <p:sp>
          <p:nvSpPr>
            <p:cNvPr id="25635" name="Text Box 35"/>
            <p:cNvSpPr txBox="1">
              <a:spLocks noChangeArrowheads="1"/>
            </p:cNvSpPr>
            <p:nvPr/>
          </p:nvSpPr>
          <p:spPr bwMode="auto">
            <a:xfrm>
              <a:off x="2078" y="720"/>
              <a:ext cx="287"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6" name="Text Box 36"/>
            <p:cNvSpPr txBox="1">
              <a:spLocks noChangeArrowheads="1"/>
            </p:cNvSpPr>
            <p:nvPr/>
          </p:nvSpPr>
          <p:spPr bwMode="auto">
            <a:xfrm>
              <a:off x="797" y="768"/>
              <a:ext cx="259"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7" name="Text Box 37"/>
            <p:cNvSpPr txBox="1">
              <a:spLocks noChangeArrowheads="1"/>
            </p:cNvSpPr>
            <p:nvPr/>
          </p:nvSpPr>
          <p:spPr bwMode="auto">
            <a:xfrm>
              <a:off x="811" y="494"/>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8" name="Text Box 38"/>
            <p:cNvSpPr txBox="1">
              <a:spLocks noChangeArrowheads="1"/>
            </p:cNvSpPr>
            <p:nvPr/>
          </p:nvSpPr>
          <p:spPr bwMode="auto">
            <a:xfrm>
              <a:off x="2120" y="480"/>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9" name="Text Box 39"/>
            <p:cNvSpPr txBox="1">
              <a:spLocks noChangeArrowheads="1"/>
            </p:cNvSpPr>
            <p:nvPr/>
          </p:nvSpPr>
          <p:spPr bwMode="auto">
            <a:xfrm>
              <a:off x="811" y="1092"/>
              <a:ext cx="253"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25640" name="Text Box 40"/>
            <p:cNvSpPr txBox="1">
              <a:spLocks noChangeArrowheads="1"/>
            </p:cNvSpPr>
            <p:nvPr/>
          </p:nvSpPr>
          <p:spPr bwMode="auto">
            <a:xfrm>
              <a:off x="2077" y="1092"/>
              <a:ext cx="254"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52268" name="Line 41"/>
            <p:cNvSpPr/>
            <p:nvPr/>
          </p:nvSpPr>
          <p:spPr>
            <a:xfrm>
              <a:off x="853" y="494"/>
              <a:ext cx="296" cy="0"/>
            </a:xfrm>
            <a:prstGeom prst="line">
              <a:avLst/>
            </a:prstGeom>
            <a:ln w="38100" cap="flat" cmpd="sng">
              <a:solidFill>
                <a:srgbClr val="000000"/>
              </a:solidFill>
              <a:prstDash val="solid"/>
              <a:round/>
              <a:headEnd type="none" w="med" len="med"/>
              <a:tailEnd type="none" w="med" len="med"/>
            </a:ln>
          </p:spPr>
        </p:sp>
        <p:sp>
          <p:nvSpPr>
            <p:cNvPr id="52269" name="Oval 51"/>
            <p:cNvSpPr/>
            <p:nvPr/>
          </p:nvSpPr>
          <p:spPr>
            <a:xfrm>
              <a:off x="816" y="457"/>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0" name="Oval 52"/>
            <p:cNvSpPr/>
            <p:nvPr/>
          </p:nvSpPr>
          <p:spPr>
            <a:xfrm>
              <a:off x="816" y="1344"/>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1" name="Oval 53"/>
            <p:cNvSpPr/>
            <p:nvPr/>
          </p:nvSpPr>
          <p:spPr>
            <a:xfrm>
              <a:off x="2208" y="455"/>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2" name="Oval 54"/>
            <p:cNvSpPr/>
            <p:nvPr/>
          </p:nvSpPr>
          <p:spPr>
            <a:xfrm>
              <a:off x="2230" y="1342"/>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30" name="组合 29"/>
          <p:cNvGrpSpPr/>
          <p:nvPr/>
        </p:nvGrpSpPr>
        <p:grpSpPr>
          <a:xfrm>
            <a:off x="611505" y="2152015"/>
            <a:ext cx="4451350" cy="2357120"/>
            <a:chOff x="883" y="4261"/>
            <a:chExt cx="7010" cy="3712"/>
          </a:xfrm>
        </p:grpSpPr>
        <p:grpSp>
          <p:nvGrpSpPr>
            <p:cNvPr id="7" name="组合 6"/>
            <p:cNvGrpSpPr/>
            <p:nvPr/>
          </p:nvGrpSpPr>
          <p:grpSpPr>
            <a:xfrm>
              <a:off x="883" y="4261"/>
              <a:ext cx="7010" cy="3713"/>
              <a:chOff x="4180" y="3598"/>
              <a:chExt cx="7010" cy="3713"/>
            </a:xfrm>
          </p:grpSpPr>
          <p:grpSp>
            <p:nvGrpSpPr>
              <p:cNvPr id="3" name="Group 9"/>
              <p:cNvGrpSpPr/>
              <p:nvPr/>
            </p:nvGrpSpPr>
            <p:grpSpPr>
              <a:xfrm>
                <a:off x="4180" y="3598"/>
                <a:ext cx="7010" cy="3713"/>
                <a:chOff x="427" y="1631"/>
                <a:chExt cx="2804" cy="1485"/>
              </a:xfrm>
            </p:grpSpPr>
            <p:sp>
              <p:nvSpPr>
                <p:cNvPr id="52234"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52235" name="Line 12"/>
                <p:cNvSpPr/>
                <p:nvPr/>
              </p:nvSpPr>
              <p:spPr>
                <a:xfrm flipV="1">
                  <a:off x="799" y="2540"/>
                  <a:ext cx="2432" cy="10"/>
                </a:xfrm>
                <a:prstGeom prst="line">
                  <a:avLst/>
                </a:prstGeom>
                <a:ln w="28575" cap="flat" cmpd="sng">
                  <a:solidFill>
                    <a:schemeClr val="tx1"/>
                  </a:solidFill>
                  <a:prstDash val="solid"/>
                  <a:round/>
                  <a:headEnd type="none" w="med" len="med"/>
                  <a:tailEnd type="arrow" w="sm" len="med"/>
                </a:ln>
              </p:spPr>
            </p:sp>
            <p:sp>
              <p:nvSpPr>
                <p:cNvPr id="25613"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5" name="对象 4"/>
              <p:cNvGraphicFramePr/>
              <p:nvPr/>
            </p:nvGraphicFramePr>
            <p:xfrm>
              <a:off x="10106" y="5896"/>
              <a:ext cx="1030" cy="824"/>
            </p:xfrm>
            <a:graphic>
              <a:graphicData uri="http://schemas.openxmlformats.org/presentationml/2006/ole">
                <mc:AlternateContent xmlns:mc="http://schemas.openxmlformats.org/markup-compatibility/2006">
                  <mc:Choice xmlns:v="urn:schemas-microsoft-com:vml" Requires="v">
                    <p:oleObj spid="_x0000_s7173" r:id="rId4" imgW="452120" imgH="391795" progId="Equation.KSEE3">
                      <p:embed/>
                    </p:oleObj>
                  </mc:Choice>
                  <mc:Fallback>
                    <p:oleObj r:id="rId4" imgW="452120" imgH="391795" progId="Equation.KSEE3">
                      <p:embed/>
                      <p:pic>
                        <p:nvPicPr>
                          <p:cNvPr id="0" name="图片 5"/>
                          <p:cNvPicPr/>
                          <p:nvPr/>
                        </p:nvPicPr>
                        <p:blipFill>
                          <a:blip r:embed="rId5"/>
                          <a:stretch>
                            <a:fillRect/>
                          </a:stretch>
                        </p:blipFill>
                        <p:spPr>
                          <a:xfrm>
                            <a:off x="10106" y="5896"/>
                            <a:ext cx="1030" cy="824"/>
                          </a:xfrm>
                          <a:prstGeom prst="rect">
                            <a:avLst/>
                          </a:prstGeom>
                        </p:spPr>
                      </p:pic>
                    </p:oleObj>
                  </mc:Fallback>
                </mc:AlternateContent>
              </a:graphicData>
            </a:graphic>
          </p:graphicFrame>
        </p:grpSp>
        <p:cxnSp>
          <p:nvCxnSpPr>
            <p:cNvPr id="9" name="直接连接符 8"/>
            <p:cNvCxnSpPr/>
            <p:nvPr/>
          </p:nvCxnSpPr>
          <p:spPr>
            <a:xfrm flipV="1">
              <a:off x="1813" y="6038"/>
              <a:ext cx="213" cy="52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0" name="直接连接符 9"/>
            <p:cNvCxnSpPr/>
            <p:nvPr/>
          </p:nvCxnSpPr>
          <p:spPr>
            <a:xfrm flipV="1">
              <a:off x="2026" y="6038"/>
              <a:ext cx="0" cy="85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1" name="直接连接符 10"/>
            <p:cNvCxnSpPr/>
            <p:nvPr/>
          </p:nvCxnSpPr>
          <p:spPr>
            <a:xfrm flipV="1">
              <a:off x="2026" y="5826"/>
              <a:ext cx="283" cy="113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2" name="直接连接符 11"/>
            <p:cNvCxnSpPr/>
            <p:nvPr/>
          </p:nvCxnSpPr>
          <p:spPr>
            <a:xfrm flipV="1">
              <a:off x="2309" y="5826"/>
              <a:ext cx="0" cy="1346"/>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3" name="直接连接符 12"/>
            <p:cNvCxnSpPr/>
            <p:nvPr/>
          </p:nvCxnSpPr>
          <p:spPr>
            <a:xfrm flipV="1">
              <a:off x="2309" y="6038"/>
              <a:ext cx="213" cy="1063"/>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4" name="直接连接符 13"/>
            <p:cNvCxnSpPr/>
            <p:nvPr/>
          </p:nvCxnSpPr>
          <p:spPr>
            <a:xfrm flipH="1" flipV="1">
              <a:off x="2522" y="6038"/>
              <a:ext cx="213" cy="78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5" name="直接连接符 14"/>
            <p:cNvCxnSpPr/>
            <p:nvPr/>
          </p:nvCxnSpPr>
          <p:spPr>
            <a:xfrm flipV="1">
              <a:off x="2735" y="6126"/>
              <a:ext cx="282" cy="6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6" name="直接连接符 15"/>
            <p:cNvCxnSpPr/>
            <p:nvPr/>
          </p:nvCxnSpPr>
          <p:spPr>
            <a:xfrm flipH="1" flipV="1">
              <a:off x="3018" y="6109"/>
              <a:ext cx="213" cy="9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7" name="直接连接符 16"/>
            <p:cNvCxnSpPr/>
            <p:nvPr/>
          </p:nvCxnSpPr>
          <p:spPr>
            <a:xfrm flipV="1">
              <a:off x="3231" y="5613"/>
              <a:ext cx="354" cy="1488"/>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8" name="直接连接符 17"/>
            <p:cNvCxnSpPr/>
            <p:nvPr/>
          </p:nvCxnSpPr>
          <p:spPr>
            <a:xfrm flipH="1" flipV="1">
              <a:off x="3585" y="5613"/>
              <a:ext cx="284" cy="163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9" name="直接连接符 18"/>
            <p:cNvCxnSpPr/>
            <p:nvPr/>
          </p:nvCxnSpPr>
          <p:spPr>
            <a:xfrm flipV="1">
              <a:off x="3869" y="5613"/>
              <a:ext cx="283" cy="1559"/>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0" name="直接连接符 19"/>
            <p:cNvCxnSpPr/>
            <p:nvPr/>
          </p:nvCxnSpPr>
          <p:spPr>
            <a:xfrm flipH="1" flipV="1">
              <a:off x="4152" y="5684"/>
              <a:ext cx="284" cy="134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1" name="直接连接符 20"/>
            <p:cNvCxnSpPr/>
            <p:nvPr/>
          </p:nvCxnSpPr>
          <p:spPr>
            <a:xfrm flipV="1">
              <a:off x="4436" y="6038"/>
              <a:ext cx="354" cy="993"/>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25" name="任意多边形 24"/>
            <p:cNvSpPr/>
            <p:nvPr/>
          </p:nvSpPr>
          <p:spPr>
            <a:xfrm>
              <a:off x="1806" y="5436"/>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27" name="任意多边形 26"/>
            <p:cNvSpPr/>
            <p:nvPr/>
          </p:nvSpPr>
          <p:spPr>
            <a:xfrm>
              <a:off x="1825" y="6584"/>
              <a:ext cx="3248" cy="690"/>
            </a:xfrm>
            <a:custGeom>
              <a:avLst/>
              <a:gdLst>
                <a:gd name="connisteX0" fmla="*/ 0 w 2062598"/>
                <a:gd name="connsiteY0" fmla="*/ 8696 h 437965"/>
                <a:gd name="connisteX1" fmla="*/ 278130 w 2062598"/>
                <a:gd name="connsiteY1" fmla="*/ 382711 h 437965"/>
                <a:gd name="connisteX2" fmla="*/ 579755 w 2062598"/>
                <a:gd name="connsiteY2" fmla="*/ 274126 h 437965"/>
                <a:gd name="connisteX3" fmla="*/ 1353185 w 2062598"/>
                <a:gd name="connsiteY3" fmla="*/ 430971 h 437965"/>
                <a:gd name="connisteX4" fmla="*/ 2005330 w 2062598"/>
                <a:gd name="connsiteY4" fmla="*/ 44891 h 437965"/>
                <a:gd name="connisteX5" fmla="*/ 1993265 w 2062598"/>
                <a:gd name="connsiteY5" fmla="*/ 20761 h 43796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062598" h="437965">
                  <a:moveTo>
                    <a:pt x="0" y="8696"/>
                  </a:moveTo>
                  <a:cubicBezTo>
                    <a:pt x="49530" y="85531"/>
                    <a:pt x="161925" y="329371"/>
                    <a:pt x="278130" y="382711"/>
                  </a:cubicBezTo>
                  <a:cubicBezTo>
                    <a:pt x="394335" y="436051"/>
                    <a:pt x="364490" y="264601"/>
                    <a:pt x="579755" y="274126"/>
                  </a:cubicBezTo>
                  <a:cubicBezTo>
                    <a:pt x="795020" y="283651"/>
                    <a:pt x="1068070" y="476691"/>
                    <a:pt x="1353185" y="430971"/>
                  </a:cubicBezTo>
                  <a:cubicBezTo>
                    <a:pt x="1638300" y="385251"/>
                    <a:pt x="1877060" y="126806"/>
                    <a:pt x="2005330" y="44891"/>
                  </a:cubicBezTo>
                  <a:cubicBezTo>
                    <a:pt x="2133600" y="-37024"/>
                    <a:pt x="2008505" y="17586"/>
                    <a:pt x="1993265" y="20761"/>
                  </a:cubicBezTo>
                </a:path>
              </a:pathLst>
            </a:custGeom>
            <a:noFill/>
            <a:ln w="25400" cap="flat" cmpd="sng" algn="ctr">
              <a:solidFill>
                <a:schemeClr val="tx1"/>
              </a:solidFill>
              <a:prstDash val="dash"/>
              <a:bevel/>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sp>
        <p:nvSpPr>
          <p:cNvPr id="31" name="Text Box 4"/>
          <p:cNvSpPr txBox="1">
            <a:spLocks noChangeArrowheads="1"/>
          </p:cNvSpPr>
          <p:nvPr/>
        </p:nvSpPr>
        <p:spPr bwMode="auto">
          <a:xfrm>
            <a:off x="836295" y="4869180"/>
            <a:ext cx="7509510" cy="1038860"/>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检波</a:t>
            </a:r>
            <a:r>
              <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就是将低频信号从已调制信号（高频信号）中取出。</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5607" name="Text Box 7"/>
          <p:cNvSpPr txBox="1">
            <a:spLocks noChangeArrowheads="1"/>
          </p:cNvSpPr>
          <p:nvPr/>
        </p:nvSpPr>
        <p:spPr bwMode="auto">
          <a:xfrm>
            <a:off x="569913" y="255746"/>
            <a:ext cx="1211263" cy="521970"/>
          </a:xfrm>
          <a:prstGeom prst="rect">
            <a:avLst/>
          </a:prstGeom>
          <a:no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5</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52241"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2"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3"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52245" name="Group 55"/>
          <p:cNvGrpSpPr/>
          <p:nvPr/>
        </p:nvGrpSpPr>
        <p:grpSpPr>
          <a:xfrm>
            <a:off x="5521008" y="805180"/>
            <a:ext cx="2516188" cy="2001838"/>
            <a:chOff x="788" y="154"/>
            <a:chExt cx="1585" cy="1261"/>
          </a:xfrm>
        </p:grpSpPr>
        <p:sp>
          <p:nvSpPr>
            <p:cNvPr id="52246" name="Line 50"/>
            <p:cNvSpPr/>
            <p:nvPr/>
          </p:nvSpPr>
          <p:spPr>
            <a:xfrm>
              <a:off x="864" y="1392"/>
              <a:ext cx="1392" cy="0"/>
            </a:xfrm>
            <a:prstGeom prst="line">
              <a:avLst/>
            </a:prstGeom>
            <a:ln w="38100" cap="flat" cmpd="sng">
              <a:solidFill>
                <a:schemeClr val="tx1"/>
              </a:solidFill>
              <a:prstDash val="solid"/>
              <a:round/>
              <a:headEnd type="none" w="med" len="med"/>
              <a:tailEnd type="none" w="med" len="med"/>
            </a:ln>
          </p:spPr>
        </p:sp>
        <p:sp>
          <p:nvSpPr>
            <p:cNvPr id="52247" name="Line 19"/>
            <p:cNvSpPr/>
            <p:nvPr/>
          </p:nvSpPr>
          <p:spPr>
            <a:xfrm rot="5400000" flipH="1" flipV="1">
              <a:off x="1775" y="50"/>
              <a:ext cx="8" cy="853"/>
            </a:xfrm>
            <a:prstGeom prst="line">
              <a:avLst/>
            </a:prstGeom>
            <a:ln w="38100" cap="flat" cmpd="sng">
              <a:solidFill>
                <a:schemeClr val="tx1"/>
              </a:solidFill>
              <a:prstDash val="solid"/>
              <a:round/>
              <a:headEnd type="none" w="sm" len="sm"/>
              <a:tailEnd type="none" w="sm" len="sm"/>
            </a:ln>
          </p:spPr>
        </p:sp>
        <p:sp>
          <p:nvSpPr>
            <p:cNvPr id="52250" name="AutoShape 22"/>
            <p:cNvSpPr/>
            <p:nvPr/>
          </p:nvSpPr>
          <p:spPr>
            <a:xfrm rot="5400000">
              <a:off x="1153" y="377"/>
              <a:ext cx="188" cy="196"/>
            </a:xfrm>
            <a:prstGeom prst="triangle">
              <a:avLst>
                <a:gd name="adj" fmla="val 50000"/>
              </a:avLst>
            </a:prstGeom>
            <a:noFill/>
            <a:ln w="38100" cap="flat" cmpd="sng">
              <a:solidFill>
                <a:schemeClr val="tx1"/>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23" name="Text Box 23"/>
            <p:cNvSpPr txBox="1">
              <a:spLocks noChangeArrowheads="1"/>
            </p:cNvSpPr>
            <p:nvPr/>
          </p:nvSpPr>
          <p:spPr bwMode="auto">
            <a:xfrm>
              <a:off x="1247" y="154"/>
              <a:ext cx="255" cy="288"/>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D</a:t>
              </a:r>
              <a:endParaRPr lang="en-US" altLang="zh-CN" b="1" noProof="1">
                <a:effectLst>
                  <a:outerShdw blurRad="38100" dist="38100" dir="2700000">
                    <a:srgbClr val="FFFFFF"/>
                  </a:outerShdw>
                </a:effectLst>
                <a:latin typeface="Times New Roman" panose="02020603050405020304" pitchFamily="18" charset="0"/>
              </a:endParaRPr>
            </a:p>
          </p:txBody>
        </p:sp>
        <p:grpSp>
          <p:nvGrpSpPr>
            <p:cNvPr id="52252" name="Group 24"/>
            <p:cNvGrpSpPr/>
            <p:nvPr/>
          </p:nvGrpSpPr>
          <p:grpSpPr>
            <a:xfrm flipV="1">
              <a:off x="1696" y="997"/>
              <a:ext cx="224" cy="125"/>
              <a:chOff x="432" y="1392"/>
              <a:chExt cx="288" cy="192"/>
            </a:xfrm>
          </p:grpSpPr>
          <p:sp>
            <p:nvSpPr>
              <p:cNvPr id="52254" name="Line 26"/>
              <p:cNvSpPr/>
              <p:nvPr/>
            </p:nvSpPr>
            <p:spPr>
              <a:xfrm>
                <a:off x="432" y="1392"/>
                <a:ext cx="288" cy="0"/>
              </a:xfrm>
              <a:prstGeom prst="line">
                <a:avLst/>
              </a:prstGeom>
              <a:ln w="38100" cap="flat" cmpd="sng">
                <a:solidFill>
                  <a:schemeClr val="tx1"/>
                </a:solidFill>
                <a:prstDash val="solid"/>
                <a:round/>
                <a:headEnd type="none" w="med" len="med"/>
                <a:tailEnd type="none" w="med" len="med"/>
              </a:ln>
            </p:spPr>
          </p:sp>
          <p:sp>
            <p:nvSpPr>
              <p:cNvPr id="52256" name="Line 28"/>
              <p:cNvSpPr/>
              <p:nvPr/>
            </p:nvSpPr>
            <p:spPr>
              <a:xfrm>
                <a:off x="432" y="1584"/>
                <a:ext cx="288" cy="0"/>
              </a:xfrm>
              <a:prstGeom prst="line">
                <a:avLst/>
              </a:prstGeom>
              <a:ln w="38100" cap="flat" cmpd="sng">
                <a:solidFill>
                  <a:schemeClr val="tx1"/>
                </a:solidFill>
                <a:prstDash val="solid"/>
                <a:round/>
                <a:headEnd type="none" w="med" len="med"/>
                <a:tailEnd type="none" w="med" len="med"/>
              </a:ln>
            </p:spPr>
          </p:sp>
        </p:grpSp>
        <p:sp>
          <p:nvSpPr>
            <p:cNvPr id="52258" name="Line 30"/>
            <p:cNvSpPr/>
            <p:nvPr/>
          </p:nvSpPr>
          <p:spPr>
            <a:xfrm flipH="1">
              <a:off x="1792" y="491"/>
              <a:ext cx="0" cy="506"/>
            </a:xfrm>
            <a:prstGeom prst="line">
              <a:avLst/>
            </a:prstGeom>
            <a:ln w="38100" cap="flat" cmpd="sng">
              <a:solidFill>
                <a:schemeClr val="tx1"/>
              </a:solidFill>
              <a:prstDash val="solid"/>
              <a:round/>
              <a:headEnd type="none" w="med" len="med"/>
              <a:tailEnd type="none" w="med" len="med"/>
            </a:ln>
          </p:spPr>
        </p:sp>
        <p:sp>
          <p:nvSpPr>
            <p:cNvPr id="52259" name="Line 31"/>
            <p:cNvSpPr/>
            <p:nvPr/>
          </p:nvSpPr>
          <p:spPr>
            <a:xfrm>
              <a:off x="1792" y="1134"/>
              <a:ext cx="1" cy="246"/>
            </a:xfrm>
            <a:prstGeom prst="line">
              <a:avLst/>
            </a:prstGeom>
            <a:ln w="38100" cap="flat" cmpd="sng">
              <a:solidFill>
                <a:schemeClr val="tx1"/>
              </a:solidFill>
              <a:prstDash val="solid"/>
              <a:round/>
              <a:headEnd type="none" w="med" len="med"/>
              <a:tailEnd type="none" w="med" len="med"/>
            </a:ln>
          </p:spPr>
        </p:sp>
        <p:sp>
          <p:nvSpPr>
            <p:cNvPr id="25635" name="Text Box 35"/>
            <p:cNvSpPr txBox="1">
              <a:spLocks noChangeArrowheads="1"/>
            </p:cNvSpPr>
            <p:nvPr/>
          </p:nvSpPr>
          <p:spPr bwMode="auto">
            <a:xfrm>
              <a:off x="2078" y="720"/>
              <a:ext cx="287"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6" name="Text Box 36"/>
            <p:cNvSpPr txBox="1">
              <a:spLocks noChangeArrowheads="1"/>
            </p:cNvSpPr>
            <p:nvPr/>
          </p:nvSpPr>
          <p:spPr bwMode="auto">
            <a:xfrm>
              <a:off x="797" y="768"/>
              <a:ext cx="259"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7" name="Text Box 37"/>
            <p:cNvSpPr txBox="1">
              <a:spLocks noChangeArrowheads="1"/>
            </p:cNvSpPr>
            <p:nvPr/>
          </p:nvSpPr>
          <p:spPr bwMode="auto">
            <a:xfrm>
              <a:off x="811" y="494"/>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8" name="Text Box 38"/>
            <p:cNvSpPr txBox="1">
              <a:spLocks noChangeArrowheads="1"/>
            </p:cNvSpPr>
            <p:nvPr/>
          </p:nvSpPr>
          <p:spPr bwMode="auto">
            <a:xfrm>
              <a:off x="2120" y="480"/>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9" name="Text Box 39"/>
            <p:cNvSpPr txBox="1">
              <a:spLocks noChangeArrowheads="1"/>
            </p:cNvSpPr>
            <p:nvPr/>
          </p:nvSpPr>
          <p:spPr bwMode="auto">
            <a:xfrm>
              <a:off x="811" y="1092"/>
              <a:ext cx="253"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25640" name="Text Box 40"/>
            <p:cNvSpPr txBox="1">
              <a:spLocks noChangeArrowheads="1"/>
            </p:cNvSpPr>
            <p:nvPr/>
          </p:nvSpPr>
          <p:spPr bwMode="auto">
            <a:xfrm>
              <a:off x="2077" y="1092"/>
              <a:ext cx="254"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52268" name="Line 41"/>
            <p:cNvSpPr/>
            <p:nvPr/>
          </p:nvSpPr>
          <p:spPr>
            <a:xfrm>
              <a:off x="848" y="480"/>
              <a:ext cx="296" cy="0"/>
            </a:xfrm>
            <a:prstGeom prst="line">
              <a:avLst/>
            </a:prstGeom>
            <a:ln w="38100" cap="flat" cmpd="sng">
              <a:solidFill>
                <a:srgbClr val="000000"/>
              </a:solidFill>
              <a:prstDash val="solid"/>
              <a:round/>
              <a:headEnd type="none" w="med" len="med"/>
              <a:tailEnd type="none" w="med" len="med"/>
            </a:ln>
          </p:spPr>
        </p:sp>
        <p:sp>
          <p:nvSpPr>
            <p:cNvPr id="52269" name="Oval 51"/>
            <p:cNvSpPr/>
            <p:nvPr/>
          </p:nvSpPr>
          <p:spPr>
            <a:xfrm>
              <a:off x="788" y="429"/>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0" name="Oval 52"/>
            <p:cNvSpPr/>
            <p:nvPr/>
          </p:nvSpPr>
          <p:spPr>
            <a:xfrm>
              <a:off x="816" y="1344"/>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1" name="Oval 53"/>
            <p:cNvSpPr/>
            <p:nvPr/>
          </p:nvSpPr>
          <p:spPr>
            <a:xfrm>
              <a:off x="2208" y="455"/>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2" name="Oval 54"/>
            <p:cNvSpPr/>
            <p:nvPr/>
          </p:nvSpPr>
          <p:spPr>
            <a:xfrm>
              <a:off x="2230" y="1342"/>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grpSp>
        <p:nvGrpSpPr>
          <p:cNvPr id="4" name="组合 3"/>
          <p:cNvGrpSpPr/>
          <p:nvPr/>
        </p:nvGrpSpPr>
        <p:grpSpPr>
          <a:xfrm>
            <a:off x="543560" y="716915"/>
            <a:ext cx="4451350" cy="2357120"/>
            <a:chOff x="883" y="4261"/>
            <a:chExt cx="7010" cy="3712"/>
          </a:xfrm>
        </p:grpSpPr>
        <p:grpSp>
          <p:nvGrpSpPr>
            <p:cNvPr id="7" name="组合 6"/>
            <p:cNvGrpSpPr/>
            <p:nvPr/>
          </p:nvGrpSpPr>
          <p:grpSpPr>
            <a:xfrm>
              <a:off x="883" y="4261"/>
              <a:ext cx="7010" cy="3713"/>
              <a:chOff x="4180" y="3598"/>
              <a:chExt cx="7010" cy="3713"/>
            </a:xfrm>
          </p:grpSpPr>
          <p:grpSp>
            <p:nvGrpSpPr>
              <p:cNvPr id="3" name="Group 9"/>
              <p:cNvGrpSpPr/>
              <p:nvPr/>
            </p:nvGrpSpPr>
            <p:grpSpPr>
              <a:xfrm>
                <a:off x="4180" y="3598"/>
                <a:ext cx="7010" cy="3713"/>
                <a:chOff x="427" y="1631"/>
                <a:chExt cx="2804" cy="1485"/>
              </a:xfrm>
            </p:grpSpPr>
            <p:sp>
              <p:nvSpPr>
                <p:cNvPr id="52234"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52235" name="Line 12"/>
                <p:cNvSpPr/>
                <p:nvPr/>
              </p:nvSpPr>
              <p:spPr>
                <a:xfrm flipV="1">
                  <a:off x="799" y="2540"/>
                  <a:ext cx="2432" cy="10"/>
                </a:xfrm>
                <a:prstGeom prst="line">
                  <a:avLst/>
                </a:prstGeom>
                <a:ln w="28575" cap="flat" cmpd="sng">
                  <a:solidFill>
                    <a:schemeClr val="tx1"/>
                  </a:solidFill>
                  <a:prstDash val="solid"/>
                  <a:round/>
                  <a:headEnd type="none" w="med" len="med"/>
                  <a:tailEnd type="arrow" w="sm" len="med"/>
                </a:ln>
              </p:spPr>
            </p:sp>
            <p:sp>
              <p:nvSpPr>
                <p:cNvPr id="25613"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5" name="对象 4"/>
              <p:cNvGraphicFramePr/>
              <p:nvPr/>
            </p:nvGraphicFramePr>
            <p:xfrm>
              <a:off x="10106" y="5896"/>
              <a:ext cx="1030" cy="824"/>
            </p:xfrm>
            <a:graphic>
              <a:graphicData uri="http://schemas.openxmlformats.org/presentationml/2006/ole">
                <mc:AlternateContent xmlns:mc="http://schemas.openxmlformats.org/markup-compatibility/2006">
                  <mc:Choice xmlns:v="urn:schemas-microsoft-com:vml" Requires="v">
                    <p:oleObj spid="_x0000_s8205" r:id="rId4" imgW="452120" imgH="391795" progId="Equation.KSEE3">
                      <p:embed/>
                    </p:oleObj>
                  </mc:Choice>
                  <mc:Fallback>
                    <p:oleObj r:id="rId4" imgW="452120" imgH="391795" progId="Equation.KSEE3">
                      <p:embed/>
                      <p:pic>
                        <p:nvPicPr>
                          <p:cNvPr id="0" name="图片 5"/>
                          <p:cNvPicPr/>
                          <p:nvPr/>
                        </p:nvPicPr>
                        <p:blipFill>
                          <a:blip r:embed="rId5"/>
                          <a:stretch>
                            <a:fillRect/>
                          </a:stretch>
                        </p:blipFill>
                        <p:spPr>
                          <a:xfrm>
                            <a:off x="10106" y="5896"/>
                            <a:ext cx="1030" cy="824"/>
                          </a:xfrm>
                          <a:prstGeom prst="rect">
                            <a:avLst/>
                          </a:prstGeom>
                        </p:spPr>
                      </p:pic>
                    </p:oleObj>
                  </mc:Fallback>
                </mc:AlternateContent>
              </a:graphicData>
            </a:graphic>
          </p:graphicFrame>
        </p:grpSp>
        <p:cxnSp>
          <p:nvCxnSpPr>
            <p:cNvPr id="9" name="直接连接符 8"/>
            <p:cNvCxnSpPr/>
            <p:nvPr/>
          </p:nvCxnSpPr>
          <p:spPr>
            <a:xfrm flipV="1">
              <a:off x="1813" y="6038"/>
              <a:ext cx="213" cy="52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0" name="直接连接符 9"/>
            <p:cNvCxnSpPr/>
            <p:nvPr/>
          </p:nvCxnSpPr>
          <p:spPr>
            <a:xfrm flipV="1">
              <a:off x="2026" y="6038"/>
              <a:ext cx="0" cy="85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1" name="直接连接符 10"/>
            <p:cNvCxnSpPr/>
            <p:nvPr/>
          </p:nvCxnSpPr>
          <p:spPr>
            <a:xfrm flipV="1">
              <a:off x="2026" y="5826"/>
              <a:ext cx="283" cy="113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2" name="直接连接符 11"/>
            <p:cNvCxnSpPr/>
            <p:nvPr/>
          </p:nvCxnSpPr>
          <p:spPr>
            <a:xfrm flipV="1">
              <a:off x="2309" y="5826"/>
              <a:ext cx="0" cy="1346"/>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3" name="直接连接符 12"/>
            <p:cNvCxnSpPr/>
            <p:nvPr/>
          </p:nvCxnSpPr>
          <p:spPr>
            <a:xfrm flipV="1">
              <a:off x="2309" y="6038"/>
              <a:ext cx="213" cy="1063"/>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4" name="直接连接符 13"/>
            <p:cNvCxnSpPr/>
            <p:nvPr/>
          </p:nvCxnSpPr>
          <p:spPr>
            <a:xfrm flipH="1" flipV="1">
              <a:off x="2522" y="6038"/>
              <a:ext cx="213" cy="78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5" name="直接连接符 14"/>
            <p:cNvCxnSpPr/>
            <p:nvPr/>
          </p:nvCxnSpPr>
          <p:spPr>
            <a:xfrm flipV="1">
              <a:off x="2735" y="6126"/>
              <a:ext cx="282" cy="6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6" name="直接连接符 15"/>
            <p:cNvCxnSpPr/>
            <p:nvPr/>
          </p:nvCxnSpPr>
          <p:spPr>
            <a:xfrm flipH="1" flipV="1">
              <a:off x="3018" y="6109"/>
              <a:ext cx="213" cy="9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7" name="直接连接符 16"/>
            <p:cNvCxnSpPr/>
            <p:nvPr/>
          </p:nvCxnSpPr>
          <p:spPr>
            <a:xfrm flipV="1">
              <a:off x="3231" y="5613"/>
              <a:ext cx="354" cy="1488"/>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8" name="直接连接符 17"/>
            <p:cNvCxnSpPr/>
            <p:nvPr/>
          </p:nvCxnSpPr>
          <p:spPr>
            <a:xfrm flipH="1" flipV="1">
              <a:off x="3585" y="5613"/>
              <a:ext cx="284" cy="163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9" name="直接连接符 18"/>
            <p:cNvCxnSpPr/>
            <p:nvPr/>
          </p:nvCxnSpPr>
          <p:spPr>
            <a:xfrm flipV="1">
              <a:off x="3869" y="5613"/>
              <a:ext cx="283" cy="1559"/>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0" name="直接连接符 19"/>
            <p:cNvCxnSpPr/>
            <p:nvPr/>
          </p:nvCxnSpPr>
          <p:spPr>
            <a:xfrm flipH="1" flipV="1">
              <a:off x="4152" y="5684"/>
              <a:ext cx="284" cy="134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1" name="直接连接符 20"/>
            <p:cNvCxnSpPr/>
            <p:nvPr/>
          </p:nvCxnSpPr>
          <p:spPr>
            <a:xfrm flipV="1">
              <a:off x="4436" y="6038"/>
              <a:ext cx="354" cy="993"/>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25" name="任意多边形 24"/>
            <p:cNvSpPr/>
            <p:nvPr/>
          </p:nvSpPr>
          <p:spPr>
            <a:xfrm>
              <a:off x="1806" y="5436"/>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27" name="任意多边形 26"/>
            <p:cNvSpPr/>
            <p:nvPr/>
          </p:nvSpPr>
          <p:spPr>
            <a:xfrm>
              <a:off x="1825" y="6584"/>
              <a:ext cx="3248" cy="690"/>
            </a:xfrm>
            <a:custGeom>
              <a:avLst/>
              <a:gdLst>
                <a:gd name="connisteX0" fmla="*/ 0 w 2062598"/>
                <a:gd name="connsiteY0" fmla="*/ 8696 h 437965"/>
                <a:gd name="connisteX1" fmla="*/ 278130 w 2062598"/>
                <a:gd name="connsiteY1" fmla="*/ 382711 h 437965"/>
                <a:gd name="connisteX2" fmla="*/ 579755 w 2062598"/>
                <a:gd name="connsiteY2" fmla="*/ 274126 h 437965"/>
                <a:gd name="connisteX3" fmla="*/ 1353185 w 2062598"/>
                <a:gd name="connsiteY3" fmla="*/ 430971 h 437965"/>
                <a:gd name="connisteX4" fmla="*/ 2005330 w 2062598"/>
                <a:gd name="connsiteY4" fmla="*/ 44891 h 437965"/>
                <a:gd name="connisteX5" fmla="*/ 1993265 w 2062598"/>
                <a:gd name="connsiteY5" fmla="*/ 20761 h 43796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062598" h="437965">
                  <a:moveTo>
                    <a:pt x="0" y="8696"/>
                  </a:moveTo>
                  <a:cubicBezTo>
                    <a:pt x="49530" y="85531"/>
                    <a:pt x="161925" y="329371"/>
                    <a:pt x="278130" y="382711"/>
                  </a:cubicBezTo>
                  <a:cubicBezTo>
                    <a:pt x="394335" y="436051"/>
                    <a:pt x="364490" y="264601"/>
                    <a:pt x="579755" y="274126"/>
                  </a:cubicBezTo>
                  <a:cubicBezTo>
                    <a:pt x="795020" y="283651"/>
                    <a:pt x="1068070" y="476691"/>
                    <a:pt x="1353185" y="430971"/>
                  </a:cubicBezTo>
                  <a:cubicBezTo>
                    <a:pt x="1638300" y="385251"/>
                    <a:pt x="1877060" y="126806"/>
                    <a:pt x="2005330" y="44891"/>
                  </a:cubicBezTo>
                  <a:cubicBezTo>
                    <a:pt x="2133600" y="-37024"/>
                    <a:pt x="2008505" y="17586"/>
                    <a:pt x="1993265" y="20761"/>
                  </a:cubicBezTo>
                </a:path>
              </a:pathLst>
            </a:custGeom>
            <a:noFill/>
            <a:ln w="25400" cap="flat" cmpd="sng" algn="ctr">
              <a:solidFill>
                <a:schemeClr val="tx1"/>
              </a:solidFill>
              <a:prstDash val="dash"/>
              <a:bevel/>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grpSp>
        <p:nvGrpSpPr>
          <p:cNvPr id="70" name="组合 69"/>
          <p:cNvGrpSpPr/>
          <p:nvPr/>
        </p:nvGrpSpPr>
        <p:grpSpPr>
          <a:xfrm>
            <a:off x="628650" y="3350895"/>
            <a:ext cx="3717290" cy="2488565"/>
            <a:chOff x="990" y="5277"/>
            <a:chExt cx="5854" cy="3919"/>
          </a:xfrm>
        </p:grpSpPr>
        <p:grpSp>
          <p:nvGrpSpPr>
            <p:cNvPr id="8" name="组合 7"/>
            <p:cNvGrpSpPr/>
            <p:nvPr/>
          </p:nvGrpSpPr>
          <p:grpSpPr>
            <a:xfrm>
              <a:off x="990" y="5277"/>
              <a:ext cx="5855" cy="3214"/>
              <a:chOff x="883" y="4261"/>
              <a:chExt cx="5855" cy="3214"/>
            </a:xfrm>
          </p:grpSpPr>
          <p:grpSp>
            <p:nvGrpSpPr>
              <p:cNvPr id="22" name="组合 21"/>
              <p:cNvGrpSpPr/>
              <p:nvPr/>
            </p:nvGrpSpPr>
            <p:grpSpPr>
              <a:xfrm>
                <a:off x="883" y="4261"/>
                <a:ext cx="5855" cy="3214"/>
                <a:chOff x="4180" y="3598"/>
                <a:chExt cx="5855" cy="3214"/>
              </a:xfrm>
            </p:grpSpPr>
            <p:grpSp>
              <p:nvGrpSpPr>
                <p:cNvPr id="23" name="Group 9"/>
                <p:cNvGrpSpPr/>
                <p:nvPr/>
              </p:nvGrpSpPr>
              <p:grpSpPr>
                <a:xfrm>
                  <a:off x="4180" y="3598"/>
                  <a:ext cx="5855" cy="2353"/>
                  <a:chOff x="427" y="1631"/>
                  <a:chExt cx="2342" cy="941"/>
                </a:xfrm>
              </p:grpSpPr>
              <p:sp>
                <p:nvSpPr>
                  <p:cNvPr id="24" name="Line 11"/>
                  <p:cNvSpPr/>
                  <p:nvPr/>
                </p:nvSpPr>
                <p:spPr>
                  <a:xfrm flipV="1">
                    <a:off x="799" y="1858"/>
                    <a:ext cx="0" cy="714"/>
                  </a:xfrm>
                  <a:prstGeom prst="line">
                    <a:avLst/>
                  </a:prstGeom>
                  <a:ln w="28575" cap="flat" cmpd="sng">
                    <a:solidFill>
                      <a:schemeClr val="tx1"/>
                    </a:solidFill>
                    <a:prstDash val="solid"/>
                    <a:round/>
                    <a:headEnd type="none" w="med" len="med"/>
                    <a:tailEnd type="arrow" w="sm" len="med"/>
                  </a:ln>
                </p:spPr>
              </p:sp>
              <p:sp>
                <p:nvSpPr>
                  <p:cNvPr id="26" name="Line 12"/>
                  <p:cNvSpPr/>
                  <p:nvPr/>
                </p:nvSpPr>
                <p:spPr>
                  <a:xfrm>
                    <a:off x="799" y="2558"/>
                    <a:ext cx="1970" cy="14"/>
                  </a:xfrm>
                  <a:prstGeom prst="line">
                    <a:avLst/>
                  </a:prstGeom>
                  <a:ln w="28575" cap="flat" cmpd="sng">
                    <a:solidFill>
                      <a:schemeClr val="tx1"/>
                    </a:solidFill>
                    <a:prstDash val="solid"/>
                    <a:round/>
                    <a:headEnd type="none" w="med" len="med"/>
                    <a:tailEnd type="arrow" w="sm" len="med"/>
                  </a:ln>
                </p:spPr>
              </p:sp>
              <p:sp>
                <p:nvSpPr>
                  <p:cNvPr id="28"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29" name="对象 28"/>
                <p:cNvGraphicFramePr/>
                <p:nvPr/>
              </p:nvGraphicFramePr>
              <p:xfrm>
                <a:off x="9005" y="5988"/>
                <a:ext cx="1030" cy="824"/>
              </p:xfrm>
              <a:graphic>
                <a:graphicData uri="http://schemas.openxmlformats.org/presentationml/2006/ole">
                  <mc:AlternateContent xmlns:mc="http://schemas.openxmlformats.org/markup-compatibility/2006">
                    <mc:Choice xmlns:v="urn:schemas-microsoft-com:vml" Requires="v">
                      <p:oleObj spid="_x0000_s8206" r:id="rId6" imgW="452120" imgH="391795" progId="Equation.KSEE3">
                        <p:embed/>
                      </p:oleObj>
                    </mc:Choice>
                    <mc:Fallback>
                      <p:oleObj r:id="rId6" imgW="452120" imgH="391795" progId="Equation.KSEE3">
                        <p:embed/>
                        <p:pic>
                          <p:nvPicPr>
                            <p:cNvPr id="0" name="图片 5"/>
                            <p:cNvPicPr/>
                            <p:nvPr/>
                          </p:nvPicPr>
                          <p:blipFill>
                            <a:blip r:embed="rId5"/>
                            <a:stretch>
                              <a:fillRect/>
                            </a:stretch>
                          </p:blipFill>
                          <p:spPr>
                            <a:xfrm>
                              <a:off x="9005" y="5988"/>
                              <a:ext cx="1030" cy="824"/>
                            </a:xfrm>
                            <a:prstGeom prst="rect">
                              <a:avLst/>
                            </a:prstGeom>
                          </p:spPr>
                        </p:pic>
                      </p:oleObj>
                    </mc:Fallback>
                  </mc:AlternateContent>
                </a:graphicData>
              </a:graphic>
            </p:graphicFrame>
          </p:grpSp>
          <p:cxnSp>
            <p:nvCxnSpPr>
              <p:cNvPr id="31" name="直接连接符 30"/>
              <p:cNvCxnSpPr/>
              <p:nvPr/>
            </p:nvCxnSpPr>
            <p:spPr>
              <a:xfrm flipV="1">
                <a:off x="1813" y="6038"/>
                <a:ext cx="213" cy="52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2" name="直接连接符 31"/>
              <p:cNvCxnSpPr/>
              <p:nvPr/>
            </p:nvCxnSpPr>
            <p:spPr>
              <a:xfrm flipV="1">
                <a:off x="1990" y="6038"/>
                <a:ext cx="36" cy="54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3" name="直接连接符 32"/>
              <p:cNvCxnSpPr/>
              <p:nvPr/>
            </p:nvCxnSpPr>
            <p:spPr>
              <a:xfrm flipV="1">
                <a:off x="1990" y="5826"/>
                <a:ext cx="319" cy="75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4" name="直接连接符 33"/>
              <p:cNvCxnSpPr/>
              <p:nvPr/>
            </p:nvCxnSpPr>
            <p:spPr>
              <a:xfrm flipV="1">
                <a:off x="2274" y="5826"/>
                <a:ext cx="35" cy="75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5" name="直接连接符 34"/>
              <p:cNvCxnSpPr/>
              <p:nvPr/>
            </p:nvCxnSpPr>
            <p:spPr>
              <a:xfrm flipV="1">
                <a:off x="2345" y="6038"/>
                <a:ext cx="177" cy="47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6" name="直接连接符 35"/>
              <p:cNvCxnSpPr/>
              <p:nvPr/>
            </p:nvCxnSpPr>
            <p:spPr>
              <a:xfrm flipH="1" flipV="1">
                <a:off x="2522" y="6038"/>
                <a:ext cx="106" cy="54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7" name="直接连接符 36"/>
              <p:cNvCxnSpPr/>
              <p:nvPr/>
            </p:nvCxnSpPr>
            <p:spPr>
              <a:xfrm flipV="1">
                <a:off x="2628" y="6126"/>
                <a:ext cx="389" cy="45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8" name="直接连接符 37"/>
              <p:cNvCxnSpPr/>
              <p:nvPr/>
            </p:nvCxnSpPr>
            <p:spPr>
              <a:xfrm flipH="1" flipV="1">
                <a:off x="3018" y="6109"/>
                <a:ext cx="106" cy="47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39" name="直接连接符 38"/>
              <p:cNvCxnSpPr/>
              <p:nvPr/>
            </p:nvCxnSpPr>
            <p:spPr>
              <a:xfrm flipV="1">
                <a:off x="3124" y="5613"/>
                <a:ext cx="461" cy="96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40" name="直接连接符 39"/>
              <p:cNvCxnSpPr/>
              <p:nvPr/>
            </p:nvCxnSpPr>
            <p:spPr>
              <a:xfrm flipH="1" flipV="1">
                <a:off x="3585" y="5613"/>
                <a:ext cx="177" cy="96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41" name="直接连接符 40"/>
              <p:cNvCxnSpPr/>
              <p:nvPr/>
            </p:nvCxnSpPr>
            <p:spPr>
              <a:xfrm flipV="1">
                <a:off x="3762" y="5613"/>
                <a:ext cx="390" cy="96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42" name="直接连接符 41"/>
              <p:cNvCxnSpPr/>
              <p:nvPr/>
            </p:nvCxnSpPr>
            <p:spPr>
              <a:xfrm flipH="1" flipV="1">
                <a:off x="4152" y="5684"/>
                <a:ext cx="177" cy="896"/>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43" name="直接连接符 42"/>
              <p:cNvCxnSpPr/>
              <p:nvPr/>
            </p:nvCxnSpPr>
            <p:spPr>
              <a:xfrm flipV="1">
                <a:off x="4329" y="6038"/>
                <a:ext cx="461" cy="542"/>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44" name="任意多边形 43"/>
              <p:cNvSpPr/>
              <p:nvPr/>
            </p:nvSpPr>
            <p:spPr>
              <a:xfrm>
                <a:off x="1806" y="5436"/>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sp>
          <p:nvSpPr>
            <p:cNvPr id="68" name="Text Box 4"/>
            <p:cNvSpPr txBox="1">
              <a:spLocks noChangeArrowheads="1"/>
            </p:cNvSpPr>
            <p:nvPr/>
          </p:nvSpPr>
          <p:spPr bwMode="auto">
            <a:xfrm>
              <a:off x="1653" y="8306"/>
              <a:ext cx="4442" cy="890"/>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二极管的作用</a:t>
              </a:r>
              <a:endPar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grpSp>
        <p:nvGrpSpPr>
          <p:cNvPr id="71" name="组合 70"/>
          <p:cNvGrpSpPr/>
          <p:nvPr/>
        </p:nvGrpSpPr>
        <p:grpSpPr>
          <a:xfrm>
            <a:off x="4701540" y="3352165"/>
            <a:ext cx="3815715" cy="2487295"/>
            <a:chOff x="7404" y="5279"/>
            <a:chExt cx="6009" cy="3917"/>
          </a:xfrm>
        </p:grpSpPr>
        <p:grpSp>
          <p:nvGrpSpPr>
            <p:cNvPr id="46" name="组合 45"/>
            <p:cNvGrpSpPr/>
            <p:nvPr/>
          </p:nvGrpSpPr>
          <p:grpSpPr>
            <a:xfrm>
              <a:off x="7404" y="5279"/>
              <a:ext cx="5855" cy="3214"/>
              <a:chOff x="883" y="4261"/>
              <a:chExt cx="5855" cy="3214"/>
            </a:xfrm>
          </p:grpSpPr>
          <p:grpSp>
            <p:nvGrpSpPr>
              <p:cNvPr id="47" name="组合 46"/>
              <p:cNvGrpSpPr/>
              <p:nvPr/>
            </p:nvGrpSpPr>
            <p:grpSpPr>
              <a:xfrm>
                <a:off x="883" y="4261"/>
                <a:ext cx="5855" cy="3214"/>
                <a:chOff x="4180" y="3598"/>
                <a:chExt cx="5855" cy="3214"/>
              </a:xfrm>
            </p:grpSpPr>
            <p:grpSp>
              <p:nvGrpSpPr>
                <p:cNvPr id="48" name="Group 9"/>
                <p:cNvGrpSpPr/>
                <p:nvPr/>
              </p:nvGrpSpPr>
              <p:grpSpPr>
                <a:xfrm>
                  <a:off x="4180" y="3598"/>
                  <a:ext cx="5855" cy="2353"/>
                  <a:chOff x="427" y="1631"/>
                  <a:chExt cx="2342" cy="941"/>
                </a:xfrm>
              </p:grpSpPr>
              <p:sp>
                <p:nvSpPr>
                  <p:cNvPr id="49" name="Line 11"/>
                  <p:cNvSpPr/>
                  <p:nvPr/>
                </p:nvSpPr>
                <p:spPr>
                  <a:xfrm flipV="1">
                    <a:off x="799" y="1858"/>
                    <a:ext cx="0" cy="714"/>
                  </a:xfrm>
                  <a:prstGeom prst="line">
                    <a:avLst/>
                  </a:prstGeom>
                  <a:ln w="28575" cap="flat" cmpd="sng">
                    <a:solidFill>
                      <a:schemeClr val="tx1"/>
                    </a:solidFill>
                    <a:prstDash val="solid"/>
                    <a:round/>
                    <a:headEnd type="none" w="med" len="med"/>
                    <a:tailEnd type="arrow" w="sm" len="med"/>
                  </a:ln>
                </p:spPr>
              </p:sp>
              <p:sp>
                <p:nvSpPr>
                  <p:cNvPr id="50" name="Line 12"/>
                  <p:cNvSpPr/>
                  <p:nvPr/>
                </p:nvSpPr>
                <p:spPr>
                  <a:xfrm>
                    <a:off x="799" y="2558"/>
                    <a:ext cx="1970" cy="14"/>
                  </a:xfrm>
                  <a:prstGeom prst="line">
                    <a:avLst/>
                  </a:prstGeom>
                  <a:ln w="28575" cap="flat" cmpd="sng">
                    <a:solidFill>
                      <a:schemeClr val="tx1"/>
                    </a:solidFill>
                    <a:prstDash val="solid"/>
                    <a:round/>
                    <a:headEnd type="none" w="med" len="med"/>
                    <a:tailEnd type="arrow" w="sm" len="med"/>
                  </a:ln>
                </p:spPr>
              </p:sp>
              <p:sp>
                <p:nvSpPr>
                  <p:cNvPr id="51"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52" name="对象 51"/>
                <p:cNvGraphicFramePr/>
                <p:nvPr/>
              </p:nvGraphicFramePr>
              <p:xfrm>
                <a:off x="9005" y="5988"/>
                <a:ext cx="1030" cy="824"/>
              </p:xfrm>
              <a:graphic>
                <a:graphicData uri="http://schemas.openxmlformats.org/presentationml/2006/ole">
                  <mc:AlternateContent xmlns:mc="http://schemas.openxmlformats.org/markup-compatibility/2006">
                    <mc:Choice xmlns:v="urn:schemas-microsoft-com:vml" Requires="v">
                      <p:oleObj spid="_x0000_s8207" r:id="rId7" imgW="452120" imgH="391795" progId="Equation.KSEE3">
                        <p:embed/>
                      </p:oleObj>
                    </mc:Choice>
                    <mc:Fallback>
                      <p:oleObj r:id="rId7" imgW="452120" imgH="391795" progId="Equation.KSEE3">
                        <p:embed/>
                        <p:pic>
                          <p:nvPicPr>
                            <p:cNvPr id="0" name="图片 5"/>
                            <p:cNvPicPr/>
                            <p:nvPr/>
                          </p:nvPicPr>
                          <p:blipFill>
                            <a:blip r:embed="rId5"/>
                            <a:stretch>
                              <a:fillRect/>
                            </a:stretch>
                          </p:blipFill>
                          <p:spPr>
                            <a:xfrm>
                              <a:off x="9005" y="5988"/>
                              <a:ext cx="1030" cy="824"/>
                            </a:xfrm>
                            <a:prstGeom prst="rect">
                              <a:avLst/>
                            </a:prstGeom>
                          </p:spPr>
                        </p:pic>
                      </p:oleObj>
                    </mc:Fallback>
                  </mc:AlternateContent>
                </a:graphicData>
              </a:graphic>
            </p:graphicFrame>
          </p:grpSp>
          <p:sp>
            <p:nvSpPr>
              <p:cNvPr id="67" name="任意多边形 66"/>
              <p:cNvSpPr/>
              <p:nvPr/>
            </p:nvSpPr>
            <p:spPr>
              <a:xfrm>
                <a:off x="1813" y="5438"/>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sp>
          <p:nvSpPr>
            <p:cNvPr id="69" name="Text Box 4"/>
            <p:cNvSpPr txBox="1">
              <a:spLocks noChangeArrowheads="1"/>
            </p:cNvSpPr>
            <p:nvPr/>
          </p:nvSpPr>
          <p:spPr bwMode="auto">
            <a:xfrm>
              <a:off x="7979" y="8306"/>
              <a:ext cx="5434" cy="890"/>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sz="2800" b="1" kern="1200" cap="none" spc="0" normalizeH="0" baseline="0" noProof="0" dirty="0">
                  <a:solidFill>
                    <a:srgbClr val="FF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滤波电容的作用</a:t>
              </a:r>
              <a:endPar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1691640" y="255905"/>
            <a:ext cx="6822440" cy="2934335"/>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输入信号为已调制信号，由电视机、收音机接收后，由检波二极管</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D</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将已调制信号的负半周去掉，然后利用电容将高频信号滤去，留下低频信号，再经放大电路放大，送给负载显像管或扬声器，还原成图像或声音</a:t>
            </a:r>
            <a:r>
              <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5607" name="Text Box 7"/>
          <p:cNvSpPr txBox="1">
            <a:spLocks noChangeArrowheads="1"/>
          </p:cNvSpPr>
          <p:nvPr/>
        </p:nvSpPr>
        <p:spPr bwMode="auto">
          <a:xfrm>
            <a:off x="569913" y="255746"/>
            <a:ext cx="1211263" cy="521970"/>
          </a:xfrm>
          <a:prstGeom prst="rect">
            <a:avLst/>
          </a:prstGeom>
          <a:no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5</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52241"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2"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3"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4765" name="Text Box 13"/>
          <p:cNvSpPr txBox="1">
            <a:spLocks noChangeArrowheads="1"/>
          </p:cNvSpPr>
          <p:nvPr/>
        </p:nvSpPr>
        <p:spPr bwMode="auto">
          <a:xfrm>
            <a:off x="2771775" y="5408930"/>
            <a:ext cx="4434840" cy="460375"/>
          </a:xfrm>
          <a:prstGeom prst="rect">
            <a:avLst/>
          </a:prstGeom>
          <a:gradFill rotWithShape="1">
            <a:gsLst>
              <a:gs pos="0">
                <a:srgbClr val="FFFFFF"/>
              </a:gs>
              <a:gs pos="50000">
                <a:srgbClr val="CCFFFF"/>
              </a:gs>
              <a:gs pos="100000">
                <a:srgbClr val="FFFFFF"/>
              </a:gs>
            </a:gsLst>
            <a:lin ang="5400000" scaled="1"/>
          </a:gradFill>
          <a:ln w="9525">
            <a:noFill/>
            <a:miter lim="800000"/>
          </a:ln>
          <a:effectLst/>
        </p:spPr>
        <p:txBody>
          <a:bodyPr wrap="square">
            <a:spAutoFit/>
          </a:bodyPr>
          <a:lstStyle/>
          <a:p>
            <a:pPr marR="0" algn="just" defTabSz="914400">
              <a:spcBef>
                <a:spcPct val="5000"/>
              </a:spcBef>
              <a:buClrTx/>
              <a:buSzTx/>
              <a:buFontTx/>
              <a:defRPr/>
            </a:pP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在这里，二极管</a:t>
            </a:r>
            <a:r>
              <a:rPr kumimoji="1" lang="en-US" altLang="zh-CN"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D</a:t>
            </a:r>
            <a:r>
              <a:rPr kumimoji="1" lang="zh-CN" altLang="en-US" b="1" kern="1200" cap="none" spc="0" normalizeH="0" baseline="0" noProof="0" dirty="0">
                <a:effectLst>
                  <a:outerShdw blurRad="38100" dist="38100" dir="2700000" algn="tl">
                    <a:srgbClr val="FFFFFF"/>
                  </a:outerShdw>
                </a:effectLst>
                <a:latin typeface="微软雅黑" panose="020B0503020204020204" pitchFamily="34" charset="-122"/>
                <a:ea typeface="微软雅黑" panose="020B0503020204020204" pitchFamily="34" charset="-122"/>
                <a:cs typeface="+mn-cs"/>
              </a:rPr>
              <a:t>起检波作用。  </a:t>
            </a:r>
          </a:p>
        </p:txBody>
      </p:sp>
      <p:grpSp>
        <p:nvGrpSpPr>
          <p:cNvPr id="2" name="组合 1"/>
          <p:cNvGrpSpPr/>
          <p:nvPr/>
        </p:nvGrpSpPr>
        <p:grpSpPr>
          <a:xfrm>
            <a:off x="611505" y="2888615"/>
            <a:ext cx="3495040" cy="2357120"/>
            <a:chOff x="883" y="4261"/>
            <a:chExt cx="5504" cy="3712"/>
          </a:xfrm>
        </p:grpSpPr>
        <p:grpSp>
          <p:nvGrpSpPr>
            <p:cNvPr id="7" name="组合 6"/>
            <p:cNvGrpSpPr/>
            <p:nvPr/>
          </p:nvGrpSpPr>
          <p:grpSpPr>
            <a:xfrm>
              <a:off x="883" y="4261"/>
              <a:ext cx="5504" cy="3713"/>
              <a:chOff x="4180" y="3598"/>
              <a:chExt cx="5504" cy="3713"/>
            </a:xfrm>
          </p:grpSpPr>
          <p:grpSp>
            <p:nvGrpSpPr>
              <p:cNvPr id="3" name="Group 9"/>
              <p:cNvGrpSpPr/>
              <p:nvPr/>
            </p:nvGrpSpPr>
            <p:grpSpPr>
              <a:xfrm>
                <a:off x="4180" y="3598"/>
                <a:ext cx="5460" cy="3713"/>
                <a:chOff x="427" y="1631"/>
                <a:chExt cx="2184" cy="1485"/>
              </a:xfrm>
            </p:grpSpPr>
            <p:sp>
              <p:nvSpPr>
                <p:cNvPr id="52234"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52235" name="Line 12"/>
                <p:cNvSpPr/>
                <p:nvPr/>
              </p:nvSpPr>
              <p:spPr>
                <a:xfrm flipV="1">
                  <a:off x="799" y="2550"/>
                  <a:ext cx="1812" cy="0"/>
                </a:xfrm>
                <a:prstGeom prst="line">
                  <a:avLst/>
                </a:prstGeom>
                <a:ln w="28575" cap="flat" cmpd="sng">
                  <a:solidFill>
                    <a:schemeClr val="tx1"/>
                  </a:solidFill>
                  <a:prstDash val="solid"/>
                  <a:round/>
                  <a:headEnd type="none" w="med" len="med"/>
                  <a:tailEnd type="arrow" w="sm" len="med"/>
                </a:ln>
              </p:spPr>
            </p:sp>
            <p:sp>
              <p:nvSpPr>
                <p:cNvPr id="25613"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5" name="对象 4"/>
              <p:cNvGraphicFramePr/>
              <p:nvPr/>
            </p:nvGraphicFramePr>
            <p:xfrm>
              <a:off x="8654" y="6083"/>
              <a:ext cx="1030" cy="824"/>
            </p:xfrm>
            <a:graphic>
              <a:graphicData uri="http://schemas.openxmlformats.org/presentationml/2006/ole">
                <mc:AlternateContent xmlns:mc="http://schemas.openxmlformats.org/markup-compatibility/2006">
                  <mc:Choice xmlns:v="urn:schemas-microsoft-com:vml" Requires="v">
                    <p:oleObj spid="_x0000_s9225" r:id="rId4" imgW="452120" imgH="391795" progId="Equation.KSEE3">
                      <p:embed/>
                    </p:oleObj>
                  </mc:Choice>
                  <mc:Fallback>
                    <p:oleObj r:id="rId4" imgW="452120" imgH="391795" progId="Equation.KSEE3">
                      <p:embed/>
                      <p:pic>
                        <p:nvPicPr>
                          <p:cNvPr id="0" name="图片 5"/>
                          <p:cNvPicPr/>
                          <p:nvPr/>
                        </p:nvPicPr>
                        <p:blipFill>
                          <a:blip r:embed="rId5"/>
                          <a:stretch>
                            <a:fillRect/>
                          </a:stretch>
                        </p:blipFill>
                        <p:spPr>
                          <a:xfrm>
                            <a:off x="8654" y="6083"/>
                            <a:ext cx="1030" cy="824"/>
                          </a:xfrm>
                          <a:prstGeom prst="rect">
                            <a:avLst/>
                          </a:prstGeom>
                        </p:spPr>
                      </p:pic>
                    </p:oleObj>
                  </mc:Fallback>
                </mc:AlternateContent>
              </a:graphicData>
            </a:graphic>
          </p:graphicFrame>
        </p:grpSp>
        <p:cxnSp>
          <p:nvCxnSpPr>
            <p:cNvPr id="9" name="直接连接符 8"/>
            <p:cNvCxnSpPr/>
            <p:nvPr/>
          </p:nvCxnSpPr>
          <p:spPr>
            <a:xfrm flipV="1">
              <a:off x="1813" y="6038"/>
              <a:ext cx="213" cy="52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0" name="直接连接符 9"/>
            <p:cNvCxnSpPr/>
            <p:nvPr/>
          </p:nvCxnSpPr>
          <p:spPr>
            <a:xfrm flipV="1">
              <a:off x="2026" y="6038"/>
              <a:ext cx="0" cy="851"/>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1" name="直接连接符 10"/>
            <p:cNvCxnSpPr/>
            <p:nvPr/>
          </p:nvCxnSpPr>
          <p:spPr>
            <a:xfrm flipV="1">
              <a:off x="2026" y="5826"/>
              <a:ext cx="283" cy="1134"/>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2" name="直接连接符 11"/>
            <p:cNvCxnSpPr/>
            <p:nvPr/>
          </p:nvCxnSpPr>
          <p:spPr>
            <a:xfrm flipV="1">
              <a:off x="2309" y="5826"/>
              <a:ext cx="0" cy="1346"/>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3" name="直接连接符 12"/>
            <p:cNvCxnSpPr/>
            <p:nvPr/>
          </p:nvCxnSpPr>
          <p:spPr>
            <a:xfrm flipV="1">
              <a:off x="2309" y="6038"/>
              <a:ext cx="213" cy="1063"/>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4" name="直接连接符 13"/>
            <p:cNvCxnSpPr/>
            <p:nvPr/>
          </p:nvCxnSpPr>
          <p:spPr>
            <a:xfrm flipH="1" flipV="1">
              <a:off x="2522" y="6038"/>
              <a:ext cx="213" cy="78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5" name="直接连接符 14"/>
            <p:cNvCxnSpPr/>
            <p:nvPr/>
          </p:nvCxnSpPr>
          <p:spPr>
            <a:xfrm flipV="1">
              <a:off x="2735" y="6126"/>
              <a:ext cx="282" cy="6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6" name="直接连接符 15"/>
            <p:cNvCxnSpPr/>
            <p:nvPr/>
          </p:nvCxnSpPr>
          <p:spPr>
            <a:xfrm flipH="1" flipV="1">
              <a:off x="3018" y="6109"/>
              <a:ext cx="213" cy="992"/>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7" name="直接连接符 16"/>
            <p:cNvCxnSpPr/>
            <p:nvPr/>
          </p:nvCxnSpPr>
          <p:spPr>
            <a:xfrm flipV="1">
              <a:off x="3231" y="5613"/>
              <a:ext cx="354" cy="1488"/>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8" name="直接连接符 17"/>
            <p:cNvCxnSpPr/>
            <p:nvPr/>
          </p:nvCxnSpPr>
          <p:spPr>
            <a:xfrm flipH="1" flipV="1">
              <a:off x="3585" y="5613"/>
              <a:ext cx="284" cy="163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19" name="直接连接符 18"/>
            <p:cNvCxnSpPr/>
            <p:nvPr/>
          </p:nvCxnSpPr>
          <p:spPr>
            <a:xfrm flipV="1">
              <a:off x="3869" y="5613"/>
              <a:ext cx="283" cy="1559"/>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0" name="直接连接符 19"/>
            <p:cNvCxnSpPr/>
            <p:nvPr/>
          </p:nvCxnSpPr>
          <p:spPr>
            <a:xfrm flipH="1" flipV="1">
              <a:off x="4152" y="5684"/>
              <a:ext cx="284" cy="1347"/>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21" name="直接连接符 20"/>
            <p:cNvCxnSpPr/>
            <p:nvPr/>
          </p:nvCxnSpPr>
          <p:spPr>
            <a:xfrm flipV="1">
              <a:off x="4436" y="6038"/>
              <a:ext cx="354" cy="993"/>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25" name="任意多边形 24"/>
            <p:cNvSpPr/>
            <p:nvPr/>
          </p:nvSpPr>
          <p:spPr>
            <a:xfrm>
              <a:off x="1806" y="5436"/>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27" name="任意多边形 26"/>
            <p:cNvSpPr/>
            <p:nvPr/>
          </p:nvSpPr>
          <p:spPr>
            <a:xfrm>
              <a:off x="1825" y="6584"/>
              <a:ext cx="3248" cy="690"/>
            </a:xfrm>
            <a:custGeom>
              <a:avLst/>
              <a:gdLst>
                <a:gd name="connisteX0" fmla="*/ 0 w 2062598"/>
                <a:gd name="connsiteY0" fmla="*/ 8696 h 437965"/>
                <a:gd name="connisteX1" fmla="*/ 278130 w 2062598"/>
                <a:gd name="connsiteY1" fmla="*/ 382711 h 437965"/>
                <a:gd name="connisteX2" fmla="*/ 579755 w 2062598"/>
                <a:gd name="connsiteY2" fmla="*/ 274126 h 437965"/>
                <a:gd name="connisteX3" fmla="*/ 1353185 w 2062598"/>
                <a:gd name="connsiteY3" fmla="*/ 430971 h 437965"/>
                <a:gd name="connisteX4" fmla="*/ 2005330 w 2062598"/>
                <a:gd name="connsiteY4" fmla="*/ 44891 h 437965"/>
                <a:gd name="connisteX5" fmla="*/ 1993265 w 2062598"/>
                <a:gd name="connsiteY5" fmla="*/ 20761 h 43796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2062598" h="437965">
                  <a:moveTo>
                    <a:pt x="0" y="8696"/>
                  </a:moveTo>
                  <a:cubicBezTo>
                    <a:pt x="49530" y="85531"/>
                    <a:pt x="161925" y="329371"/>
                    <a:pt x="278130" y="382711"/>
                  </a:cubicBezTo>
                  <a:cubicBezTo>
                    <a:pt x="394335" y="436051"/>
                    <a:pt x="364490" y="264601"/>
                    <a:pt x="579755" y="274126"/>
                  </a:cubicBezTo>
                  <a:cubicBezTo>
                    <a:pt x="795020" y="283651"/>
                    <a:pt x="1068070" y="476691"/>
                    <a:pt x="1353185" y="430971"/>
                  </a:cubicBezTo>
                  <a:cubicBezTo>
                    <a:pt x="1638300" y="385251"/>
                    <a:pt x="1877060" y="126806"/>
                    <a:pt x="2005330" y="44891"/>
                  </a:cubicBezTo>
                  <a:cubicBezTo>
                    <a:pt x="2133600" y="-37024"/>
                    <a:pt x="2008505" y="17586"/>
                    <a:pt x="1993265" y="20761"/>
                  </a:cubicBezTo>
                </a:path>
              </a:pathLst>
            </a:custGeom>
            <a:noFill/>
            <a:ln w="25400" cap="flat" cmpd="sng" algn="ctr">
              <a:solidFill>
                <a:schemeClr val="tx1"/>
              </a:solidFill>
              <a:prstDash val="dash"/>
              <a:bevel/>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grpSp>
        <p:nvGrpSpPr>
          <p:cNvPr id="46" name="组合 45"/>
          <p:cNvGrpSpPr/>
          <p:nvPr/>
        </p:nvGrpSpPr>
        <p:grpSpPr>
          <a:xfrm>
            <a:off x="4526915" y="2892425"/>
            <a:ext cx="3717925" cy="2040890"/>
            <a:chOff x="883" y="4261"/>
            <a:chExt cx="5855" cy="3214"/>
          </a:xfrm>
        </p:grpSpPr>
        <p:grpSp>
          <p:nvGrpSpPr>
            <p:cNvPr id="47" name="组合 46"/>
            <p:cNvGrpSpPr/>
            <p:nvPr/>
          </p:nvGrpSpPr>
          <p:grpSpPr>
            <a:xfrm>
              <a:off x="883" y="4261"/>
              <a:ext cx="5855" cy="3214"/>
              <a:chOff x="4180" y="3598"/>
              <a:chExt cx="5855" cy="3214"/>
            </a:xfrm>
          </p:grpSpPr>
          <p:grpSp>
            <p:nvGrpSpPr>
              <p:cNvPr id="48" name="Group 9"/>
              <p:cNvGrpSpPr/>
              <p:nvPr/>
            </p:nvGrpSpPr>
            <p:grpSpPr>
              <a:xfrm>
                <a:off x="4180" y="3598"/>
                <a:ext cx="5855" cy="2353"/>
                <a:chOff x="427" y="1631"/>
                <a:chExt cx="2342" cy="941"/>
              </a:xfrm>
            </p:grpSpPr>
            <p:sp>
              <p:nvSpPr>
                <p:cNvPr id="49" name="Line 11"/>
                <p:cNvSpPr/>
                <p:nvPr/>
              </p:nvSpPr>
              <p:spPr>
                <a:xfrm flipV="1">
                  <a:off x="799" y="1858"/>
                  <a:ext cx="0" cy="714"/>
                </a:xfrm>
                <a:prstGeom prst="line">
                  <a:avLst/>
                </a:prstGeom>
                <a:ln w="28575" cap="flat" cmpd="sng">
                  <a:solidFill>
                    <a:schemeClr val="tx1"/>
                  </a:solidFill>
                  <a:prstDash val="solid"/>
                  <a:round/>
                  <a:headEnd type="none" w="med" len="med"/>
                  <a:tailEnd type="arrow" w="sm" len="med"/>
                </a:ln>
              </p:spPr>
            </p:sp>
            <p:sp>
              <p:nvSpPr>
                <p:cNvPr id="50" name="Line 12"/>
                <p:cNvSpPr/>
                <p:nvPr/>
              </p:nvSpPr>
              <p:spPr>
                <a:xfrm>
                  <a:off x="799" y="2558"/>
                  <a:ext cx="1970" cy="14"/>
                </a:xfrm>
                <a:prstGeom prst="line">
                  <a:avLst/>
                </a:prstGeom>
                <a:ln w="28575" cap="flat" cmpd="sng">
                  <a:solidFill>
                    <a:schemeClr val="tx1"/>
                  </a:solidFill>
                  <a:prstDash val="solid"/>
                  <a:round/>
                  <a:headEnd type="none" w="med" len="med"/>
                  <a:tailEnd type="arrow" w="sm" len="med"/>
                </a:ln>
              </p:spPr>
            </p:sp>
            <p:sp>
              <p:nvSpPr>
                <p:cNvPr id="51"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aphicFrame>
            <p:nvGraphicFramePr>
              <p:cNvPr id="52" name="对象 51"/>
              <p:cNvGraphicFramePr/>
              <p:nvPr/>
            </p:nvGraphicFramePr>
            <p:xfrm>
              <a:off x="9005" y="5988"/>
              <a:ext cx="1030" cy="824"/>
            </p:xfrm>
            <a:graphic>
              <a:graphicData uri="http://schemas.openxmlformats.org/presentationml/2006/ole">
                <mc:AlternateContent xmlns:mc="http://schemas.openxmlformats.org/markup-compatibility/2006">
                  <mc:Choice xmlns:v="urn:schemas-microsoft-com:vml" Requires="v">
                    <p:oleObj spid="_x0000_s9226" r:id="rId6" imgW="452120" imgH="391795" progId="Equation.KSEE3">
                      <p:embed/>
                    </p:oleObj>
                  </mc:Choice>
                  <mc:Fallback>
                    <p:oleObj r:id="rId6" imgW="452120" imgH="391795" progId="Equation.KSEE3">
                      <p:embed/>
                      <p:pic>
                        <p:nvPicPr>
                          <p:cNvPr id="0" name="图片 5"/>
                          <p:cNvPicPr/>
                          <p:nvPr/>
                        </p:nvPicPr>
                        <p:blipFill>
                          <a:blip r:embed="rId5"/>
                          <a:stretch>
                            <a:fillRect/>
                          </a:stretch>
                        </p:blipFill>
                        <p:spPr>
                          <a:xfrm>
                            <a:off x="9005" y="5988"/>
                            <a:ext cx="1030" cy="824"/>
                          </a:xfrm>
                          <a:prstGeom prst="rect">
                            <a:avLst/>
                          </a:prstGeom>
                        </p:spPr>
                      </p:pic>
                    </p:oleObj>
                  </mc:Fallback>
                </mc:AlternateContent>
              </a:graphicData>
            </a:graphic>
          </p:graphicFrame>
        </p:grpSp>
        <p:sp>
          <p:nvSpPr>
            <p:cNvPr id="67" name="任意多边形 66"/>
            <p:cNvSpPr/>
            <p:nvPr/>
          </p:nvSpPr>
          <p:spPr>
            <a:xfrm>
              <a:off x="1813" y="5438"/>
              <a:ext cx="3124" cy="1104"/>
            </a:xfrm>
            <a:custGeom>
              <a:avLst/>
              <a:gdLst>
                <a:gd name="connisteX0" fmla="*/ 0 w 1983916"/>
                <a:gd name="connsiteY0" fmla="*/ 701105 h 701105"/>
                <a:gd name="connisteX1" fmla="*/ 302260 w 1983916"/>
                <a:gd name="connsiteY1" fmla="*/ 217870 h 701105"/>
                <a:gd name="connisteX2" fmla="*/ 603885 w 1983916"/>
                <a:gd name="connsiteY2" fmla="*/ 459805 h 701105"/>
                <a:gd name="connisteX3" fmla="*/ 1280795 w 1983916"/>
                <a:gd name="connsiteY3" fmla="*/ 700 h 701105"/>
                <a:gd name="connisteX4" fmla="*/ 1896745 w 1983916"/>
                <a:gd name="connsiteY4" fmla="*/ 375350 h 701105"/>
                <a:gd name="connisteX5" fmla="*/ 1969135 w 1983916"/>
                <a:gd name="connsiteY5" fmla="*/ 447740 h 701105"/>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1983917" h="701106">
                  <a:moveTo>
                    <a:pt x="0" y="701106"/>
                  </a:moveTo>
                  <a:cubicBezTo>
                    <a:pt x="54610" y="599506"/>
                    <a:pt x="181610" y="266131"/>
                    <a:pt x="302260" y="217871"/>
                  </a:cubicBezTo>
                  <a:cubicBezTo>
                    <a:pt x="422910" y="169611"/>
                    <a:pt x="408305" y="502986"/>
                    <a:pt x="603885" y="459806"/>
                  </a:cubicBezTo>
                  <a:cubicBezTo>
                    <a:pt x="799465" y="416626"/>
                    <a:pt x="1022350" y="17846"/>
                    <a:pt x="1280795" y="701"/>
                  </a:cubicBezTo>
                  <a:cubicBezTo>
                    <a:pt x="1539240" y="-16444"/>
                    <a:pt x="1758950" y="285816"/>
                    <a:pt x="1896745" y="375351"/>
                  </a:cubicBezTo>
                  <a:cubicBezTo>
                    <a:pt x="2034540" y="464886"/>
                    <a:pt x="1967230" y="440756"/>
                    <a:pt x="1969135" y="447741"/>
                  </a:cubicBezTo>
                </a:path>
              </a:pathLst>
            </a:custGeom>
            <a:noFill/>
            <a:ln w="25400" cap="flat" cmpd="sng" algn="ctr">
              <a:solidFill>
                <a:schemeClr val="tx1"/>
              </a:solidFill>
              <a:prstDash val="dash"/>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476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5" grpId="0" bldLvl="0" animBg="1"/>
      <p:bldP spid="74765" grpId="1"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1383" name="Text Box 7"/>
          <p:cNvSpPr txBox="1">
            <a:spLocks noChangeArrowheads="1"/>
          </p:cNvSpPr>
          <p:nvPr/>
        </p:nvSpPr>
        <p:spPr bwMode="auto">
          <a:xfrm>
            <a:off x="2681288" y="368300"/>
            <a:ext cx="3552825" cy="519113"/>
          </a:xfrm>
          <a:prstGeom prst="rect">
            <a:avLst/>
          </a:prstGeom>
          <a:gradFill rotWithShape="1">
            <a:gsLst>
              <a:gs pos="0">
                <a:srgbClr val="FFFF99"/>
              </a:gs>
              <a:gs pos="50000">
                <a:srgbClr val="FFFFFF"/>
              </a:gs>
              <a:gs pos="100000">
                <a:srgbClr val="FFFF99"/>
              </a:gs>
            </a:gsLst>
            <a:lin ang="5400000" scaled="1"/>
          </a:grad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补充：二极管的测试</a:t>
            </a:r>
          </a:p>
        </p:txBody>
      </p:sp>
      <p:sp>
        <p:nvSpPr>
          <p:cNvPr id="58371" name="AutoShape 1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8372" name="AutoShape 1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8373" name="AutoShape 1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1396" name="Text Box 20"/>
          <p:cNvSpPr txBox="1">
            <a:spLocks noChangeArrowheads="1"/>
          </p:cNvSpPr>
          <p:nvPr/>
        </p:nvSpPr>
        <p:spPr bwMode="auto">
          <a:xfrm>
            <a:off x="431800" y="818833"/>
            <a:ext cx="5221288" cy="607695"/>
          </a:xfrm>
          <a:prstGeom prst="rect">
            <a:avLst/>
          </a:prstGeom>
          <a:noFill/>
          <a:ln w="9525">
            <a:noFill/>
            <a:miter lim="800000"/>
          </a:ln>
          <a:effectLst/>
        </p:spPr>
        <p:txBody>
          <a:bodyPr>
            <a:spAutoFit/>
          </a:bodyPr>
          <a:lstStyle/>
          <a:p>
            <a:pPr marR="0" defTabSz="914400">
              <a:lnSpc>
                <a:spcPct val="120000"/>
              </a:lnSpc>
              <a:buClrTx/>
              <a:buSzTx/>
              <a:buFontTx/>
              <a:defRPr/>
            </a:pPr>
            <a:r>
              <a:rPr kumimoji="1" lang="en-US" altLang="zh-CN" sz="2800" b="1" kern="1200" cap="none" spc="0" normalizeH="0" baseline="0" noProof="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1 </a:t>
            </a:r>
            <a:r>
              <a:rPr kumimoji="1" lang="zh-CN" altLang="en-US" sz="2800" b="1" kern="1200" cap="none" spc="0" normalizeH="0" baseline="0" noProof="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数字万用表的二极管测试挡</a:t>
            </a:r>
          </a:p>
        </p:txBody>
      </p:sp>
      <p:sp>
        <p:nvSpPr>
          <p:cNvPr id="101432" name="Text Box 56"/>
          <p:cNvSpPr txBox="1">
            <a:spLocks noChangeArrowheads="1"/>
          </p:cNvSpPr>
          <p:nvPr/>
        </p:nvSpPr>
        <p:spPr bwMode="auto">
          <a:xfrm>
            <a:off x="701675" y="1719263"/>
            <a:ext cx="7740650" cy="1630363"/>
          </a:xfrm>
          <a:prstGeom prst="rect">
            <a:avLst/>
          </a:prstGeom>
          <a:noFill/>
          <a:ln w="9525">
            <a:noFill/>
            <a:miter lim="800000"/>
          </a:ln>
          <a:effectLst/>
        </p:spPr>
        <p:txBody>
          <a:bodyPr>
            <a:spAutoFit/>
          </a:bodyPr>
          <a:lstStyle/>
          <a:p>
            <a:pPr marR="0" indent="622300" algn="just" defTabSz="914400">
              <a:lnSpc>
                <a:spcPct val="120000"/>
              </a:lnSpc>
              <a:buClrTx/>
              <a:buSzTx/>
              <a:buFontTx/>
              <a:defRPr/>
            </a:pPr>
            <a:r>
              <a:rPr kumimoji="1" lang="zh-CN" altLang="en-US" sz="2800" b="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将电表转到测试二极管挡的位置时，电表内部就会提供给二极管以足够的正向偏置电压和反向偏置电压。</a:t>
            </a:r>
            <a:endParaRPr kumimoji="1" lang="zh-CN" altLang="en-US" sz="2800" b="1" i="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pic>
        <p:nvPicPr>
          <p:cNvPr id="101433" name="Picture 57"/>
          <p:cNvPicPr>
            <a:picLocks noChangeAspect="1"/>
          </p:cNvPicPr>
          <p:nvPr/>
        </p:nvPicPr>
        <p:blipFill>
          <a:blip r:embed="rId3">
            <a:lum bright="39999" contrast="40000"/>
          </a:blip>
          <a:stretch>
            <a:fillRect/>
          </a:stretch>
        </p:blipFill>
        <p:spPr>
          <a:xfrm>
            <a:off x="1409700" y="142875"/>
            <a:ext cx="6132513" cy="5902325"/>
          </a:xfrm>
          <a:prstGeom prst="rect">
            <a:avLst/>
          </a:prstGeom>
          <a:noFill/>
          <a:ln w="9525">
            <a:noFill/>
          </a:ln>
        </p:spPr>
      </p:pic>
      <p:sp>
        <p:nvSpPr>
          <p:cNvPr id="101434" name="Text Box 58"/>
          <p:cNvSpPr txBox="1">
            <a:spLocks noChangeArrowheads="1"/>
          </p:cNvSpPr>
          <p:nvPr/>
        </p:nvSpPr>
        <p:spPr bwMode="auto">
          <a:xfrm>
            <a:off x="792163" y="4059238"/>
            <a:ext cx="7740650" cy="2225675"/>
          </a:xfrm>
          <a:prstGeom prst="rect">
            <a:avLst/>
          </a:prstGeom>
          <a:gradFill rotWithShape="1">
            <a:gsLst>
              <a:gs pos="0">
                <a:srgbClr val="99CCFF"/>
              </a:gs>
              <a:gs pos="50000">
                <a:srgbClr val="FFFFFF"/>
              </a:gs>
              <a:gs pos="100000">
                <a:srgbClr val="99CCFF"/>
              </a:gs>
            </a:gsLst>
            <a:lin ang="5400000" scaled="1"/>
          </a:gradFill>
          <a:ln w="9525">
            <a:noFill/>
            <a:miter lim="800000"/>
          </a:ln>
          <a:effectLst/>
        </p:spPr>
        <p:txBody>
          <a:bodyPr>
            <a:spAutoFit/>
          </a:bodyPr>
          <a:lstStyle/>
          <a:p>
            <a:pPr marR="0" indent="622300" algn="just" defTabSz="914400">
              <a:lnSpc>
                <a:spcPct val="125000"/>
              </a:lnSpc>
              <a:buClrTx/>
              <a:buSzTx/>
              <a:buFontTx/>
              <a:defRPr/>
            </a:pPr>
            <a:r>
              <a:rPr kumimoji="1" lang="zh-CN" altLang="en-US" sz="2800" b="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这个内部电压会随着各种万用表的机型不同而有所变化，但是一般范围从</a:t>
            </a:r>
            <a:r>
              <a:rPr kumimoji="1" lang="en-US" altLang="zh-CN" sz="2800" b="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2.5V~3.5V</a:t>
            </a:r>
            <a:r>
              <a:rPr kumimoji="1" lang="zh-CN" altLang="en-US" sz="2800" b="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。电表会提供电压值或以其他的方式，显示出待测二极管的测试结果。</a:t>
            </a:r>
            <a:endParaRPr kumimoji="1" lang="zh-CN" altLang="en-US" sz="2800" b="1" i="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1383"/>
                                        </p:tgtEl>
                                        <p:attrNameLst>
                                          <p:attrName>style.visibility</p:attrName>
                                        </p:attrNameLst>
                                      </p:cBhvr>
                                      <p:to>
                                        <p:strVal val="visible"/>
                                      </p:to>
                                    </p:set>
                                    <p:animEffect transition="in" filter="blinds(horizontal)">
                                      <p:cBhvr>
                                        <p:cTn id="7" dur="500"/>
                                        <p:tgtEl>
                                          <p:spTgt spid="10138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1396"/>
                                        </p:tgtEl>
                                        <p:attrNameLst>
                                          <p:attrName>style.visibility</p:attrName>
                                        </p:attrNameLst>
                                      </p:cBhvr>
                                      <p:to>
                                        <p:strVal val="visible"/>
                                      </p:to>
                                    </p:set>
                                    <p:animEffect transition="in" filter="wipe(left)">
                                      <p:cBhvr>
                                        <p:cTn id="12" dur="500"/>
                                        <p:tgtEl>
                                          <p:spTgt spid="10139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1432"/>
                                        </p:tgtEl>
                                        <p:attrNameLst>
                                          <p:attrName>style.visibility</p:attrName>
                                        </p:attrNameLst>
                                      </p:cBhvr>
                                      <p:to>
                                        <p:strVal val="visible"/>
                                      </p:to>
                                    </p:set>
                                    <p:animEffect transition="in" filter="wipe(left)">
                                      <p:cBhvr>
                                        <p:cTn id="17" dur="500"/>
                                        <p:tgtEl>
                                          <p:spTgt spid="101432"/>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6" fill="hold" nodeType="clickEffect">
                                  <p:stCondLst>
                                    <p:cond delay="0"/>
                                  </p:stCondLst>
                                  <p:childTnLst>
                                    <p:set>
                                      <p:cBhvr>
                                        <p:cTn id="21" dur="1" fill="hold">
                                          <p:stCondLst>
                                            <p:cond delay="0"/>
                                          </p:stCondLst>
                                        </p:cTn>
                                        <p:tgtEl>
                                          <p:spTgt spid="101433"/>
                                        </p:tgtEl>
                                        <p:attrNameLst>
                                          <p:attrName>style.visibility</p:attrName>
                                        </p:attrNameLst>
                                      </p:cBhvr>
                                      <p:to>
                                        <p:strVal val="visible"/>
                                      </p:to>
                                    </p:set>
                                    <p:animEffect transition="in" filter="barn(inHorizontal)">
                                      <p:cBhvr>
                                        <p:cTn id="22" dur="500"/>
                                        <p:tgtEl>
                                          <p:spTgt spid="10143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1434"/>
                                        </p:tgtEl>
                                        <p:attrNameLst>
                                          <p:attrName>style.visibility</p:attrName>
                                        </p:attrNameLst>
                                      </p:cBhvr>
                                      <p:to>
                                        <p:strVal val="visible"/>
                                      </p:to>
                                    </p:set>
                                    <p:animEffect transition="in" filter="wipe(left)">
                                      <p:cBhvr>
                                        <p:cTn id="27" dur="500"/>
                                        <p:tgtEl>
                                          <p:spTgt spid="101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3" grpId="0" animBg="1"/>
      <p:bldP spid="101396" grpId="0" bldLvl="0" animBg="1"/>
      <p:bldP spid="101432" grpId="0"/>
      <p:bldP spid="10143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2407" name="Text Box 7"/>
          <p:cNvSpPr txBox="1">
            <a:spLocks noChangeArrowheads="1"/>
          </p:cNvSpPr>
          <p:nvPr/>
        </p:nvSpPr>
        <p:spPr bwMode="auto">
          <a:xfrm>
            <a:off x="569913" y="458788"/>
            <a:ext cx="4406900" cy="519113"/>
          </a:xfrm>
          <a:prstGeom prst="rect">
            <a:avLst/>
          </a:prstGeom>
          <a:noFill/>
          <a:ln w="38100">
            <a:noFill/>
            <a:miter lim="800000"/>
          </a:ln>
          <a:effectLst/>
        </p:spPr>
        <p:txBody>
          <a:bodyPr anchor="ctr">
            <a:spAutoFit/>
          </a:bodyPr>
          <a:lstStyle/>
          <a:p>
            <a:pPr marR="0" defTabSz="914400">
              <a:spcBef>
                <a:spcPct val="50000"/>
              </a:spcBef>
              <a:buClrTx/>
              <a:buSzTx/>
              <a:buFontTx/>
              <a:defRPr/>
            </a:pPr>
            <a:r>
              <a:rPr kumimoji="1" lang="en-US" altLang="zh-CN" sz="2800" b="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 </a:t>
            </a:r>
            <a:r>
              <a:rPr kumimoji="1" lang="zh-CN" altLang="en-US" sz="2800" b="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正常二极管的测试结果</a:t>
            </a:r>
          </a:p>
        </p:txBody>
      </p:sp>
      <p:sp>
        <p:nvSpPr>
          <p:cNvPr id="59395" name="AutoShape 1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9396" name="AutoShape 1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9397" name="AutoShape 1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102456" name="Picture 56"/>
          <p:cNvPicPr>
            <a:picLocks noChangeAspect="1"/>
          </p:cNvPicPr>
          <p:nvPr/>
        </p:nvPicPr>
        <p:blipFill>
          <a:blip r:embed="rId3">
            <a:lum bright="29999" contrast="40000"/>
          </a:blip>
          <a:stretch>
            <a:fillRect/>
          </a:stretch>
        </p:blipFill>
        <p:spPr>
          <a:xfrm>
            <a:off x="1331913" y="368300"/>
            <a:ext cx="6132512" cy="5902325"/>
          </a:xfrm>
          <a:prstGeom prst="rect">
            <a:avLst/>
          </a:prstGeom>
          <a:noFill/>
          <a:ln w="9525">
            <a:noFill/>
          </a:ln>
        </p:spPr>
      </p:pic>
      <p:sp>
        <p:nvSpPr>
          <p:cNvPr id="102457" name="Text Box 57"/>
          <p:cNvSpPr txBox="1">
            <a:spLocks noChangeArrowheads="1"/>
          </p:cNvSpPr>
          <p:nvPr/>
        </p:nvSpPr>
        <p:spPr bwMode="auto">
          <a:xfrm>
            <a:off x="341313" y="2349500"/>
            <a:ext cx="8370888" cy="365125"/>
          </a:xfrm>
          <a:prstGeom prst="rect">
            <a:avLst/>
          </a:prstGeom>
          <a:gradFill rotWithShape="1">
            <a:gsLst>
              <a:gs pos="0">
                <a:srgbClr val="FFFF00"/>
              </a:gs>
              <a:gs pos="50000">
                <a:srgbClr val="FFFFFF"/>
              </a:gs>
              <a:gs pos="100000">
                <a:srgbClr val="FFFF00"/>
              </a:gs>
            </a:gsLst>
            <a:lin ang="5400000" scaled="1"/>
          </a:gradFill>
          <a:ln w="38100">
            <a:noFill/>
            <a:miter lim="800000"/>
          </a:ln>
          <a:effectLst/>
        </p:spPr>
        <p:txBody>
          <a:bodyPr lIns="0" tIns="0" rIns="0" bIns="0" anchor="ctr">
            <a:spAutoFit/>
          </a:bodyPr>
          <a:lstStyle/>
          <a:p>
            <a:pPr marR="0" defTabSz="914400">
              <a:spcBef>
                <a:spcPct val="50000"/>
              </a:spcBef>
              <a:buClrTx/>
              <a:buSzTx/>
              <a:buFontTx/>
              <a:defRPr/>
            </a:pP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 </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红表笔（正极）接二极管的阳极，黑表笔解二极管的阴极</a:t>
            </a:r>
          </a:p>
        </p:txBody>
      </p:sp>
      <p:sp>
        <p:nvSpPr>
          <p:cNvPr id="102458" name="Text Box 58"/>
          <p:cNvSpPr txBox="1">
            <a:spLocks noChangeArrowheads="1"/>
          </p:cNvSpPr>
          <p:nvPr/>
        </p:nvSpPr>
        <p:spPr bwMode="auto">
          <a:xfrm>
            <a:off x="431800" y="2928938"/>
            <a:ext cx="8370888" cy="365125"/>
          </a:xfrm>
          <a:prstGeom prst="rect">
            <a:avLst/>
          </a:prstGeom>
          <a:gradFill rotWithShape="1">
            <a:gsLst>
              <a:gs pos="0">
                <a:srgbClr val="FFFF00"/>
              </a:gs>
              <a:gs pos="50000">
                <a:srgbClr val="FFFFFF"/>
              </a:gs>
              <a:gs pos="100000">
                <a:srgbClr val="FFFF00"/>
              </a:gs>
            </a:gsLst>
            <a:lin ang="5400000" scaled="1"/>
          </a:gradFill>
          <a:ln w="38100">
            <a:noFill/>
            <a:miter lim="800000"/>
          </a:ln>
          <a:effectLst/>
        </p:spPr>
        <p:txBody>
          <a:bodyPr lIns="0" tIns="0" rIns="0" bIns="0" anchor="ctr">
            <a:spAutoFit/>
          </a:bodyPr>
          <a:lstStyle/>
          <a:p>
            <a:pPr marR="0" defTabSz="914400">
              <a:spcBef>
                <a:spcPct val="50000"/>
              </a:spcBef>
              <a:buClrTx/>
              <a:buSzTx/>
              <a:buFontTx/>
              <a:defRPr/>
            </a:pP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若二极管正常</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表的读数大约在</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0.5V~0.9V</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之间，典型值为</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0.7V</a:t>
            </a:r>
          </a:p>
        </p:txBody>
      </p:sp>
      <p:sp>
        <p:nvSpPr>
          <p:cNvPr id="102459" name="Text Box 59"/>
          <p:cNvSpPr txBox="1">
            <a:spLocks noChangeArrowheads="1"/>
          </p:cNvSpPr>
          <p:nvPr/>
        </p:nvSpPr>
        <p:spPr bwMode="auto">
          <a:xfrm>
            <a:off x="431800" y="3490913"/>
            <a:ext cx="8370888" cy="876300"/>
          </a:xfrm>
          <a:prstGeom prst="rect">
            <a:avLst/>
          </a:prstGeom>
          <a:gradFill rotWithShape="1">
            <a:gsLst>
              <a:gs pos="0">
                <a:srgbClr val="FFFFFF"/>
              </a:gs>
              <a:gs pos="50000">
                <a:srgbClr val="CCFFFF"/>
              </a:gs>
              <a:gs pos="100000">
                <a:srgbClr val="FFFFFF"/>
              </a:gs>
            </a:gsLst>
            <a:lin ang="5400000" scaled="1"/>
          </a:gradFill>
          <a:ln w="38100">
            <a:noFill/>
            <a:miter lim="800000"/>
          </a:ln>
          <a:effectLst/>
        </p:spPr>
        <p:txBody>
          <a:bodyPr lIns="0" tIns="0" rIns="0" bIns="0" anchor="ctr">
            <a:spAutoFit/>
          </a:bodyPr>
          <a:lstStyle/>
          <a:p>
            <a:pPr marR="0" defTabSz="914400">
              <a:lnSpc>
                <a:spcPct val="120000"/>
              </a:lnSpc>
              <a:spcBef>
                <a:spcPct val="50000"/>
              </a:spcBef>
              <a:buClrTx/>
              <a:buSzTx/>
              <a:buFontTx/>
              <a:defRPr/>
            </a:pP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(b) </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将二极管倒置，若二极管正常</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表的读数就是表内提供的给二极管的正向偏置电压。表示二极管有极高的反向电阻。</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07"/>
                                        </p:tgtEl>
                                        <p:attrNameLst>
                                          <p:attrName>style.visibility</p:attrName>
                                        </p:attrNameLst>
                                      </p:cBhvr>
                                      <p:to>
                                        <p:strVal val="visible"/>
                                      </p:to>
                                    </p:set>
                                    <p:animEffect transition="in" filter="blinds(horizontal)">
                                      <p:cBhvr>
                                        <p:cTn id="7" dur="500"/>
                                        <p:tgtEl>
                                          <p:spTgt spid="10240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102456"/>
                                        </p:tgtEl>
                                        <p:attrNameLst>
                                          <p:attrName>style.visibility</p:attrName>
                                        </p:attrNameLst>
                                      </p:cBhvr>
                                      <p:to>
                                        <p:strVal val="visible"/>
                                      </p:to>
                                    </p:set>
                                    <p:animEffect transition="in" filter="barn(inHorizontal)">
                                      <p:cBhvr>
                                        <p:cTn id="12" dur="500"/>
                                        <p:tgtEl>
                                          <p:spTgt spid="1024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2457"/>
                                        </p:tgtEl>
                                        <p:attrNameLst>
                                          <p:attrName>style.visibility</p:attrName>
                                        </p:attrNameLst>
                                      </p:cBhvr>
                                      <p:to>
                                        <p:strVal val="visible"/>
                                      </p:to>
                                    </p:set>
                                    <p:animEffect transition="in" filter="blinds(horizontal)">
                                      <p:cBhvr>
                                        <p:cTn id="17" dur="500"/>
                                        <p:tgtEl>
                                          <p:spTgt spid="10245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2458"/>
                                        </p:tgtEl>
                                        <p:attrNameLst>
                                          <p:attrName>style.visibility</p:attrName>
                                        </p:attrNameLst>
                                      </p:cBhvr>
                                      <p:to>
                                        <p:strVal val="visible"/>
                                      </p:to>
                                    </p:set>
                                    <p:animEffect transition="in" filter="blinds(horizontal)">
                                      <p:cBhvr>
                                        <p:cTn id="22" dur="500"/>
                                        <p:tgtEl>
                                          <p:spTgt spid="10245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2459"/>
                                        </p:tgtEl>
                                        <p:attrNameLst>
                                          <p:attrName>style.visibility</p:attrName>
                                        </p:attrNameLst>
                                      </p:cBhvr>
                                      <p:to>
                                        <p:strVal val="visible"/>
                                      </p:to>
                                    </p:set>
                                    <p:animEffect transition="in" filter="blinds(horizontal)">
                                      <p:cBhvr>
                                        <p:cTn id="27" dur="500"/>
                                        <p:tgtEl>
                                          <p:spTgt spid="1024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7" grpId="0"/>
      <p:bldP spid="102457" grpId="0" animBg="1"/>
      <p:bldP spid="102458" grpId="0" animBg="1"/>
      <p:bldP spid="102459"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03431" name="Text Box 7"/>
          <p:cNvSpPr txBox="1">
            <a:spLocks noChangeArrowheads="1"/>
          </p:cNvSpPr>
          <p:nvPr/>
        </p:nvSpPr>
        <p:spPr bwMode="auto">
          <a:xfrm>
            <a:off x="566738" y="388938"/>
            <a:ext cx="4767263" cy="519113"/>
          </a:xfrm>
          <a:prstGeom prst="rect">
            <a:avLst/>
          </a:prstGeom>
          <a:noFill/>
          <a:ln w="38100">
            <a:noFill/>
            <a:miter lim="800000"/>
          </a:ln>
          <a:effectLst/>
        </p:spPr>
        <p:txBody>
          <a:bodyPr anchor="ctr">
            <a:spAutoFit/>
          </a:bodyPr>
          <a:lstStyle/>
          <a:p>
            <a:pPr marR="0" defTabSz="914400">
              <a:spcBef>
                <a:spcPct val="50000"/>
              </a:spcBef>
              <a:buClrTx/>
              <a:buSzTx/>
              <a:buFontTx/>
              <a:defRPr/>
            </a:pPr>
            <a:r>
              <a:rPr kumimoji="1" lang="en-US" altLang="zh-CN" sz="2800" b="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 </a:t>
            </a:r>
            <a:r>
              <a:rPr kumimoji="1" lang="zh-CN" altLang="en-US" sz="2800" b="1" kern="1200" cap="none" spc="0" normalizeH="0" baseline="0" noProof="0">
                <a:solidFill>
                  <a:srgbClr val="00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损坏二极管的测试结果</a:t>
            </a:r>
          </a:p>
        </p:txBody>
      </p:sp>
      <p:sp>
        <p:nvSpPr>
          <p:cNvPr id="60419" name="AutoShape 1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0420" name="AutoShape 1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0421" name="AutoShape 1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103480" name="Picture 56"/>
          <p:cNvPicPr>
            <a:picLocks noChangeAspect="1"/>
          </p:cNvPicPr>
          <p:nvPr/>
        </p:nvPicPr>
        <p:blipFill>
          <a:blip r:embed="rId3">
            <a:lum bright="20001" contrast="40000"/>
          </a:blip>
          <a:stretch>
            <a:fillRect/>
          </a:stretch>
        </p:blipFill>
        <p:spPr>
          <a:xfrm>
            <a:off x="1196975" y="279400"/>
            <a:ext cx="6884988" cy="5473700"/>
          </a:xfrm>
          <a:prstGeom prst="rect">
            <a:avLst/>
          </a:prstGeom>
          <a:noFill/>
          <a:ln w="9525">
            <a:noFill/>
          </a:ln>
        </p:spPr>
      </p:pic>
      <p:sp>
        <p:nvSpPr>
          <p:cNvPr id="103481" name="Text Box 57"/>
          <p:cNvSpPr txBox="1">
            <a:spLocks noChangeArrowheads="1"/>
          </p:cNvSpPr>
          <p:nvPr/>
        </p:nvSpPr>
        <p:spPr bwMode="auto">
          <a:xfrm>
            <a:off x="566738" y="1816100"/>
            <a:ext cx="8370888" cy="876300"/>
          </a:xfrm>
          <a:prstGeom prst="rect">
            <a:avLst/>
          </a:prstGeom>
          <a:gradFill rotWithShape="1">
            <a:gsLst>
              <a:gs pos="0">
                <a:srgbClr val="FFFF00"/>
              </a:gs>
              <a:gs pos="50000">
                <a:srgbClr val="FFFFFF"/>
              </a:gs>
              <a:gs pos="100000">
                <a:srgbClr val="FFFF00"/>
              </a:gs>
            </a:gsLst>
            <a:lin ang="5400000" scaled="1"/>
          </a:gradFill>
          <a:ln w="38100">
            <a:noFill/>
            <a:miter lim="800000"/>
          </a:ln>
          <a:effectLst/>
        </p:spPr>
        <p:txBody>
          <a:bodyPr lIns="0" tIns="0" rIns="0" bIns="0" anchor="ctr">
            <a:spAutoFit/>
          </a:bodyPr>
          <a:lstStyle/>
          <a:p>
            <a:pPr marL="357505" marR="0" indent="-357505" defTabSz="914400">
              <a:lnSpc>
                <a:spcPct val="120000"/>
              </a:lnSpc>
              <a:spcBef>
                <a:spcPct val="50000"/>
              </a:spcBef>
              <a:buClrTx/>
              <a:buSzTx/>
              <a:buFontTx/>
              <a:defRPr/>
            </a:pP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 </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二极管损坏并呈现开路，在正偏和反偏下，所得读数相同为</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2.6V</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，或直接显示</a:t>
            </a:r>
            <a:r>
              <a:rPr kumimoji="1" lang="en-US" altLang="zh-CN"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OL(over load)</a:t>
            </a:r>
            <a:r>
              <a:rPr kumimoji="1" lang="zh-CN" altLang="en-US" b="1" kern="1200" cap="none" spc="0" normalizeH="0" baseline="0" noProof="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a:t>
            </a:r>
          </a:p>
        </p:txBody>
      </p:sp>
      <p:sp>
        <p:nvSpPr>
          <p:cNvPr id="103483" name="Text Box 59"/>
          <p:cNvSpPr txBox="1">
            <a:spLocks noChangeArrowheads="1"/>
          </p:cNvSpPr>
          <p:nvPr/>
        </p:nvSpPr>
        <p:spPr bwMode="auto">
          <a:xfrm>
            <a:off x="566738" y="2743200"/>
            <a:ext cx="8272463" cy="2216150"/>
          </a:xfrm>
          <a:prstGeom prst="rect">
            <a:avLst/>
          </a:prstGeom>
          <a:gradFill rotWithShape="1">
            <a:gsLst>
              <a:gs pos="0">
                <a:srgbClr val="CCFFFF"/>
              </a:gs>
              <a:gs pos="50000">
                <a:srgbClr val="FFFFFF"/>
              </a:gs>
              <a:gs pos="100000">
                <a:srgbClr val="CCFFFF"/>
              </a:gs>
            </a:gsLst>
            <a:lin ang="5400000" scaled="1"/>
          </a:gradFill>
          <a:ln w="38100">
            <a:noFill/>
            <a:miter lim="800000"/>
          </a:ln>
          <a:effectLst/>
        </p:spPr>
        <p:txBody>
          <a:bodyPr lIns="0" tIns="0" rIns="0" bIns="0" anchor="ctr">
            <a:spAutoFit/>
          </a:bodyPr>
          <a:lstStyle/>
          <a:p>
            <a:pPr marL="357505" marR="0" indent="-357505" defTabSz="914400">
              <a:lnSpc>
                <a:spcPct val="120000"/>
              </a:lnSpc>
              <a:spcBef>
                <a:spcPct val="50000"/>
              </a:spcBef>
              <a:buClrTx/>
              <a:buSzTx/>
              <a:buFontTx/>
              <a:defRPr/>
            </a:pPr>
            <a:r>
              <a:rPr kumimoji="1" lang="en-US" altLang="zh-CN"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(b) </a:t>
            </a:r>
            <a:r>
              <a:rPr kumimoji="1" lang="zh-CN" altLang="en-US"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二极管损坏并呈现短路，在正偏和反偏下，所得读数相同为</a:t>
            </a:r>
            <a:r>
              <a:rPr kumimoji="1" lang="en-US" altLang="zh-CN"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0V</a:t>
            </a:r>
            <a:r>
              <a:rPr kumimoji="1" lang="zh-CN" altLang="en-US"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。有时候，损坏的二极管在正偏和反偏下，呈现小阻抗而不是单纯的短路，另外表显示的读数要比正常开路电压小很多，比如会呈现</a:t>
            </a:r>
            <a:r>
              <a:rPr kumimoji="1" lang="en-US" altLang="zh-CN"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1.1V</a:t>
            </a:r>
            <a:r>
              <a:rPr kumimoji="1" lang="zh-CN" altLang="en-US"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。而正常二极管正偏</a:t>
            </a:r>
            <a:r>
              <a:rPr kumimoji="1" lang="en-US" altLang="zh-CN"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.07V</a:t>
            </a:r>
            <a:r>
              <a:rPr kumimoji="1" lang="zh-CN" altLang="en-US"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，反偏</a:t>
            </a:r>
            <a:r>
              <a:rPr kumimoji="1" lang="en-US" altLang="zh-CN" b="1" kern="1200" cap="none" spc="0" normalizeH="0" baseline="0" noProof="0" dirty="0">
                <a:solidFill>
                  <a:srgbClr val="003300"/>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2.6V</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31"/>
                                        </p:tgtEl>
                                        <p:attrNameLst>
                                          <p:attrName>style.visibility</p:attrName>
                                        </p:attrNameLst>
                                      </p:cBhvr>
                                      <p:to>
                                        <p:strVal val="visible"/>
                                      </p:to>
                                    </p:set>
                                    <p:animEffect transition="in" filter="blinds(horizontal)">
                                      <p:cBhvr>
                                        <p:cTn id="7" dur="500"/>
                                        <p:tgtEl>
                                          <p:spTgt spid="1034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3480"/>
                                        </p:tgtEl>
                                        <p:attrNameLst>
                                          <p:attrName>style.visibility</p:attrName>
                                        </p:attrNameLst>
                                      </p:cBhvr>
                                      <p:to>
                                        <p:strVal val="visible"/>
                                      </p:to>
                                    </p:set>
                                    <p:animEffect transition="in" filter="wipe(down)">
                                      <p:cBhvr>
                                        <p:cTn id="12" dur="500"/>
                                        <p:tgtEl>
                                          <p:spTgt spid="10348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3481"/>
                                        </p:tgtEl>
                                        <p:attrNameLst>
                                          <p:attrName>style.visibility</p:attrName>
                                        </p:attrNameLst>
                                      </p:cBhvr>
                                      <p:to>
                                        <p:strVal val="visible"/>
                                      </p:to>
                                    </p:set>
                                    <p:animEffect transition="in" filter="blinds(horizontal)">
                                      <p:cBhvr>
                                        <p:cTn id="17" dur="500"/>
                                        <p:tgtEl>
                                          <p:spTgt spid="10348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3483"/>
                                        </p:tgtEl>
                                        <p:attrNameLst>
                                          <p:attrName>style.visibility</p:attrName>
                                        </p:attrNameLst>
                                      </p:cBhvr>
                                      <p:to>
                                        <p:strVal val="visible"/>
                                      </p:to>
                                    </p:set>
                                    <p:animEffect transition="in" filter="blinds(horizontal)">
                                      <p:cBhvr>
                                        <p:cTn id="22" dur="500"/>
                                        <p:tgtEl>
                                          <p:spTgt spid="103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1" grpId="0"/>
      <p:bldP spid="103481" grpId="0" animBg="1"/>
      <p:bldP spid="10348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ctrTitle"/>
          </p:nvPr>
        </p:nvSpPr>
        <p:spPr>
          <a:xfrm>
            <a:off x="1016000" y="295275"/>
            <a:ext cx="67056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9.4 </a:t>
            </a:r>
            <a:r>
              <a:rPr kumimoji="1" lang="zh-CN" altLang="en-US" sz="36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稳压二极管</a:t>
            </a:r>
          </a:p>
        </p:txBody>
      </p:sp>
      <p:sp>
        <p:nvSpPr>
          <p:cNvPr id="26627" name="Rectangle 3"/>
          <p:cNvSpPr>
            <a:spLocks noChangeArrowheads="1"/>
          </p:cNvSpPr>
          <p:nvPr/>
        </p:nvSpPr>
        <p:spPr bwMode="auto">
          <a:xfrm>
            <a:off x="746125" y="1089025"/>
            <a:ext cx="2057400" cy="6096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 </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符号                              </a:t>
            </a:r>
          </a:p>
        </p:txBody>
      </p:sp>
      <p:sp>
        <p:nvSpPr>
          <p:cNvPr id="26628" name="Line 4"/>
          <p:cNvSpPr/>
          <p:nvPr/>
        </p:nvSpPr>
        <p:spPr>
          <a:xfrm>
            <a:off x="5105400" y="3505200"/>
            <a:ext cx="0" cy="1981200"/>
          </a:xfrm>
          <a:prstGeom prst="line">
            <a:avLst/>
          </a:prstGeom>
          <a:ln w="28575" cap="flat" cmpd="sng">
            <a:solidFill>
              <a:schemeClr val="tx1"/>
            </a:solidFill>
            <a:prstDash val="dash"/>
            <a:round/>
            <a:headEnd type="none" w="sm" len="sm"/>
            <a:tailEnd type="none" w="med" len="lg"/>
          </a:ln>
        </p:spPr>
      </p:sp>
      <p:sp>
        <p:nvSpPr>
          <p:cNvPr id="26629" name="Text Box 5"/>
          <p:cNvSpPr txBox="1"/>
          <p:nvPr/>
        </p:nvSpPr>
        <p:spPr>
          <a:xfrm>
            <a:off x="4781550" y="2895600"/>
            <a:ext cx="685800" cy="579438"/>
          </a:xfrm>
          <a:prstGeom prst="rect">
            <a:avLst/>
          </a:prstGeom>
          <a:noFill/>
          <a:ln w="25400">
            <a:noFill/>
          </a:ln>
        </p:spPr>
        <p:txBody>
          <a:bodyPr lIns="90000" tIns="46800" rIns="90000" bIns="46800" anchor="t" anchorCtr="0">
            <a:spAutoFit/>
          </a:bodyPr>
          <a:lstStyle/>
          <a:p>
            <a:pPr>
              <a:spcBef>
                <a:spcPct val="50000"/>
              </a:spcBef>
            </a:pPr>
            <a:r>
              <a:rPr lang="en-US" altLang="zh-CN" sz="3200" b="1" i="1" dirty="0">
                <a:solidFill>
                  <a:srgbClr val="FF3300"/>
                </a:solidFill>
                <a:latin typeface="Times New Roman" panose="02020603050405020304" pitchFamily="18" charset="0"/>
                <a:ea typeface="楷体_GB2312" pitchFamily="49" charset="-122"/>
              </a:rPr>
              <a:t>U</a:t>
            </a:r>
            <a:r>
              <a:rPr lang="en-US" altLang="zh-CN" sz="3200" b="1" baseline="-25000" dirty="0">
                <a:solidFill>
                  <a:srgbClr val="FF3300"/>
                </a:solidFill>
                <a:latin typeface="Times New Roman" panose="02020603050405020304" pitchFamily="18" charset="0"/>
                <a:ea typeface="楷体_GB2312" pitchFamily="49" charset="-122"/>
              </a:rPr>
              <a:t>Z</a:t>
            </a:r>
            <a:endParaRPr lang="en-US" altLang="zh-CN" sz="3200" b="1" dirty="0">
              <a:solidFill>
                <a:srgbClr val="FF3300"/>
              </a:solidFill>
              <a:latin typeface="Times New Roman" panose="02020603050405020304" pitchFamily="18" charset="0"/>
              <a:ea typeface="楷体_GB2312" pitchFamily="49" charset="-122"/>
            </a:endParaRPr>
          </a:p>
        </p:txBody>
      </p:sp>
      <p:sp>
        <p:nvSpPr>
          <p:cNvPr id="26630" name="Text Box 6"/>
          <p:cNvSpPr txBox="1"/>
          <p:nvPr/>
        </p:nvSpPr>
        <p:spPr>
          <a:xfrm>
            <a:off x="6781800" y="3886200"/>
            <a:ext cx="781050" cy="579438"/>
          </a:xfrm>
          <a:prstGeom prst="rect">
            <a:avLst/>
          </a:prstGeom>
          <a:noFill/>
          <a:ln w="25400">
            <a:noFill/>
          </a:ln>
        </p:spPr>
        <p:txBody>
          <a:bodyPr lIns="90000" tIns="46800" rIns="90000" bIns="46800" anchor="t" anchorCtr="0">
            <a:spAutoFit/>
          </a:bodyPr>
          <a:lstStyle/>
          <a:p>
            <a:pPr>
              <a:spcBef>
                <a:spcPct val="50000"/>
              </a:spcBef>
            </a:pPr>
            <a:r>
              <a:rPr lang="en-US" altLang="zh-CN" sz="3200" b="1" i="1" dirty="0">
                <a:solidFill>
                  <a:srgbClr val="FF3300"/>
                </a:solidFill>
                <a:latin typeface="Times New Roman" panose="02020603050405020304" pitchFamily="18" charset="0"/>
                <a:ea typeface="楷体_GB2312" pitchFamily="49" charset="-122"/>
              </a:rPr>
              <a:t>I</a:t>
            </a:r>
            <a:r>
              <a:rPr lang="en-US" altLang="zh-CN" sz="3200" b="1" baseline="-25000" dirty="0">
                <a:solidFill>
                  <a:srgbClr val="FF3300"/>
                </a:solidFill>
                <a:latin typeface="Times New Roman" panose="02020603050405020304" pitchFamily="18" charset="0"/>
                <a:ea typeface="楷体_GB2312" pitchFamily="49" charset="-122"/>
              </a:rPr>
              <a:t>Z</a:t>
            </a:r>
            <a:endParaRPr lang="en-US" altLang="zh-CN" sz="3200" b="1" dirty="0">
              <a:solidFill>
                <a:srgbClr val="FF3300"/>
              </a:solidFill>
              <a:latin typeface="Times New Roman" panose="02020603050405020304" pitchFamily="18" charset="0"/>
              <a:ea typeface="楷体_GB2312" pitchFamily="49" charset="-122"/>
            </a:endParaRPr>
          </a:p>
        </p:txBody>
      </p:sp>
      <p:sp>
        <p:nvSpPr>
          <p:cNvPr id="26631" name="Text Box 7"/>
          <p:cNvSpPr txBox="1"/>
          <p:nvPr/>
        </p:nvSpPr>
        <p:spPr>
          <a:xfrm>
            <a:off x="6838950" y="4953000"/>
            <a:ext cx="1009650" cy="579438"/>
          </a:xfrm>
          <a:prstGeom prst="rect">
            <a:avLst/>
          </a:prstGeom>
          <a:noFill/>
          <a:ln w="25400">
            <a:noFill/>
          </a:ln>
        </p:spPr>
        <p:txBody>
          <a:bodyPr lIns="90000" tIns="46800" rIns="90000" bIns="46800" anchor="t" anchorCtr="0">
            <a:spAutoFit/>
          </a:bodyPr>
          <a:lstStyle/>
          <a:p>
            <a:pPr>
              <a:spcBef>
                <a:spcPct val="50000"/>
              </a:spcBef>
            </a:pPr>
            <a:r>
              <a:rPr lang="en-US" altLang="zh-CN" sz="3200" b="1" i="1" dirty="0">
                <a:solidFill>
                  <a:srgbClr val="FF3300"/>
                </a:solidFill>
                <a:latin typeface="Times New Roman" panose="02020603050405020304" pitchFamily="18" charset="0"/>
                <a:ea typeface="楷体_GB2312" pitchFamily="49" charset="-122"/>
              </a:rPr>
              <a:t>I</a:t>
            </a:r>
            <a:r>
              <a:rPr lang="en-US" altLang="zh-CN" sz="3200" b="1" baseline="-25000" dirty="0">
                <a:solidFill>
                  <a:srgbClr val="FF3300"/>
                </a:solidFill>
                <a:latin typeface="Times New Roman" panose="02020603050405020304" pitchFamily="18" charset="0"/>
                <a:ea typeface="楷体_GB2312" pitchFamily="49" charset="-122"/>
              </a:rPr>
              <a:t>ZM</a:t>
            </a:r>
            <a:endParaRPr lang="en-US" altLang="zh-CN" sz="3200" b="1" dirty="0">
              <a:solidFill>
                <a:srgbClr val="FF3300"/>
              </a:solidFill>
              <a:latin typeface="Times New Roman" panose="02020603050405020304" pitchFamily="18" charset="0"/>
              <a:ea typeface="楷体_GB2312" pitchFamily="49" charset="-122"/>
            </a:endParaRPr>
          </a:p>
        </p:txBody>
      </p:sp>
      <p:grpSp>
        <p:nvGrpSpPr>
          <p:cNvPr id="2" name="Group 8"/>
          <p:cNvGrpSpPr/>
          <p:nvPr/>
        </p:nvGrpSpPr>
        <p:grpSpPr>
          <a:xfrm>
            <a:off x="4457700" y="5334000"/>
            <a:ext cx="1257300" cy="0"/>
            <a:chOff x="2640" y="3552"/>
            <a:chExt cx="792" cy="0"/>
          </a:xfrm>
        </p:grpSpPr>
        <p:sp>
          <p:nvSpPr>
            <p:cNvPr id="62473" name="Line 9"/>
            <p:cNvSpPr/>
            <p:nvPr/>
          </p:nvSpPr>
          <p:spPr>
            <a:xfrm>
              <a:off x="2640" y="3552"/>
              <a:ext cx="372" cy="0"/>
            </a:xfrm>
            <a:prstGeom prst="line">
              <a:avLst/>
            </a:prstGeom>
            <a:ln w="25400" cap="flat" cmpd="sng">
              <a:solidFill>
                <a:schemeClr val="tx1"/>
              </a:solidFill>
              <a:prstDash val="solid"/>
              <a:round/>
              <a:headEnd type="none" w="sm" len="sm"/>
              <a:tailEnd type="triangle" w="med" len="med"/>
            </a:ln>
          </p:spPr>
        </p:sp>
        <p:sp>
          <p:nvSpPr>
            <p:cNvPr id="62474" name="Line 10"/>
            <p:cNvSpPr/>
            <p:nvPr/>
          </p:nvSpPr>
          <p:spPr>
            <a:xfrm>
              <a:off x="3072" y="3552"/>
              <a:ext cx="360" cy="0"/>
            </a:xfrm>
            <a:prstGeom prst="line">
              <a:avLst/>
            </a:prstGeom>
            <a:ln w="25400" cap="flat" cmpd="sng">
              <a:solidFill>
                <a:schemeClr val="tx1"/>
              </a:solidFill>
              <a:prstDash val="solid"/>
              <a:round/>
              <a:headEnd type="triangle" w="med" len="med"/>
              <a:tailEnd type="none" w="med" len="lg"/>
            </a:ln>
          </p:spPr>
        </p:sp>
      </p:grpSp>
      <p:sp>
        <p:nvSpPr>
          <p:cNvPr id="26635" name="Text Box 11"/>
          <p:cNvSpPr txBox="1"/>
          <p:nvPr/>
        </p:nvSpPr>
        <p:spPr>
          <a:xfrm>
            <a:off x="4076700" y="4733925"/>
            <a:ext cx="1077913" cy="579438"/>
          </a:xfrm>
          <a:prstGeom prst="rect">
            <a:avLst/>
          </a:prstGeom>
          <a:noFill/>
          <a:ln w="25400">
            <a:noFill/>
          </a:ln>
        </p:spPr>
        <p:txBody>
          <a:bodyPr lIns="90000" tIns="46800" rIns="90000" bIns="46800" anchor="t" anchorCtr="0">
            <a:spAutoFit/>
          </a:bodyPr>
          <a:lstStyle/>
          <a:p>
            <a:pPr>
              <a:spcBef>
                <a:spcPct val="50000"/>
              </a:spcBef>
            </a:pPr>
            <a:r>
              <a:rPr lang="en-US" altLang="zh-CN" sz="3200" b="1" dirty="0">
                <a:solidFill>
                  <a:srgbClr val="FF3300"/>
                </a:solidFill>
                <a:latin typeface="Times New Roman" panose="02020603050405020304" pitchFamily="18" charset="0"/>
                <a:ea typeface="楷体_GB2312" pitchFamily="49" charset="-122"/>
                <a:sym typeface="Symbol" panose="05050102010706020507" pitchFamily="18" charset="2"/>
              </a:rPr>
              <a:t> </a:t>
            </a:r>
            <a:r>
              <a:rPr lang="en-US" altLang="zh-CN" sz="3200" b="1" i="1" dirty="0">
                <a:solidFill>
                  <a:srgbClr val="FF3300"/>
                </a:solidFill>
                <a:latin typeface="Times New Roman" panose="02020603050405020304" pitchFamily="18" charset="0"/>
                <a:ea typeface="楷体_GB2312" pitchFamily="49" charset="-122"/>
                <a:sym typeface="Symbol" panose="05050102010706020507" pitchFamily="18" charset="2"/>
              </a:rPr>
              <a:t>U</a:t>
            </a:r>
            <a:r>
              <a:rPr lang="en-US" altLang="zh-CN" sz="3200" b="1" baseline="-25000" dirty="0">
                <a:solidFill>
                  <a:srgbClr val="FF3300"/>
                </a:solidFill>
                <a:latin typeface="Times New Roman" panose="02020603050405020304" pitchFamily="18" charset="0"/>
                <a:ea typeface="楷体_GB2312" pitchFamily="49" charset="-122"/>
                <a:sym typeface="Symbol" panose="05050102010706020507" pitchFamily="18" charset="2"/>
              </a:rPr>
              <a:t>Z</a:t>
            </a:r>
            <a:endParaRPr lang="en-US" altLang="zh-CN" sz="3200" b="1" dirty="0">
              <a:solidFill>
                <a:srgbClr val="FF3300"/>
              </a:solidFill>
              <a:latin typeface="Times New Roman" panose="02020603050405020304" pitchFamily="18" charset="0"/>
              <a:ea typeface="楷体_GB2312" pitchFamily="49" charset="-122"/>
            </a:endParaRPr>
          </a:p>
        </p:txBody>
      </p:sp>
      <p:sp>
        <p:nvSpPr>
          <p:cNvPr id="26636" name="Line 12"/>
          <p:cNvSpPr/>
          <p:nvPr/>
        </p:nvSpPr>
        <p:spPr>
          <a:xfrm>
            <a:off x="6248400" y="4191000"/>
            <a:ext cx="0" cy="1219200"/>
          </a:xfrm>
          <a:prstGeom prst="line">
            <a:avLst/>
          </a:prstGeom>
          <a:ln w="25400" cap="flat" cmpd="sng">
            <a:solidFill>
              <a:schemeClr val="tx1"/>
            </a:solidFill>
            <a:prstDash val="solid"/>
            <a:round/>
            <a:headEnd type="arrow" w="sm" len="med"/>
            <a:tailEnd type="arrow" w="sm" len="med"/>
          </a:ln>
        </p:spPr>
      </p:sp>
      <p:sp>
        <p:nvSpPr>
          <p:cNvPr id="26637" name="Text Box 13"/>
          <p:cNvSpPr txBox="1"/>
          <p:nvPr/>
        </p:nvSpPr>
        <p:spPr>
          <a:xfrm>
            <a:off x="5410200" y="4419600"/>
            <a:ext cx="990600" cy="579438"/>
          </a:xfrm>
          <a:prstGeom prst="rect">
            <a:avLst/>
          </a:prstGeom>
          <a:noFill/>
          <a:ln w="25400">
            <a:noFill/>
          </a:ln>
        </p:spPr>
        <p:txBody>
          <a:bodyPr lIns="90000" tIns="46800" rIns="90000" bIns="46800" anchor="t" anchorCtr="0">
            <a:spAutoFit/>
          </a:bodyPr>
          <a:lstStyle/>
          <a:p>
            <a:pPr>
              <a:spcBef>
                <a:spcPct val="50000"/>
              </a:spcBef>
            </a:pPr>
            <a:r>
              <a:rPr lang="en-US" altLang="zh-CN" sz="3200" b="1" dirty="0">
                <a:solidFill>
                  <a:srgbClr val="FF3300"/>
                </a:solidFill>
                <a:latin typeface="Times New Roman" panose="02020603050405020304" pitchFamily="18" charset="0"/>
                <a:ea typeface="楷体_GB2312" pitchFamily="49" charset="-122"/>
                <a:sym typeface="Symbol" panose="05050102010706020507" pitchFamily="18" charset="2"/>
              </a:rPr>
              <a:t></a:t>
            </a:r>
            <a:r>
              <a:rPr lang="en-US" altLang="zh-CN" sz="3200" b="1" i="1" dirty="0">
                <a:solidFill>
                  <a:srgbClr val="FF3300"/>
                </a:solidFill>
                <a:latin typeface="Times New Roman" panose="02020603050405020304" pitchFamily="18" charset="0"/>
                <a:ea typeface="楷体_GB2312" pitchFamily="49" charset="-122"/>
                <a:sym typeface="Symbol" panose="05050102010706020507" pitchFamily="18" charset="2"/>
              </a:rPr>
              <a:t> I</a:t>
            </a:r>
            <a:r>
              <a:rPr lang="en-US" altLang="zh-CN" sz="3200" b="1" baseline="-25000" dirty="0">
                <a:solidFill>
                  <a:srgbClr val="FF3300"/>
                </a:solidFill>
                <a:latin typeface="Times New Roman" panose="02020603050405020304" pitchFamily="18" charset="0"/>
                <a:ea typeface="楷体_GB2312" pitchFamily="49" charset="-122"/>
                <a:sym typeface="Symbol" panose="05050102010706020507" pitchFamily="18" charset="2"/>
              </a:rPr>
              <a:t>Z</a:t>
            </a:r>
            <a:endParaRPr lang="en-US" altLang="zh-CN" sz="3200" b="1" dirty="0">
              <a:solidFill>
                <a:srgbClr val="FF3300"/>
              </a:solidFill>
              <a:latin typeface="Times New Roman" panose="02020603050405020304" pitchFamily="18" charset="0"/>
              <a:ea typeface="楷体_GB2312" pitchFamily="49" charset="-122"/>
            </a:endParaRPr>
          </a:p>
        </p:txBody>
      </p:sp>
      <p:grpSp>
        <p:nvGrpSpPr>
          <p:cNvPr id="3" name="Group 14"/>
          <p:cNvGrpSpPr/>
          <p:nvPr/>
        </p:nvGrpSpPr>
        <p:grpSpPr>
          <a:xfrm>
            <a:off x="1695450" y="1752600"/>
            <a:ext cx="1036638" cy="571500"/>
            <a:chOff x="709" y="1191"/>
            <a:chExt cx="816" cy="450"/>
          </a:xfrm>
        </p:grpSpPr>
        <p:sp>
          <p:nvSpPr>
            <p:cNvPr id="62479" name="Line 15"/>
            <p:cNvSpPr/>
            <p:nvPr/>
          </p:nvSpPr>
          <p:spPr>
            <a:xfrm rot="5400000">
              <a:off x="1278" y="1641"/>
              <a:ext cx="0" cy="0"/>
            </a:xfrm>
            <a:prstGeom prst="line">
              <a:avLst/>
            </a:prstGeom>
            <a:ln w="25400" cap="flat" cmpd="sng">
              <a:solidFill>
                <a:schemeClr val="tx2"/>
              </a:solidFill>
              <a:prstDash val="solid"/>
              <a:round/>
              <a:headEnd type="none" w="sm" len="sm"/>
              <a:tailEnd type="none" w="med" len="lg"/>
            </a:ln>
          </p:spPr>
        </p:sp>
        <p:sp>
          <p:nvSpPr>
            <p:cNvPr id="62480" name="Line 16"/>
            <p:cNvSpPr/>
            <p:nvPr/>
          </p:nvSpPr>
          <p:spPr>
            <a:xfrm rot="5400000">
              <a:off x="1278" y="1641"/>
              <a:ext cx="0" cy="0"/>
            </a:xfrm>
            <a:prstGeom prst="line">
              <a:avLst/>
            </a:prstGeom>
            <a:ln w="25400" cap="flat" cmpd="sng">
              <a:solidFill>
                <a:schemeClr val="tx2"/>
              </a:solidFill>
              <a:prstDash val="solid"/>
              <a:round/>
              <a:headEnd type="none" w="sm" len="sm"/>
              <a:tailEnd type="none" w="med" len="lg"/>
            </a:ln>
          </p:spPr>
        </p:sp>
        <p:sp>
          <p:nvSpPr>
            <p:cNvPr id="62481" name="Line 17"/>
            <p:cNvSpPr/>
            <p:nvPr/>
          </p:nvSpPr>
          <p:spPr>
            <a:xfrm rot="5400000">
              <a:off x="1239" y="1584"/>
              <a:ext cx="0" cy="90"/>
            </a:xfrm>
            <a:prstGeom prst="line">
              <a:avLst/>
            </a:prstGeom>
            <a:ln w="38100" cap="flat" cmpd="sng">
              <a:solidFill>
                <a:schemeClr val="tx2"/>
              </a:solidFill>
              <a:prstDash val="solid"/>
              <a:round/>
              <a:headEnd type="none" w="sm" len="sm"/>
              <a:tailEnd type="none" w="med" len="lg"/>
            </a:ln>
          </p:spPr>
        </p:sp>
        <p:grpSp>
          <p:nvGrpSpPr>
            <p:cNvPr id="62482" name="Group 18"/>
            <p:cNvGrpSpPr/>
            <p:nvPr/>
          </p:nvGrpSpPr>
          <p:grpSpPr>
            <a:xfrm>
              <a:off x="709" y="1191"/>
              <a:ext cx="816" cy="450"/>
              <a:chOff x="709" y="1191"/>
              <a:chExt cx="816" cy="450"/>
            </a:xfrm>
          </p:grpSpPr>
          <p:sp>
            <p:nvSpPr>
              <p:cNvPr id="62483" name="Line 19"/>
              <p:cNvSpPr/>
              <p:nvPr/>
            </p:nvSpPr>
            <p:spPr>
              <a:xfrm rot="5400000">
                <a:off x="1059" y="1422"/>
                <a:ext cx="438" cy="0"/>
              </a:xfrm>
              <a:prstGeom prst="line">
                <a:avLst/>
              </a:prstGeom>
              <a:ln w="38100" cap="flat" cmpd="sng">
                <a:solidFill>
                  <a:schemeClr val="tx2"/>
                </a:solidFill>
                <a:prstDash val="solid"/>
                <a:round/>
                <a:headEnd type="none" w="sm" len="sm"/>
                <a:tailEnd type="none" w="med" len="lg"/>
              </a:ln>
            </p:spPr>
          </p:sp>
          <p:grpSp>
            <p:nvGrpSpPr>
              <p:cNvPr id="62484" name="Group 20"/>
              <p:cNvGrpSpPr/>
              <p:nvPr/>
            </p:nvGrpSpPr>
            <p:grpSpPr>
              <a:xfrm>
                <a:off x="709" y="1191"/>
                <a:ext cx="816" cy="450"/>
                <a:chOff x="709" y="1191"/>
                <a:chExt cx="816" cy="450"/>
              </a:xfrm>
            </p:grpSpPr>
            <p:sp>
              <p:nvSpPr>
                <p:cNvPr id="62485" name="AutoShape 21"/>
                <p:cNvSpPr/>
                <p:nvPr/>
              </p:nvSpPr>
              <p:spPr>
                <a:xfrm rot="5400000">
                  <a:off x="915" y="1278"/>
                  <a:ext cx="450" cy="276"/>
                </a:xfrm>
                <a:prstGeom prst="triangle">
                  <a:avLst>
                    <a:gd name="adj" fmla="val 50000"/>
                  </a:avLst>
                </a:prstGeom>
                <a:noFill/>
                <a:ln w="38100" cap="flat" cmpd="sng">
                  <a:solidFill>
                    <a:schemeClr val="tx2"/>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2486" name="Line 22"/>
                <p:cNvSpPr/>
                <p:nvPr/>
              </p:nvSpPr>
              <p:spPr>
                <a:xfrm rot="5400000">
                  <a:off x="1117" y="1023"/>
                  <a:ext cx="0" cy="816"/>
                </a:xfrm>
                <a:prstGeom prst="line">
                  <a:avLst/>
                </a:prstGeom>
                <a:ln w="38100" cap="flat" cmpd="sng">
                  <a:solidFill>
                    <a:schemeClr val="tx2"/>
                  </a:solidFill>
                  <a:prstDash val="solid"/>
                  <a:round/>
                  <a:headEnd type="none" w="sm" len="sm"/>
                  <a:tailEnd type="none" w="med" len="lg"/>
                </a:ln>
              </p:spPr>
            </p:sp>
          </p:grpSp>
        </p:grpSp>
      </p:grpSp>
      <p:sp>
        <p:nvSpPr>
          <p:cNvPr id="26647" name="Rectangle 23"/>
          <p:cNvSpPr>
            <a:spLocks noChangeArrowheads="1"/>
          </p:cNvSpPr>
          <p:nvPr/>
        </p:nvSpPr>
        <p:spPr bwMode="auto">
          <a:xfrm>
            <a:off x="4178300" y="1423988"/>
            <a:ext cx="2052638" cy="523875"/>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 </a:t>
            </a:r>
            <a:r>
              <a:rPr kumimoji="1" lang="zh-CN" altLang="en-US" sz="2800" b="1" i="0" u="none" strike="noStrike" kern="120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伏安特性</a:t>
            </a:r>
          </a:p>
        </p:txBody>
      </p:sp>
      <p:sp>
        <p:nvSpPr>
          <p:cNvPr id="26648" name="Text Box 24"/>
          <p:cNvSpPr txBox="1">
            <a:spLocks noChangeArrowheads="1"/>
          </p:cNvSpPr>
          <p:nvPr/>
        </p:nvSpPr>
        <p:spPr bwMode="auto">
          <a:xfrm>
            <a:off x="714375" y="2671763"/>
            <a:ext cx="3136900" cy="1117600"/>
          </a:xfrm>
          <a:prstGeom prst="rect">
            <a:avLst/>
          </a:prstGeom>
          <a:gradFill rotWithShape="0">
            <a:gsLst>
              <a:gs pos="0">
                <a:srgbClr val="FFFFFF"/>
              </a:gs>
              <a:gs pos="50000">
                <a:srgbClr val="FFFF00"/>
              </a:gs>
              <a:gs pos="100000">
                <a:srgbClr val="FFFFFF"/>
              </a:gs>
            </a:gsLst>
            <a:lin ang="5400000" scaled="1"/>
          </a:gradFill>
          <a:ln w="38100">
            <a:noFill/>
            <a:miter lim="800000"/>
          </a:ln>
          <a:effectLst/>
        </p:spPr>
        <p:txBody>
          <a:bodyPr anchor="ctr">
            <a:spAutoFit/>
          </a:bodyPr>
          <a:lstStyle/>
          <a:p>
            <a:pPr marR="0" defTabSz="914400">
              <a:lnSpc>
                <a:spcPct val="120000"/>
              </a:lnSpc>
              <a:spcBef>
                <a:spcPct val="50000"/>
              </a:spcBef>
              <a:buClrTx/>
              <a:buSzTx/>
              <a:buFontTx/>
              <a:defRPr/>
            </a:pPr>
            <a:r>
              <a:rPr kumimoji="1" lang="en-US" altLang="zh-CN"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稳压管正常工作时加反向电压</a:t>
            </a:r>
          </a:p>
        </p:txBody>
      </p:sp>
      <p:sp>
        <p:nvSpPr>
          <p:cNvPr id="26649" name="Rectangle 25"/>
          <p:cNvSpPr>
            <a:spLocks noChangeArrowheads="1"/>
          </p:cNvSpPr>
          <p:nvPr/>
        </p:nvSpPr>
        <p:spPr bwMode="auto">
          <a:xfrm>
            <a:off x="5043488" y="5678488"/>
            <a:ext cx="3398838" cy="519113"/>
          </a:xfrm>
          <a:prstGeom prst="rect">
            <a:avLst/>
          </a:prstGeom>
          <a:gradFill rotWithShape="0">
            <a:gsLst>
              <a:gs pos="0">
                <a:srgbClr val="FFFFFF"/>
              </a:gs>
              <a:gs pos="50000">
                <a:srgbClr val="FFCCCC"/>
              </a:gs>
              <a:gs pos="100000">
                <a:srgbClr val="FFFFFF"/>
              </a:gs>
            </a:gsLst>
            <a:lin ang="5400000" scaled="1"/>
          </a:gradFill>
          <a:ln w="38100">
            <a:noFill/>
            <a:miter lim="800000"/>
          </a:ln>
          <a:effectLst/>
        </p:spPr>
        <p:txBody>
          <a:bodyPr wrap="none"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使用时要加限流电阻</a:t>
            </a:r>
          </a:p>
        </p:txBody>
      </p:sp>
      <p:sp>
        <p:nvSpPr>
          <p:cNvPr id="26650" name="Text Box 26"/>
          <p:cNvSpPr txBox="1"/>
          <p:nvPr/>
        </p:nvSpPr>
        <p:spPr>
          <a:xfrm rot="5400000" flipH="1">
            <a:off x="1843088" y="1459572"/>
            <a:ext cx="762000" cy="1649682"/>
          </a:xfrm>
          <a:prstGeom prst="rect">
            <a:avLst/>
          </a:prstGeom>
          <a:noFill/>
          <a:ln w="9525">
            <a:noFill/>
          </a:ln>
        </p:spPr>
        <p:txBody>
          <a:bodyPr anchor="t" anchorCtr="0">
            <a:spAutoFit/>
          </a:bodyPr>
          <a:lstStyle/>
          <a:p>
            <a:pPr algn="ctr">
              <a:spcBef>
                <a:spcPct val="30000"/>
              </a:spcBef>
            </a:pPr>
            <a:r>
              <a:rPr lang="en-US" altLang="zh-CN" sz="4400" b="1" dirty="0">
                <a:solidFill>
                  <a:srgbClr val="FF3300"/>
                </a:solidFill>
                <a:latin typeface="Times New Roman" panose="02020603050405020304" pitchFamily="18" charset="0"/>
                <a:ea typeface="楷体_GB2312" pitchFamily="49" charset="-122"/>
              </a:rPr>
              <a:t> +</a:t>
            </a:r>
          </a:p>
          <a:p>
            <a:pPr algn="ctr">
              <a:spcBef>
                <a:spcPct val="30000"/>
              </a:spcBef>
            </a:pPr>
            <a:r>
              <a:rPr lang="en-US" altLang="zh-CN" sz="4400" dirty="0">
                <a:solidFill>
                  <a:srgbClr val="FF3300"/>
                </a:solidFill>
                <a:latin typeface="Times New Roman" panose="02020603050405020304" pitchFamily="18" charset="0"/>
                <a:ea typeface="楷体_GB2312" pitchFamily="49" charset="-122"/>
              </a:rPr>
              <a:t> </a:t>
            </a:r>
          </a:p>
        </p:txBody>
      </p:sp>
      <p:sp>
        <p:nvSpPr>
          <p:cNvPr id="26651" name="Rectangle 27"/>
          <p:cNvSpPr>
            <a:spLocks noChangeArrowheads="1"/>
          </p:cNvSpPr>
          <p:nvPr/>
        </p:nvSpPr>
        <p:spPr bwMode="auto">
          <a:xfrm>
            <a:off x="519113" y="3894138"/>
            <a:ext cx="3513138" cy="2100263"/>
          </a:xfrm>
          <a:prstGeom prst="rect">
            <a:avLst/>
          </a:prstGeom>
          <a:gradFill rotWithShape="1">
            <a:gsLst>
              <a:gs pos="0">
                <a:srgbClr val="FFFFFF"/>
              </a:gs>
              <a:gs pos="50000">
                <a:srgbClr val="CCFFFF"/>
              </a:gs>
              <a:gs pos="100000">
                <a:srgbClr val="FFFFFF"/>
              </a:gs>
            </a:gsLst>
            <a:lin ang="5400000" scaled="1"/>
          </a:gradFill>
          <a:ln w="38100">
            <a:noFill/>
            <a:miter lim="800000"/>
          </a:ln>
          <a:effectLst/>
        </p:spPr>
        <p:txBody>
          <a:bodyPr anchor="ctr">
            <a:spAutoFit/>
          </a:bodyPr>
          <a:lstStyle/>
          <a:p>
            <a:pPr marL="0" marR="0" lvl="0" indent="0" algn="just" defTabSz="914400" rtl="0" eaLnBrk="1" fontAlgn="base" latinLnBrk="0" hangingPunct="1">
              <a:lnSpc>
                <a:spcPct val="110000"/>
              </a:lnSpc>
              <a:spcBef>
                <a:spcPct val="50000"/>
              </a:spcBef>
              <a:spcAft>
                <a:spcPct val="0"/>
              </a:spcAft>
              <a:buClrTx/>
              <a:buSzTx/>
              <a:buFontTx/>
              <a:buNone/>
              <a:defRPr/>
            </a:pPr>
            <a:r>
              <a:rPr kumimoji="1" lang="en-US" altLang="zh-CN" sz="2400" b="1" i="0" u="none" strike="noStrike" kern="1200" cap="none" spc="0" normalizeH="0" baseline="0" noProof="0">
                <a:ln>
                  <a:noFill/>
                </a:ln>
                <a:solidFill>
                  <a:srgbClr val="3333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    </a:t>
            </a:r>
            <a:r>
              <a:rPr kumimoji="1" lang="zh-CN" altLang="en-US" sz="2400" b="1" i="0" u="none" strike="noStrike" kern="1200" cap="none" spc="0" normalizeH="0" baseline="0" noProof="0">
                <a:ln>
                  <a:noFill/>
                </a:ln>
                <a:solidFill>
                  <a:schemeClr val="tx1"/>
                </a:solidFill>
                <a:effectLst>
                  <a:outerShdw blurRad="38100" dist="38100" dir="2700000" algn="tl">
                    <a:srgbClr val="FFFFFF"/>
                  </a:outerShdw>
                </a:effectLst>
                <a:uLnTx/>
                <a:uFillTx/>
                <a:latin typeface="Times New Roman" panose="02020603050405020304" pitchFamily="18" charset="0"/>
                <a:ea typeface="宋体" panose="02010600030101010101" pitchFamily="2" charset="-122"/>
                <a:cs typeface="+mn-cs"/>
              </a:rPr>
              <a:t>稳压管反向击穿后，电流变化很大，但其两端电压变化很小，利用此特性，稳压管在电路中可起稳压作用。</a:t>
            </a:r>
          </a:p>
        </p:txBody>
      </p:sp>
      <p:sp>
        <p:nvSpPr>
          <p:cNvPr id="26696" name="Line 72"/>
          <p:cNvSpPr/>
          <p:nvPr/>
        </p:nvSpPr>
        <p:spPr>
          <a:xfrm>
            <a:off x="5105400" y="4191000"/>
            <a:ext cx="1676400" cy="0"/>
          </a:xfrm>
          <a:prstGeom prst="line">
            <a:avLst/>
          </a:prstGeom>
          <a:ln w="28575" cap="flat" cmpd="sng">
            <a:solidFill>
              <a:schemeClr val="tx1"/>
            </a:solidFill>
            <a:prstDash val="dash"/>
            <a:round/>
            <a:headEnd type="none" w="sm" len="sm"/>
            <a:tailEnd type="none" w="sm" len="sm"/>
          </a:ln>
        </p:spPr>
      </p:sp>
      <p:sp>
        <p:nvSpPr>
          <p:cNvPr id="26697" name="Line 73"/>
          <p:cNvSpPr/>
          <p:nvPr/>
        </p:nvSpPr>
        <p:spPr>
          <a:xfrm>
            <a:off x="5105400" y="5334000"/>
            <a:ext cx="1752600" cy="0"/>
          </a:xfrm>
          <a:prstGeom prst="line">
            <a:avLst/>
          </a:prstGeom>
          <a:ln w="28575" cap="flat" cmpd="sng">
            <a:solidFill>
              <a:schemeClr val="tx1"/>
            </a:solidFill>
            <a:prstDash val="dash"/>
            <a:round/>
            <a:headEnd type="none" w="sm" len="sm"/>
            <a:tailEnd type="none" w="sm" len="sm"/>
          </a:ln>
        </p:spPr>
      </p:sp>
      <p:grpSp>
        <p:nvGrpSpPr>
          <p:cNvPr id="6" name="Group 74"/>
          <p:cNvGrpSpPr/>
          <p:nvPr/>
        </p:nvGrpSpPr>
        <p:grpSpPr>
          <a:xfrm>
            <a:off x="4556125" y="1066800"/>
            <a:ext cx="4514850" cy="4362450"/>
            <a:chOff x="2820" y="720"/>
            <a:chExt cx="2844" cy="2748"/>
          </a:xfrm>
        </p:grpSpPr>
        <p:sp>
          <p:nvSpPr>
            <p:cNvPr id="62495" name="Text Box 75"/>
            <p:cNvSpPr txBox="1"/>
            <p:nvPr/>
          </p:nvSpPr>
          <p:spPr>
            <a:xfrm>
              <a:off x="5364" y="2160"/>
              <a:ext cx="300" cy="365"/>
            </a:xfrm>
            <a:prstGeom prst="rect">
              <a:avLst/>
            </a:prstGeom>
            <a:noFill/>
            <a:ln w="25400">
              <a:noFill/>
            </a:ln>
          </p:spPr>
          <p:txBody>
            <a:bodyPr lIns="90000" tIns="46800" rIns="90000" bIns="46800" anchor="t" anchorCtr="0">
              <a:spAutoFit/>
            </a:bodyPr>
            <a:lstStyle/>
            <a:p>
              <a:pPr>
                <a:spcBef>
                  <a:spcPct val="50000"/>
                </a:spcBef>
              </a:pPr>
              <a:r>
                <a:rPr lang="en-US" altLang="zh-CN" sz="3200" b="1" i="1" dirty="0">
                  <a:solidFill>
                    <a:srgbClr val="FF3300"/>
                  </a:solidFill>
                  <a:latin typeface="Times New Roman" panose="02020603050405020304" pitchFamily="18" charset="0"/>
                  <a:ea typeface="楷体_GB2312" pitchFamily="49" charset="-122"/>
                </a:rPr>
                <a:t>U</a:t>
              </a:r>
              <a:endParaRPr lang="en-US" altLang="zh-CN" sz="3200" b="1" dirty="0">
                <a:solidFill>
                  <a:srgbClr val="FF3300"/>
                </a:solidFill>
                <a:latin typeface="Times New Roman" panose="02020603050405020304" pitchFamily="18" charset="0"/>
                <a:ea typeface="楷体_GB2312" pitchFamily="49" charset="-122"/>
              </a:endParaRPr>
            </a:p>
          </p:txBody>
        </p:sp>
        <p:sp>
          <p:nvSpPr>
            <p:cNvPr id="62496" name="Line 76"/>
            <p:cNvSpPr/>
            <p:nvPr/>
          </p:nvSpPr>
          <p:spPr>
            <a:xfrm>
              <a:off x="4224" y="905"/>
              <a:ext cx="0" cy="2563"/>
            </a:xfrm>
            <a:prstGeom prst="line">
              <a:avLst/>
            </a:prstGeom>
            <a:ln w="25400" cap="flat" cmpd="sng">
              <a:solidFill>
                <a:schemeClr val="accent2"/>
              </a:solidFill>
              <a:prstDash val="solid"/>
              <a:round/>
              <a:headEnd type="arrow" w="sm" len="med"/>
              <a:tailEnd type="none" w="med" len="med"/>
            </a:ln>
          </p:spPr>
        </p:sp>
        <p:sp>
          <p:nvSpPr>
            <p:cNvPr id="62497" name="Line 77"/>
            <p:cNvSpPr/>
            <p:nvPr/>
          </p:nvSpPr>
          <p:spPr>
            <a:xfrm>
              <a:off x="2820" y="2208"/>
              <a:ext cx="2580" cy="0"/>
            </a:xfrm>
            <a:prstGeom prst="line">
              <a:avLst/>
            </a:prstGeom>
            <a:ln w="28575" cap="flat" cmpd="sng">
              <a:solidFill>
                <a:schemeClr val="accent2"/>
              </a:solidFill>
              <a:prstDash val="solid"/>
              <a:round/>
              <a:headEnd type="none" w="sm" len="sm"/>
              <a:tailEnd type="arrow" w="sm" len="med"/>
            </a:ln>
          </p:spPr>
        </p:sp>
        <p:sp>
          <p:nvSpPr>
            <p:cNvPr id="62498" name="Freeform 78"/>
            <p:cNvSpPr/>
            <p:nvPr/>
          </p:nvSpPr>
          <p:spPr>
            <a:xfrm>
              <a:off x="4212" y="920"/>
              <a:ext cx="576" cy="1288"/>
            </a:xfrm>
            <a:custGeom>
              <a:avLst/>
              <a:gdLst/>
              <a:ahLst/>
              <a:cxnLst>
                <a:cxn ang="0">
                  <a:pos x="0" y="1284"/>
                </a:cxn>
                <a:cxn ang="0">
                  <a:pos x="288" y="1284"/>
                </a:cxn>
                <a:cxn ang="0">
                  <a:pos x="372" y="1260"/>
                </a:cxn>
                <a:cxn ang="0">
                  <a:pos x="420" y="1164"/>
                </a:cxn>
                <a:cxn ang="0">
                  <a:pos x="492" y="828"/>
                </a:cxn>
                <a:cxn ang="0">
                  <a:pos x="576" y="0"/>
                </a:cxn>
              </a:cxnLst>
              <a:rect l="0" t="0" r="0" b="0"/>
              <a:pathLst>
                <a:path w="576" h="1288">
                  <a:moveTo>
                    <a:pt x="0" y="1284"/>
                  </a:moveTo>
                  <a:cubicBezTo>
                    <a:pt x="48" y="1282"/>
                    <a:pt x="226" y="1288"/>
                    <a:pt x="288" y="1284"/>
                  </a:cubicBezTo>
                  <a:cubicBezTo>
                    <a:pt x="350" y="1280"/>
                    <a:pt x="350" y="1280"/>
                    <a:pt x="372" y="1260"/>
                  </a:cubicBezTo>
                  <a:cubicBezTo>
                    <a:pt x="394" y="1240"/>
                    <a:pt x="400" y="1236"/>
                    <a:pt x="420" y="1164"/>
                  </a:cubicBezTo>
                  <a:cubicBezTo>
                    <a:pt x="440" y="1092"/>
                    <a:pt x="466" y="1022"/>
                    <a:pt x="492" y="828"/>
                  </a:cubicBezTo>
                  <a:cubicBezTo>
                    <a:pt x="518" y="634"/>
                    <a:pt x="562" y="138"/>
                    <a:pt x="576" y="0"/>
                  </a:cubicBezTo>
                </a:path>
              </a:pathLst>
            </a:custGeom>
            <a:noFill/>
            <a:ln w="38100" cap="flat" cmpd="sng">
              <a:solidFill>
                <a:schemeClr val="accent2"/>
              </a:solidFill>
              <a:prstDash val="solid"/>
              <a:round/>
              <a:headEnd type="none" w="sm" len="sm"/>
              <a:tailEnd type="none" w="med" len="lg"/>
            </a:ln>
          </p:spPr>
          <p:txBody>
            <a:bodyPr/>
            <a:lstStyle/>
            <a:p>
              <a:endParaRPr lang="zh-CN" altLang="en-US"/>
            </a:p>
          </p:txBody>
        </p:sp>
        <p:sp>
          <p:nvSpPr>
            <p:cNvPr id="62499" name="Freeform 79"/>
            <p:cNvSpPr/>
            <p:nvPr/>
          </p:nvSpPr>
          <p:spPr>
            <a:xfrm>
              <a:off x="3108" y="2256"/>
              <a:ext cx="1056" cy="1200"/>
            </a:xfrm>
            <a:custGeom>
              <a:avLst/>
              <a:gdLst/>
              <a:ahLst/>
              <a:cxnLst>
                <a:cxn ang="0">
                  <a:pos x="2109" y="2"/>
                </a:cxn>
                <a:cxn ang="0">
                  <a:pos x="1470" y="2"/>
                </a:cxn>
                <a:cxn ang="0">
                  <a:pos x="465" y="2"/>
                </a:cxn>
                <a:cxn ang="0">
                  <a:pos x="193" y="2"/>
                </a:cxn>
                <a:cxn ang="0">
                  <a:pos x="121" y="2"/>
                </a:cxn>
                <a:cxn ang="0">
                  <a:pos x="12" y="2"/>
                </a:cxn>
                <a:cxn ang="0">
                  <a:pos x="0" y="2"/>
                </a:cxn>
              </a:cxnLst>
              <a:rect l="0" t="0" r="0" b="0"/>
              <a:pathLst>
                <a:path w="1032" h="1466">
                  <a:moveTo>
                    <a:pt x="1032" y="2"/>
                  </a:moveTo>
                  <a:cubicBezTo>
                    <a:pt x="943" y="7"/>
                    <a:pt x="854" y="12"/>
                    <a:pt x="720" y="14"/>
                  </a:cubicBezTo>
                  <a:cubicBezTo>
                    <a:pt x="586" y="16"/>
                    <a:pt x="332" y="0"/>
                    <a:pt x="228" y="14"/>
                  </a:cubicBezTo>
                  <a:cubicBezTo>
                    <a:pt x="124" y="28"/>
                    <a:pt x="124" y="20"/>
                    <a:pt x="96" y="98"/>
                  </a:cubicBezTo>
                  <a:cubicBezTo>
                    <a:pt x="68" y="176"/>
                    <a:pt x="74" y="288"/>
                    <a:pt x="60" y="482"/>
                  </a:cubicBezTo>
                  <a:cubicBezTo>
                    <a:pt x="46" y="676"/>
                    <a:pt x="22" y="1098"/>
                    <a:pt x="12" y="1262"/>
                  </a:cubicBezTo>
                  <a:cubicBezTo>
                    <a:pt x="2" y="1426"/>
                    <a:pt x="2" y="1432"/>
                    <a:pt x="0" y="1466"/>
                  </a:cubicBezTo>
                </a:path>
              </a:pathLst>
            </a:custGeom>
            <a:noFill/>
            <a:ln w="38100" cap="flat" cmpd="sng">
              <a:solidFill>
                <a:schemeClr val="accent2"/>
              </a:solidFill>
              <a:prstDash val="solid"/>
              <a:round/>
              <a:headEnd type="none" w="sm" len="sm"/>
              <a:tailEnd type="none" w="med" len="lg"/>
            </a:ln>
          </p:spPr>
          <p:txBody>
            <a:bodyPr/>
            <a:lstStyle/>
            <a:p>
              <a:endParaRPr lang="zh-CN" altLang="en-US"/>
            </a:p>
          </p:txBody>
        </p:sp>
        <p:sp>
          <p:nvSpPr>
            <p:cNvPr id="62500" name="Text Box 80"/>
            <p:cNvSpPr txBox="1"/>
            <p:nvPr/>
          </p:nvSpPr>
          <p:spPr>
            <a:xfrm>
              <a:off x="4248" y="720"/>
              <a:ext cx="192" cy="365"/>
            </a:xfrm>
            <a:prstGeom prst="rect">
              <a:avLst/>
            </a:prstGeom>
            <a:noFill/>
            <a:ln w="25400">
              <a:noFill/>
            </a:ln>
          </p:spPr>
          <p:txBody>
            <a:bodyPr lIns="90000" tIns="46800" rIns="90000" bIns="46800" anchor="t" anchorCtr="0">
              <a:spAutoFit/>
            </a:bodyPr>
            <a:lstStyle/>
            <a:p>
              <a:pPr>
                <a:spcBef>
                  <a:spcPct val="50000"/>
                </a:spcBef>
              </a:pPr>
              <a:r>
                <a:rPr lang="en-US" altLang="zh-CN" sz="3200" b="1" i="1" dirty="0">
                  <a:solidFill>
                    <a:srgbClr val="FF3300"/>
                  </a:solidFill>
                  <a:latin typeface="Times New Roman" panose="02020603050405020304" pitchFamily="18" charset="0"/>
                  <a:ea typeface="楷体_GB2312" pitchFamily="49" charset="-122"/>
                </a:rPr>
                <a:t>I</a:t>
              </a:r>
              <a:endParaRPr lang="en-US" altLang="zh-CN" sz="3200" b="1" dirty="0">
                <a:solidFill>
                  <a:srgbClr val="FF3300"/>
                </a:solidFill>
                <a:latin typeface="Times New Roman" panose="02020603050405020304" pitchFamily="18" charset="0"/>
                <a:ea typeface="楷体_GB2312" pitchFamily="49" charset="-122"/>
              </a:endParaRPr>
            </a:p>
          </p:txBody>
        </p:sp>
        <p:sp>
          <p:nvSpPr>
            <p:cNvPr id="62501" name="Freeform 81"/>
            <p:cNvSpPr/>
            <p:nvPr/>
          </p:nvSpPr>
          <p:spPr>
            <a:xfrm>
              <a:off x="4116" y="2208"/>
              <a:ext cx="96" cy="56"/>
            </a:xfrm>
            <a:custGeom>
              <a:avLst/>
              <a:gdLst/>
              <a:ahLst/>
              <a:cxnLst>
                <a:cxn ang="0">
                  <a:pos x="96" y="0"/>
                </a:cxn>
                <a:cxn ang="0">
                  <a:pos x="48" y="48"/>
                </a:cxn>
                <a:cxn ang="0">
                  <a:pos x="0" y="48"/>
                </a:cxn>
              </a:cxnLst>
              <a:rect l="0" t="0" r="0" b="0"/>
              <a:pathLst>
                <a:path w="96" h="56">
                  <a:moveTo>
                    <a:pt x="96" y="0"/>
                  </a:moveTo>
                  <a:cubicBezTo>
                    <a:pt x="80" y="20"/>
                    <a:pt x="64" y="40"/>
                    <a:pt x="48" y="48"/>
                  </a:cubicBezTo>
                  <a:cubicBezTo>
                    <a:pt x="32" y="56"/>
                    <a:pt x="8" y="48"/>
                    <a:pt x="0" y="48"/>
                  </a:cubicBezTo>
                </a:path>
              </a:pathLst>
            </a:custGeom>
            <a:noFill/>
            <a:ln w="38100" cap="flat" cmpd="sng">
              <a:solidFill>
                <a:schemeClr val="accent2"/>
              </a:solidFill>
              <a:prstDash val="solid"/>
              <a:round/>
              <a:headEnd type="none" w="med" len="med"/>
              <a:tailEnd type="none" w="med" len="med"/>
            </a:ln>
          </p:spPr>
          <p:txBody>
            <a:bodyPr/>
            <a:lstStyle/>
            <a:p>
              <a:endParaRPr lang="zh-CN" altLang="en-US"/>
            </a:p>
          </p:txBody>
        </p:sp>
      </p:grpSp>
      <p:sp>
        <p:nvSpPr>
          <p:cNvPr id="62502" name="AutoShape 8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2503" name="AutoShape 8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2504" name="AutoShape 8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cxnSp>
        <p:nvCxnSpPr>
          <p:cNvPr id="5" name="直接连接符 4">
            <a:extLst>
              <a:ext uri="{FF2B5EF4-FFF2-40B4-BE49-F238E27FC236}">
                <a16:creationId xmlns:a16="http://schemas.microsoft.com/office/drawing/2014/main" id="{FB0A267A-E5DB-4900-9709-99A96D0F21F4}"/>
              </a:ext>
            </a:extLst>
          </p:cNvPr>
          <p:cNvCxnSpPr/>
          <p:nvPr/>
        </p:nvCxnSpPr>
        <p:spPr bwMode="auto">
          <a:xfrm>
            <a:off x="1695450" y="2324100"/>
            <a:ext cx="320675" cy="0"/>
          </a:xfrm>
          <a:prstGeom prst="line">
            <a:avLst/>
          </a:prstGeom>
          <a:solidFill>
            <a:schemeClr val="accent1"/>
          </a:solidFill>
          <a:ln w="28575" cap="flat" cmpd="sng" algn="ctr">
            <a:solidFill>
              <a:srgbClr val="FF0000"/>
            </a:solidFill>
            <a:prstDash val="solid"/>
            <a:round/>
            <a:headEnd type="none" w="med" len="med"/>
            <a:tailEnd type="none" w="med" len="med"/>
          </a:ln>
        </p:spPr>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Effect transition="in" filter="blinds(vertical)">
                                      <p:cBhvr>
                                        <p:cTn id="7" dur="500"/>
                                        <p:tgtEl>
                                          <p:spTgt spid="266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6647"/>
                                        </p:tgtEl>
                                        <p:attrNameLst>
                                          <p:attrName>style.visibility</p:attrName>
                                        </p:attrNameLst>
                                      </p:cBhvr>
                                      <p:to>
                                        <p:strVal val="visible"/>
                                      </p:to>
                                    </p:set>
                                    <p:animEffect transition="in" filter="blinds(vertical)">
                                      <p:cBhvr>
                                        <p:cTn id="17" dur="500"/>
                                        <p:tgtEl>
                                          <p:spTgt spid="26647"/>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27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strVal val="2/3*#ppt_w"/>
                                          </p:val>
                                        </p:tav>
                                        <p:tav tm="100000">
                                          <p:val>
                                            <p:strVal val="#ppt_w"/>
                                          </p:val>
                                        </p:tav>
                                      </p:tavLst>
                                    </p:anim>
                                    <p:anim calcmode="lin" valueType="num">
                                      <p:cBhvr>
                                        <p:cTn id="23" dur="500" fill="hold"/>
                                        <p:tgtEl>
                                          <p:spTgt spid="6"/>
                                        </p:tgtEl>
                                        <p:attrNameLst>
                                          <p:attrName>ppt_h</p:attrName>
                                        </p:attrNameLst>
                                      </p:cBhvr>
                                      <p:tavLst>
                                        <p:tav tm="0">
                                          <p:val>
                                            <p:strVal val="2/3*#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6648"/>
                                        </p:tgtEl>
                                        <p:attrNameLst>
                                          <p:attrName>style.visibility</p:attrName>
                                        </p:attrNameLst>
                                      </p:cBhvr>
                                      <p:to>
                                        <p:strVal val="visible"/>
                                      </p:to>
                                    </p:set>
                                    <p:animEffect transition="in" filter="wipe(left)">
                                      <p:cBhvr>
                                        <p:cTn id="28" dur="500"/>
                                        <p:tgtEl>
                                          <p:spTgt spid="26648"/>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1" fill="hold" grpId="0" nodeType="clickEffect">
                                  <p:stCondLst>
                                    <p:cond delay="0"/>
                                  </p:stCondLst>
                                  <p:childTnLst>
                                    <p:set>
                                      <p:cBhvr>
                                        <p:cTn id="32" dur="1" fill="hold">
                                          <p:stCondLst>
                                            <p:cond delay="0"/>
                                          </p:stCondLst>
                                        </p:cTn>
                                        <p:tgtEl>
                                          <p:spTgt spid="26650"/>
                                        </p:tgtEl>
                                        <p:attrNameLst>
                                          <p:attrName>style.visibility</p:attrName>
                                        </p:attrNameLst>
                                      </p:cBhvr>
                                      <p:to>
                                        <p:strVal val="visible"/>
                                      </p:to>
                                    </p:set>
                                    <p:animEffect transition="in" filter="wipe(up)">
                                      <p:cBhvr>
                                        <p:cTn id="33" dur="500"/>
                                        <p:tgtEl>
                                          <p:spTgt spid="2665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nodeType="clickEffect">
                                  <p:stCondLst>
                                    <p:cond delay="0"/>
                                  </p:stCondLst>
                                  <p:childTnLst>
                                    <p:set>
                                      <p:cBhvr>
                                        <p:cTn id="37" dur="1" fill="hold">
                                          <p:stCondLst>
                                            <p:cond delay="0"/>
                                          </p:stCondLst>
                                        </p:cTn>
                                        <p:tgtEl>
                                          <p:spTgt spid="26628"/>
                                        </p:tgtEl>
                                        <p:attrNameLst>
                                          <p:attrName>style.visibility</p:attrName>
                                        </p:attrNameLst>
                                      </p:cBhvr>
                                      <p:to>
                                        <p:strVal val="visible"/>
                                      </p:to>
                                    </p:set>
                                    <p:animEffect transition="in" filter="wipe(down)">
                                      <p:cBhvr>
                                        <p:cTn id="38" dur="500"/>
                                        <p:tgtEl>
                                          <p:spTgt spid="26628"/>
                                        </p:tgtEl>
                                      </p:cBhvr>
                                    </p:animEffect>
                                  </p:childTnLst>
                                </p:cTn>
                              </p:par>
                            </p:childTnLst>
                          </p:cTn>
                        </p:par>
                        <p:par>
                          <p:cTn id="39" fill="hold">
                            <p:stCondLst>
                              <p:cond delay="500"/>
                            </p:stCondLst>
                            <p:childTnLst>
                              <p:par>
                                <p:cTn id="40" presetID="3" presetClass="entr" presetSubtype="5" fill="hold" grpId="0" nodeType="afterEffect">
                                  <p:stCondLst>
                                    <p:cond delay="0"/>
                                  </p:stCondLst>
                                  <p:childTnLst>
                                    <p:set>
                                      <p:cBhvr>
                                        <p:cTn id="41" dur="1" fill="hold">
                                          <p:stCondLst>
                                            <p:cond delay="0"/>
                                          </p:stCondLst>
                                        </p:cTn>
                                        <p:tgtEl>
                                          <p:spTgt spid="26629"/>
                                        </p:tgtEl>
                                        <p:attrNameLst>
                                          <p:attrName>style.visibility</p:attrName>
                                        </p:attrNameLst>
                                      </p:cBhvr>
                                      <p:to>
                                        <p:strVal val="visible"/>
                                      </p:to>
                                    </p:set>
                                    <p:animEffect transition="in" filter="blinds(vertical)">
                                      <p:cBhvr>
                                        <p:cTn id="42" dur="500"/>
                                        <p:tgtEl>
                                          <p:spTgt spid="26629"/>
                                        </p:tgtEl>
                                      </p:cBhvr>
                                    </p:animEffect>
                                  </p:childTnLst>
                                </p:cTn>
                              </p:par>
                            </p:childTnLst>
                          </p:cTn>
                        </p:par>
                        <p:par>
                          <p:cTn id="43" fill="hold">
                            <p:stCondLst>
                              <p:cond delay="1000"/>
                            </p:stCondLst>
                            <p:childTnLst>
                              <p:par>
                                <p:cTn id="44" presetID="14" presetClass="entr" presetSubtype="10" fill="hold" grpId="0" nodeType="afterEffect">
                                  <p:stCondLst>
                                    <p:cond delay="0"/>
                                  </p:stCondLst>
                                  <p:childTnLst>
                                    <p:set>
                                      <p:cBhvr>
                                        <p:cTn id="45" dur="1" fill="hold">
                                          <p:stCondLst>
                                            <p:cond delay="0"/>
                                          </p:stCondLst>
                                        </p:cTn>
                                        <p:tgtEl>
                                          <p:spTgt spid="26630"/>
                                        </p:tgtEl>
                                        <p:attrNameLst>
                                          <p:attrName>style.visibility</p:attrName>
                                        </p:attrNameLst>
                                      </p:cBhvr>
                                      <p:to>
                                        <p:strVal val="visible"/>
                                      </p:to>
                                    </p:set>
                                    <p:animEffect transition="in" filter="randombar(horizontal)">
                                      <p:cBhvr>
                                        <p:cTn id="46" dur="500"/>
                                        <p:tgtEl>
                                          <p:spTgt spid="26630"/>
                                        </p:tgtEl>
                                      </p:cBhvr>
                                    </p:animEffect>
                                  </p:childTnLst>
                                </p:cTn>
                              </p:par>
                            </p:childTnLst>
                          </p:cTn>
                        </p:par>
                        <p:par>
                          <p:cTn id="47" fill="hold">
                            <p:stCondLst>
                              <p:cond delay="1500"/>
                            </p:stCondLst>
                            <p:childTnLst>
                              <p:par>
                                <p:cTn id="48" presetID="22" presetClass="entr" presetSubtype="2" fill="hold" nodeType="afterEffect">
                                  <p:stCondLst>
                                    <p:cond delay="0"/>
                                  </p:stCondLst>
                                  <p:childTnLst>
                                    <p:set>
                                      <p:cBhvr>
                                        <p:cTn id="49" dur="1" fill="hold">
                                          <p:stCondLst>
                                            <p:cond delay="0"/>
                                          </p:stCondLst>
                                        </p:cTn>
                                        <p:tgtEl>
                                          <p:spTgt spid="26696"/>
                                        </p:tgtEl>
                                        <p:attrNameLst>
                                          <p:attrName>style.visibility</p:attrName>
                                        </p:attrNameLst>
                                      </p:cBhvr>
                                      <p:to>
                                        <p:strVal val="visible"/>
                                      </p:to>
                                    </p:set>
                                    <p:animEffect transition="in" filter="wipe(right)">
                                      <p:cBhvr>
                                        <p:cTn id="50" dur="500"/>
                                        <p:tgtEl>
                                          <p:spTgt spid="26696"/>
                                        </p:tgtEl>
                                      </p:cBhvr>
                                    </p:animEffect>
                                  </p:childTnLst>
                                </p:cTn>
                              </p:par>
                            </p:childTnLst>
                          </p:cTn>
                        </p:par>
                      </p:childTnLst>
                    </p:cTn>
                  </p:par>
                  <p:par>
                    <p:cTn id="51" fill="hold">
                      <p:stCondLst>
                        <p:cond delay="indefinite"/>
                      </p:stCondLst>
                      <p:childTnLst>
                        <p:par>
                          <p:cTn id="52" fill="hold">
                            <p:stCondLst>
                              <p:cond delay="0"/>
                            </p:stCondLst>
                            <p:childTnLst>
                              <p:par>
                                <p:cTn id="53" presetID="4" presetClass="entr" presetSubtype="32" fill="hold" grpId="0" nodeType="clickEffect">
                                  <p:stCondLst>
                                    <p:cond delay="0"/>
                                  </p:stCondLst>
                                  <p:childTnLst>
                                    <p:set>
                                      <p:cBhvr>
                                        <p:cTn id="54" dur="1" fill="hold">
                                          <p:stCondLst>
                                            <p:cond delay="0"/>
                                          </p:stCondLst>
                                        </p:cTn>
                                        <p:tgtEl>
                                          <p:spTgt spid="26631"/>
                                        </p:tgtEl>
                                        <p:attrNameLst>
                                          <p:attrName>style.visibility</p:attrName>
                                        </p:attrNameLst>
                                      </p:cBhvr>
                                      <p:to>
                                        <p:strVal val="visible"/>
                                      </p:to>
                                    </p:set>
                                    <p:animEffect transition="in" filter="box(out)">
                                      <p:cBhvr>
                                        <p:cTn id="55" dur="500"/>
                                        <p:tgtEl>
                                          <p:spTgt spid="26631"/>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26697"/>
                                        </p:tgtEl>
                                        <p:attrNameLst>
                                          <p:attrName>style.visibility</p:attrName>
                                        </p:attrNameLst>
                                      </p:cBhvr>
                                      <p:to>
                                        <p:strVal val="visible"/>
                                      </p:to>
                                    </p:set>
                                    <p:animEffect transition="in" filter="wipe(right)">
                                      <p:cBhvr>
                                        <p:cTn id="60" dur="500"/>
                                        <p:tgtEl>
                                          <p:spTgt spid="26697"/>
                                        </p:tgtEl>
                                      </p:cBhvr>
                                    </p:animEffect>
                                  </p:childTnLst>
                                </p:cTn>
                              </p:par>
                            </p:childTnLst>
                          </p:cTn>
                        </p:par>
                      </p:childTnLst>
                    </p:cTn>
                  </p:par>
                  <p:par>
                    <p:cTn id="61" fill="hold">
                      <p:stCondLst>
                        <p:cond delay="indefinite"/>
                      </p:stCondLst>
                      <p:childTnLst>
                        <p:par>
                          <p:cTn id="62" fill="hold">
                            <p:stCondLst>
                              <p:cond delay="0"/>
                            </p:stCondLst>
                            <p:childTnLst>
                              <p:par>
                                <p:cTn id="63" presetID="16" presetClass="entr" presetSubtype="42" fill="hold" nodeType="clickEffect">
                                  <p:stCondLst>
                                    <p:cond delay="0"/>
                                  </p:stCondLst>
                                  <p:childTnLst>
                                    <p:set>
                                      <p:cBhvr>
                                        <p:cTn id="64" dur="1" fill="hold">
                                          <p:stCondLst>
                                            <p:cond delay="0"/>
                                          </p:stCondLst>
                                        </p:cTn>
                                        <p:tgtEl>
                                          <p:spTgt spid="26636"/>
                                        </p:tgtEl>
                                        <p:attrNameLst>
                                          <p:attrName>style.visibility</p:attrName>
                                        </p:attrNameLst>
                                      </p:cBhvr>
                                      <p:to>
                                        <p:strVal val="visible"/>
                                      </p:to>
                                    </p:set>
                                    <p:animEffect transition="in" filter="barn(outHorizontal)">
                                      <p:cBhvr>
                                        <p:cTn id="65" dur="500"/>
                                        <p:tgtEl>
                                          <p:spTgt spid="26636"/>
                                        </p:tgtEl>
                                      </p:cBhvr>
                                    </p:animEffect>
                                  </p:childTnLst>
                                </p:cTn>
                              </p:par>
                            </p:childTnLst>
                          </p:cTn>
                        </p:par>
                        <p:par>
                          <p:cTn id="66" fill="hold">
                            <p:stCondLst>
                              <p:cond delay="500"/>
                            </p:stCondLst>
                            <p:childTnLst>
                              <p:par>
                                <p:cTn id="67" presetID="3" presetClass="entr" presetSubtype="5" fill="hold" grpId="0" nodeType="afterEffect">
                                  <p:stCondLst>
                                    <p:cond delay="0"/>
                                  </p:stCondLst>
                                  <p:childTnLst>
                                    <p:set>
                                      <p:cBhvr>
                                        <p:cTn id="68" dur="1" fill="hold">
                                          <p:stCondLst>
                                            <p:cond delay="0"/>
                                          </p:stCondLst>
                                        </p:cTn>
                                        <p:tgtEl>
                                          <p:spTgt spid="26637"/>
                                        </p:tgtEl>
                                        <p:attrNameLst>
                                          <p:attrName>style.visibility</p:attrName>
                                        </p:attrNameLst>
                                      </p:cBhvr>
                                      <p:to>
                                        <p:strVal val="visible"/>
                                      </p:to>
                                    </p:set>
                                    <p:animEffect transition="in" filter="blinds(vertical)">
                                      <p:cBhvr>
                                        <p:cTn id="69" dur="500"/>
                                        <p:tgtEl>
                                          <p:spTgt spid="26637"/>
                                        </p:tgtEl>
                                      </p:cBhvr>
                                    </p:animEffect>
                                  </p:childTnLst>
                                </p:cTn>
                              </p:par>
                            </p:childTnLst>
                          </p:cTn>
                        </p:par>
                        <p:par>
                          <p:cTn id="70" fill="hold">
                            <p:stCondLst>
                              <p:cond delay="1000"/>
                            </p:stCondLst>
                            <p:childTnLst>
                              <p:par>
                                <p:cTn id="71" presetID="3" presetClass="entr" presetSubtype="5" fill="hold" grpId="0" nodeType="afterEffect">
                                  <p:stCondLst>
                                    <p:cond delay="0"/>
                                  </p:stCondLst>
                                  <p:childTnLst>
                                    <p:set>
                                      <p:cBhvr>
                                        <p:cTn id="72" dur="1" fill="hold">
                                          <p:stCondLst>
                                            <p:cond delay="0"/>
                                          </p:stCondLst>
                                        </p:cTn>
                                        <p:tgtEl>
                                          <p:spTgt spid="26635"/>
                                        </p:tgtEl>
                                        <p:attrNameLst>
                                          <p:attrName>style.visibility</p:attrName>
                                        </p:attrNameLst>
                                      </p:cBhvr>
                                      <p:to>
                                        <p:strVal val="visible"/>
                                      </p:to>
                                    </p:set>
                                    <p:animEffect transition="in" filter="blinds(vertical)">
                                      <p:cBhvr>
                                        <p:cTn id="73" dur="500"/>
                                        <p:tgtEl>
                                          <p:spTgt spid="26635"/>
                                        </p:tgtEl>
                                      </p:cBhvr>
                                    </p:animEffect>
                                  </p:childTnLst>
                                </p:cTn>
                              </p:par>
                            </p:childTnLst>
                          </p:cTn>
                        </p:par>
                        <p:par>
                          <p:cTn id="74" fill="hold">
                            <p:stCondLst>
                              <p:cond delay="1500"/>
                            </p:stCondLst>
                            <p:childTnLst>
                              <p:par>
                                <p:cTn id="75" presetID="16" presetClass="entr" presetSubtype="21"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barn(inVertical)">
                                      <p:cBhvr>
                                        <p:cTn id="77" dur="500"/>
                                        <p:tgtEl>
                                          <p:spTgt spid="2"/>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26651"/>
                                        </p:tgtEl>
                                        <p:attrNameLst>
                                          <p:attrName>style.visibility</p:attrName>
                                        </p:attrNameLst>
                                      </p:cBhvr>
                                      <p:to>
                                        <p:strVal val="visible"/>
                                      </p:to>
                                    </p:set>
                                    <p:animEffect transition="in" filter="wipe(left)">
                                      <p:cBhvr>
                                        <p:cTn id="82" dur="500"/>
                                        <p:tgtEl>
                                          <p:spTgt spid="26651"/>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26649"/>
                                        </p:tgtEl>
                                        <p:attrNameLst>
                                          <p:attrName>style.visibility</p:attrName>
                                        </p:attrNameLst>
                                      </p:cBhvr>
                                      <p:to>
                                        <p:strVal val="visible"/>
                                      </p:to>
                                    </p:set>
                                    <p:animEffect transition="in" filter="blinds(horizontal)">
                                      <p:cBhvr>
                                        <p:cTn id="87" dur="500"/>
                                        <p:tgtEl>
                                          <p:spTgt spid="266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build="p"/>
      <p:bldP spid="26629" grpId="0"/>
      <p:bldP spid="26630" grpId="0"/>
      <p:bldP spid="26631" grpId="0"/>
      <p:bldP spid="26635" grpId="0"/>
      <p:bldP spid="26637" grpId="0"/>
      <p:bldP spid="26647" grpId="0"/>
      <p:bldP spid="26648" grpId="0" animBg="1"/>
      <p:bldP spid="26649" grpId="0" animBg="1"/>
      <p:bldP spid="26650" grpId="0"/>
      <p:bldP spid="26651"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pic>
        <p:nvPicPr>
          <p:cNvPr id="4" name="图片 3"/>
          <p:cNvPicPr/>
          <p:nvPr/>
        </p:nvPicPr>
        <p:blipFill>
          <a:blip r:embed="rId3"/>
          <a:stretch>
            <a:fillRect/>
          </a:stretch>
        </p:blipFill>
        <p:spPr>
          <a:xfrm>
            <a:off x="646430" y="188595"/>
            <a:ext cx="7850505" cy="6622415"/>
          </a:xfrm>
          <a:prstGeom prst="rect">
            <a:avLst/>
          </a:prstGeom>
        </p:spPr>
      </p:pic>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subTitle" idx="1"/>
          </p:nvPr>
        </p:nvSpPr>
        <p:spPr>
          <a:xfrm>
            <a:off x="457200" y="279400"/>
            <a:ext cx="28194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  </a:t>
            </a:r>
            <a:r>
              <a:rPr kumimoji="1" lang="zh-CN" altLang="en-US" sz="28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主要参数</a:t>
            </a:r>
          </a:p>
        </p:txBody>
      </p:sp>
      <p:sp>
        <p:nvSpPr>
          <p:cNvPr id="27651" name="Text Box 3"/>
          <p:cNvSpPr txBox="1">
            <a:spLocks noChangeArrowheads="1"/>
          </p:cNvSpPr>
          <p:nvPr/>
        </p:nvSpPr>
        <p:spPr bwMode="auto">
          <a:xfrm>
            <a:off x="609600" y="695960"/>
            <a:ext cx="8305800" cy="1452880"/>
          </a:xfrm>
          <a:prstGeom prst="rect">
            <a:avLst/>
          </a:prstGeom>
          <a:noFill/>
          <a:ln w="25400">
            <a:noFill/>
            <a:miter lim="800000"/>
            <a:headEnd type="none" w="sm" len="sm"/>
            <a:tailEnd type="none" w="med" len="lg"/>
          </a:ln>
          <a:effectLst/>
        </p:spPr>
        <p:txBody>
          <a:bodyPr lIns="90000" tIns="46800" rIns="90000" bIns="46800" anchor="ctr">
            <a:noAutofit/>
          </a:bodyPr>
          <a:lstStyle/>
          <a:p>
            <a:pPr marR="0" defTabSz="914400">
              <a:lnSpc>
                <a:spcPct val="125000"/>
              </a:lnSpc>
              <a:spcAft>
                <a:spcPct val="10000"/>
              </a:spcAft>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 </a:t>
            </a:r>
            <a:r>
              <a:rPr kumimoji="1" lang="zh-CN" altLang="en-US" sz="2800" b="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稳定电压</a:t>
            </a:r>
            <a:r>
              <a:rPr kumimoji="1" lang="en-US" altLang="zh-CN" sz="2800" b="1" i="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 </a:t>
            </a:r>
            <a:r>
              <a:rPr kumimoji="1" lang="en-US" altLang="zh-CN" sz="2800" b="1" i="1" kern="1200" cap="none" spc="0" normalizeH="0" baseline="-2500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a:p>
            <a:pPr marR="0" defTabSz="914400">
              <a:lnSpc>
                <a:spcPct val="125000"/>
              </a:lnSpc>
              <a:spcAft>
                <a:spcPct val="10000"/>
              </a:spcAft>
              <a:buClrTx/>
              <a:buSzTx/>
              <a:buFontTx/>
              <a:defRPr/>
            </a:pPr>
            <a:r>
              <a:rPr kumimoji="1" lang="en-US" altLang="zh-CN" sz="26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6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稳压二极管正常工作时管子两端的电压。</a:t>
            </a:r>
            <a:r>
              <a:rPr kumimoji="1" lang="en-US" altLang="zh-CN" sz="26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a:p>
            <a:pPr marR="0" defTabSz="914400">
              <a:lnSpc>
                <a:spcPct val="125000"/>
              </a:lnSpc>
              <a:spcAft>
                <a:spcPct val="10000"/>
              </a:spcAft>
              <a:buClrTx/>
              <a:buSzTx/>
              <a:buFontTx/>
              <a:defRPr/>
            </a:pPr>
            <a:r>
              <a:rPr kumimoji="1" lang="en-US" altLang="zh-CN" sz="26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6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即稳压管击穿后在电流为规定值时，管子两端的电压。</a:t>
            </a:r>
          </a:p>
        </p:txBody>
      </p:sp>
      <p:sp>
        <p:nvSpPr>
          <p:cNvPr id="27652" name="Text Box 4"/>
          <p:cNvSpPr txBox="1">
            <a:spLocks noChangeArrowheads="1"/>
          </p:cNvSpPr>
          <p:nvPr/>
        </p:nvSpPr>
        <p:spPr bwMode="auto">
          <a:xfrm>
            <a:off x="646113" y="3117850"/>
            <a:ext cx="8382000" cy="1754188"/>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ct val="125000"/>
              </a:lnSpc>
              <a:spcAft>
                <a:spcPct val="10000"/>
              </a:spcAft>
              <a:buClrTx/>
              <a:buSzTx/>
              <a:buFontTx/>
              <a:defRPr/>
            </a:pPr>
            <a:r>
              <a:rPr kumimoji="1" lang="en-US" altLang="zh-CN" sz="2800" b="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 </a:t>
            </a:r>
            <a:r>
              <a:rPr kumimoji="1" lang="zh-CN" altLang="en-US" sz="2800" b="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电压温度系数</a:t>
            </a:r>
            <a:r>
              <a:rPr kumimoji="1" lang="zh-CN" altLang="en-US" sz="2800" b="1" i="1" kern="1200" cap="none" spc="0" normalizeH="0" baseline="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zh-CN" altLang="en-US" sz="2800" b="1" i="1" kern="1200" cap="none" spc="0" normalizeH="0" baseline="-25000" noProof="0" dirty="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ｕ</a:t>
            </a:r>
          </a:p>
          <a:p>
            <a:pPr marR="0" defTabSz="914400">
              <a:lnSpc>
                <a:spcPct val="125000"/>
              </a:lnSpc>
              <a:spcAft>
                <a:spcPct val="10000"/>
              </a:spcAft>
              <a:buClrTx/>
              <a:buSzTx/>
              <a:buFontTx/>
              <a:defRPr/>
            </a:pPr>
            <a:r>
              <a:rPr kumimoji="1" lang="zh-CN" altLang="en-US" sz="28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它反映稳定电压值受温度影响的参数， 环境温度每变化</a:t>
            </a:r>
            <a:r>
              <a:rPr kumimoji="1" lang="en-US" altLang="zh-CN"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en-US" altLang="zh-CN"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a:t>
            </a:r>
            <a:r>
              <a:rPr kumimoji="1" lang="zh-CN" altLang="en-US"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引起</a:t>
            </a:r>
            <a:r>
              <a:rPr kumimoji="1" lang="zh-CN" altLang="en-US"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稳压值变化的</a:t>
            </a:r>
            <a:r>
              <a:rPr kumimoji="1" lang="zh-CN" altLang="en-US"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百分数</a:t>
            </a:r>
            <a:r>
              <a:rPr kumimoji="1" lang="zh-CN" altLang="en-US" sz="2600" b="1" kern="1200" cap="none" spc="0" normalizeH="0" baseline="0" noProof="0" dirty="0">
                <a:solidFill>
                  <a:srgbClr val="0000FF"/>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63493" name="AutoShape 1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3494" name="AutoShape 1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3495" name="AutoShape 1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7662" name="Rectangle 14"/>
          <p:cNvSpPr>
            <a:spLocks noChangeArrowheads="1"/>
          </p:cNvSpPr>
          <p:nvPr/>
        </p:nvSpPr>
        <p:spPr bwMode="auto">
          <a:xfrm>
            <a:off x="971550" y="2213610"/>
            <a:ext cx="7380288" cy="979488"/>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zh-CN" altLang="en-US" sz="24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由于工艺等原因即使同一型号的稳压管的稳压值也具有一定得分散性。</a:t>
            </a:r>
          </a:p>
        </p:txBody>
      </p:sp>
      <p:sp>
        <p:nvSpPr>
          <p:cNvPr id="27663" name="Text Box 15"/>
          <p:cNvSpPr txBox="1">
            <a:spLocks noChangeArrowheads="1"/>
          </p:cNvSpPr>
          <p:nvPr/>
        </p:nvSpPr>
        <p:spPr bwMode="auto">
          <a:xfrm>
            <a:off x="1060450" y="4762500"/>
            <a:ext cx="6256338" cy="549275"/>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ct val="125000"/>
              </a:lnSpc>
              <a:spcAft>
                <a:spcPct val="10000"/>
              </a:spcAft>
              <a:buClrTx/>
              <a:buSzTx/>
              <a:buFontTx/>
              <a:defRPr/>
            </a:pP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例如一个</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12V</a:t>
            </a: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的稳压管正温度系数</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0.01%</a:t>
            </a: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27664" name="Text Box 16"/>
          <p:cNvSpPr txBox="1">
            <a:spLocks noChangeArrowheads="1"/>
          </p:cNvSpPr>
          <p:nvPr/>
        </p:nvSpPr>
        <p:spPr bwMode="auto">
          <a:xfrm>
            <a:off x="1058863" y="5280025"/>
            <a:ext cx="7424738" cy="549275"/>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ct val="125000"/>
              </a:lnSpc>
              <a:spcAft>
                <a:spcPct val="10000"/>
              </a:spcAft>
              <a:buClrTx/>
              <a:buSzTx/>
              <a:buFontTx/>
              <a:defRPr/>
            </a:pPr>
            <a:r>
              <a:rPr kumimoji="1" lang="zh-CN" altLang="en-US"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当界面温度上升一摄氏度时，稳定电压会上升</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1.2mV</a:t>
            </a:r>
          </a:p>
        </p:txBody>
      </p:sp>
      <p:sp>
        <p:nvSpPr>
          <p:cNvPr id="27665" name="Text Box 17"/>
          <p:cNvSpPr txBox="1">
            <a:spLocks noChangeArrowheads="1"/>
          </p:cNvSpPr>
          <p:nvPr/>
        </p:nvSpPr>
        <p:spPr bwMode="auto">
          <a:xfrm>
            <a:off x="1060450" y="5951538"/>
            <a:ext cx="5670550" cy="544513"/>
          </a:xfrm>
          <a:prstGeom prst="rect">
            <a:avLst/>
          </a:prstGeom>
          <a:gradFill rotWithShape="1">
            <a:gsLst>
              <a:gs pos="0">
                <a:srgbClr val="99CCFF"/>
              </a:gs>
              <a:gs pos="50000">
                <a:schemeClr val="bg1"/>
              </a:gs>
              <a:gs pos="100000">
                <a:srgbClr val="99CCFF"/>
              </a:gs>
            </a:gsLst>
            <a:lin ang="5400000" scaled="1"/>
          </a:gradFill>
          <a:ln w="25400">
            <a:noFill/>
            <a:miter lim="800000"/>
            <a:headEnd type="none" w="sm" len="sm"/>
            <a:tailEnd type="none" w="med" len="lg"/>
          </a:ln>
          <a:effectLst/>
        </p:spPr>
        <p:txBody>
          <a:bodyPr lIns="90000" tIns="46800" rIns="90000" bIns="46800" anchor="ctr">
            <a:spAutoFit/>
          </a:bodyPr>
          <a:lstStyle/>
          <a:p>
            <a:pPr marR="0" defTabSz="914400">
              <a:lnSpc>
                <a:spcPct val="125000"/>
              </a:lnSpc>
              <a:spcAft>
                <a:spcPct val="10000"/>
              </a:spcAft>
              <a:buClrTx/>
              <a:buSzTx/>
              <a:buFontTx/>
              <a:defRPr/>
            </a:pPr>
            <a:r>
              <a:rPr kumimoji="1" lang="zh-CN" altLang="en-US" sz="2600" b="1" kern="1200" cap="none" spc="0" normalizeH="0" baseline="0" noProof="0" dirty="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什么叫正温度系数和负温度系数？</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7651">
                                            <p:txEl>
                                              <p:pRg st="0" end="0"/>
                                            </p:txEl>
                                          </p:spTgt>
                                        </p:tgtEl>
                                        <p:attrNameLst>
                                          <p:attrName>style.visibility</p:attrName>
                                        </p:attrNameLst>
                                      </p:cBhvr>
                                      <p:to>
                                        <p:strVal val="visible"/>
                                      </p:to>
                                    </p:set>
                                    <p:animEffect transition="in" filter="blinds(vertical)">
                                      <p:cBhvr>
                                        <p:cTn id="7" dur="500"/>
                                        <p:tgtEl>
                                          <p:spTgt spid="2765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27651">
                                            <p:txEl>
                                              <p:pRg st="1" end="1"/>
                                            </p:txEl>
                                          </p:spTgt>
                                        </p:tgtEl>
                                        <p:attrNameLst>
                                          <p:attrName>style.visibility</p:attrName>
                                        </p:attrNameLst>
                                      </p:cBhvr>
                                      <p:to>
                                        <p:strVal val="visible"/>
                                      </p:to>
                                    </p:set>
                                    <p:animEffect transition="in" filter="blinds(vertical)">
                                      <p:cBhvr>
                                        <p:cTn id="12" dur="500"/>
                                        <p:tgtEl>
                                          <p:spTgt spid="2765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7651">
                                            <p:txEl>
                                              <p:pRg st="2" end="2"/>
                                            </p:txEl>
                                          </p:spTgt>
                                        </p:tgtEl>
                                        <p:attrNameLst>
                                          <p:attrName>style.visibility</p:attrName>
                                        </p:attrNameLst>
                                      </p:cBhvr>
                                      <p:to>
                                        <p:strVal val="visible"/>
                                      </p:to>
                                    </p:set>
                                    <p:animEffect transition="in" filter="blinds(vertical)">
                                      <p:cBhvr>
                                        <p:cTn id="17" dur="500"/>
                                        <p:tgtEl>
                                          <p:spTgt spid="2765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662"/>
                                        </p:tgtEl>
                                        <p:attrNameLst>
                                          <p:attrName>style.visibility</p:attrName>
                                        </p:attrNameLst>
                                      </p:cBhvr>
                                      <p:to>
                                        <p:strVal val="visible"/>
                                      </p:to>
                                    </p:set>
                                    <p:animEffect transition="in" filter="wipe(left)">
                                      <p:cBhvr>
                                        <p:cTn id="22" dur="500"/>
                                        <p:tgtEl>
                                          <p:spTgt spid="2766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7652">
                                            <p:txEl>
                                              <p:pRg st="0" end="0"/>
                                            </p:txEl>
                                          </p:spTgt>
                                        </p:tgtEl>
                                        <p:attrNameLst>
                                          <p:attrName>style.visibility</p:attrName>
                                        </p:attrNameLst>
                                      </p:cBhvr>
                                      <p:to>
                                        <p:strVal val="visible"/>
                                      </p:to>
                                    </p:set>
                                    <p:animEffect transition="in" filter="blinds(vertical)">
                                      <p:cBhvr>
                                        <p:cTn id="27" dur="500"/>
                                        <p:tgtEl>
                                          <p:spTgt spid="2765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7652">
                                            <p:txEl>
                                              <p:pRg st="1" end="1"/>
                                            </p:txEl>
                                          </p:spTgt>
                                        </p:tgtEl>
                                        <p:attrNameLst>
                                          <p:attrName>style.visibility</p:attrName>
                                        </p:attrNameLst>
                                      </p:cBhvr>
                                      <p:to>
                                        <p:strVal val="visible"/>
                                      </p:to>
                                    </p:set>
                                    <p:animEffect transition="in" filter="blinds(vertical)">
                                      <p:cBhvr>
                                        <p:cTn id="32" dur="500"/>
                                        <p:tgtEl>
                                          <p:spTgt spid="27652">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7663">
                                            <p:txEl>
                                              <p:pRg st="0" end="0"/>
                                            </p:txEl>
                                          </p:spTgt>
                                        </p:tgtEl>
                                        <p:attrNameLst>
                                          <p:attrName>style.visibility</p:attrName>
                                        </p:attrNameLst>
                                      </p:cBhvr>
                                      <p:to>
                                        <p:strVal val="visible"/>
                                      </p:to>
                                    </p:set>
                                    <p:animEffect transition="in" filter="blinds(vertical)">
                                      <p:cBhvr>
                                        <p:cTn id="37" dur="500"/>
                                        <p:tgtEl>
                                          <p:spTgt spid="27663">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27664">
                                            <p:txEl>
                                              <p:pRg st="0" end="0"/>
                                            </p:txEl>
                                          </p:spTgt>
                                        </p:tgtEl>
                                        <p:attrNameLst>
                                          <p:attrName>style.visibility</p:attrName>
                                        </p:attrNameLst>
                                      </p:cBhvr>
                                      <p:to>
                                        <p:strVal val="visible"/>
                                      </p:to>
                                    </p:set>
                                    <p:animEffect transition="in" filter="blinds(vertical)">
                                      <p:cBhvr>
                                        <p:cTn id="42" dur="500"/>
                                        <p:tgtEl>
                                          <p:spTgt spid="27664">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5" fill="hold" grpId="0" nodeType="clickEffect">
                                  <p:stCondLst>
                                    <p:cond delay="0"/>
                                  </p:stCondLst>
                                  <p:childTnLst>
                                    <p:set>
                                      <p:cBhvr>
                                        <p:cTn id="46" dur="1" fill="hold">
                                          <p:stCondLst>
                                            <p:cond delay="0"/>
                                          </p:stCondLst>
                                        </p:cTn>
                                        <p:tgtEl>
                                          <p:spTgt spid="27665">
                                            <p:txEl>
                                              <p:pRg st="0" end="0"/>
                                            </p:txEl>
                                          </p:spTgt>
                                        </p:tgtEl>
                                        <p:attrNameLst>
                                          <p:attrName>style.visibility</p:attrName>
                                        </p:attrNameLst>
                                      </p:cBhvr>
                                      <p:to>
                                        <p:strVal val="visible"/>
                                      </p:to>
                                    </p:set>
                                    <p:animEffect transition="in" filter="blinds(vertical)">
                                      <p:cBhvr>
                                        <p:cTn id="47" dur="500"/>
                                        <p:tgtEl>
                                          <p:spTgt spid="276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1" grpId="0" build="p"/>
      <p:bldP spid="27652" grpId="0" build="p"/>
      <p:bldP spid="27662" grpId="0" bldLvl="0" animBg="1"/>
      <p:bldP spid="27663" grpId="0" build="p"/>
      <p:bldP spid="27664" grpId="0" build="p"/>
      <p:bldP spid="2766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0242" name="Group 2"/>
          <p:cNvGrpSpPr/>
          <p:nvPr/>
        </p:nvGrpSpPr>
        <p:grpSpPr>
          <a:xfrm>
            <a:off x="1384300" y="914400"/>
            <a:ext cx="6248400" cy="95250"/>
            <a:chOff x="384" y="624"/>
            <a:chExt cx="3936" cy="108"/>
          </a:xfrm>
        </p:grpSpPr>
        <p:grpSp>
          <p:nvGrpSpPr>
            <p:cNvPr id="10243" name="Group 3"/>
            <p:cNvGrpSpPr/>
            <p:nvPr/>
          </p:nvGrpSpPr>
          <p:grpSpPr>
            <a:xfrm>
              <a:off x="1152" y="627"/>
              <a:ext cx="780" cy="102"/>
              <a:chOff x="1248" y="861"/>
              <a:chExt cx="780" cy="102"/>
            </a:xfrm>
          </p:grpSpPr>
          <p:pic>
            <p:nvPicPr>
              <p:cNvPr id="10244" name="Picture 4"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10245" name="Picture 5"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10246" name="Picture 6"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10247" name="Picture 7"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10248" name="Picture 8"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10249" name="Picture 9"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10250" name="Picture 10"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10251" name="Picture 11"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pic>
          <p:nvPicPr>
            <p:cNvPr id="10252" name="Picture 12" descr="Green and Black Diamond"/>
            <p:cNvPicPr>
              <a:picLocks noChangeAspect="1"/>
            </p:cNvPicPr>
            <p:nvPr/>
          </p:nvPicPr>
          <p:blipFill>
            <a:blip r:embed="rId3"/>
            <a:stretch>
              <a:fillRect/>
            </a:stretch>
          </p:blipFill>
          <p:spPr>
            <a:xfrm>
              <a:off x="1926" y="627"/>
              <a:ext cx="102" cy="102"/>
            </a:xfrm>
            <a:prstGeom prst="rect">
              <a:avLst/>
            </a:prstGeom>
            <a:noFill/>
            <a:ln w="9525">
              <a:noFill/>
            </a:ln>
          </p:spPr>
        </p:pic>
        <p:pic>
          <p:nvPicPr>
            <p:cNvPr id="10253" name="Picture 13" descr="Green and Black Diamond"/>
            <p:cNvPicPr>
              <a:picLocks noChangeAspect="1"/>
            </p:cNvPicPr>
            <p:nvPr/>
          </p:nvPicPr>
          <p:blipFill>
            <a:blip r:embed="rId3"/>
            <a:stretch>
              <a:fillRect/>
            </a:stretch>
          </p:blipFill>
          <p:spPr>
            <a:xfrm>
              <a:off x="2016" y="627"/>
              <a:ext cx="102" cy="102"/>
            </a:xfrm>
            <a:prstGeom prst="rect">
              <a:avLst/>
            </a:prstGeom>
            <a:noFill/>
            <a:ln w="9525">
              <a:noFill/>
            </a:ln>
          </p:spPr>
        </p:pic>
        <p:pic>
          <p:nvPicPr>
            <p:cNvPr id="10254" name="Picture 14" descr="Green and Black Diamond"/>
            <p:cNvPicPr>
              <a:picLocks noChangeAspect="1"/>
            </p:cNvPicPr>
            <p:nvPr/>
          </p:nvPicPr>
          <p:blipFill>
            <a:blip r:embed="rId3"/>
            <a:stretch>
              <a:fillRect/>
            </a:stretch>
          </p:blipFill>
          <p:spPr>
            <a:xfrm>
              <a:off x="2118" y="627"/>
              <a:ext cx="102" cy="102"/>
            </a:xfrm>
            <a:prstGeom prst="rect">
              <a:avLst/>
            </a:prstGeom>
            <a:noFill/>
            <a:ln w="9525">
              <a:noFill/>
            </a:ln>
          </p:spPr>
        </p:pic>
        <p:pic>
          <p:nvPicPr>
            <p:cNvPr id="10255" name="Picture 15" descr="Green and Black Diamond"/>
            <p:cNvPicPr>
              <a:picLocks noChangeAspect="1"/>
            </p:cNvPicPr>
            <p:nvPr/>
          </p:nvPicPr>
          <p:blipFill>
            <a:blip r:embed="rId3"/>
            <a:stretch>
              <a:fillRect/>
            </a:stretch>
          </p:blipFill>
          <p:spPr>
            <a:xfrm>
              <a:off x="2214" y="627"/>
              <a:ext cx="102" cy="102"/>
            </a:xfrm>
            <a:prstGeom prst="rect">
              <a:avLst/>
            </a:prstGeom>
            <a:noFill/>
            <a:ln w="9525">
              <a:noFill/>
            </a:ln>
          </p:spPr>
        </p:pic>
        <p:pic>
          <p:nvPicPr>
            <p:cNvPr id="10256" name="Picture 16" descr="Green and Black Diamond"/>
            <p:cNvPicPr>
              <a:picLocks noChangeAspect="1"/>
            </p:cNvPicPr>
            <p:nvPr/>
          </p:nvPicPr>
          <p:blipFill>
            <a:blip r:embed="rId3"/>
            <a:stretch>
              <a:fillRect/>
            </a:stretch>
          </p:blipFill>
          <p:spPr>
            <a:xfrm>
              <a:off x="2304" y="627"/>
              <a:ext cx="102" cy="102"/>
            </a:xfrm>
            <a:prstGeom prst="rect">
              <a:avLst/>
            </a:prstGeom>
            <a:noFill/>
            <a:ln w="9525">
              <a:noFill/>
            </a:ln>
          </p:spPr>
        </p:pic>
        <p:pic>
          <p:nvPicPr>
            <p:cNvPr id="10257" name="Picture 17" descr="Green and Black Diamond"/>
            <p:cNvPicPr>
              <a:picLocks noChangeAspect="1"/>
            </p:cNvPicPr>
            <p:nvPr/>
          </p:nvPicPr>
          <p:blipFill>
            <a:blip r:embed="rId3"/>
            <a:stretch>
              <a:fillRect/>
            </a:stretch>
          </p:blipFill>
          <p:spPr>
            <a:xfrm>
              <a:off x="2406" y="627"/>
              <a:ext cx="102" cy="102"/>
            </a:xfrm>
            <a:prstGeom prst="rect">
              <a:avLst/>
            </a:prstGeom>
            <a:noFill/>
            <a:ln w="9525">
              <a:noFill/>
            </a:ln>
          </p:spPr>
        </p:pic>
        <p:pic>
          <p:nvPicPr>
            <p:cNvPr id="10258" name="Picture 18" descr="Green and Black Diamond"/>
            <p:cNvPicPr>
              <a:picLocks noChangeAspect="1"/>
            </p:cNvPicPr>
            <p:nvPr/>
          </p:nvPicPr>
          <p:blipFill>
            <a:blip r:embed="rId3"/>
            <a:stretch>
              <a:fillRect/>
            </a:stretch>
          </p:blipFill>
          <p:spPr>
            <a:xfrm>
              <a:off x="2592" y="627"/>
              <a:ext cx="102" cy="102"/>
            </a:xfrm>
            <a:prstGeom prst="rect">
              <a:avLst/>
            </a:prstGeom>
            <a:noFill/>
            <a:ln w="9525">
              <a:noFill/>
            </a:ln>
          </p:spPr>
        </p:pic>
        <p:pic>
          <p:nvPicPr>
            <p:cNvPr id="10259" name="Picture 19" descr="Green and Black Diamond"/>
            <p:cNvPicPr>
              <a:picLocks noChangeAspect="1"/>
            </p:cNvPicPr>
            <p:nvPr/>
          </p:nvPicPr>
          <p:blipFill>
            <a:blip r:embed="rId3"/>
            <a:stretch>
              <a:fillRect/>
            </a:stretch>
          </p:blipFill>
          <p:spPr>
            <a:xfrm>
              <a:off x="2694" y="627"/>
              <a:ext cx="102" cy="102"/>
            </a:xfrm>
            <a:prstGeom prst="rect">
              <a:avLst/>
            </a:prstGeom>
            <a:noFill/>
            <a:ln w="9525">
              <a:noFill/>
            </a:ln>
          </p:spPr>
        </p:pic>
        <p:pic>
          <p:nvPicPr>
            <p:cNvPr id="10260" name="Picture 20" descr="Green and Black Diamond"/>
            <p:cNvPicPr>
              <a:picLocks noChangeAspect="1"/>
            </p:cNvPicPr>
            <p:nvPr/>
          </p:nvPicPr>
          <p:blipFill>
            <a:blip r:embed="rId3"/>
            <a:stretch>
              <a:fillRect/>
            </a:stretch>
          </p:blipFill>
          <p:spPr>
            <a:xfrm>
              <a:off x="2790" y="627"/>
              <a:ext cx="102" cy="102"/>
            </a:xfrm>
            <a:prstGeom prst="rect">
              <a:avLst/>
            </a:prstGeom>
            <a:noFill/>
            <a:ln w="9525">
              <a:noFill/>
            </a:ln>
          </p:spPr>
        </p:pic>
        <p:pic>
          <p:nvPicPr>
            <p:cNvPr id="10261" name="Picture 21" descr="Green and Black Diamond"/>
            <p:cNvPicPr>
              <a:picLocks noChangeAspect="1"/>
            </p:cNvPicPr>
            <p:nvPr/>
          </p:nvPicPr>
          <p:blipFill>
            <a:blip r:embed="rId3"/>
            <a:stretch>
              <a:fillRect/>
            </a:stretch>
          </p:blipFill>
          <p:spPr>
            <a:xfrm>
              <a:off x="2880" y="627"/>
              <a:ext cx="102" cy="102"/>
            </a:xfrm>
            <a:prstGeom prst="rect">
              <a:avLst/>
            </a:prstGeom>
            <a:noFill/>
            <a:ln w="9525">
              <a:noFill/>
            </a:ln>
          </p:spPr>
        </p:pic>
        <p:pic>
          <p:nvPicPr>
            <p:cNvPr id="10262" name="Picture 22" descr="Green and Black Diamond"/>
            <p:cNvPicPr>
              <a:picLocks noChangeAspect="1"/>
            </p:cNvPicPr>
            <p:nvPr/>
          </p:nvPicPr>
          <p:blipFill>
            <a:blip r:embed="rId3"/>
            <a:stretch>
              <a:fillRect/>
            </a:stretch>
          </p:blipFill>
          <p:spPr>
            <a:xfrm>
              <a:off x="2982" y="627"/>
              <a:ext cx="102" cy="102"/>
            </a:xfrm>
            <a:prstGeom prst="rect">
              <a:avLst/>
            </a:prstGeom>
            <a:noFill/>
            <a:ln w="9525">
              <a:noFill/>
            </a:ln>
          </p:spPr>
        </p:pic>
        <p:pic>
          <p:nvPicPr>
            <p:cNvPr id="10263" name="Picture 23" descr="Green and Black Diamond"/>
            <p:cNvPicPr>
              <a:picLocks noChangeAspect="1"/>
            </p:cNvPicPr>
            <p:nvPr/>
          </p:nvPicPr>
          <p:blipFill>
            <a:blip r:embed="rId3"/>
            <a:stretch>
              <a:fillRect/>
            </a:stretch>
          </p:blipFill>
          <p:spPr>
            <a:xfrm>
              <a:off x="2502" y="627"/>
              <a:ext cx="102" cy="102"/>
            </a:xfrm>
            <a:prstGeom prst="rect">
              <a:avLst/>
            </a:prstGeom>
            <a:noFill/>
            <a:ln w="9525">
              <a:noFill/>
            </a:ln>
          </p:spPr>
        </p:pic>
        <p:pic>
          <p:nvPicPr>
            <p:cNvPr id="10264" name="Picture 24" descr="Green and Black Diamond"/>
            <p:cNvPicPr>
              <a:picLocks noChangeAspect="1"/>
            </p:cNvPicPr>
            <p:nvPr/>
          </p:nvPicPr>
          <p:blipFill>
            <a:blip r:embed="rId3"/>
            <a:stretch>
              <a:fillRect/>
            </a:stretch>
          </p:blipFill>
          <p:spPr>
            <a:xfrm>
              <a:off x="3078" y="627"/>
              <a:ext cx="102" cy="102"/>
            </a:xfrm>
            <a:prstGeom prst="rect">
              <a:avLst/>
            </a:prstGeom>
            <a:noFill/>
            <a:ln w="9525">
              <a:noFill/>
            </a:ln>
          </p:spPr>
        </p:pic>
        <p:grpSp>
          <p:nvGrpSpPr>
            <p:cNvPr id="10265" name="Group 25"/>
            <p:cNvGrpSpPr/>
            <p:nvPr/>
          </p:nvGrpSpPr>
          <p:grpSpPr>
            <a:xfrm>
              <a:off x="3168" y="624"/>
              <a:ext cx="582" cy="102"/>
              <a:chOff x="4230" y="1050"/>
              <a:chExt cx="582" cy="102"/>
            </a:xfrm>
          </p:grpSpPr>
          <p:pic>
            <p:nvPicPr>
              <p:cNvPr id="10266" name="Picture 26"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10267" name="Picture 27"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10268" name="Picture 28"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10269" name="Picture 29"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10270" name="Picture 30"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10271" name="Picture 31"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nvGrpSpPr>
            <p:cNvPr id="10272" name="Group 32"/>
            <p:cNvGrpSpPr/>
            <p:nvPr/>
          </p:nvGrpSpPr>
          <p:grpSpPr>
            <a:xfrm>
              <a:off x="384" y="624"/>
              <a:ext cx="780" cy="102"/>
              <a:chOff x="1248" y="861"/>
              <a:chExt cx="780" cy="102"/>
            </a:xfrm>
          </p:grpSpPr>
          <p:pic>
            <p:nvPicPr>
              <p:cNvPr id="10273" name="Picture 33"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10274" name="Picture 34"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10275" name="Picture 35"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10276" name="Picture 36"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10277" name="Picture 37"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10278" name="Picture 38"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10279" name="Picture 39"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10280" name="Picture 40"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grpSp>
          <p:nvGrpSpPr>
            <p:cNvPr id="10281" name="Group 41"/>
            <p:cNvGrpSpPr/>
            <p:nvPr/>
          </p:nvGrpSpPr>
          <p:grpSpPr>
            <a:xfrm>
              <a:off x="3738" y="630"/>
              <a:ext cx="582" cy="102"/>
              <a:chOff x="4230" y="1050"/>
              <a:chExt cx="582" cy="102"/>
            </a:xfrm>
          </p:grpSpPr>
          <p:pic>
            <p:nvPicPr>
              <p:cNvPr id="10282" name="Picture 42"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10283" name="Picture 43"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10284" name="Picture 44"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10285" name="Picture 45"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10286" name="Picture 46"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10287" name="Picture 47"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sp>
        <p:nvSpPr>
          <p:cNvPr id="10288" name="AutoShape 4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289" name="AutoShape 4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290" name="AutoShape 5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291" name="Rectangle 51"/>
          <p:cNvSpPr>
            <a:spLocks noRot="1"/>
          </p:cNvSpPr>
          <p:nvPr/>
        </p:nvSpPr>
        <p:spPr>
          <a:xfrm>
            <a:off x="3348038" y="323850"/>
            <a:ext cx="1811337" cy="427038"/>
          </a:xfrm>
          <a:prstGeom prst="rect">
            <a:avLst/>
          </a:prstGeom>
          <a:noFill/>
          <a:ln w="9525">
            <a:noFill/>
          </a:ln>
        </p:spPr>
        <p:txBody>
          <a:bodyPr lIns="18000" tIns="0" rIns="18000" bIns="0" anchor="ctr" anchorCtr="0">
            <a:spAutoFit/>
          </a:bodyPr>
          <a:lstStyle/>
          <a:p>
            <a:pPr algn="ctr"/>
            <a:r>
              <a:rPr lang="zh-CN" altLang="en-US" sz="2800" b="1" dirty="0">
                <a:solidFill>
                  <a:srgbClr val="6600CC"/>
                </a:solidFill>
                <a:latin typeface="微软雅黑" panose="020B0503020204020204" pitchFamily="34" charset="-122"/>
                <a:ea typeface="微软雅黑" panose="020B0503020204020204" pitchFamily="34" charset="-122"/>
              </a:rPr>
              <a:t>光敏电阻</a:t>
            </a:r>
            <a:r>
              <a:rPr lang="zh-CN" altLang="en-US" sz="2800" dirty="0">
                <a:solidFill>
                  <a:srgbClr val="6600CC"/>
                </a:solidFill>
                <a:latin typeface="微软雅黑" panose="020B0503020204020204" pitchFamily="34" charset="-122"/>
                <a:ea typeface="微软雅黑" panose="020B0503020204020204" pitchFamily="34" charset="-122"/>
              </a:rPr>
              <a:t> </a:t>
            </a:r>
          </a:p>
        </p:txBody>
      </p:sp>
      <p:sp>
        <p:nvSpPr>
          <p:cNvPr id="56372" name="Rectangle 52"/>
          <p:cNvSpPr>
            <a:spLocks noRot="1" noChangeArrowheads="1"/>
          </p:cNvSpPr>
          <p:nvPr/>
        </p:nvSpPr>
        <p:spPr bwMode="auto">
          <a:xfrm>
            <a:off x="393700" y="5094288"/>
            <a:ext cx="3200400" cy="427038"/>
          </a:xfrm>
          <a:prstGeom prst="rect">
            <a:avLst/>
          </a:prstGeom>
          <a:noFill/>
          <a:ln w="9525">
            <a:noFill/>
            <a:miter lim="800000"/>
          </a:ln>
        </p:spPr>
        <p:txBody>
          <a:bodyPr lIns="18000" tIns="0" rIns="18000" bIns="0" anchor="ctr">
            <a:spAutoFit/>
          </a:bodyPr>
          <a:lstStyle/>
          <a:p>
            <a:pPr marL="342900" marR="0" lvl="0" indent="-342900" algn="ctr"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dirty="0">
                <a:ln>
                  <a:noFill/>
                </a:ln>
                <a:solidFill>
                  <a:srgbClr val="0000FF"/>
                </a:solidFill>
                <a:effectLst/>
                <a:uLnTx/>
                <a:uFillTx/>
                <a:latin typeface="+mn-lt"/>
                <a:ea typeface="华文中宋" panose="02010600040101010101" pitchFamily="2" charset="-122"/>
                <a:cs typeface="+mn-cs"/>
              </a:rPr>
              <a:t>(1) </a:t>
            </a:r>
            <a:r>
              <a:rPr kumimoji="1" lang="zh-CN" altLang="en-US" sz="2800" b="1" i="0" u="none" strike="noStrike" kern="1200" cap="none" spc="0" normalizeH="0" baseline="0" noProof="0" dirty="0">
                <a:ln>
                  <a:noFill/>
                </a:ln>
                <a:solidFill>
                  <a:srgbClr val="0000FF"/>
                </a:solidFill>
                <a:effectLst/>
                <a:uLnTx/>
                <a:uFillTx/>
                <a:latin typeface="华文中宋" panose="02010600040101010101" pitchFamily="2" charset="-122"/>
                <a:ea typeface="华文中宋" panose="02010600040101010101" pitchFamily="2" charset="-122"/>
                <a:cs typeface="+mn-cs"/>
              </a:rPr>
              <a:t>光控大门装置</a:t>
            </a:r>
          </a:p>
        </p:txBody>
      </p:sp>
      <p:pic>
        <p:nvPicPr>
          <p:cNvPr id="56373" name="Picture 53" descr="15-8"/>
          <p:cNvPicPr>
            <a:picLocks noChangeAspect="1"/>
          </p:cNvPicPr>
          <p:nvPr/>
        </p:nvPicPr>
        <p:blipFill>
          <a:blip r:embed="rId4"/>
          <a:stretch>
            <a:fillRect/>
          </a:stretch>
        </p:blipFill>
        <p:spPr>
          <a:xfrm>
            <a:off x="1139825" y="2124075"/>
            <a:ext cx="2667000" cy="1800225"/>
          </a:xfrm>
          <a:prstGeom prst="rect">
            <a:avLst/>
          </a:prstGeom>
          <a:noFill/>
          <a:ln w="9525">
            <a:noFill/>
          </a:ln>
        </p:spPr>
      </p:pic>
      <p:pic>
        <p:nvPicPr>
          <p:cNvPr id="56374" name="Picture 54" descr="15-12"/>
          <p:cNvPicPr>
            <a:picLocks noChangeAspect="1"/>
          </p:cNvPicPr>
          <p:nvPr/>
        </p:nvPicPr>
        <p:blipFill>
          <a:blip r:embed="rId5">
            <a:clrChange>
              <a:clrFrom>
                <a:srgbClr val="FFFFFF"/>
              </a:clrFrom>
              <a:clrTo>
                <a:srgbClr val="FFFFFF">
                  <a:alpha val="0"/>
                </a:srgbClr>
              </a:clrTo>
            </a:clrChange>
          </a:blip>
          <a:stretch>
            <a:fillRect/>
          </a:stretch>
        </p:blipFill>
        <p:spPr>
          <a:xfrm>
            <a:off x="5067300" y="1125538"/>
            <a:ext cx="2667000" cy="2314575"/>
          </a:xfrm>
          <a:prstGeom prst="rect">
            <a:avLst/>
          </a:prstGeom>
          <a:noFill/>
          <a:ln w="9525">
            <a:noFill/>
          </a:ln>
        </p:spPr>
      </p:pic>
      <p:pic>
        <p:nvPicPr>
          <p:cNvPr id="56375" name="Picture 55" descr="15-13"/>
          <p:cNvPicPr>
            <a:picLocks noChangeAspect="1"/>
          </p:cNvPicPr>
          <p:nvPr/>
        </p:nvPicPr>
        <p:blipFill>
          <a:blip r:embed="rId6"/>
          <a:stretch>
            <a:fillRect/>
          </a:stretch>
        </p:blipFill>
        <p:spPr>
          <a:xfrm>
            <a:off x="5292725" y="3249613"/>
            <a:ext cx="2447925" cy="2879725"/>
          </a:xfrm>
          <a:prstGeom prst="rect">
            <a:avLst/>
          </a:prstGeom>
          <a:noFill/>
          <a:ln w="9525">
            <a:noFill/>
          </a:ln>
        </p:spPr>
      </p:pic>
      <p:sp>
        <p:nvSpPr>
          <p:cNvPr id="56376" name="Rectangle 56"/>
          <p:cNvSpPr>
            <a:spLocks noRot="1"/>
          </p:cNvSpPr>
          <p:nvPr/>
        </p:nvSpPr>
        <p:spPr>
          <a:xfrm>
            <a:off x="638175" y="1336675"/>
            <a:ext cx="4608513" cy="427038"/>
          </a:xfrm>
          <a:prstGeom prst="rect">
            <a:avLst/>
          </a:prstGeom>
          <a:noFill/>
          <a:ln w="9525">
            <a:noFill/>
          </a:ln>
        </p:spPr>
        <p:txBody>
          <a:bodyPr lIns="18000" tIns="0" rIns="18000" bIns="0" anchor="ctr" anchorCtr="0">
            <a:spAutoFit/>
          </a:bodyPr>
          <a:lstStyle/>
          <a:p>
            <a:pPr marL="342900" indent="-342900">
              <a:spcBef>
                <a:spcPct val="20000"/>
              </a:spcBef>
            </a:pPr>
            <a:r>
              <a:rPr lang="en-US" altLang="zh-CN" sz="2800" b="1" dirty="0">
                <a:solidFill>
                  <a:srgbClr val="0000FF"/>
                </a:solidFill>
                <a:latin typeface="华文中宋" panose="02010600040101010101" pitchFamily="2" charset="-122"/>
                <a:ea typeface="华文中宋" panose="02010600040101010101" pitchFamily="2" charset="-122"/>
              </a:rPr>
              <a:t>1</a:t>
            </a:r>
            <a:r>
              <a:rPr lang="zh-CN" altLang="en-US" sz="2800" b="1" dirty="0">
                <a:solidFill>
                  <a:srgbClr val="0000FF"/>
                </a:solidFill>
                <a:latin typeface="华文中宋" panose="02010600040101010101" pitchFamily="2" charset="-122"/>
                <a:ea typeface="华文中宋" panose="02010600040101010101" pitchFamily="2" charset="-122"/>
              </a:rPr>
              <a:t>、光敏电阻的外形及符号</a:t>
            </a:r>
            <a:r>
              <a:rPr lang="zh-CN" altLang="en-US" sz="2800" dirty="0">
                <a:solidFill>
                  <a:srgbClr val="0000FF"/>
                </a:solidFill>
                <a:latin typeface="华文中宋" panose="02010600040101010101" pitchFamily="2" charset="-122"/>
                <a:ea typeface="华文中宋" panose="02010600040101010101" pitchFamily="2" charset="-122"/>
              </a:rPr>
              <a:t> </a:t>
            </a:r>
          </a:p>
        </p:txBody>
      </p:sp>
      <p:sp>
        <p:nvSpPr>
          <p:cNvPr id="56377" name="Rectangle 57"/>
          <p:cNvSpPr>
            <a:spLocks noRot="1"/>
          </p:cNvSpPr>
          <p:nvPr/>
        </p:nvSpPr>
        <p:spPr>
          <a:xfrm>
            <a:off x="663575" y="4397375"/>
            <a:ext cx="3200400" cy="427038"/>
          </a:xfrm>
          <a:prstGeom prst="rect">
            <a:avLst/>
          </a:prstGeom>
          <a:noFill/>
          <a:ln w="9525">
            <a:noFill/>
          </a:ln>
        </p:spPr>
        <p:txBody>
          <a:bodyPr lIns="18000" tIns="0" rIns="18000" bIns="0" anchor="ctr" anchorCtr="0">
            <a:spAutoFit/>
          </a:bodyPr>
          <a:lstStyle/>
          <a:p>
            <a:pPr marL="342900" indent="-342900">
              <a:spcBef>
                <a:spcPct val="20000"/>
              </a:spcBef>
            </a:pPr>
            <a:r>
              <a:rPr lang="en-US" altLang="zh-CN" sz="2800" b="1" dirty="0">
                <a:solidFill>
                  <a:srgbClr val="0000FF"/>
                </a:solidFill>
                <a:latin typeface="Times New Roman" panose="02020603050405020304" pitchFamily="18" charset="0"/>
                <a:ea typeface="华文中宋" panose="02010600040101010101" pitchFamily="2" charset="-122"/>
              </a:rPr>
              <a:t>2</a:t>
            </a:r>
            <a:r>
              <a:rPr lang="zh-CN" altLang="en-US" sz="2800" b="1" dirty="0">
                <a:solidFill>
                  <a:srgbClr val="0000FF"/>
                </a:solidFill>
                <a:latin typeface="Times New Roman" panose="02020603050405020304" pitchFamily="18" charset="0"/>
                <a:ea typeface="华文中宋" panose="02010600040101010101" pitchFamily="2" charset="-122"/>
              </a:rPr>
              <a:t>、</a:t>
            </a:r>
            <a:r>
              <a:rPr lang="zh-CN" altLang="en-US" sz="2800" b="1" dirty="0">
                <a:solidFill>
                  <a:srgbClr val="0000FF"/>
                </a:solidFill>
                <a:latin typeface="华文中宋" panose="02010600040101010101" pitchFamily="2" charset="-122"/>
                <a:ea typeface="华文中宋" panose="02010600040101010101" pitchFamily="2" charset="-122"/>
              </a:rPr>
              <a:t>光敏电阻应用</a:t>
            </a:r>
          </a:p>
        </p:txBody>
      </p:sp>
      <p:sp>
        <p:nvSpPr>
          <p:cNvPr id="10298" name="AutoShape 58">
            <a:hlinkClick r:id="rId7" action="ppaction://hlinkfile"/>
          </p:cNvPr>
          <p:cNvSpPr/>
          <p:nvPr/>
        </p:nvSpPr>
        <p:spPr>
          <a:xfrm>
            <a:off x="5337175" y="414338"/>
            <a:ext cx="360363" cy="223837"/>
          </a:xfrm>
          <a:prstGeom prst="actionButtonInformation">
            <a:avLst/>
          </a:prstGeom>
          <a:solidFill>
            <a:schemeClr val="accent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76"/>
                                        </p:tgtEl>
                                        <p:attrNameLst>
                                          <p:attrName>style.visibility</p:attrName>
                                        </p:attrNameLst>
                                      </p:cBhvr>
                                      <p:to>
                                        <p:strVal val="visible"/>
                                      </p:to>
                                    </p:set>
                                    <p:animEffect transition="in" filter="blinds(horizontal)">
                                      <p:cBhvr>
                                        <p:cTn id="7" dur="500"/>
                                        <p:tgtEl>
                                          <p:spTgt spid="5637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6373"/>
                                        </p:tgtEl>
                                        <p:attrNameLst>
                                          <p:attrName>style.visibility</p:attrName>
                                        </p:attrNameLst>
                                      </p:cBhvr>
                                      <p:to>
                                        <p:strVal val="visible"/>
                                      </p:to>
                                    </p:set>
                                    <p:animEffect transition="in" filter="blinds(horizontal)">
                                      <p:cBhvr>
                                        <p:cTn id="12" dur="500"/>
                                        <p:tgtEl>
                                          <p:spTgt spid="5637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77"/>
                                        </p:tgtEl>
                                        <p:attrNameLst>
                                          <p:attrName>style.visibility</p:attrName>
                                        </p:attrNameLst>
                                      </p:cBhvr>
                                      <p:to>
                                        <p:strVal val="visible"/>
                                      </p:to>
                                    </p:set>
                                    <p:animEffect transition="in" filter="blinds(horizontal)">
                                      <p:cBhvr>
                                        <p:cTn id="17" dur="500"/>
                                        <p:tgtEl>
                                          <p:spTgt spid="5637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6372"/>
                                        </p:tgtEl>
                                        <p:attrNameLst>
                                          <p:attrName>style.visibility</p:attrName>
                                        </p:attrNameLst>
                                      </p:cBhvr>
                                      <p:to>
                                        <p:strVal val="visible"/>
                                      </p:to>
                                    </p:set>
                                    <p:animEffect transition="in" filter="blinds(horizontal)">
                                      <p:cBhvr>
                                        <p:cTn id="22" dur="500"/>
                                        <p:tgtEl>
                                          <p:spTgt spid="5637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6374"/>
                                        </p:tgtEl>
                                        <p:attrNameLst>
                                          <p:attrName>style.visibility</p:attrName>
                                        </p:attrNameLst>
                                      </p:cBhvr>
                                      <p:to>
                                        <p:strVal val="visible"/>
                                      </p:to>
                                    </p:set>
                                    <p:animEffect transition="in" filter="blinds(horizontal)">
                                      <p:cBhvr>
                                        <p:cTn id="27" dur="500"/>
                                        <p:tgtEl>
                                          <p:spTgt spid="5637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6375"/>
                                        </p:tgtEl>
                                        <p:attrNameLst>
                                          <p:attrName>style.visibility</p:attrName>
                                        </p:attrNameLst>
                                      </p:cBhvr>
                                      <p:to>
                                        <p:strVal val="visible"/>
                                      </p:to>
                                    </p:set>
                                    <p:animEffect transition="in" filter="blinds(horizontal)">
                                      <p:cBhvr>
                                        <p:cTn id="32" dur="500"/>
                                        <p:tgtEl>
                                          <p:spTgt spid="56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72" grpId="0"/>
      <p:bldP spid="56376" grpId="0"/>
      <p:bldP spid="56377" grpId="0"/>
    </p:bldLst>
  </p:timing>
</p:sld>
</file>

<file path=ppt/slides/slide60.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subTitle" idx="1"/>
          </p:nvPr>
        </p:nvSpPr>
        <p:spPr>
          <a:xfrm>
            <a:off x="457200" y="458788"/>
            <a:ext cx="28194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  </a:t>
            </a:r>
            <a:r>
              <a:rPr kumimoji="1" lang="zh-CN" altLang="en-US" sz="2800" b="1" i="0" u="none" strike="noStrike" kern="0" cap="none" spc="0" normalizeH="0" baseline="0" noProof="0" dirty="0">
                <a:ln>
                  <a:noFill/>
                </a:ln>
                <a:solidFill>
                  <a:srgbClr val="0066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主要参数</a:t>
            </a:r>
          </a:p>
        </p:txBody>
      </p:sp>
      <p:sp>
        <p:nvSpPr>
          <p:cNvPr id="87047" name="Text Box 7"/>
          <p:cNvSpPr txBox="1">
            <a:spLocks noChangeArrowheads="1"/>
          </p:cNvSpPr>
          <p:nvPr/>
        </p:nvSpPr>
        <p:spPr bwMode="auto">
          <a:xfrm>
            <a:off x="836613" y="2881313"/>
            <a:ext cx="6400800" cy="519113"/>
          </a:xfrm>
          <a:prstGeom prst="rect">
            <a:avLst/>
          </a:prstGeom>
          <a:noFill/>
          <a:ln w="25400">
            <a:noFill/>
            <a:miter lim="800000"/>
            <a:headEnd type="none" w="sm" len="sm"/>
            <a:tailEnd type="none" w="med" len="lg"/>
          </a:ln>
          <a:effectLst/>
        </p:spPr>
        <p:txBody>
          <a:bodyPr lIns="90000" tIns="46800" rIns="90000" bIns="46800" anchor="ctr">
            <a:spAutoFit/>
          </a:bodyPr>
          <a:lstStyle/>
          <a:p>
            <a:pPr marL="952500" marR="0" indent="-952500" defTabSz="914400">
              <a:spcBef>
                <a:spcPct val="50000"/>
              </a:spcBef>
              <a:buClrTx/>
              <a:buSzTx/>
              <a:buFontTx/>
              <a:defRPr/>
            </a:pPr>
            <a:r>
              <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(4) </a:t>
            </a: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稳定电流 </a:t>
            </a:r>
            <a:r>
              <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 </a:t>
            </a: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、最大稳定电流 </a:t>
            </a:r>
            <a:r>
              <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ZM</a:t>
            </a:r>
            <a:endPar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87048" name="Text Box 8"/>
          <p:cNvSpPr txBox="1">
            <a:spLocks noChangeArrowheads="1"/>
          </p:cNvSpPr>
          <p:nvPr/>
        </p:nvSpPr>
        <p:spPr bwMode="auto">
          <a:xfrm>
            <a:off x="881063" y="4637088"/>
            <a:ext cx="6934200" cy="51911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(5)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最大允许耗散功率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P</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ZM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ZM</a:t>
            </a:r>
          </a:p>
        </p:txBody>
      </p:sp>
      <p:sp>
        <p:nvSpPr>
          <p:cNvPr id="64517" name="AutoShape 1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4518" name="AutoShape 1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4519" name="AutoShape 1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54" name="Rectangle 14"/>
          <p:cNvSpPr>
            <a:spLocks noChangeArrowheads="1"/>
          </p:cNvSpPr>
          <p:nvPr/>
        </p:nvSpPr>
        <p:spPr bwMode="auto">
          <a:xfrm>
            <a:off x="1314450" y="5273675"/>
            <a:ext cx="7037388" cy="523875"/>
          </a:xfrm>
          <a:prstGeom prst="rect">
            <a:avLst/>
          </a:prstGeom>
          <a:noFill/>
          <a:ln w="9525">
            <a:noFill/>
            <a:miter lim="800000"/>
          </a:ln>
          <a:effectLst/>
        </p:spPr>
        <p:txBody>
          <a:bodyPr wrap="none"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管子不致发生热击穿所允许的做大功率损耗</a:t>
            </a:r>
          </a:p>
        </p:txBody>
      </p:sp>
      <p:sp>
        <p:nvSpPr>
          <p:cNvPr id="87055" name="Rectangle 15"/>
          <p:cNvSpPr>
            <a:spLocks noChangeArrowheads="1"/>
          </p:cNvSpPr>
          <p:nvPr/>
        </p:nvSpPr>
        <p:spPr bwMode="auto">
          <a:xfrm>
            <a:off x="1277938" y="3438525"/>
            <a:ext cx="7164388" cy="10255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ts val="38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每一种型号的稳压管，都规定有一个最大稳定电流。</a:t>
            </a:r>
          </a:p>
        </p:txBody>
      </p:sp>
      <p:sp>
        <p:nvSpPr>
          <p:cNvPr id="87056" name="Text Box 16"/>
          <p:cNvSpPr txBox="1">
            <a:spLocks noChangeArrowheads="1"/>
          </p:cNvSpPr>
          <p:nvPr/>
        </p:nvSpPr>
        <p:spPr bwMode="auto">
          <a:xfrm>
            <a:off x="881063" y="1244600"/>
            <a:ext cx="2114550"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 </a:t>
            </a: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动态电阻</a:t>
            </a:r>
          </a:p>
        </p:txBody>
      </p:sp>
      <p:sp>
        <p:nvSpPr>
          <p:cNvPr id="87058" name="Rectangle 18"/>
          <p:cNvSpPr>
            <a:spLocks noChangeArrowheads="1"/>
          </p:cNvSpPr>
          <p:nvPr/>
        </p:nvSpPr>
        <p:spPr bwMode="auto">
          <a:xfrm>
            <a:off x="1303338" y="1989138"/>
            <a:ext cx="5878513" cy="579438"/>
          </a:xfrm>
          <a:prstGeom prst="rect">
            <a:avLst/>
          </a:prstGeom>
          <a:noFill/>
          <a:ln w="9525">
            <a:noFill/>
            <a:miter lim="800000"/>
          </a:ln>
          <a:effectLst/>
        </p:spPr>
        <p:txBody>
          <a:bodyPr wrap="none"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en-US" altLang="zh-CN" sz="3200" b="1" i="1" u="none" strike="noStrike" kern="1200" cap="none" spc="0" normalizeH="0" baseline="0" noProof="0" dirty="0" err="1">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r</a:t>
            </a:r>
            <a:r>
              <a:rPr kumimoji="1" lang="en-US" altLang="zh-CN" sz="3200" b="1" i="0" u="none" strike="noStrike" kern="1200" cap="none" spc="0" normalizeH="0" baseline="-25000" noProof="0" dirty="0" err="1">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Z</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愈小，曲线愈陡，稳压性能愈好。</a:t>
            </a:r>
          </a:p>
        </p:txBody>
      </p:sp>
      <p:graphicFrame>
        <p:nvGraphicFramePr>
          <p:cNvPr id="2" name="对象 1"/>
          <p:cNvGraphicFramePr/>
          <p:nvPr/>
        </p:nvGraphicFramePr>
        <p:xfrm>
          <a:off x="3357245" y="683895"/>
          <a:ext cx="1832610" cy="1388110"/>
        </p:xfrm>
        <a:graphic>
          <a:graphicData uri="http://schemas.openxmlformats.org/presentationml/2006/ole">
            <mc:AlternateContent xmlns:mc="http://schemas.openxmlformats.org/markup-compatibility/2006">
              <mc:Choice xmlns:v="urn:schemas-microsoft-com:vml" Requires="v">
                <p:oleObj spid="_x0000_s10245" r:id="rId4" imgW="1294130" imgH="808355" progId="Equation.KSEE3">
                  <p:embed/>
                </p:oleObj>
              </mc:Choice>
              <mc:Fallback>
                <p:oleObj r:id="rId4" imgW="1294130" imgH="808355" progId="Equation.KSEE3">
                  <p:embed/>
                  <p:pic>
                    <p:nvPicPr>
                      <p:cNvPr id="0" name="图片 2"/>
                      <p:cNvPicPr/>
                      <p:nvPr/>
                    </p:nvPicPr>
                    <p:blipFill>
                      <a:blip r:embed="rId5"/>
                      <a:stretch>
                        <a:fillRect/>
                      </a:stretch>
                    </p:blipFill>
                    <p:spPr>
                      <a:xfrm>
                        <a:off x="3357245" y="683895"/>
                        <a:ext cx="1832610" cy="1388110"/>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7056"/>
                                        </p:tgtEl>
                                        <p:attrNameLst>
                                          <p:attrName>style.visibility</p:attrName>
                                        </p:attrNameLst>
                                      </p:cBhvr>
                                      <p:to>
                                        <p:strVal val="visible"/>
                                      </p:to>
                                    </p:set>
                                    <p:animEffect transition="in" filter="wipe(left)">
                                      <p:cBhvr>
                                        <p:cTn id="7" dur="500"/>
                                        <p:tgtEl>
                                          <p:spTgt spid="8705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58"/>
                                        </p:tgtEl>
                                        <p:attrNameLst>
                                          <p:attrName>style.visibility</p:attrName>
                                        </p:attrNameLst>
                                      </p:cBhvr>
                                      <p:to>
                                        <p:strVal val="visible"/>
                                      </p:to>
                                    </p:set>
                                    <p:animEffect transition="in" filter="wipe(left)">
                                      <p:cBhvr>
                                        <p:cTn id="12" dur="500"/>
                                        <p:tgtEl>
                                          <p:spTgt spid="8705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7047"/>
                                        </p:tgtEl>
                                        <p:attrNameLst>
                                          <p:attrName>style.visibility</p:attrName>
                                        </p:attrNameLst>
                                      </p:cBhvr>
                                      <p:to>
                                        <p:strVal val="visible"/>
                                      </p:to>
                                    </p:set>
                                    <p:animEffect transition="in" filter="blinds(horizontal)">
                                      <p:cBhvr>
                                        <p:cTn id="17" dur="500"/>
                                        <p:tgtEl>
                                          <p:spTgt spid="8704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7055"/>
                                        </p:tgtEl>
                                        <p:attrNameLst>
                                          <p:attrName>style.visibility</p:attrName>
                                        </p:attrNameLst>
                                      </p:cBhvr>
                                      <p:to>
                                        <p:strVal val="visible"/>
                                      </p:to>
                                    </p:set>
                                    <p:animEffect transition="in" filter="wipe(left)">
                                      <p:cBhvr>
                                        <p:cTn id="22" dur="500"/>
                                        <p:tgtEl>
                                          <p:spTgt spid="8705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7048"/>
                                        </p:tgtEl>
                                        <p:attrNameLst>
                                          <p:attrName>style.visibility</p:attrName>
                                        </p:attrNameLst>
                                      </p:cBhvr>
                                      <p:to>
                                        <p:strVal val="visible"/>
                                      </p:to>
                                    </p:set>
                                    <p:animEffect transition="in" filter="wipe(left)">
                                      <p:cBhvr>
                                        <p:cTn id="27" dur="500"/>
                                        <p:tgtEl>
                                          <p:spTgt spid="8704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7054"/>
                                        </p:tgtEl>
                                        <p:attrNameLst>
                                          <p:attrName>style.visibility</p:attrName>
                                        </p:attrNameLst>
                                      </p:cBhvr>
                                      <p:to>
                                        <p:strVal val="visible"/>
                                      </p:to>
                                    </p:set>
                                    <p:animEffect transition="in" filter="wipe(left)">
                                      <p:cBhvr>
                                        <p:cTn id="32" dur="500"/>
                                        <p:tgtEl>
                                          <p:spTgt spid="870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7" grpId="0"/>
      <p:bldP spid="87048" grpId="0"/>
      <p:bldP spid="87054" grpId="0"/>
      <p:bldP spid="87055" grpId="0"/>
      <p:bldP spid="87056" grpId="0"/>
      <p:bldP spid="87058"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65538" name="AutoShape 1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5539" name="AutoShape 1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5540" name="AutoShape 1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08547" name="Rectangle 3"/>
          <p:cNvSpPr>
            <a:spLocks noChangeArrowheads="1"/>
          </p:cNvSpPr>
          <p:nvPr/>
        </p:nvSpPr>
        <p:spPr bwMode="auto">
          <a:xfrm>
            <a:off x="566738" y="729140"/>
            <a:ext cx="8010525" cy="3169285"/>
          </a:xfrm>
          <a:prstGeom prst="rect">
            <a:avLst/>
          </a:prstGeom>
          <a:noFill/>
          <a:ln w="9525">
            <a:noFill/>
            <a:miter lim="800000"/>
          </a:ln>
          <a:effectLst/>
        </p:spPr>
        <p:txBody>
          <a:bodyPr anchor="ctr">
            <a:spAutoFit/>
          </a:bodyPr>
          <a:lstStyle/>
          <a:p>
            <a:pPr marL="0" marR="0" lvl="0" indent="0" algn="l" defTabSz="914400" rtl="0" eaLnBrk="0" fontAlgn="base" latinLnBrk="0" hangingPunct="0">
              <a:lnSpc>
                <a:spcPts val="4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00FF"/>
                </a:solidFill>
                <a:effectLst/>
                <a:uLnTx/>
                <a:uFillTx/>
                <a:latin typeface="+mn-lt"/>
                <a:ea typeface="+mn-ea"/>
                <a:cs typeface="+mn-cs"/>
              </a:rPr>
              <a:t>例</a:t>
            </a:r>
            <a:r>
              <a:rPr kumimoji="1" lang="en-US" altLang="zh-CN" sz="2800" b="1" i="0" u="none" strike="noStrike" kern="1200" cap="none" spc="0" normalizeH="0" baseline="0" noProof="0" dirty="0">
                <a:ln>
                  <a:noFill/>
                </a:ln>
                <a:solidFill>
                  <a:srgbClr val="0000FF"/>
                </a:solidFill>
                <a:effectLst/>
                <a:uLnTx/>
                <a:uFillTx/>
                <a:latin typeface="+mn-lt"/>
                <a:ea typeface="+mn-ea"/>
                <a:cs typeface="+mn-cs"/>
              </a:rPr>
              <a:t>1</a:t>
            </a:r>
            <a:r>
              <a:rPr kumimoji="1" lang="zh-CN" altLang="en-US" sz="2800" b="1" i="0" u="none" strike="noStrike" kern="1200" cap="none" spc="0" normalizeH="0" baseline="0" noProof="0" dirty="0">
                <a:ln>
                  <a:noFill/>
                </a:ln>
                <a:solidFill>
                  <a:srgbClr val="0000FF"/>
                </a:solidFill>
                <a:effectLst/>
                <a:uLnTx/>
                <a:uFillTx/>
                <a:latin typeface="+mn-lt"/>
                <a:ea typeface="+mn-ea"/>
                <a:cs typeface="+mn-cs"/>
              </a:rPr>
              <a:t>：</a:t>
            </a:r>
            <a:r>
              <a:rPr kumimoji="1" lang="zh-CN" sz="2800" b="1" i="0" u="none" strike="noStrike" kern="1200" cap="none" spc="0" normalizeH="0" baseline="0" noProof="0" dirty="0">
                <a:ln>
                  <a:noFill/>
                </a:ln>
                <a:solidFill>
                  <a:schemeClr val="tx1"/>
                </a:solidFill>
                <a:effectLst/>
                <a:uLnTx/>
                <a:uFillTx/>
                <a:latin typeface="+mn-lt"/>
                <a:ea typeface="+mn-ea"/>
                <a:cs typeface="+mn-cs"/>
              </a:rPr>
              <a:t>已知有两个稳压二极管</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D</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Z1</a:t>
            </a:r>
            <a:r>
              <a:rPr kumimoji="1" lang="zh-CN" altLang="en-US" sz="2800" b="1" i="0" u="none" strike="noStrike" kern="1200" cap="none" spc="0" normalizeH="0" baseline="0" noProof="0" dirty="0">
                <a:ln>
                  <a:noFill/>
                </a:ln>
                <a:solidFill>
                  <a:schemeClr val="tx1"/>
                </a:solidFill>
                <a:effectLst/>
                <a:uLnTx/>
                <a:uFillTx/>
                <a:latin typeface="+mn-lt"/>
                <a:ea typeface="+mn-ea"/>
                <a:cs typeface="+mn-cs"/>
              </a:rPr>
              <a:t>和</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D</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Z2</a:t>
            </a:r>
            <a:r>
              <a:rPr kumimoji="1" lang="zh-CN" altLang="en-US" sz="2800" b="1" i="0" u="none" strike="noStrike" kern="1200" cap="none" spc="0" normalizeH="0" baseline="0" noProof="0" dirty="0">
                <a:ln>
                  <a:noFill/>
                </a:ln>
                <a:solidFill>
                  <a:schemeClr val="tx1"/>
                </a:solidFill>
                <a:effectLst/>
                <a:uLnTx/>
                <a:uFillTx/>
                <a:latin typeface="+mn-lt"/>
                <a:ea typeface="+mn-ea"/>
                <a:cs typeface="+mn-cs"/>
              </a:rPr>
              <a:t>，它们的稳定电压值分别为</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V</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Z1</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=5.6V</a:t>
            </a:r>
            <a:r>
              <a:rPr kumimoji="1" lang="zh-CN" altLang="en-US" sz="2800" b="1" i="0" u="none" strike="noStrike" kern="1200" cap="none" spc="0" normalizeH="0" baseline="0" noProof="0" dirty="0">
                <a:ln>
                  <a:noFill/>
                </a:ln>
                <a:solidFill>
                  <a:schemeClr val="tx1"/>
                </a:solidFill>
                <a:effectLst/>
                <a:uLnTx/>
                <a:uFillTx/>
                <a:latin typeface="+mn-lt"/>
                <a:ea typeface="+mn-ea"/>
                <a:cs typeface="+mn-cs"/>
              </a:rPr>
              <a:t>和</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V</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Z2</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=7.5V</a:t>
            </a:r>
            <a:r>
              <a:rPr kumimoji="1" lang="zh-CN" altLang="en-US" sz="2800" b="1" i="0" u="none" strike="noStrike" kern="1200" cap="none" spc="0" normalizeH="0" baseline="0" noProof="0" dirty="0">
                <a:ln>
                  <a:noFill/>
                </a:ln>
                <a:solidFill>
                  <a:schemeClr val="tx1"/>
                </a:solidFill>
                <a:effectLst/>
                <a:uLnTx/>
                <a:uFillTx/>
                <a:latin typeface="+mn-lt"/>
                <a:ea typeface="+mn-ea"/>
                <a:cs typeface="+mn-cs"/>
              </a:rPr>
              <a:t>。正向压降</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V</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D1</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=V</a:t>
            </a:r>
            <a:r>
              <a:rPr kumimoji="1" lang="en-US" altLang="zh-CN" sz="2800" b="1" i="0" u="none" strike="noStrike" kern="1200" cap="none" spc="0" normalizeH="0" baseline="-30000" noProof="0" dirty="0">
                <a:ln>
                  <a:noFill/>
                </a:ln>
                <a:solidFill>
                  <a:schemeClr val="tx1"/>
                </a:solidFill>
                <a:effectLst/>
                <a:uLnTx/>
                <a:uFillTx/>
                <a:latin typeface="+mn-lt"/>
                <a:ea typeface="+mn-ea"/>
                <a:cs typeface="+mn-cs"/>
              </a:rPr>
              <a:t>D2</a:t>
            </a:r>
            <a:r>
              <a:rPr kumimoji="1" lang="en-US" altLang="zh-CN" sz="2800" b="1" i="0" u="none" strike="noStrike" kern="1200" cap="none" spc="0" normalizeH="0" baseline="0" noProof="0" dirty="0">
                <a:ln>
                  <a:noFill/>
                </a:ln>
                <a:solidFill>
                  <a:schemeClr val="tx1"/>
                </a:solidFill>
                <a:effectLst/>
                <a:uLnTx/>
                <a:uFillTx/>
                <a:latin typeface="+mn-lt"/>
                <a:ea typeface="+mn-ea"/>
                <a:cs typeface="+mn-cs"/>
              </a:rPr>
              <a:t>=0.5V</a:t>
            </a:r>
            <a:r>
              <a:rPr kumimoji="1" lang="zh-CN" altLang="en-US" sz="2800" b="1" i="0" u="none" strike="noStrike" kern="1200" cap="none" spc="0" normalizeH="0" baseline="0" noProof="0" dirty="0">
                <a:ln>
                  <a:noFill/>
                </a:ln>
                <a:solidFill>
                  <a:schemeClr val="tx1"/>
                </a:solidFill>
                <a:effectLst/>
                <a:uLnTx/>
                <a:uFillTx/>
                <a:latin typeface="+mn-lt"/>
                <a:ea typeface="+mn-ea"/>
                <a:cs typeface="+mn-cs"/>
              </a:rPr>
              <a:t>。如果把它们串联起来使用，可以得到几种不同的稳定电压值？如果将二者并联起来使用又能获得几种不同的电压值？试画出实现该稳压值的电路图。</a:t>
            </a:r>
          </a:p>
        </p:txBody>
      </p:sp>
      <p:sp>
        <p:nvSpPr>
          <p:cNvPr id="65542" name="Rectangle 4"/>
          <p:cNvSpPr/>
          <p:nvPr/>
        </p:nvSpPr>
        <p:spPr>
          <a:xfrm>
            <a:off x="385763" y="4180205"/>
            <a:ext cx="8010525" cy="1116965"/>
          </a:xfrm>
          <a:prstGeom prst="rect">
            <a:avLst/>
          </a:prstGeom>
          <a:noFill/>
          <a:ln w="9525">
            <a:noFill/>
          </a:ln>
        </p:spPr>
        <p:txBody>
          <a:bodyPr anchor="ctr">
            <a:spAutoFit/>
          </a:bodyPr>
          <a:lstStyle/>
          <a:p>
            <a:pPr indent="287655" eaLnBrk="0" fontAlgn="base" hangingPunct="0">
              <a:lnSpc>
                <a:spcPts val="4000"/>
              </a:lnSpc>
            </a:pPr>
            <a:r>
              <a:rPr lang="zh-CN" altLang="zh-CN" sz="2800" b="1" strike="noStrike" noProof="1">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解：两个稳压值不同的稳压管串联使用，可以</a:t>
            </a:r>
            <a:endParaRPr lang="en-US" altLang="zh-CN" sz="2800" b="1" strike="noStrike" noProof="1">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a:p>
            <a:pPr indent="287655" eaLnBrk="0" fontAlgn="base" hangingPunct="0">
              <a:lnSpc>
                <a:spcPts val="4000"/>
              </a:lnSpc>
            </a:pPr>
            <a:r>
              <a:rPr lang="en-US" altLang="zh-CN" sz="2800" b="1" strike="noStrike" noProof="1">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         </a:t>
            </a:r>
            <a:r>
              <a:rPr lang="zh-CN" altLang="zh-CN" sz="2800" b="1" strike="noStrike" noProof="1">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cs typeface="+mn-cs"/>
              </a:rPr>
              <a:t>得到四种不同的电压：</a:t>
            </a:r>
            <a:endParaRPr lang="zh-CN" altLang="zh-CN" sz="2800" b="1" strike="noStrike" noProof="1">
              <a:solidFill>
                <a:srgbClr val="0000FF"/>
              </a:solidFill>
              <a:effectLst>
                <a:outerShdw blurRad="38100" dist="38100" dir="2700000" algn="tl">
                  <a:srgbClr val="000000">
                    <a:alpha val="43137"/>
                  </a:srgbClr>
                </a:outerShdw>
              </a:effectLst>
              <a:latin typeface="Times New Roman" panose="02020603050405020304" pitchFamily="18" charset="0"/>
              <a:ea typeface="宋体" panose="02010600030101010101" pitchFamily="2" charset="-122"/>
            </a:endParaRP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66562" name="AutoShape 1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6563" name="AutoShape 1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6564" name="AutoShape 1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 name="组合 67"/>
          <p:cNvGrpSpPr/>
          <p:nvPr/>
        </p:nvGrpSpPr>
        <p:grpSpPr>
          <a:xfrm>
            <a:off x="1736725" y="323850"/>
            <a:ext cx="2722563" cy="2000250"/>
            <a:chOff x="1736685" y="638690"/>
            <a:chExt cx="2723040" cy="1775135"/>
          </a:xfrm>
        </p:grpSpPr>
        <p:sp>
          <p:nvSpPr>
            <p:cNvPr id="66566" name="Text Box 4"/>
            <p:cNvSpPr txBox="1"/>
            <p:nvPr/>
          </p:nvSpPr>
          <p:spPr>
            <a:xfrm>
              <a:off x="3221258" y="1538937"/>
              <a:ext cx="585890" cy="494501"/>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09573" name="Line 5"/>
            <p:cNvSpPr>
              <a:spLocks noChangeShapeType="1"/>
            </p:cNvSpPr>
            <p:nvPr/>
          </p:nvSpPr>
          <p:spPr bwMode="auto">
            <a:xfrm>
              <a:off x="2217782" y="1124739"/>
              <a:ext cx="1414710"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568" name="Text Box 6"/>
            <p:cNvSpPr txBox="1"/>
            <p:nvPr/>
          </p:nvSpPr>
          <p:spPr>
            <a:xfrm>
              <a:off x="2543276" y="638690"/>
              <a:ext cx="498562" cy="405745"/>
            </a:xfrm>
            <a:prstGeom prst="rect">
              <a:avLst/>
            </a:prstGeom>
            <a:noFill/>
            <a:ln w="9525">
              <a:noFill/>
            </a:ln>
          </p:spPr>
          <p:txBody>
            <a:bodyPr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endParaRPr lang="zh-CN" altLang="zh-CN" dirty="0">
                <a:latin typeface="Times New Roman" panose="02020603050405020304" pitchFamily="18" charset="0"/>
                <a:ea typeface="宋体" panose="02010600030101010101" pitchFamily="2" charset="-122"/>
              </a:endParaRPr>
            </a:p>
          </p:txBody>
        </p:sp>
        <p:sp>
          <p:nvSpPr>
            <p:cNvPr id="66569" name="Text Box 7"/>
            <p:cNvSpPr txBox="1"/>
            <p:nvPr/>
          </p:nvSpPr>
          <p:spPr>
            <a:xfrm>
              <a:off x="3823025" y="1562887"/>
              <a:ext cx="636700" cy="331077"/>
            </a:xfrm>
            <a:prstGeom prst="rect">
              <a:avLst/>
            </a:prstGeom>
            <a:noFill/>
            <a:ln w="9525">
              <a:noFill/>
            </a:ln>
          </p:spPr>
          <p:txBody>
            <a:bodyPr lIns="0" tIns="0" rIns="0" bIns="0" anchor="t" anchorCtr="0"/>
            <a:lstStyle/>
            <a:p>
              <a:pPr algn="just">
                <a:buSzTx/>
              </a:pPr>
              <a:r>
                <a:rPr lang="en-US" altLang="zh-CN" sz="2800" i="1">
                  <a:solidFill>
                    <a:srgbClr val="000000"/>
                  </a:solidFill>
                  <a:latin typeface="Times New Roman" panose="02020603050405020304" pitchFamily="18" charset="0"/>
                  <a:ea typeface="宋体" panose="02010600030101010101" pitchFamily="2" charset="-122"/>
                </a:rPr>
                <a:t>u</a:t>
              </a:r>
              <a:r>
                <a:rPr lang="en-US" altLang="zh-CN" sz="2800" baseline="-25000">
                  <a:solidFill>
                    <a:srgbClr val="000000"/>
                  </a:solidFill>
                  <a:latin typeface="Times New Roman" panose="02020603050405020304" pitchFamily="18" charset="0"/>
                  <a:ea typeface="宋体" panose="02010600030101010101" pitchFamily="2" charset="-122"/>
                </a:rPr>
                <a:t>o1</a:t>
              </a:r>
              <a:endParaRPr lang="zh-CN" altLang="zh-CN" sz="2800">
                <a:latin typeface="Times New Roman" panose="02020603050405020304" pitchFamily="18" charset="0"/>
                <a:ea typeface="宋体" panose="02010600030101010101" pitchFamily="2" charset="-122"/>
              </a:endParaRPr>
            </a:p>
          </p:txBody>
        </p:sp>
        <p:sp>
          <p:nvSpPr>
            <p:cNvPr id="66570" name="Text Box 8"/>
            <p:cNvSpPr txBox="1"/>
            <p:nvPr/>
          </p:nvSpPr>
          <p:spPr>
            <a:xfrm>
              <a:off x="1825601" y="1561479"/>
              <a:ext cx="558898" cy="367706"/>
            </a:xfrm>
            <a:prstGeom prst="rect">
              <a:avLst/>
            </a:prstGeom>
            <a:noFill/>
            <a:ln w="9525">
              <a:noFill/>
            </a:ln>
          </p:spPr>
          <p:txBody>
            <a:bodyPr anchor="t" anchorCtr="0"/>
            <a:lstStyle/>
            <a:p>
              <a:pPr algn="just">
                <a:buSzTx/>
              </a:pPr>
              <a:r>
                <a:rPr lang="en-US" altLang="zh-CN" sz="2800" i="1">
                  <a:solidFill>
                    <a:srgbClr val="000000"/>
                  </a:solidFill>
                  <a:latin typeface="Times New Roman" panose="02020603050405020304" pitchFamily="18" charset="0"/>
                  <a:ea typeface="宋体" panose="02010600030101010101" pitchFamily="2" charset="-122"/>
                </a:rPr>
                <a:t>u</a:t>
              </a:r>
              <a:r>
                <a:rPr lang="en-US" altLang="zh-CN" sz="2800" baseline="-25000">
                  <a:solidFill>
                    <a:srgbClr val="000000"/>
                  </a:solidFill>
                  <a:latin typeface="Times New Roman" panose="02020603050405020304" pitchFamily="18" charset="0"/>
                  <a:ea typeface="宋体" panose="02010600030101010101" pitchFamily="2" charset="-122"/>
                </a:rPr>
                <a:t>i</a:t>
              </a:r>
              <a:endParaRPr lang="zh-CN" altLang="zh-CN" sz="2800">
                <a:latin typeface="Times New Roman" panose="02020603050405020304" pitchFamily="18" charset="0"/>
                <a:ea typeface="宋体" panose="02010600030101010101" pitchFamily="2" charset="-122"/>
              </a:endParaRPr>
            </a:p>
          </p:txBody>
        </p:sp>
        <p:sp>
          <p:nvSpPr>
            <p:cNvPr id="66571" name="Text Box 9"/>
            <p:cNvSpPr txBox="1"/>
            <p:nvPr/>
          </p:nvSpPr>
          <p:spPr>
            <a:xfrm>
              <a:off x="2320987" y="1358606"/>
              <a:ext cx="738317" cy="495911"/>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6572" name="Text Box 10"/>
            <p:cNvSpPr txBox="1"/>
            <p:nvPr/>
          </p:nvSpPr>
          <p:spPr>
            <a:xfrm>
              <a:off x="1749387" y="1054297"/>
              <a:ext cx="492211" cy="331076"/>
            </a:xfrm>
            <a:prstGeom prst="rect">
              <a:avLst/>
            </a:prstGeom>
            <a:noFill/>
            <a:ln w="9525">
              <a:noFill/>
            </a:ln>
          </p:spPr>
          <p:txBody>
            <a:bodyPr anchor="t" anchorCtr="0"/>
            <a:lstStyle/>
            <a:p>
              <a:pPr algn="ctr">
                <a:buSzTx/>
              </a:pPr>
              <a:r>
                <a:rPr lang="en-US" altLang="zh-CN" sz="2800" b="1">
                  <a:latin typeface="Times New Roman" panose="02020603050405020304" pitchFamily="18" charset="0"/>
                  <a:ea typeface="宋体" panose="02010600030101010101" pitchFamily="2" charset="-122"/>
                </a:rPr>
                <a:t>+</a:t>
              </a:r>
              <a:endParaRPr lang="zh-CN" altLang="zh-CN" sz="2800">
                <a:latin typeface="Times New Roman" panose="02020603050405020304" pitchFamily="18" charset="0"/>
                <a:ea typeface="宋体" panose="02010600030101010101" pitchFamily="2" charset="-122"/>
              </a:endParaRPr>
            </a:p>
          </p:txBody>
        </p:sp>
        <p:sp>
          <p:nvSpPr>
            <p:cNvPr id="66573" name="Text Box 11"/>
            <p:cNvSpPr txBox="1"/>
            <p:nvPr/>
          </p:nvSpPr>
          <p:spPr>
            <a:xfrm>
              <a:off x="1736685" y="2061616"/>
              <a:ext cx="490624" cy="332486"/>
            </a:xfrm>
            <a:prstGeom prst="rect">
              <a:avLst/>
            </a:prstGeom>
            <a:noFill/>
            <a:ln w="9525">
              <a:noFill/>
            </a:ln>
          </p:spPr>
          <p:txBody>
            <a:bodyPr anchor="t" anchorCtr="0"/>
            <a:lstStyle/>
            <a:p>
              <a:pPr algn="ctr">
                <a:buSzTx/>
              </a:pPr>
              <a:r>
                <a:rPr lang="en-US" altLang="zh-CN" sz="2800" b="1">
                  <a:latin typeface="Times New Roman" panose="02020603050405020304" pitchFamily="18" charset="0"/>
                  <a:ea typeface="宋体" panose="02010600030101010101" pitchFamily="2" charset="-122"/>
                </a:rPr>
                <a:t>–</a:t>
              </a:r>
              <a:endParaRPr lang="zh-CN" altLang="zh-CN" sz="2800">
                <a:latin typeface="Times New Roman" panose="02020603050405020304" pitchFamily="18" charset="0"/>
                <a:ea typeface="宋体" panose="02010600030101010101" pitchFamily="2" charset="-122"/>
              </a:endParaRPr>
            </a:p>
          </p:txBody>
        </p:sp>
        <p:sp>
          <p:nvSpPr>
            <p:cNvPr id="109580" name="Oval 12"/>
            <p:cNvSpPr>
              <a:spLocks noChangeArrowheads="1"/>
            </p:cNvSpPr>
            <p:nvPr/>
          </p:nvSpPr>
          <p:spPr bwMode="auto">
            <a:xfrm>
              <a:off x="2163798" y="1093745"/>
              <a:ext cx="57160" cy="54944"/>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6575" name="Group 13"/>
            <p:cNvGrpSpPr/>
            <p:nvPr/>
          </p:nvGrpSpPr>
          <p:grpSpPr>
            <a:xfrm>
              <a:off x="2940053" y="1351331"/>
              <a:ext cx="277428" cy="242013"/>
              <a:chOff x="4472" y="8671"/>
              <a:chExt cx="314" cy="287"/>
            </a:xfrm>
          </p:grpSpPr>
          <p:sp>
            <p:nvSpPr>
              <p:cNvPr id="109582" name="Line 14"/>
              <p:cNvSpPr>
                <a:spLocks noChangeShapeType="1"/>
              </p:cNvSpPr>
              <p:nvPr/>
            </p:nvSpPr>
            <p:spPr bwMode="auto">
              <a:xfrm flipH="1">
                <a:off x="4472" y="8680"/>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83" name="AutoShape 15"/>
              <p:cNvSpPr>
                <a:spLocks noChangeArrowheads="1"/>
              </p:cNvSpPr>
              <p:nvPr/>
            </p:nvSpPr>
            <p:spPr bwMode="auto">
              <a:xfrm>
                <a:off x="4487" y="8680"/>
                <a:ext cx="289" cy="282"/>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84" name="Line 16"/>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6579" name="Group 17"/>
            <p:cNvGrpSpPr/>
            <p:nvPr/>
          </p:nvGrpSpPr>
          <p:grpSpPr>
            <a:xfrm>
              <a:off x="2940053" y="1895227"/>
              <a:ext cx="277428" cy="242013"/>
              <a:chOff x="4472" y="8671"/>
              <a:chExt cx="314" cy="287"/>
            </a:xfrm>
          </p:grpSpPr>
          <p:sp>
            <p:nvSpPr>
              <p:cNvPr id="109586" name="Line 18"/>
              <p:cNvSpPr>
                <a:spLocks noChangeShapeType="1"/>
              </p:cNvSpPr>
              <p:nvPr/>
            </p:nvSpPr>
            <p:spPr bwMode="auto">
              <a:xfrm flipH="1">
                <a:off x="4472" y="8680"/>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87" name="AutoShape 19"/>
              <p:cNvSpPr>
                <a:spLocks noChangeArrowheads="1"/>
              </p:cNvSpPr>
              <p:nvPr/>
            </p:nvSpPr>
            <p:spPr bwMode="auto">
              <a:xfrm>
                <a:off x="4487" y="8680"/>
                <a:ext cx="289" cy="282"/>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88" name="Line 20"/>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09589" name="Line 21"/>
            <p:cNvSpPr>
              <a:spLocks noChangeShapeType="1"/>
            </p:cNvSpPr>
            <p:nvPr/>
          </p:nvSpPr>
          <p:spPr bwMode="auto">
            <a:xfrm>
              <a:off x="2217782" y="2389875"/>
              <a:ext cx="1414710"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90" name="Rectangle 22"/>
            <p:cNvSpPr>
              <a:spLocks noChangeArrowheads="1"/>
            </p:cNvSpPr>
            <p:nvPr/>
          </p:nvSpPr>
          <p:spPr bwMode="auto">
            <a:xfrm rot="16200000">
              <a:off x="2617473" y="967008"/>
              <a:ext cx="118342" cy="323907"/>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585" name="Text Box 23"/>
            <p:cNvSpPr txBox="1"/>
            <p:nvPr/>
          </p:nvSpPr>
          <p:spPr>
            <a:xfrm>
              <a:off x="3578508" y="1141645"/>
              <a:ext cx="492211" cy="332486"/>
            </a:xfrm>
            <a:prstGeom prst="rect">
              <a:avLst/>
            </a:prstGeom>
            <a:noFill/>
            <a:ln w="9525">
              <a:noFill/>
            </a:ln>
          </p:spPr>
          <p:txBody>
            <a:bodyPr anchor="t" anchorCtr="0"/>
            <a:lstStyle/>
            <a:p>
              <a:pPr algn="ctr">
                <a:buSzTx/>
              </a:pPr>
              <a:r>
                <a:rPr lang="en-US" altLang="zh-CN" sz="2800" b="1">
                  <a:latin typeface="Times New Roman" panose="02020603050405020304" pitchFamily="18" charset="0"/>
                  <a:ea typeface="宋体" panose="02010600030101010101" pitchFamily="2" charset="-122"/>
                </a:rPr>
                <a:t>+</a:t>
              </a:r>
              <a:endParaRPr lang="zh-CN" altLang="zh-CN" sz="2800">
                <a:latin typeface="Times New Roman" panose="02020603050405020304" pitchFamily="18" charset="0"/>
                <a:ea typeface="宋体" panose="02010600030101010101" pitchFamily="2" charset="-122"/>
              </a:endParaRPr>
            </a:p>
          </p:txBody>
        </p:sp>
        <p:sp>
          <p:nvSpPr>
            <p:cNvPr id="66586" name="Text Box 24"/>
            <p:cNvSpPr txBox="1"/>
            <p:nvPr/>
          </p:nvSpPr>
          <p:spPr>
            <a:xfrm>
              <a:off x="3605500" y="1834793"/>
              <a:ext cx="490623" cy="331076"/>
            </a:xfrm>
            <a:prstGeom prst="rect">
              <a:avLst/>
            </a:prstGeom>
            <a:noFill/>
            <a:ln w="9525">
              <a:noFill/>
            </a:ln>
          </p:spPr>
          <p:txBody>
            <a:bodyPr anchor="t" anchorCtr="0"/>
            <a:lstStyle/>
            <a:p>
              <a:pPr algn="ctr">
                <a:buSzTx/>
              </a:pPr>
              <a:r>
                <a:rPr lang="en-US" altLang="zh-CN" sz="2800" b="1">
                  <a:latin typeface="Times New Roman" panose="02020603050405020304" pitchFamily="18" charset="0"/>
                  <a:ea typeface="宋体" panose="02010600030101010101" pitchFamily="2" charset="-122"/>
                </a:rPr>
                <a:t>–</a:t>
              </a:r>
              <a:endParaRPr lang="zh-CN" altLang="zh-CN" sz="2800">
                <a:latin typeface="Times New Roman" panose="02020603050405020304" pitchFamily="18" charset="0"/>
                <a:ea typeface="宋体" panose="02010600030101010101" pitchFamily="2" charset="-122"/>
              </a:endParaRPr>
            </a:p>
          </p:txBody>
        </p:sp>
        <p:sp>
          <p:nvSpPr>
            <p:cNvPr id="109593" name="Line 25"/>
            <p:cNvSpPr>
              <a:spLocks noChangeShapeType="1"/>
            </p:cNvSpPr>
            <p:nvPr/>
          </p:nvSpPr>
          <p:spPr bwMode="auto">
            <a:xfrm flipV="1">
              <a:off x="3081534" y="1127557"/>
              <a:ext cx="0" cy="126372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94" name="Line 26"/>
            <p:cNvSpPr>
              <a:spLocks noChangeShapeType="1"/>
            </p:cNvSpPr>
            <p:nvPr/>
          </p:nvSpPr>
          <p:spPr bwMode="auto">
            <a:xfrm flipV="1">
              <a:off x="3637256" y="1127557"/>
              <a:ext cx="0" cy="126372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595" name="Rectangle 27"/>
            <p:cNvSpPr>
              <a:spLocks noChangeArrowheads="1"/>
            </p:cNvSpPr>
            <p:nvPr/>
          </p:nvSpPr>
          <p:spPr bwMode="auto">
            <a:xfrm rot="10800000">
              <a:off x="3581683" y="1568523"/>
              <a:ext cx="123847" cy="308536"/>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590" name="Text Box 28"/>
            <p:cNvSpPr txBox="1"/>
            <p:nvPr/>
          </p:nvSpPr>
          <p:spPr>
            <a:xfrm>
              <a:off x="2367033" y="1803799"/>
              <a:ext cx="674805" cy="455054"/>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09597" name="Oval 29"/>
            <p:cNvSpPr>
              <a:spLocks noChangeArrowheads="1"/>
            </p:cNvSpPr>
            <p:nvPr/>
          </p:nvSpPr>
          <p:spPr bwMode="auto">
            <a:xfrm>
              <a:off x="2149507" y="2358881"/>
              <a:ext cx="58748" cy="54944"/>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8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5" name="组合 69"/>
          <p:cNvGrpSpPr/>
          <p:nvPr/>
        </p:nvGrpSpPr>
        <p:grpSpPr>
          <a:xfrm>
            <a:off x="5397500" y="279400"/>
            <a:ext cx="2549525" cy="1941513"/>
            <a:chOff x="5398016" y="278650"/>
            <a:chExt cx="2549359" cy="1942967"/>
          </a:xfrm>
        </p:grpSpPr>
        <p:sp>
          <p:nvSpPr>
            <p:cNvPr id="66593" name="Text Box 33"/>
            <p:cNvSpPr txBox="1"/>
            <p:nvPr/>
          </p:nvSpPr>
          <p:spPr>
            <a:xfrm>
              <a:off x="6117107" y="278650"/>
              <a:ext cx="477806" cy="362221"/>
            </a:xfrm>
            <a:prstGeom prst="rect">
              <a:avLst/>
            </a:prstGeom>
            <a:noFill/>
            <a:ln w="9525">
              <a:noFill/>
            </a:ln>
          </p:spPr>
          <p:txBody>
            <a:bodyPr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endParaRPr lang="zh-CN" altLang="zh-CN" dirty="0">
                <a:latin typeface="Times New Roman" panose="02020603050405020304" pitchFamily="18" charset="0"/>
                <a:ea typeface="宋体" panose="02010600030101010101" pitchFamily="2" charset="-122"/>
              </a:endParaRPr>
            </a:p>
          </p:txBody>
        </p:sp>
        <p:grpSp>
          <p:nvGrpSpPr>
            <p:cNvPr id="66594" name="组合 68"/>
            <p:cNvGrpSpPr/>
            <p:nvPr/>
          </p:nvGrpSpPr>
          <p:grpSpPr>
            <a:xfrm>
              <a:off x="5398016" y="728700"/>
              <a:ext cx="2549359" cy="1492917"/>
              <a:chOff x="5398016" y="945974"/>
              <a:chExt cx="2549359" cy="1492917"/>
            </a:xfrm>
          </p:grpSpPr>
          <p:sp>
            <p:nvSpPr>
              <p:cNvPr id="66595" name="Text Box 31"/>
              <p:cNvSpPr txBox="1"/>
              <p:nvPr/>
            </p:nvSpPr>
            <p:spPr>
              <a:xfrm>
                <a:off x="6818736" y="1449137"/>
                <a:ext cx="542890" cy="632298"/>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09600" name="Line 32"/>
              <p:cNvSpPr>
                <a:spLocks noChangeShapeType="1"/>
              </p:cNvSpPr>
              <p:nvPr/>
            </p:nvSpPr>
            <p:spPr bwMode="auto">
              <a:xfrm>
                <a:off x="5858361" y="1023369"/>
                <a:ext cx="1349287"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597" name="Text Box 34"/>
              <p:cNvSpPr txBox="1"/>
              <p:nvPr/>
            </p:nvSpPr>
            <p:spPr>
              <a:xfrm>
                <a:off x="7339403" y="1504742"/>
                <a:ext cx="607972" cy="363809"/>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o2</a:t>
                </a:r>
                <a:endParaRPr lang="zh-CN" altLang="zh-CN">
                  <a:latin typeface="Times New Roman" panose="02020603050405020304" pitchFamily="18" charset="0"/>
                  <a:ea typeface="宋体" panose="02010600030101010101" pitchFamily="2" charset="-122"/>
                </a:endParaRPr>
              </a:p>
            </p:txBody>
          </p:sp>
          <p:sp>
            <p:nvSpPr>
              <p:cNvPr id="66598" name="Text Box 35"/>
              <p:cNvSpPr txBox="1"/>
              <p:nvPr/>
            </p:nvSpPr>
            <p:spPr>
              <a:xfrm>
                <a:off x="5482149" y="1503153"/>
                <a:ext cx="534952" cy="403527"/>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6599" name="Text Box 36"/>
              <p:cNvSpPr txBox="1"/>
              <p:nvPr/>
            </p:nvSpPr>
            <p:spPr>
              <a:xfrm>
                <a:off x="6012339" y="1179060"/>
                <a:ext cx="649245" cy="438478"/>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6600" name="Text Box 37"/>
              <p:cNvSpPr txBox="1"/>
              <p:nvPr/>
            </p:nvSpPr>
            <p:spPr>
              <a:xfrm>
                <a:off x="5410715" y="945524"/>
                <a:ext cx="468283" cy="36380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01" name="Text Box 38"/>
              <p:cNvSpPr txBox="1"/>
              <p:nvPr/>
            </p:nvSpPr>
            <p:spPr>
              <a:xfrm>
                <a:off x="5398016" y="2052839"/>
                <a:ext cx="468283" cy="36381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07" name="Oval 39"/>
              <p:cNvSpPr>
                <a:spLocks noChangeArrowheads="1"/>
              </p:cNvSpPr>
              <p:nvPr/>
            </p:nvSpPr>
            <p:spPr bwMode="auto">
              <a:xfrm>
                <a:off x="5805977" y="990007"/>
                <a:ext cx="53971" cy="60370"/>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6603" name="Group 40"/>
              <p:cNvGrpSpPr/>
              <p:nvPr/>
            </p:nvGrpSpPr>
            <p:grpSpPr>
              <a:xfrm>
                <a:off x="6546999" y="1272694"/>
                <a:ext cx="264890" cy="265634"/>
                <a:chOff x="4472" y="8671"/>
                <a:chExt cx="314" cy="287"/>
              </a:xfrm>
            </p:grpSpPr>
            <p:sp>
              <p:nvSpPr>
                <p:cNvPr id="109609" name="Line 41"/>
                <p:cNvSpPr>
                  <a:spLocks noChangeShapeType="1"/>
                </p:cNvSpPr>
                <p:nvPr/>
              </p:nvSpPr>
              <p:spPr bwMode="auto">
                <a:xfrm flipH="1">
                  <a:off x="4472" y="8680"/>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10" name="AutoShape 42"/>
                <p:cNvSpPr>
                  <a:spLocks noChangeArrowheads="1"/>
                </p:cNvSpPr>
                <p:nvPr/>
              </p:nvSpPr>
              <p:spPr bwMode="auto">
                <a:xfrm>
                  <a:off x="4487" y="8680"/>
                  <a:ext cx="284" cy="278"/>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11" name="Line 43"/>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6607" name="Group 44"/>
              <p:cNvGrpSpPr/>
              <p:nvPr/>
            </p:nvGrpSpPr>
            <p:grpSpPr>
              <a:xfrm flipH="1" flipV="1">
                <a:off x="6546999" y="1869676"/>
                <a:ext cx="264890" cy="265634"/>
                <a:chOff x="4472" y="8671"/>
                <a:chExt cx="314" cy="287"/>
              </a:xfrm>
            </p:grpSpPr>
            <p:sp>
              <p:nvSpPr>
                <p:cNvPr id="109613" name="Line 45"/>
                <p:cNvSpPr>
                  <a:spLocks noChangeShapeType="1"/>
                </p:cNvSpPr>
                <p:nvPr/>
              </p:nvSpPr>
              <p:spPr bwMode="auto">
                <a:xfrm flipH="1">
                  <a:off x="4470" y="8679"/>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14" name="AutoShape 46"/>
                <p:cNvSpPr>
                  <a:spLocks noChangeArrowheads="1"/>
                </p:cNvSpPr>
                <p:nvPr/>
              </p:nvSpPr>
              <p:spPr bwMode="auto">
                <a:xfrm>
                  <a:off x="4485" y="8679"/>
                  <a:ext cx="284" cy="275"/>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15" name="Line 47"/>
                <p:cNvSpPr>
                  <a:spLocks noChangeShapeType="1"/>
                </p:cNvSpPr>
                <p:nvPr/>
              </p:nvSpPr>
              <p:spPr bwMode="auto">
                <a:xfrm rot="16200000" flipH="1">
                  <a:off x="4408"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09616" name="Line 48"/>
              <p:cNvSpPr>
                <a:spLocks noChangeShapeType="1"/>
              </p:cNvSpPr>
              <p:nvPr/>
            </p:nvSpPr>
            <p:spPr bwMode="auto">
              <a:xfrm>
                <a:off x="5858361" y="2411883"/>
                <a:ext cx="1349287"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17" name="Rectangle 49"/>
              <p:cNvSpPr>
                <a:spLocks noChangeArrowheads="1"/>
              </p:cNvSpPr>
              <p:nvPr/>
            </p:nvSpPr>
            <p:spPr bwMode="auto">
              <a:xfrm rot="16200000">
                <a:off x="6230548" y="873360"/>
                <a:ext cx="130272" cy="309543"/>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13" name="Text Box 50"/>
              <p:cNvSpPr txBox="1"/>
              <p:nvPr/>
            </p:nvSpPr>
            <p:spPr>
              <a:xfrm>
                <a:off x="7156851" y="1042433"/>
                <a:ext cx="469869" cy="36381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14" name="Text Box 51"/>
              <p:cNvSpPr txBox="1"/>
              <p:nvPr/>
            </p:nvSpPr>
            <p:spPr>
              <a:xfrm>
                <a:off x="7182250" y="1803416"/>
                <a:ext cx="468283" cy="363809"/>
              </a:xfrm>
              <a:prstGeom prst="rect">
                <a:avLst/>
              </a:prstGeom>
              <a:noFill/>
              <a:ln w="9525">
                <a:noFill/>
              </a:ln>
            </p:spPr>
            <p:txBody>
              <a:bodyPr lIns="0" tIns="0" rIns="0" bIns="0"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20" name="Line 52"/>
              <p:cNvSpPr>
                <a:spLocks noChangeShapeType="1"/>
              </p:cNvSpPr>
              <p:nvPr/>
            </p:nvSpPr>
            <p:spPr bwMode="auto">
              <a:xfrm flipV="1">
                <a:off x="6682220" y="1026546"/>
                <a:ext cx="0" cy="1388514"/>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21" name="Line 53"/>
              <p:cNvSpPr>
                <a:spLocks noChangeShapeType="1"/>
              </p:cNvSpPr>
              <p:nvPr/>
            </p:nvSpPr>
            <p:spPr bwMode="auto">
              <a:xfrm flipV="1">
                <a:off x="7213998" y="1026546"/>
                <a:ext cx="0" cy="1388514"/>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22" name="Rectangle 54"/>
              <p:cNvSpPr>
                <a:spLocks noChangeArrowheads="1"/>
              </p:cNvSpPr>
              <p:nvPr/>
            </p:nvSpPr>
            <p:spPr bwMode="auto">
              <a:xfrm rot="10800000">
                <a:off x="7160026" y="1511097"/>
                <a:ext cx="119055" cy="33839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18" name="Text Box 55"/>
              <p:cNvSpPr txBox="1"/>
              <p:nvPr/>
            </p:nvSpPr>
            <p:spPr>
              <a:xfrm>
                <a:off x="6071072" y="1719215"/>
                <a:ext cx="706392" cy="441655"/>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09624" name="Oval 56"/>
              <p:cNvSpPr>
                <a:spLocks noChangeArrowheads="1"/>
              </p:cNvSpPr>
              <p:nvPr/>
            </p:nvSpPr>
            <p:spPr bwMode="auto">
              <a:xfrm>
                <a:off x="5793278" y="2378521"/>
                <a:ext cx="53971" cy="60370"/>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grpSp>
        <p:nvGrpSpPr>
          <p:cNvPr id="9" name="组合 124"/>
          <p:cNvGrpSpPr/>
          <p:nvPr/>
        </p:nvGrpSpPr>
        <p:grpSpPr>
          <a:xfrm>
            <a:off x="1511300" y="2573338"/>
            <a:ext cx="3062288" cy="2025650"/>
            <a:chOff x="1825624" y="2393886"/>
            <a:chExt cx="3061411" cy="2025224"/>
          </a:xfrm>
        </p:grpSpPr>
        <p:sp>
          <p:nvSpPr>
            <p:cNvPr id="66621" name="Text Box 58"/>
            <p:cNvSpPr txBox="1"/>
            <p:nvPr/>
          </p:nvSpPr>
          <p:spPr>
            <a:xfrm>
              <a:off x="3626921" y="3384278"/>
              <a:ext cx="447547" cy="476150"/>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09627" name="Line 59"/>
            <p:cNvSpPr>
              <a:spLocks noChangeShapeType="1"/>
            </p:cNvSpPr>
            <p:nvPr/>
          </p:nvSpPr>
          <p:spPr bwMode="auto">
            <a:xfrm>
              <a:off x="2366807" y="2827182"/>
              <a:ext cx="1590219"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23" name="Text Box 60"/>
            <p:cNvSpPr txBox="1"/>
            <p:nvPr/>
          </p:nvSpPr>
          <p:spPr>
            <a:xfrm>
              <a:off x="2673106" y="2393886"/>
              <a:ext cx="561814" cy="407901"/>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R</a:t>
              </a:r>
              <a:endParaRPr lang="zh-CN" altLang="zh-CN">
                <a:latin typeface="Times New Roman" panose="02020603050405020304" pitchFamily="18" charset="0"/>
                <a:ea typeface="宋体" panose="02010600030101010101" pitchFamily="2" charset="-122"/>
              </a:endParaRPr>
            </a:p>
          </p:txBody>
        </p:sp>
        <p:sp>
          <p:nvSpPr>
            <p:cNvPr id="66624" name="Text Box 61"/>
            <p:cNvSpPr txBox="1"/>
            <p:nvPr/>
          </p:nvSpPr>
          <p:spPr>
            <a:xfrm>
              <a:off x="4171277" y="3368406"/>
              <a:ext cx="715758" cy="409489"/>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o3</a:t>
              </a:r>
              <a:endParaRPr lang="zh-CN" altLang="zh-CN">
                <a:latin typeface="Times New Roman" panose="02020603050405020304" pitchFamily="18" charset="0"/>
                <a:ea typeface="宋体" panose="02010600030101010101" pitchFamily="2" charset="-122"/>
              </a:endParaRPr>
            </a:p>
          </p:txBody>
        </p:sp>
        <p:sp>
          <p:nvSpPr>
            <p:cNvPr id="66625" name="Text Box 62"/>
            <p:cNvSpPr txBox="1"/>
            <p:nvPr/>
          </p:nvSpPr>
          <p:spPr>
            <a:xfrm>
              <a:off x="1925608" y="3366818"/>
              <a:ext cx="628470" cy="453930"/>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6626" name="Text Box 63"/>
            <p:cNvSpPr txBox="1"/>
            <p:nvPr/>
          </p:nvSpPr>
          <p:spPr>
            <a:xfrm>
              <a:off x="2681042" y="3023990"/>
              <a:ext cx="541182" cy="449169"/>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6627" name="Text Box 64"/>
            <p:cNvSpPr txBox="1"/>
            <p:nvPr/>
          </p:nvSpPr>
          <p:spPr>
            <a:xfrm>
              <a:off x="1839908" y="2739888"/>
              <a:ext cx="552292" cy="40948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28" name="Text Box 65"/>
            <p:cNvSpPr txBox="1"/>
            <p:nvPr/>
          </p:nvSpPr>
          <p:spPr>
            <a:xfrm>
              <a:off x="1825624" y="3984226"/>
              <a:ext cx="552292" cy="40948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34" name="Oval 66"/>
            <p:cNvSpPr>
              <a:spLocks noChangeArrowheads="1"/>
            </p:cNvSpPr>
            <p:nvPr/>
          </p:nvSpPr>
          <p:spPr bwMode="auto">
            <a:xfrm>
              <a:off x="2304912" y="2789090"/>
              <a:ext cx="65069" cy="68249"/>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6630" name="Group 67"/>
            <p:cNvGrpSpPr/>
            <p:nvPr/>
          </p:nvGrpSpPr>
          <p:grpSpPr>
            <a:xfrm flipH="1" flipV="1">
              <a:off x="3178525" y="3107140"/>
              <a:ext cx="311902" cy="298838"/>
              <a:chOff x="4472" y="8671"/>
              <a:chExt cx="314" cy="287"/>
            </a:xfrm>
          </p:grpSpPr>
          <p:sp>
            <p:nvSpPr>
              <p:cNvPr id="109636" name="Line 68"/>
              <p:cNvSpPr>
                <a:spLocks noChangeShapeType="1"/>
              </p:cNvSpPr>
              <p:nvPr/>
            </p:nvSpPr>
            <p:spPr bwMode="auto">
              <a:xfrm flipH="1">
                <a:off x="4472" y="8680"/>
                <a:ext cx="316"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37" name="AutoShape 69"/>
              <p:cNvSpPr>
                <a:spLocks noChangeArrowheads="1"/>
              </p:cNvSpPr>
              <p:nvPr/>
            </p:nvSpPr>
            <p:spPr bwMode="auto">
              <a:xfrm>
                <a:off x="4486" y="8678"/>
                <a:ext cx="286" cy="280"/>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38" name="Line 70"/>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6634" name="Group 71"/>
            <p:cNvGrpSpPr/>
            <p:nvPr/>
          </p:nvGrpSpPr>
          <p:grpSpPr>
            <a:xfrm>
              <a:off x="3178525" y="3778744"/>
              <a:ext cx="311902" cy="298838"/>
              <a:chOff x="4472" y="8671"/>
              <a:chExt cx="314" cy="287"/>
            </a:xfrm>
          </p:grpSpPr>
          <p:sp>
            <p:nvSpPr>
              <p:cNvPr id="109640" name="Line 72"/>
              <p:cNvSpPr>
                <a:spLocks noChangeShapeType="1"/>
              </p:cNvSpPr>
              <p:nvPr/>
            </p:nvSpPr>
            <p:spPr bwMode="auto">
              <a:xfrm flipH="1">
                <a:off x="4470" y="8682"/>
                <a:ext cx="316"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41" name="AutoShape 73"/>
              <p:cNvSpPr>
                <a:spLocks noChangeArrowheads="1"/>
              </p:cNvSpPr>
              <p:nvPr/>
            </p:nvSpPr>
            <p:spPr bwMode="auto">
              <a:xfrm>
                <a:off x="4486" y="8679"/>
                <a:ext cx="286" cy="279"/>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42" name="Line 74"/>
              <p:cNvSpPr>
                <a:spLocks noChangeShapeType="1"/>
              </p:cNvSpPr>
              <p:nvPr/>
            </p:nvSpPr>
            <p:spPr bwMode="auto">
              <a:xfrm rot="16200000" flipH="1">
                <a:off x="4406" y="8728"/>
                <a:ext cx="119"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09643" name="Line 75"/>
            <p:cNvSpPr>
              <a:spLocks noChangeShapeType="1"/>
            </p:cNvSpPr>
            <p:nvPr/>
          </p:nvSpPr>
          <p:spPr bwMode="auto">
            <a:xfrm>
              <a:off x="2366807" y="4388953"/>
              <a:ext cx="1590219"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44" name="Rectangle 76"/>
            <p:cNvSpPr>
              <a:spLocks noChangeArrowheads="1"/>
            </p:cNvSpPr>
            <p:nvPr/>
          </p:nvSpPr>
          <p:spPr bwMode="auto">
            <a:xfrm rot="16200000">
              <a:off x="2808789" y="2650222"/>
              <a:ext cx="146019" cy="363433"/>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40" name="Text Box 77"/>
            <p:cNvSpPr txBox="1"/>
            <p:nvPr/>
          </p:nvSpPr>
          <p:spPr>
            <a:xfrm>
              <a:off x="3896719" y="2849402"/>
              <a:ext cx="552292" cy="40948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41" name="Text Box 78"/>
            <p:cNvSpPr txBox="1"/>
            <p:nvPr/>
          </p:nvSpPr>
          <p:spPr>
            <a:xfrm>
              <a:off x="3926872" y="3703298"/>
              <a:ext cx="552292" cy="40948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47" name="Line 79"/>
            <p:cNvSpPr>
              <a:spLocks noChangeShapeType="1"/>
            </p:cNvSpPr>
            <p:nvPr/>
          </p:nvSpPr>
          <p:spPr bwMode="auto">
            <a:xfrm flipV="1">
              <a:off x="3338079" y="2830356"/>
              <a:ext cx="0" cy="1561771"/>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48" name="Line 80"/>
            <p:cNvSpPr>
              <a:spLocks noChangeShapeType="1"/>
            </p:cNvSpPr>
            <p:nvPr/>
          </p:nvSpPr>
          <p:spPr bwMode="auto">
            <a:xfrm flipV="1">
              <a:off x="3963375" y="2830356"/>
              <a:ext cx="0" cy="1561771"/>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49" name="Rectangle 81"/>
            <p:cNvSpPr>
              <a:spLocks noChangeArrowheads="1"/>
            </p:cNvSpPr>
            <p:nvPr/>
          </p:nvSpPr>
          <p:spPr bwMode="auto">
            <a:xfrm rot="10800000">
              <a:off x="3899893" y="3376341"/>
              <a:ext cx="139660" cy="38092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45" name="Text Box 82"/>
            <p:cNvSpPr txBox="1"/>
            <p:nvPr/>
          </p:nvSpPr>
          <p:spPr>
            <a:xfrm>
              <a:off x="2666758" y="3698537"/>
              <a:ext cx="599903" cy="423773"/>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09651" name="Oval 83"/>
            <p:cNvSpPr>
              <a:spLocks noChangeArrowheads="1"/>
            </p:cNvSpPr>
            <p:nvPr/>
          </p:nvSpPr>
          <p:spPr bwMode="auto">
            <a:xfrm>
              <a:off x="2290629" y="4350861"/>
              <a:ext cx="65068" cy="68249"/>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12" name="组合 125"/>
          <p:cNvGrpSpPr/>
          <p:nvPr/>
        </p:nvGrpSpPr>
        <p:grpSpPr>
          <a:xfrm>
            <a:off x="5472113" y="2528888"/>
            <a:ext cx="2744787" cy="2070100"/>
            <a:chOff x="5562109" y="2753925"/>
            <a:chExt cx="2565285" cy="1890210"/>
          </a:xfrm>
        </p:grpSpPr>
        <p:sp>
          <p:nvSpPr>
            <p:cNvPr id="66648" name="Text Box 85"/>
            <p:cNvSpPr txBox="1"/>
            <p:nvPr/>
          </p:nvSpPr>
          <p:spPr>
            <a:xfrm>
              <a:off x="6956770" y="3654094"/>
              <a:ext cx="504452" cy="610260"/>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09654" name="Line 86"/>
            <p:cNvSpPr>
              <a:spLocks noChangeShapeType="1"/>
            </p:cNvSpPr>
            <p:nvPr/>
          </p:nvSpPr>
          <p:spPr bwMode="auto">
            <a:xfrm>
              <a:off x="6016116" y="3264166"/>
              <a:ext cx="1330862"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50" name="Text Box 87"/>
            <p:cNvSpPr txBox="1"/>
            <p:nvPr/>
          </p:nvSpPr>
          <p:spPr>
            <a:xfrm>
              <a:off x="6272792" y="2753925"/>
              <a:ext cx="468843" cy="353690"/>
            </a:xfrm>
            <a:prstGeom prst="rect">
              <a:avLst/>
            </a:prstGeom>
            <a:noFill/>
            <a:ln w="9525">
              <a:noFill/>
            </a:ln>
          </p:spPr>
          <p:txBody>
            <a:bodyPr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endParaRPr lang="zh-CN" altLang="zh-CN" dirty="0">
                <a:latin typeface="Times New Roman" panose="02020603050405020304" pitchFamily="18" charset="0"/>
                <a:ea typeface="宋体" panose="02010600030101010101" pitchFamily="2" charset="-122"/>
              </a:endParaRPr>
            </a:p>
          </p:txBody>
        </p:sp>
        <p:sp>
          <p:nvSpPr>
            <p:cNvPr id="66651" name="Text Box 88"/>
            <p:cNvSpPr txBox="1"/>
            <p:nvPr/>
          </p:nvSpPr>
          <p:spPr>
            <a:xfrm>
              <a:off x="7527987" y="3733819"/>
              <a:ext cx="599407" cy="355139"/>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o4</a:t>
              </a:r>
              <a:endParaRPr lang="zh-CN" altLang="zh-CN">
                <a:latin typeface="Times New Roman" panose="02020603050405020304" pitchFamily="18" charset="0"/>
                <a:ea typeface="宋体" panose="02010600030101010101" pitchFamily="2" charset="-122"/>
              </a:endParaRPr>
            </a:p>
          </p:txBody>
        </p:sp>
        <p:sp>
          <p:nvSpPr>
            <p:cNvPr id="66652" name="Text Box 89"/>
            <p:cNvSpPr txBox="1"/>
            <p:nvPr/>
          </p:nvSpPr>
          <p:spPr>
            <a:xfrm>
              <a:off x="5645195" y="3732369"/>
              <a:ext cx="526706" cy="394277"/>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6653" name="Text Box 90"/>
            <p:cNvSpPr txBox="1"/>
            <p:nvPr/>
          </p:nvSpPr>
          <p:spPr>
            <a:xfrm>
              <a:off x="6252020" y="3384478"/>
              <a:ext cx="615728" cy="545030"/>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6654" name="Text Box 91"/>
            <p:cNvSpPr txBox="1"/>
            <p:nvPr/>
          </p:nvSpPr>
          <p:spPr>
            <a:xfrm>
              <a:off x="5573978" y="3188789"/>
              <a:ext cx="462909" cy="35369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55" name="Text Box 92"/>
            <p:cNvSpPr txBox="1"/>
            <p:nvPr/>
          </p:nvSpPr>
          <p:spPr>
            <a:xfrm>
              <a:off x="5562109" y="4267253"/>
              <a:ext cx="462909" cy="35513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61" name="Oval 93"/>
            <p:cNvSpPr>
              <a:spLocks noChangeArrowheads="1"/>
            </p:cNvSpPr>
            <p:nvPr/>
          </p:nvSpPr>
          <p:spPr bwMode="auto">
            <a:xfrm>
              <a:off x="5964186" y="3232276"/>
              <a:ext cx="53413" cy="57982"/>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6657" name="Group 94"/>
            <p:cNvGrpSpPr/>
            <p:nvPr/>
          </p:nvGrpSpPr>
          <p:grpSpPr>
            <a:xfrm flipH="1" flipV="1">
              <a:off x="6695762" y="3507094"/>
              <a:ext cx="261356" cy="258993"/>
              <a:chOff x="4472" y="8671"/>
              <a:chExt cx="314" cy="287"/>
            </a:xfrm>
          </p:grpSpPr>
          <p:sp>
            <p:nvSpPr>
              <p:cNvPr id="109663" name="Line 95"/>
              <p:cNvSpPr>
                <a:spLocks noChangeShapeType="1"/>
              </p:cNvSpPr>
              <p:nvPr/>
            </p:nvSpPr>
            <p:spPr bwMode="auto">
              <a:xfrm flipH="1">
                <a:off x="4472" y="8681"/>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64" name="AutoShape 96"/>
              <p:cNvSpPr>
                <a:spLocks noChangeArrowheads="1"/>
              </p:cNvSpPr>
              <p:nvPr/>
            </p:nvSpPr>
            <p:spPr bwMode="auto">
              <a:xfrm>
                <a:off x="4487" y="8679"/>
                <a:ext cx="285" cy="275"/>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65" name="Line 97"/>
              <p:cNvSpPr>
                <a:spLocks noChangeShapeType="1"/>
              </p:cNvSpPr>
              <p:nvPr/>
            </p:nvSpPr>
            <p:spPr bwMode="auto">
              <a:xfrm rot="16200000" flipH="1">
                <a:off x="4414" y="8726"/>
                <a:ext cx="119"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6661" name="Group 98"/>
            <p:cNvGrpSpPr/>
            <p:nvPr/>
          </p:nvGrpSpPr>
          <p:grpSpPr>
            <a:xfrm flipH="1" flipV="1">
              <a:off x="6695762" y="4089150"/>
              <a:ext cx="261356" cy="258993"/>
              <a:chOff x="4472" y="8671"/>
              <a:chExt cx="314" cy="287"/>
            </a:xfrm>
          </p:grpSpPr>
          <p:sp>
            <p:nvSpPr>
              <p:cNvPr id="109667" name="Line 99"/>
              <p:cNvSpPr>
                <a:spLocks noChangeShapeType="1"/>
              </p:cNvSpPr>
              <p:nvPr/>
            </p:nvSpPr>
            <p:spPr bwMode="auto">
              <a:xfrm flipH="1">
                <a:off x="4472" y="8680"/>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68" name="AutoShape 100"/>
              <p:cNvSpPr>
                <a:spLocks noChangeArrowheads="1"/>
              </p:cNvSpPr>
              <p:nvPr/>
            </p:nvSpPr>
            <p:spPr bwMode="auto">
              <a:xfrm>
                <a:off x="4487" y="8679"/>
                <a:ext cx="285" cy="279"/>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69" name="Line 101"/>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09670" name="Line 102"/>
            <p:cNvSpPr>
              <a:spLocks noChangeShapeType="1"/>
            </p:cNvSpPr>
            <p:nvPr/>
          </p:nvSpPr>
          <p:spPr bwMode="auto">
            <a:xfrm>
              <a:off x="6016116" y="4618043"/>
              <a:ext cx="1330862"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71" name="Rectangle 103"/>
            <p:cNvSpPr>
              <a:spLocks noChangeArrowheads="1"/>
            </p:cNvSpPr>
            <p:nvPr/>
          </p:nvSpPr>
          <p:spPr bwMode="auto">
            <a:xfrm rot="16200000">
              <a:off x="6384812" y="3116419"/>
              <a:ext cx="126110" cy="305638"/>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67" name="Text Box 104"/>
            <p:cNvSpPr txBox="1"/>
            <p:nvPr/>
          </p:nvSpPr>
          <p:spPr>
            <a:xfrm>
              <a:off x="7298016" y="3283009"/>
              <a:ext cx="462909" cy="35514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6668" name="Text Box 105"/>
            <p:cNvSpPr txBox="1"/>
            <p:nvPr/>
          </p:nvSpPr>
          <p:spPr>
            <a:xfrm>
              <a:off x="7323239" y="4023729"/>
              <a:ext cx="461425" cy="355139"/>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09674" name="Line 106"/>
            <p:cNvSpPr>
              <a:spLocks noChangeShapeType="1"/>
            </p:cNvSpPr>
            <p:nvPr/>
          </p:nvSpPr>
          <p:spPr bwMode="auto">
            <a:xfrm flipV="1">
              <a:off x="6829173" y="3267065"/>
              <a:ext cx="0" cy="135387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75" name="Line 107"/>
            <p:cNvSpPr>
              <a:spLocks noChangeShapeType="1"/>
            </p:cNvSpPr>
            <p:nvPr/>
          </p:nvSpPr>
          <p:spPr bwMode="auto">
            <a:xfrm flipV="1">
              <a:off x="7352912" y="3267065"/>
              <a:ext cx="0" cy="135387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09676" name="Rectangle 108"/>
            <p:cNvSpPr>
              <a:spLocks noChangeArrowheads="1"/>
            </p:cNvSpPr>
            <p:nvPr/>
          </p:nvSpPr>
          <p:spPr bwMode="auto">
            <a:xfrm rot="10800000">
              <a:off x="7300984" y="3739617"/>
              <a:ext cx="115727" cy="330497"/>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6672" name="Text Box 109"/>
            <p:cNvSpPr txBox="1"/>
            <p:nvPr/>
          </p:nvSpPr>
          <p:spPr>
            <a:xfrm>
              <a:off x="6237184" y="3968646"/>
              <a:ext cx="583087" cy="427616"/>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09678" name="Oval 110"/>
            <p:cNvSpPr>
              <a:spLocks noChangeArrowheads="1"/>
            </p:cNvSpPr>
            <p:nvPr/>
          </p:nvSpPr>
          <p:spPr bwMode="auto">
            <a:xfrm>
              <a:off x="5952317" y="4586153"/>
              <a:ext cx="53413" cy="57982"/>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aphicFrame>
        <p:nvGraphicFramePr>
          <p:cNvPr id="109679" name="Object 111"/>
          <p:cNvGraphicFramePr>
            <a:graphicFrameLocks noChangeAspect="1"/>
          </p:cNvGraphicFramePr>
          <p:nvPr/>
        </p:nvGraphicFramePr>
        <p:xfrm>
          <a:off x="349250" y="5041900"/>
          <a:ext cx="8578850" cy="1087438"/>
        </p:xfrm>
        <a:graphic>
          <a:graphicData uri="http://schemas.openxmlformats.org/presentationml/2006/ole">
            <mc:AlternateContent xmlns:mc="http://schemas.openxmlformats.org/markup-compatibility/2006">
              <mc:Choice xmlns:v="urn:schemas-microsoft-com:vml" Requires="v">
                <p:oleObj spid="_x0000_s11269" r:id="rId4" imgW="4533900" imgH="457200" progId="Equation.3">
                  <p:embed/>
                </p:oleObj>
              </mc:Choice>
              <mc:Fallback>
                <p:oleObj r:id="rId4" imgW="4533900" imgH="457200" progId="Equation.3">
                  <p:embed/>
                  <p:pic>
                    <p:nvPicPr>
                      <p:cNvPr id="0" name="图片 3089"/>
                      <p:cNvPicPr/>
                      <p:nvPr/>
                    </p:nvPicPr>
                    <p:blipFill>
                      <a:blip r:embed="rId5"/>
                      <a:stretch>
                        <a:fillRect/>
                      </a:stretch>
                    </p:blipFill>
                    <p:spPr>
                      <a:xfrm>
                        <a:off x="349250" y="5041900"/>
                        <a:ext cx="8578850" cy="1087438"/>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09679"/>
                                        </p:tgtEl>
                                        <p:attrNameLst>
                                          <p:attrName>style.visibility</p:attrName>
                                        </p:attrNameLst>
                                      </p:cBhvr>
                                      <p:to>
                                        <p:strVal val="visible"/>
                                      </p:to>
                                    </p:set>
                                    <p:animEffect transition="in" filter="blinds(horizontal)">
                                      <p:cBhvr>
                                        <p:cTn id="27" dur="500"/>
                                        <p:tgtEl>
                                          <p:spTgt spid="1096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67586" name="AutoShape 1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7587" name="AutoShape 1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7588" name="AutoShape 1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 name="组合 69"/>
          <p:cNvGrpSpPr/>
          <p:nvPr/>
        </p:nvGrpSpPr>
        <p:grpSpPr>
          <a:xfrm>
            <a:off x="1422400" y="368300"/>
            <a:ext cx="3006725" cy="1890713"/>
            <a:chOff x="1654175" y="233645"/>
            <a:chExt cx="2782810" cy="1691993"/>
          </a:xfrm>
        </p:grpSpPr>
        <p:sp>
          <p:nvSpPr>
            <p:cNvPr id="67590" name="Text Box 4"/>
            <p:cNvSpPr txBox="1"/>
            <p:nvPr/>
          </p:nvSpPr>
          <p:spPr>
            <a:xfrm>
              <a:off x="3357067" y="1178377"/>
              <a:ext cx="420213" cy="397782"/>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10597" name="Line 5"/>
            <p:cNvSpPr>
              <a:spLocks noChangeShapeType="1"/>
            </p:cNvSpPr>
            <p:nvPr/>
          </p:nvSpPr>
          <p:spPr bwMode="auto">
            <a:xfrm>
              <a:off x="1921583" y="733713"/>
              <a:ext cx="1733746"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592" name="Text Box 6"/>
            <p:cNvSpPr txBox="1"/>
            <p:nvPr/>
          </p:nvSpPr>
          <p:spPr>
            <a:xfrm>
              <a:off x="2177237" y="233645"/>
              <a:ext cx="471638" cy="373631"/>
            </a:xfrm>
            <a:prstGeom prst="rect">
              <a:avLst/>
            </a:prstGeom>
            <a:noFill/>
            <a:ln w="9525">
              <a:noFill/>
            </a:ln>
          </p:spPr>
          <p:txBody>
            <a:bodyPr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endParaRPr lang="zh-CN" altLang="zh-CN" dirty="0">
                <a:latin typeface="Times New Roman" panose="02020603050405020304" pitchFamily="18" charset="0"/>
                <a:ea typeface="宋体" panose="02010600030101010101" pitchFamily="2" charset="-122"/>
              </a:endParaRPr>
            </a:p>
          </p:txBody>
        </p:sp>
        <p:sp>
          <p:nvSpPr>
            <p:cNvPr id="67593" name="Text Box 7"/>
            <p:cNvSpPr txBox="1"/>
            <p:nvPr/>
          </p:nvSpPr>
          <p:spPr>
            <a:xfrm>
              <a:off x="3836051" y="1243727"/>
              <a:ext cx="600934" cy="375051"/>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o1</a:t>
              </a:r>
              <a:endParaRPr lang="zh-CN" altLang="zh-CN">
                <a:latin typeface="Times New Roman" panose="02020603050405020304" pitchFamily="18" charset="0"/>
                <a:ea typeface="宋体" panose="02010600030101010101" pitchFamily="2" charset="-122"/>
              </a:endParaRPr>
            </a:p>
          </p:txBody>
        </p:sp>
        <p:sp>
          <p:nvSpPr>
            <p:cNvPr id="67594" name="Text Box 8"/>
            <p:cNvSpPr txBox="1"/>
            <p:nvPr/>
          </p:nvSpPr>
          <p:spPr>
            <a:xfrm>
              <a:off x="1724700" y="1056201"/>
              <a:ext cx="528940" cy="416250"/>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7595" name="Text Box 9"/>
            <p:cNvSpPr txBox="1"/>
            <p:nvPr/>
          </p:nvSpPr>
          <p:spPr>
            <a:xfrm>
              <a:off x="2208093" y="1354537"/>
              <a:ext cx="653828" cy="544108"/>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7596" name="Text Box 10"/>
            <p:cNvSpPr txBox="1"/>
            <p:nvPr/>
          </p:nvSpPr>
          <p:spPr>
            <a:xfrm>
              <a:off x="1679153" y="668363"/>
              <a:ext cx="464291" cy="375051"/>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597" name="Text Box 11"/>
            <p:cNvSpPr txBox="1"/>
            <p:nvPr/>
          </p:nvSpPr>
          <p:spPr>
            <a:xfrm>
              <a:off x="1654175" y="1522174"/>
              <a:ext cx="464291" cy="375051"/>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04" name="Oval 12"/>
            <p:cNvSpPr>
              <a:spLocks noChangeArrowheads="1"/>
            </p:cNvSpPr>
            <p:nvPr/>
          </p:nvSpPr>
          <p:spPr bwMode="auto">
            <a:xfrm>
              <a:off x="1868689" y="699618"/>
              <a:ext cx="54364" cy="62509"/>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7599" name="Group 13"/>
            <p:cNvGrpSpPr/>
            <p:nvPr/>
          </p:nvGrpSpPr>
          <p:grpSpPr>
            <a:xfrm>
              <a:off x="2602349" y="1133700"/>
              <a:ext cx="261853" cy="273509"/>
              <a:chOff x="4472" y="8671"/>
              <a:chExt cx="314" cy="287"/>
            </a:xfrm>
          </p:grpSpPr>
          <p:sp>
            <p:nvSpPr>
              <p:cNvPr id="110606" name="Line 14"/>
              <p:cNvSpPr>
                <a:spLocks noChangeShapeType="1"/>
              </p:cNvSpPr>
              <p:nvPr/>
            </p:nvSpPr>
            <p:spPr bwMode="auto">
              <a:xfrm flipH="1">
                <a:off x="4470" y="8682"/>
                <a:ext cx="322"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07" name="AutoShape 15"/>
              <p:cNvSpPr>
                <a:spLocks noChangeArrowheads="1"/>
              </p:cNvSpPr>
              <p:nvPr/>
            </p:nvSpPr>
            <p:spPr bwMode="auto">
              <a:xfrm>
                <a:off x="4487" y="8679"/>
                <a:ext cx="284" cy="279"/>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08" name="Line 16"/>
              <p:cNvSpPr>
                <a:spLocks noChangeShapeType="1"/>
              </p:cNvSpPr>
              <p:nvPr/>
            </p:nvSpPr>
            <p:spPr bwMode="auto">
              <a:xfrm rot="16200000" flipH="1">
                <a:off x="4408" y="8726"/>
                <a:ext cx="119"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7603" name="Group 17"/>
            <p:cNvGrpSpPr/>
            <p:nvPr/>
          </p:nvGrpSpPr>
          <p:grpSpPr>
            <a:xfrm>
              <a:off x="3065177" y="1119405"/>
              <a:ext cx="261853" cy="273509"/>
              <a:chOff x="4472" y="8671"/>
              <a:chExt cx="314" cy="287"/>
            </a:xfrm>
          </p:grpSpPr>
          <p:sp>
            <p:nvSpPr>
              <p:cNvPr id="110610" name="Line 18"/>
              <p:cNvSpPr>
                <a:spLocks noChangeShapeType="1"/>
              </p:cNvSpPr>
              <p:nvPr/>
            </p:nvSpPr>
            <p:spPr bwMode="auto">
              <a:xfrm flipH="1">
                <a:off x="4470" y="8678"/>
                <a:ext cx="322"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11" name="AutoShape 19"/>
              <p:cNvSpPr>
                <a:spLocks noChangeArrowheads="1"/>
              </p:cNvSpPr>
              <p:nvPr/>
            </p:nvSpPr>
            <p:spPr bwMode="auto">
              <a:xfrm>
                <a:off x="4487" y="8678"/>
                <a:ext cx="284" cy="280"/>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12" name="Line 20"/>
              <p:cNvSpPr>
                <a:spLocks noChangeShapeType="1"/>
              </p:cNvSpPr>
              <p:nvPr/>
            </p:nvSpPr>
            <p:spPr bwMode="auto">
              <a:xfrm rot="16200000" flipH="1">
                <a:off x="4409" y="8730"/>
                <a:ext cx="122"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10613" name="Line 21"/>
            <p:cNvSpPr>
              <a:spLocks noChangeShapeType="1"/>
            </p:cNvSpPr>
            <p:nvPr/>
          </p:nvSpPr>
          <p:spPr bwMode="auto">
            <a:xfrm>
              <a:off x="1921583" y="1892963"/>
              <a:ext cx="1717585"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14" name="Rectangle 22"/>
            <p:cNvSpPr>
              <a:spLocks noChangeArrowheads="1"/>
            </p:cNvSpPr>
            <p:nvPr/>
          </p:nvSpPr>
          <p:spPr bwMode="auto">
            <a:xfrm rot="16200000">
              <a:off x="2286776" y="586587"/>
              <a:ext cx="133541" cy="30561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09" name="Text Box 23"/>
            <p:cNvSpPr txBox="1"/>
            <p:nvPr/>
          </p:nvSpPr>
          <p:spPr>
            <a:xfrm>
              <a:off x="3605374" y="769230"/>
              <a:ext cx="464291" cy="37363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10" name="Text Box 24"/>
            <p:cNvSpPr txBox="1"/>
            <p:nvPr/>
          </p:nvSpPr>
          <p:spPr>
            <a:xfrm>
              <a:off x="3630353" y="1550587"/>
              <a:ext cx="464291" cy="375051"/>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17" name="Line 25"/>
            <p:cNvSpPr>
              <a:spLocks noChangeShapeType="1"/>
            </p:cNvSpPr>
            <p:nvPr/>
          </p:nvSpPr>
          <p:spPr bwMode="auto">
            <a:xfrm flipV="1">
              <a:off x="2735563" y="736555"/>
              <a:ext cx="0" cy="1143623"/>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18" name="Line 26"/>
            <p:cNvSpPr>
              <a:spLocks noChangeShapeType="1"/>
            </p:cNvSpPr>
            <p:nvPr/>
          </p:nvSpPr>
          <p:spPr bwMode="auto">
            <a:xfrm flipV="1">
              <a:off x="3661207" y="752182"/>
              <a:ext cx="0" cy="1143622"/>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19" name="Rectangle 27"/>
            <p:cNvSpPr>
              <a:spLocks noChangeArrowheads="1"/>
            </p:cNvSpPr>
            <p:nvPr/>
          </p:nvSpPr>
          <p:spPr bwMode="auto">
            <a:xfrm rot="10800000">
              <a:off x="3608313" y="1194003"/>
              <a:ext cx="117542" cy="348059"/>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14" name="Text Box 28"/>
            <p:cNvSpPr txBox="1"/>
            <p:nvPr/>
          </p:nvSpPr>
          <p:spPr>
            <a:xfrm>
              <a:off x="2772295" y="1399998"/>
              <a:ext cx="652359" cy="453186"/>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10621" name="Oval 29"/>
            <p:cNvSpPr>
              <a:spLocks noChangeArrowheads="1"/>
            </p:cNvSpPr>
            <p:nvPr/>
          </p:nvSpPr>
          <p:spPr bwMode="auto">
            <a:xfrm>
              <a:off x="1856935" y="1857447"/>
              <a:ext cx="54364" cy="62509"/>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22" name="Line 30"/>
            <p:cNvSpPr>
              <a:spLocks noChangeShapeType="1"/>
            </p:cNvSpPr>
            <p:nvPr/>
          </p:nvSpPr>
          <p:spPr bwMode="auto">
            <a:xfrm flipV="1">
              <a:off x="3198385" y="752182"/>
              <a:ext cx="0" cy="1143622"/>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5" name="组合 70"/>
          <p:cNvGrpSpPr/>
          <p:nvPr/>
        </p:nvGrpSpPr>
        <p:grpSpPr>
          <a:xfrm>
            <a:off x="5021263" y="458788"/>
            <a:ext cx="2836862" cy="1890712"/>
            <a:chOff x="5292080" y="278650"/>
            <a:chExt cx="2835315" cy="1890210"/>
          </a:xfrm>
        </p:grpSpPr>
        <p:sp>
          <p:nvSpPr>
            <p:cNvPr id="67618" name="Text Box 32"/>
            <p:cNvSpPr txBox="1"/>
            <p:nvPr/>
          </p:nvSpPr>
          <p:spPr>
            <a:xfrm>
              <a:off x="7011992" y="1492765"/>
              <a:ext cx="529936" cy="406292"/>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10625" name="Line 33"/>
            <p:cNvSpPr>
              <a:spLocks noChangeShapeType="1"/>
            </p:cNvSpPr>
            <p:nvPr/>
          </p:nvSpPr>
          <p:spPr bwMode="auto">
            <a:xfrm>
              <a:off x="5563394" y="762708"/>
              <a:ext cx="1767511"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20" name="Text Box 34"/>
            <p:cNvSpPr txBox="1"/>
            <p:nvPr/>
          </p:nvSpPr>
          <p:spPr>
            <a:xfrm>
              <a:off x="5825189" y="278650"/>
              <a:ext cx="480750" cy="441208"/>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R</a:t>
              </a:r>
              <a:endParaRPr lang="zh-CN" altLang="zh-CN">
                <a:latin typeface="Times New Roman" panose="02020603050405020304" pitchFamily="18" charset="0"/>
                <a:ea typeface="宋体" panose="02010600030101010101" pitchFamily="2" charset="-122"/>
              </a:endParaRPr>
            </a:p>
          </p:txBody>
        </p:sp>
        <p:sp>
          <p:nvSpPr>
            <p:cNvPr id="67621" name="Text Box 35"/>
            <p:cNvSpPr txBox="1"/>
            <p:nvPr/>
          </p:nvSpPr>
          <p:spPr>
            <a:xfrm>
              <a:off x="7514954" y="1364212"/>
              <a:ext cx="612441" cy="442794"/>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o2</a:t>
              </a:r>
              <a:endParaRPr lang="zh-CN" altLang="zh-CN">
                <a:latin typeface="Times New Roman" panose="02020603050405020304" pitchFamily="18" charset="0"/>
                <a:ea typeface="宋体" panose="02010600030101010101" pitchFamily="2" charset="-122"/>
              </a:endParaRPr>
            </a:p>
          </p:txBody>
        </p:sp>
        <p:sp>
          <p:nvSpPr>
            <p:cNvPr id="67622" name="Text Box 36"/>
            <p:cNvSpPr txBox="1"/>
            <p:nvPr/>
          </p:nvSpPr>
          <p:spPr>
            <a:xfrm>
              <a:off x="5365065" y="1143607"/>
              <a:ext cx="536282" cy="490408"/>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7623" name="Text Box 37"/>
            <p:cNvSpPr txBox="1"/>
            <p:nvPr/>
          </p:nvSpPr>
          <p:spPr>
            <a:xfrm>
              <a:off x="5928320" y="1495939"/>
              <a:ext cx="848850" cy="493582"/>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7624" name="Text Box 38"/>
            <p:cNvSpPr txBox="1"/>
            <p:nvPr/>
          </p:nvSpPr>
          <p:spPr>
            <a:xfrm>
              <a:off x="5317466" y="684942"/>
              <a:ext cx="472817" cy="442794"/>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25" name="Text Box 39"/>
            <p:cNvSpPr txBox="1"/>
            <p:nvPr/>
          </p:nvSpPr>
          <p:spPr>
            <a:xfrm>
              <a:off x="5292080" y="1692736"/>
              <a:ext cx="472817" cy="442795"/>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32" name="Oval 40"/>
            <p:cNvSpPr>
              <a:spLocks noChangeArrowheads="1"/>
            </p:cNvSpPr>
            <p:nvPr/>
          </p:nvSpPr>
          <p:spPr bwMode="auto">
            <a:xfrm>
              <a:off x="5511036" y="723032"/>
              <a:ext cx="55532" cy="73006"/>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7627" name="Group 41"/>
            <p:cNvGrpSpPr/>
            <p:nvPr/>
          </p:nvGrpSpPr>
          <p:grpSpPr>
            <a:xfrm>
              <a:off x="6258143" y="1234437"/>
              <a:ext cx="266793" cy="322719"/>
              <a:chOff x="4472" y="8671"/>
              <a:chExt cx="314" cy="287"/>
            </a:xfrm>
          </p:grpSpPr>
          <p:sp>
            <p:nvSpPr>
              <p:cNvPr id="110634" name="Line 42"/>
              <p:cNvSpPr>
                <a:spLocks noChangeShapeType="1"/>
              </p:cNvSpPr>
              <p:nvPr/>
            </p:nvSpPr>
            <p:spPr bwMode="auto">
              <a:xfrm flipH="1">
                <a:off x="4472" y="8679"/>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35" name="AutoShape 43"/>
              <p:cNvSpPr>
                <a:spLocks noChangeArrowheads="1"/>
              </p:cNvSpPr>
              <p:nvPr/>
            </p:nvSpPr>
            <p:spPr bwMode="auto">
              <a:xfrm>
                <a:off x="4487" y="8679"/>
                <a:ext cx="284" cy="279"/>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36" name="Line 44"/>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7631" name="Group 45"/>
            <p:cNvGrpSpPr/>
            <p:nvPr/>
          </p:nvGrpSpPr>
          <p:grpSpPr>
            <a:xfrm flipH="1" flipV="1">
              <a:off x="6729705" y="1217570"/>
              <a:ext cx="266793" cy="322719"/>
              <a:chOff x="4472" y="8671"/>
              <a:chExt cx="314" cy="287"/>
            </a:xfrm>
          </p:grpSpPr>
          <p:sp>
            <p:nvSpPr>
              <p:cNvPr id="110638" name="Line 46"/>
              <p:cNvSpPr>
                <a:spLocks noChangeShapeType="1"/>
              </p:cNvSpPr>
              <p:nvPr/>
            </p:nvSpPr>
            <p:spPr bwMode="auto">
              <a:xfrm flipH="1">
                <a:off x="4472" y="8679"/>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39" name="AutoShape 47"/>
              <p:cNvSpPr>
                <a:spLocks noChangeArrowheads="1"/>
              </p:cNvSpPr>
              <p:nvPr/>
            </p:nvSpPr>
            <p:spPr bwMode="auto">
              <a:xfrm>
                <a:off x="4487" y="8679"/>
                <a:ext cx="284" cy="277"/>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40" name="Line 48"/>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10641" name="Line 49"/>
            <p:cNvSpPr>
              <a:spLocks noChangeShapeType="1"/>
            </p:cNvSpPr>
            <p:nvPr/>
          </p:nvSpPr>
          <p:spPr bwMode="auto">
            <a:xfrm>
              <a:off x="5563394" y="2129184"/>
              <a:ext cx="1751644"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42" name="Rectangle 50"/>
            <p:cNvSpPr>
              <a:spLocks noChangeArrowheads="1"/>
            </p:cNvSpPr>
            <p:nvPr/>
          </p:nvSpPr>
          <p:spPr bwMode="auto">
            <a:xfrm rot="16200000">
              <a:off x="5925124" y="613567"/>
              <a:ext cx="158708" cy="31098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37" name="Text Box 51"/>
            <p:cNvSpPr txBox="1"/>
            <p:nvPr/>
          </p:nvSpPr>
          <p:spPr>
            <a:xfrm>
              <a:off x="7280132" y="803972"/>
              <a:ext cx="472817" cy="441208"/>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38" name="Text Box 52"/>
            <p:cNvSpPr txBox="1"/>
            <p:nvPr/>
          </p:nvSpPr>
          <p:spPr>
            <a:xfrm>
              <a:off x="7305518" y="1727652"/>
              <a:ext cx="472817" cy="441208"/>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45" name="Line 53"/>
            <p:cNvSpPr>
              <a:spLocks noChangeShapeType="1"/>
            </p:cNvSpPr>
            <p:nvPr/>
          </p:nvSpPr>
          <p:spPr bwMode="auto">
            <a:xfrm flipV="1">
              <a:off x="6394790" y="765883"/>
              <a:ext cx="0" cy="1350604"/>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46" name="Line 54"/>
            <p:cNvSpPr>
              <a:spLocks noChangeShapeType="1"/>
            </p:cNvSpPr>
            <p:nvPr/>
          </p:nvSpPr>
          <p:spPr bwMode="auto">
            <a:xfrm flipV="1">
              <a:off x="7337251" y="783341"/>
              <a:ext cx="0" cy="134901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47" name="Rectangle 55"/>
            <p:cNvSpPr>
              <a:spLocks noChangeArrowheads="1"/>
            </p:cNvSpPr>
            <p:nvPr/>
          </p:nvSpPr>
          <p:spPr bwMode="auto">
            <a:xfrm rot="10800000">
              <a:off x="7283306" y="1237245"/>
              <a:ext cx="118998" cy="41264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42" name="Text Box 56"/>
            <p:cNvSpPr txBox="1"/>
            <p:nvPr/>
          </p:nvSpPr>
          <p:spPr>
            <a:xfrm>
              <a:off x="6458256" y="1495939"/>
              <a:ext cx="588642" cy="403118"/>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10649" name="Oval 57"/>
            <p:cNvSpPr>
              <a:spLocks noChangeArrowheads="1"/>
            </p:cNvSpPr>
            <p:nvPr/>
          </p:nvSpPr>
          <p:spPr bwMode="auto">
            <a:xfrm>
              <a:off x="5498342" y="2089506"/>
              <a:ext cx="55532" cy="73006"/>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50" name="Line 58"/>
            <p:cNvSpPr>
              <a:spLocks noChangeShapeType="1"/>
            </p:cNvSpPr>
            <p:nvPr/>
          </p:nvSpPr>
          <p:spPr bwMode="auto">
            <a:xfrm flipV="1">
              <a:off x="6866021" y="783341"/>
              <a:ext cx="0" cy="1349017"/>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8" name="组合 127"/>
          <p:cNvGrpSpPr/>
          <p:nvPr/>
        </p:nvGrpSpPr>
        <p:grpSpPr>
          <a:xfrm>
            <a:off x="1557338" y="2393950"/>
            <a:ext cx="2755900" cy="1755775"/>
            <a:chOff x="2220487" y="2393885"/>
            <a:chExt cx="2756558" cy="1755195"/>
          </a:xfrm>
        </p:grpSpPr>
        <p:sp>
          <p:nvSpPr>
            <p:cNvPr id="67646" name="Text Box 60"/>
            <p:cNvSpPr txBox="1"/>
            <p:nvPr/>
          </p:nvSpPr>
          <p:spPr>
            <a:xfrm>
              <a:off x="3897287" y="3384158"/>
              <a:ext cx="500181" cy="487202"/>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10653" name="Line 61"/>
            <p:cNvSpPr>
              <a:spLocks noChangeShapeType="1"/>
            </p:cNvSpPr>
            <p:nvPr/>
          </p:nvSpPr>
          <p:spPr bwMode="auto">
            <a:xfrm>
              <a:off x="2484075" y="2844586"/>
              <a:ext cx="1719672"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48" name="Text Box 62"/>
            <p:cNvSpPr txBox="1"/>
            <p:nvPr/>
          </p:nvSpPr>
          <p:spPr>
            <a:xfrm>
              <a:off x="2739723" y="2393885"/>
              <a:ext cx="466836" cy="409440"/>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R</a:t>
              </a:r>
              <a:endParaRPr lang="zh-CN" altLang="zh-CN">
                <a:latin typeface="Times New Roman" panose="02020603050405020304" pitchFamily="18" charset="0"/>
                <a:ea typeface="宋体" panose="02010600030101010101" pitchFamily="2" charset="-122"/>
              </a:endParaRPr>
            </a:p>
          </p:txBody>
        </p:sp>
        <p:sp>
          <p:nvSpPr>
            <p:cNvPr id="67649" name="Text Box 63"/>
            <p:cNvSpPr txBox="1"/>
            <p:nvPr/>
          </p:nvSpPr>
          <p:spPr>
            <a:xfrm>
              <a:off x="4381590" y="3403201"/>
              <a:ext cx="595455" cy="409440"/>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o2</a:t>
              </a:r>
              <a:endParaRPr lang="zh-CN" altLang="zh-CN">
                <a:latin typeface="Times New Roman" panose="02020603050405020304" pitchFamily="18" charset="0"/>
                <a:ea typeface="宋体" panose="02010600030101010101" pitchFamily="2" charset="-122"/>
              </a:endParaRPr>
            </a:p>
          </p:txBody>
        </p:sp>
        <p:sp>
          <p:nvSpPr>
            <p:cNvPr id="67650" name="Text Box 64"/>
            <p:cNvSpPr txBox="1"/>
            <p:nvPr/>
          </p:nvSpPr>
          <p:spPr>
            <a:xfrm>
              <a:off x="2290354" y="3196895"/>
              <a:ext cx="524000" cy="455462"/>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7651" name="Text Box 65"/>
            <p:cNvSpPr txBox="1"/>
            <p:nvPr/>
          </p:nvSpPr>
          <p:spPr>
            <a:xfrm>
              <a:off x="2817530" y="3428593"/>
              <a:ext cx="577988" cy="265025"/>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7652" name="Text Box 66"/>
            <p:cNvSpPr txBox="1"/>
            <p:nvPr/>
          </p:nvSpPr>
          <p:spPr>
            <a:xfrm>
              <a:off x="2245893" y="2771585"/>
              <a:ext cx="458897" cy="411027"/>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53" name="Text Box 67"/>
            <p:cNvSpPr txBox="1"/>
            <p:nvPr/>
          </p:nvSpPr>
          <p:spPr>
            <a:xfrm>
              <a:off x="2220487" y="3707901"/>
              <a:ext cx="458897" cy="409440"/>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60" name="Oval 68"/>
            <p:cNvSpPr>
              <a:spLocks noChangeArrowheads="1"/>
            </p:cNvSpPr>
            <p:nvPr/>
          </p:nvSpPr>
          <p:spPr bwMode="auto">
            <a:xfrm>
              <a:off x="2433263" y="2806499"/>
              <a:ext cx="53988" cy="68240"/>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7655" name="Group 69"/>
            <p:cNvGrpSpPr/>
            <p:nvPr/>
          </p:nvGrpSpPr>
          <p:grpSpPr>
            <a:xfrm flipH="1" flipV="1">
              <a:off x="3159716" y="3281402"/>
              <a:ext cx="259382" cy="299667"/>
              <a:chOff x="4472" y="8671"/>
              <a:chExt cx="314" cy="287"/>
            </a:xfrm>
          </p:grpSpPr>
          <p:sp>
            <p:nvSpPr>
              <p:cNvPr id="110662" name="Line 70"/>
              <p:cNvSpPr>
                <a:spLocks noChangeShapeType="1"/>
              </p:cNvSpPr>
              <p:nvPr/>
            </p:nvSpPr>
            <p:spPr bwMode="auto">
              <a:xfrm flipH="1">
                <a:off x="4472" y="8680"/>
                <a:ext cx="33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63" name="AutoShape 71"/>
              <p:cNvSpPr>
                <a:spLocks noChangeArrowheads="1"/>
              </p:cNvSpPr>
              <p:nvPr/>
            </p:nvSpPr>
            <p:spPr bwMode="auto">
              <a:xfrm>
                <a:off x="4487" y="8679"/>
                <a:ext cx="284" cy="281"/>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64" name="Line 72"/>
              <p:cNvSpPr>
                <a:spLocks noChangeShapeType="1"/>
              </p:cNvSpPr>
              <p:nvPr/>
            </p:nvSpPr>
            <p:spPr bwMode="auto">
              <a:xfrm rot="16200000" flipH="1">
                <a:off x="4412" y="8731"/>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7659" name="Group 73"/>
            <p:cNvGrpSpPr/>
            <p:nvPr/>
          </p:nvGrpSpPr>
          <p:grpSpPr>
            <a:xfrm>
              <a:off x="3618178" y="3265740"/>
              <a:ext cx="259382" cy="299667"/>
              <a:chOff x="4472" y="8671"/>
              <a:chExt cx="314" cy="287"/>
            </a:xfrm>
          </p:grpSpPr>
          <p:sp>
            <p:nvSpPr>
              <p:cNvPr id="110666" name="Line 74"/>
              <p:cNvSpPr>
                <a:spLocks noChangeShapeType="1"/>
              </p:cNvSpPr>
              <p:nvPr/>
            </p:nvSpPr>
            <p:spPr bwMode="auto">
              <a:xfrm flipH="1">
                <a:off x="4472" y="8680"/>
                <a:ext cx="33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67" name="AutoShape 75"/>
              <p:cNvSpPr>
                <a:spLocks noChangeArrowheads="1"/>
              </p:cNvSpPr>
              <p:nvPr/>
            </p:nvSpPr>
            <p:spPr bwMode="auto">
              <a:xfrm>
                <a:off x="4487" y="8678"/>
                <a:ext cx="284" cy="280"/>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68" name="Line 76"/>
              <p:cNvSpPr>
                <a:spLocks noChangeShapeType="1"/>
              </p:cNvSpPr>
              <p:nvPr/>
            </p:nvSpPr>
            <p:spPr bwMode="auto">
              <a:xfrm rot="16200000" flipH="1">
                <a:off x="4412" y="8729"/>
                <a:ext cx="120"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10669" name="Line 77"/>
            <p:cNvSpPr>
              <a:spLocks noChangeShapeType="1"/>
            </p:cNvSpPr>
            <p:nvPr/>
          </p:nvSpPr>
          <p:spPr bwMode="auto">
            <a:xfrm>
              <a:off x="2484075" y="4112580"/>
              <a:ext cx="1702206"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70" name="Rectangle 78"/>
            <p:cNvSpPr>
              <a:spLocks noChangeArrowheads="1"/>
            </p:cNvSpPr>
            <p:nvPr/>
          </p:nvSpPr>
          <p:spPr bwMode="auto">
            <a:xfrm rot="16200000">
              <a:off x="2840591" y="2697700"/>
              <a:ext cx="146002" cy="303285"/>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65" name="Text Box 79"/>
            <p:cNvSpPr txBox="1"/>
            <p:nvPr/>
          </p:nvSpPr>
          <p:spPr>
            <a:xfrm>
              <a:off x="4152935" y="2881087"/>
              <a:ext cx="460485" cy="411026"/>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66" name="Text Box 80"/>
            <p:cNvSpPr txBox="1"/>
            <p:nvPr/>
          </p:nvSpPr>
          <p:spPr>
            <a:xfrm>
              <a:off x="4178341" y="3738054"/>
              <a:ext cx="458898" cy="411026"/>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73" name="Line 81"/>
            <p:cNvSpPr>
              <a:spLocks noChangeShapeType="1"/>
            </p:cNvSpPr>
            <p:nvPr/>
          </p:nvSpPr>
          <p:spPr bwMode="auto">
            <a:xfrm flipV="1">
              <a:off x="3292305" y="2847760"/>
              <a:ext cx="0" cy="1252124"/>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74" name="Line 82"/>
            <p:cNvSpPr>
              <a:spLocks noChangeShapeType="1"/>
            </p:cNvSpPr>
            <p:nvPr/>
          </p:nvSpPr>
          <p:spPr bwMode="auto">
            <a:xfrm flipV="1">
              <a:off x="4208512" y="2862043"/>
              <a:ext cx="0" cy="1253711"/>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75" name="Rectangle 83"/>
            <p:cNvSpPr>
              <a:spLocks noChangeArrowheads="1"/>
            </p:cNvSpPr>
            <p:nvPr/>
          </p:nvSpPr>
          <p:spPr bwMode="auto">
            <a:xfrm rot="10800000">
              <a:off x="4156111" y="3331788"/>
              <a:ext cx="115916" cy="382461"/>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70" name="Text Box 84"/>
            <p:cNvSpPr txBox="1"/>
            <p:nvPr/>
          </p:nvSpPr>
          <p:spPr>
            <a:xfrm>
              <a:off x="3311359" y="3474616"/>
              <a:ext cx="544643" cy="399918"/>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10677" name="Oval 85"/>
            <p:cNvSpPr>
              <a:spLocks noChangeArrowheads="1"/>
            </p:cNvSpPr>
            <p:nvPr/>
          </p:nvSpPr>
          <p:spPr bwMode="auto">
            <a:xfrm>
              <a:off x="2420560" y="4074493"/>
              <a:ext cx="53988" cy="68239"/>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78" name="Line 86"/>
            <p:cNvSpPr>
              <a:spLocks noChangeShapeType="1"/>
            </p:cNvSpPr>
            <p:nvPr/>
          </p:nvSpPr>
          <p:spPr bwMode="auto">
            <a:xfrm flipV="1">
              <a:off x="3749614" y="2862043"/>
              <a:ext cx="0" cy="1253711"/>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11" name="组合 128"/>
          <p:cNvGrpSpPr/>
          <p:nvPr/>
        </p:nvGrpSpPr>
        <p:grpSpPr>
          <a:xfrm>
            <a:off x="5111750" y="2362200"/>
            <a:ext cx="2746375" cy="1831975"/>
            <a:chOff x="5697124" y="2258870"/>
            <a:chExt cx="2745305" cy="1831885"/>
          </a:xfrm>
        </p:grpSpPr>
        <p:sp>
          <p:nvSpPr>
            <p:cNvPr id="67674" name="Text Box 88"/>
            <p:cNvSpPr txBox="1"/>
            <p:nvPr/>
          </p:nvSpPr>
          <p:spPr>
            <a:xfrm>
              <a:off x="7361763" y="3392289"/>
              <a:ext cx="629991" cy="441303"/>
            </a:xfrm>
            <a:prstGeom prst="rect">
              <a:avLst/>
            </a:prstGeom>
            <a:noFill/>
            <a:ln w="9525">
              <a:noFill/>
            </a:ln>
          </p:spPr>
          <p:txBody>
            <a:bodyPr lIns="0" tIns="0" rIns="0" bIns="0" anchor="t" anchorCtr="0"/>
            <a:lstStyle/>
            <a:p>
              <a:pPr algn="just">
                <a:buSzTx/>
              </a:pPr>
              <a:r>
                <a:rPr lang="en-US" altLang="zh-CN" i="1" dirty="0">
                  <a:solidFill>
                    <a:srgbClr val="000000"/>
                  </a:solidFill>
                  <a:latin typeface="Times New Roman" panose="02020603050405020304" pitchFamily="18" charset="0"/>
                  <a:ea typeface="宋体" panose="02010600030101010101" pitchFamily="2" charset="-122"/>
                </a:rPr>
                <a:t>R</a:t>
              </a:r>
              <a:r>
                <a:rPr lang="en-US" altLang="zh-CN" baseline="-25000" dirty="0">
                  <a:solidFill>
                    <a:srgbClr val="000000"/>
                  </a:solidFill>
                  <a:latin typeface="Times New Roman" panose="02020603050405020304" pitchFamily="18" charset="0"/>
                  <a:ea typeface="宋体" panose="02010600030101010101" pitchFamily="2" charset="-122"/>
                </a:rPr>
                <a:t>L</a:t>
              </a:r>
              <a:endParaRPr lang="zh-CN" altLang="zh-CN" dirty="0">
                <a:latin typeface="Times New Roman" panose="02020603050405020304" pitchFamily="18" charset="0"/>
                <a:ea typeface="宋体" panose="02010600030101010101" pitchFamily="2" charset="-122"/>
              </a:endParaRPr>
            </a:p>
          </p:txBody>
        </p:sp>
        <p:sp>
          <p:nvSpPr>
            <p:cNvPr id="110681" name="Line 89"/>
            <p:cNvSpPr>
              <a:spLocks noChangeShapeType="1"/>
            </p:cNvSpPr>
            <p:nvPr/>
          </p:nvSpPr>
          <p:spPr bwMode="auto">
            <a:xfrm>
              <a:off x="5960546" y="2728747"/>
              <a:ext cx="1710658"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76" name="Text Box 90"/>
            <p:cNvSpPr txBox="1"/>
            <p:nvPr/>
          </p:nvSpPr>
          <p:spPr>
            <a:xfrm>
              <a:off x="6214447" y="2258870"/>
              <a:ext cx="463369" cy="427017"/>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R</a:t>
              </a:r>
              <a:endParaRPr lang="zh-CN" altLang="zh-CN">
                <a:latin typeface="Times New Roman" panose="02020603050405020304" pitchFamily="18" charset="0"/>
                <a:ea typeface="宋体" panose="02010600030101010101" pitchFamily="2" charset="-122"/>
              </a:endParaRPr>
            </a:p>
          </p:txBody>
        </p:sp>
        <p:sp>
          <p:nvSpPr>
            <p:cNvPr id="67677" name="Text Box 91"/>
            <p:cNvSpPr txBox="1"/>
            <p:nvPr/>
          </p:nvSpPr>
          <p:spPr>
            <a:xfrm>
              <a:off x="7850523" y="3311331"/>
              <a:ext cx="591906" cy="428604"/>
            </a:xfrm>
            <a:prstGeom prst="rect">
              <a:avLst/>
            </a:prstGeom>
            <a:noFill/>
            <a:ln w="9525">
              <a:noFill/>
            </a:ln>
          </p:spPr>
          <p:txBody>
            <a:bodyPr lIns="0" tIns="0" rIns="0" bIns="0"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o2</a:t>
              </a:r>
              <a:endParaRPr lang="zh-CN" altLang="zh-CN">
                <a:latin typeface="Times New Roman" panose="02020603050405020304" pitchFamily="18" charset="0"/>
                <a:ea typeface="宋体" panose="02010600030101010101" pitchFamily="2" charset="-122"/>
              </a:endParaRPr>
            </a:p>
          </p:txBody>
        </p:sp>
        <p:sp>
          <p:nvSpPr>
            <p:cNvPr id="67678" name="Text Box 92"/>
            <p:cNvSpPr txBox="1"/>
            <p:nvPr/>
          </p:nvSpPr>
          <p:spPr>
            <a:xfrm>
              <a:off x="5766947" y="3097029"/>
              <a:ext cx="520497" cy="476227"/>
            </a:xfrm>
            <a:prstGeom prst="rect">
              <a:avLst/>
            </a:prstGeom>
            <a:noFill/>
            <a:ln w="9525">
              <a:noFill/>
            </a:ln>
          </p:spPr>
          <p:txBody>
            <a:bodyPr anchor="t" anchorCtr="0"/>
            <a:lstStyle/>
            <a:p>
              <a:pPr algn="just">
                <a:buSzTx/>
              </a:pPr>
              <a:r>
                <a:rPr lang="en-US" altLang="zh-CN" i="1">
                  <a:solidFill>
                    <a:srgbClr val="000000"/>
                  </a:solidFill>
                  <a:latin typeface="Times New Roman" panose="02020603050405020304" pitchFamily="18" charset="0"/>
                  <a:ea typeface="宋体" panose="02010600030101010101" pitchFamily="2" charset="-122"/>
                </a:rPr>
                <a:t>u</a:t>
              </a:r>
              <a:r>
                <a:rPr lang="en-US" altLang="zh-CN" baseline="-25000">
                  <a:solidFill>
                    <a:srgbClr val="000000"/>
                  </a:solidFill>
                  <a:latin typeface="Times New Roman" panose="02020603050405020304" pitchFamily="18" charset="0"/>
                  <a:ea typeface="宋体" panose="02010600030101010101" pitchFamily="2" charset="-122"/>
                </a:rPr>
                <a:t>i</a:t>
              </a:r>
              <a:endParaRPr lang="zh-CN" altLang="zh-CN">
                <a:latin typeface="Times New Roman" panose="02020603050405020304" pitchFamily="18" charset="0"/>
                <a:ea typeface="宋体" panose="02010600030101010101" pitchFamily="2" charset="-122"/>
              </a:endParaRPr>
            </a:p>
          </p:txBody>
        </p:sp>
        <p:sp>
          <p:nvSpPr>
            <p:cNvPr id="67679" name="Text Box 93"/>
            <p:cNvSpPr txBox="1"/>
            <p:nvPr/>
          </p:nvSpPr>
          <p:spPr>
            <a:xfrm>
              <a:off x="6282684" y="3338317"/>
              <a:ext cx="539540" cy="441303"/>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Z1</a:t>
              </a:r>
              <a:endParaRPr lang="zh-CN" altLang="zh-CN" dirty="0">
                <a:latin typeface="Times New Roman" panose="02020603050405020304" pitchFamily="18" charset="0"/>
                <a:ea typeface="宋体" panose="02010600030101010101" pitchFamily="2" charset="-122"/>
              </a:endParaRPr>
            </a:p>
          </p:txBody>
        </p:sp>
        <p:sp>
          <p:nvSpPr>
            <p:cNvPr id="67680" name="Text Box 94"/>
            <p:cNvSpPr txBox="1"/>
            <p:nvPr/>
          </p:nvSpPr>
          <p:spPr>
            <a:xfrm>
              <a:off x="5722514" y="2654139"/>
              <a:ext cx="457022" cy="427016"/>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81" name="Text Box 95"/>
            <p:cNvSpPr txBox="1"/>
            <p:nvPr/>
          </p:nvSpPr>
          <p:spPr>
            <a:xfrm>
              <a:off x="5697124" y="3630403"/>
              <a:ext cx="457022" cy="427017"/>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688" name="Oval 96"/>
            <p:cNvSpPr>
              <a:spLocks noChangeArrowheads="1"/>
            </p:cNvSpPr>
            <p:nvPr/>
          </p:nvSpPr>
          <p:spPr bwMode="auto">
            <a:xfrm>
              <a:off x="5909766" y="2689062"/>
              <a:ext cx="52368" cy="71433"/>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nvGrpSpPr>
            <p:cNvPr id="67683" name="Group 97"/>
            <p:cNvGrpSpPr/>
            <p:nvPr/>
          </p:nvGrpSpPr>
          <p:grpSpPr>
            <a:xfrm flipH="1" flipV="1">
              <a:off x="6632519" y="3185165"/>
              <a:ext cx="258324" cy="312761"/>
              <a:chOff x="4472" y="8671"/>
              <a:chExt cx="314" cy="287"/>
            </a:xfrm>
          </p:grpSpPr>
          <p:sp>
            <p:nvSpPr>
              <p:cNvPr id="110690" name="Line 98"/>
              <p:cNvSpPr>
                <a:spLocks noChangeShapeType="1"/>
              </p:cNvSpPr>
              <p:nvPr/>
            </p:nvSpPr>
            <p:spPr bwMode="auto">
              <a:xfrm flipH="1">
                <a:off x="4472" y="8678"/>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91" name="AutoShape 99"/>
              <p:cNvSpPr>
                <a:spLocks noChangeArrowheads="1"/>
              </p:cNvSpPr>
              <p:nvPr/>
            </p:nvSpPr>
            <p:spPr bwMode="auto">
              <a:xfrm>
                <a:off x="4488" y="8678"/>
                <a:ext cx="285" cy="280"/>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92" name="Line 100"/>
              <p:cNvSpPr>
                <a:spLocks noChangeShapeType="1"/>
              </p:cNvSpPr>
              <p:nvPr/>
            </p:nvSpPr>
            <p:spPr bwMode="auto">
              <a:xfrm rot="16200000" flipH="1">
                <a:off x="4417" y="8728"/>
                <a:ext cx="118"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pSp>
          <p:nvGrpSpPr>
            <p:cNvPr id="67687" name="Group 101"/>
            <p:cNvGrpSpPr/>
            <p:nvPr/>
          </p:nvGrpSpPr>
          <p:grpSpPr>
            <a:xfrm flipH="1" flipV="1">
              <a:off x="7089110" y="3168819"/>
              <a:ext cx="258324" cy="312761"/>
              <a:chOff x="4472" y="8671"/>
              <a:chExt cx="314" cy="287"/>
            </a:xfrm>
          </p:grpSpPr>
          <p:sp>
            <p:nvSpPr>
              <p:cNvPr id="110694" name="Line 102"/>
              <p:cNvSpPr>
                <a:spLocks noChangeShapeType="1"/>
              </p:cNvSpPr>
              <p:nvPr/>
            </p:nvSpPr>
            <p:spPr bwMode="auto">
              <a:xfrm flipH="1">
                <a:off x="4472" y="8680"/>
                <a:ext cx="314" cy="0"/>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95" name="AutoShape 103"/>
              <p:cNvSpPr>
                <a:spLocks noChangeArrowheads="1"/>
              </p:cNvSpPr>
              <p:nvPr/>
            </p:nvSpPr>
            <p:spPr bwMode="auto">
              <a:xfrm>
                <a:off x="4487" y="8679"/>
                <a:ext cx="284" cy="281"/>
              </a:xfrm>
              <a:prstGeom prst="triangle">
                <a:avLst>
                  <a:gd name="adj" fmla="val 50185"/>
                </a:avLst>
              </a:prstGeom>
              <a:no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96" name="Line 104"/>
              <p:cNvSpPr>
                <a:spLocks noChangeShapeType="1"/>
              </p:cNvSpPr>
              <p:nvPr/>
            </p:nvSpPr>
            <p:spPr bwMode="auto">
              <a:xfrm rot="16200000" flipH="1">
                <a:off x="4408" y="8726"/>
                <a:ext cx="119" cy="0"/>
              </a:xfrm>
              <a:prstGeom prst="line">
                <a:avLst/>
              </a:prstGeom>
              <a:noFill/>
              <a:ln w="9525">
                <a:solidFill>
                  <a:srgbClr val="000000"/>
                </a:solidFill>
                <a:round/>
              </a:ln>
              <a:effectLst/>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sp>
          <p:nvSpPr>
            <p:cNvPr id="110697" name="Line 105"/>
            <p:cNvSpPr>
              <a:spLocks noChangeShapeType="1"/>
            </p:cNvSpPr>
            <p:nvPr/>
          </p:nvSpPr>
          <p:spPr bwMode="auto">
            <a:xfrm>
              <a:off x="5960546" y="4052657"/>
              <a:ext cx="1694789" cy="0"/>
            </a:xfrm>
            <a:prstGeom prst="line">
              <a:avLst/>
            </a:prstGeom>
            <a:noFill/>
            <a:ln w="9525">
              <a:solidFill>
                <a:srgbClr val="000000"/>
              </a:solidFill>
              <a:round/>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698" name="Rectangle 106"/>
            <p:cNvSpPr>
              <a:spLocks noChangeArrowheads="1"/>
            </p:cNvSpPr>
            <p:nvPr/>
          </p:nvSpPr>
          <p:spPr bwMode="auto">
            <a:xfrm rot="16200000">
              <a:off x="6311217" y="2582750"/>
              <a:ext cx="152393" cy="301507"/>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93" name="Text Box 107"/>
            <p:cNvSpPr txBox="1"/>
            <p:nvPr/>
          </p:nvSpPr>
          <p:spPr>
            <a:xfrm>
              <a:off x="7622012" y="2768433"/>
              <a:ext cx="457022" cy="427016"/>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67694" name="Text Box 108"/>
            <p:cNvSpPr txBox="1"/>
            <p:nvPr/>
          </p:nvSpPr>
          <p:spPr>
            <a:xfrm>
              <a:off x="7647402" y="3662151"/>
              <a:ext cx="457022" cy="428604"/>
            </a:xfrm>
            <a:prstGeom prst="rect">
              <a:avLst/>
            </a:prstGeom>
            <a:noFill/>
            <a:ln w="9525">
              <a:noFill/>
            </a:ln>
          </p:spPr>
          <p:txBody>
            <a:bodyPr anchor="t" anchorCtr="0"/>
            <a:lstStyle/>
            <a:p>
              <a:pPr algn="ctr">
                <a:buSzTx/>
              </a:pPr>
              <a:r>
                <a:rPr lang="en-US" altLang="zh-CN" b="1">
                  <a:latin typeface="Times New Roman" panose="02020603050405020304" pitchFamily="18" charset="0"/>
                  <a:ea typeface="宋体" panose="02010600030101010101" pitchFamily="2" charset="-122"/>
                </a:rPr>
                <a:t>–</a:t>
              </a:r>
              <a:endParaRPr lang="zh-CN" altLang="zh-CN">
                <a:latin typeface="Times New Roman" panose="02020603050405020304" pitchFamily="18" charset="0"/>
                <a:ea typeface="宋体" panose="02010600030101010101" pitchFamily="2" charset="-122"/>
              </a:endParaRPr>
            </a:p>
          </p:txBody>
        </p:sp>
        <p:sp>
          <p:nvSpPr>
            <p:cNvPr id="110701" name="Line 109"/>
            <p:cNvSpPr>
              <a:spLocks noChangeShapeType="1"/>
            </p:cNvSpPr>
            <p:nvPr/>
          </p:nvSpPr>
          <p:spPr bwMode="auto">
            <a:xfrm flipV="1">
              <a:off x="6763508" y="2731922"/>
              <a:ext cx="0" cy="1308036"/>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702" name="Line 110"/>
            <p:cNvSpPr>
              <a:spLocks noChangeShapeType="1"/>
            </p:cNvSpPr>
            <p:nvPr/>
          </p:nvSpPr>
          <p:spPr bwMode="auto">
            <a:xfrm flipV="1">
              <a:off x="7677552" y="2747796"/>
              <a:ext cx="0" cy="1308036"/>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703" name="Rectangle 111"/>
            <p:cNvSpPr>
              <a:spLocks noChangeArrowheads="1"/>
            </p:cNvSpPr>
            <p:nvPr/>
          </p:nvSpPr>
          <p:spPr bwMode="auto">
            <a:xfrm rot="10800000">
              <a:off x="7625186" y="3236722"/>
              <a:ext cx="115842" cy="400030"/>
            </a:xfrm>
            <a:prstGeom prst="rect">
              <a:avLst/>
            </a:prstGeom>
            <a:solidFill>
              <a:srgbClr val="FFFFFF"/>
            </a:solidFill>
            <a:ln w="9525">
              <a:solidFill>
                <a:srgbClr val="000000"/>
              </a:solid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67698" name="Text Box 112"/>
            <p:cNvSpPr txBox="1"/>
            <p:nvPr/>
          </p:nvSpPr>
          <p:spPr>
            <a:xfrm>
              <a:off x="6731771" y="3384353"/>
              <a:ext cx="809310" cy="485751"/>
            </a:xfrm>
            <a:prstGeom prst="rect">
              <a:avLst/>
            </a:prstGeom>
            <a:noFill/>
            <a:ln w="9525">
              <a:noFill/>
            </a:ln>
          </p:spPr>
          <p:txBody>
            <a:bodyPr lIns="0" tIns="0" rIns="0" bIns="0" anchor="t" anchorCtr="0"/>
            <a:lstStyle/>
            <a:p>
              <a:pPr algn="just">
                <a:buSzTx/>
              </a:pPr>
              <a:r>
                <a:rPr lang="en-US" altLang="zh-CN" dirty="0">
                  <a:solidFill>
                    <a:srgbClr val="000000"/>
                  </a:solidFill>
                  <a:latin typeface="Times New Roman" panose="02020603050405020304" pitchFamily="18" charset="0"/>
                  <a:ea typeface="宋体" panose="02010600030101010101" pitchFamily="2" charset="-122"/>
                </a:rPr>
                <a:t>D</a:t>
              </a:r>
              <a:r>
                <a:rPr lang="en-US" altLang="zh-CN" baseline="-25000" dirty="0">
                  <a:solidFill>
                    <a:srgbClr val="000000"/>
                  </a:solidFill>
                  <a:latin typeface="Times New Roman" panose="02020603050405020304" pitchFamily="18" charset="0"/>
                  <a:ea typeface="宋体" panose="02010600030101010101" pitchFamily="2" charset="-122"/>
                </a:rPr>
                <a:t>Z2</a:t>
              </a:r>
              <a:endParaRPr lang="zh-CN" altLang="zh-CN" dirty="0">
                <a:latin typeface="Times New Roman" panose="02020603050405020304" pitchFamily="18" charset="0"/>
                <a:ea typeface="宋体" panose="02010600030101010101" pitchFamily="2" charset="-122"/>
              </a:endParaRPr>
            </a:p>
          </p:txBody>
        </p:sp>
        <p:sp>
          <p:nvSpPr>
            <p:cNvPr id="110705" name="Oval 113"/>
            <p:cNvSpPr>
              <a:spLocks noChangeArrowheads="1"/>
            </p:cNvSpPr>
            <p:nvPr/>
          </p:nvSpPr>
          <p:spPr bwMode="auto">
            <a:xfrm>
              <a:off x="5897071" y="4012972"/>
              <a:ext cx="53954" cy="71433"/>
            </a:xfrm>
            <a:prstGeom prst="ellipse">
              <a:avLst/>
            </a:prstGeom>
            <a:noFill/>
            <a:ln w="9525">
              <a:solidFill>
                <a:srgbClr val="000000"/>
              </a:solidFill>
              <a:round/>
            </a:ln>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sp>
          <p:nvSpPr>
            <p:cNvPr id="110706" name="Line 114"/>
            <p:cNvSpPr>
              <a:spLocks noChangeShapeType="1"/>
            </p:cNvSpPr>
            <p:nvPr/>
          </p:nvSpPr>
          <p:spPr bwMode="auto">
            <a:xfrm flipV="1">
              <a:off x="7220530" y="2747796"/>
              <a:ext cx="0" cy="1308036"/>
            </a:xfrm>
            <a:prstGeom prst="line">
              <a:avLst/>
            </a:prstGeom>
            <a:noFill/>
            <a:ln w="9525">
              <a:solidFill>
                <a:srgbClr val="000000"/>
              </a:solidFill>
              <a:round/>
              <a:headEnd type="none" w="sm" len="sm"/>
              <a:tailEnd type="none" w="sm" len="sm"/>
            </a:ln>
            <a:effectLst/>
          </p:spPr>
          <p:txBody>
            <a:bodyPr lIns="90000" tIns="46800" rIns="90000" bIns="46800" anchor="ct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en-US" sz="2400" b="0" i="0" u="none" strike="noStrike" kern="1200" cap="none" spc="0" normalizeH="0" baseline="0" noProof="0">
                <a:ln>
                  <a:noFill/>
                </a:ln>
                <a:solidFill>
                  <a:schemeClr val="tx1"/>
                </a:solidFill>
                <a:effectLst/>
                <a:uLnTx/>
                <a:uFillTx/>
                <a:latin typeface="+mn-lt"/>
                <a:ea typeface="宋体" panose="02010600030101010101" pitchFamily="2" charset="-122"/>
                <a:cs typeface="+mn-cs"/>
              </a:endParaRPr>
            </a:p>
          </p:txBody>
        </p:sp>
      </p:grpSp>
      <p:graphicFrame>
        <p:nvGraphicFramePr>
          <p:cNvPr id="110707" name="Object 115"/>
          <p:cNvGraphicFramePr>
            <a:graphicFrameLocks noChangeAspect="1"/>
          </p:cNvGraphicFramePr>
          <p:nvPr/>
        </p:nvGraphicFramePr>
        <p:xfrm>
          <a:off x="2322513" y="4643438"/>
          <a:ext cx="5489575" cy="1260475"/>
        </p:xfrm>
        <a:graphic>
          <a:graphicData uri="http://schemas.openxmlformats.org/presentationml/2006/ole">
            <mc:AlternateContent xmlns:mc="http://schemas.openxmlformats.org/markup-compatibility/2006">
              <mc:Choice xmlns:v="urn:schemas-microsoft-com:vml" Requires="v">
                <p:oleObj spid="_x0000_s12293" r:id="rId4" imgW="2222500" imgH="457200" progId="Equation.3">
                  <p:embed/>
                </p:oleObj>
              </mc:Choice>
              <mc:Fallback>
                <p:oleObj r:id="rId4" imgW="2222500" imgH="457200" progId="Equation.3">
                  <p:embed/>
                  <p:pic>
                    <p:nvPicPr>
                      <p:cNvPr id="0" name="图片 3075"/>
                      <p:cNvPicPr/>
                      <p:nvPr/>
                    </p:nvPicPr>
                    <p:blipFill>
                      <a:blip r:embed="rId5"/>
                      <a:stretch>
                        <a:fillRect/>
                      </a:stretch>
                    </p:blipFill>
                    <p:spPr>
                      <a:xfrm>
                        <a:off x="2322513" y="4643438"/>
                        <a:ext cx="5489575" cy="126047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0707"/>
                                        </p:tgtEl>
                                        <p:attrNameLst>
                                          <p:attrName>style.visibility</p:attrName>
                                        </p:attrNameLst>
                                      </p:cBhvr>
                                      <p:to>
                                        <p:strVal val="visible"/>
                                      </p:to>
                                    </p:set>
                                    <p:animEffect transition="in" filter="blinds(horizontal)">
                                      <p:cBhvr>
                                        <p:cTn id="27" dur="500"/>
                                        <p:tgtEl>
                                          <p:spTgt spid="1107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25604" name="Text Box 4"/>
          <p:cNvSpPr txBox="1">
            <a:spLocks noChangeArrowheads="1"/>
          </p:cNvSpPr>
          <p:nvPr/>
        </p:nvSpPr>
        <p:spPr bwMode="auto">
          <a:xfrm>
            <a:off x="1691640" y="255905"/>
            <a:ext cx="2717800" cy="565150"/>
          </a:xfrm>
          <a:prstGeom prst="rect">
            <a:avLst/>
          </a:prstGeom>
          <a:noFill/>
          <a:ln w="9525">
            <a:noFill/>
            <a:miter lim="800000"/>
          </a:ln>
          <a:effectLst/>
        </p:spPr>
        <p:txBody>
          <a:bodyPr wrap="square">
            <a:spAutoFit/>
          </a:bodyPr>
          <a:lstStyle/>
          <a:p>
            <a:pPr marR="0" defTabSz="914400">
              <a:lnSpc>
                <a:spcPct val="110000"/>
              </a:lnSpc>
              <a:spcBef>
                <a:spcPct val="5000"/>
              </a:spcBef>
              <a:buClrTx/>
              <a:buSzTx/>
              <a:buFontTx/>
              <a:defRPr/>
            </a:pPr>
            <a:r>
              <a:rPr kumimoji="1" 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已知</a:t>
            </a:r>
          </a:p>
        </p:txBody>
      </p:sp>
      <p:sp>
        <p:nvSpPr>
          <p:cNvPr id="25607" name="Text Box 7"/>
          <p:cNvSpPr txBox="1">
            <a:spLocks noChangeArrowheads="1"/>
          </p:cNvSpPr>
          <p:nvPr/>
        </p:nvSpPr>
        <p:spPr bwMode="auto">
          <a:xfrm>
            <a:off x="569913" y="255746"/>
            <a:ext cx="1211263" cy="521970"/>
          </a:xfrm>
          <a:prstGeom prst="rect">
            <a:avLst/>
          </a:prstGeom>
          <a:noFill/>
          <a:ln w="38100">
            <a:noFill/>
            <a:miter lim="800000"/>
          </a:ln>
          <a:effectLst/>
        </p:spPr>
        <p:txBody>
          <a:bodyPr anchor="ctr">
            <a:spAutoFit/>
          </a:bodyPr>
          <a:lstStyle/>
          <a:p>
            <a:pPr marR="0" algn="ctr" defTabSz="914400">
              <a:spcBef>
                <a:spcPct val="50000"/>
              </a:spcBef>
              <a:buClrTx/>
              <a:buSzTx/>
              <a:buFontTx/>
              <a:defRPr/>
            </a:pP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例</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52241" name="AutoShape 4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2" name="AutoShape 4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43" name="AutoShape 4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aphicFrame>
        <p:nvGraphicFramePr>
          <p:cNvPr id="2" name="对象 1"/>
          <p:cNvGraphicFramePr/>
          <p:nvPr/>
        </p:nvGraphicFramePr>
        <p:xfrm>
          <a:off x="2591435" y="349250"/>
          <a:ext cx="1496060" cy="451485"/>
        </p:xfrm>
        <a:graphic>
          <a:graphicData uri="http://schemas.openxmlformats.org/presentationml/2006/ole">
            <mc:AlternateContent xmlns:mc="http://schemas.openxmlformats.org/markup-compatibility/2006">
              <mc:Choice xmlns:v="urn:schemas-microsoft-com:vml" Requires="v">
                <p:oleObj spid="_x0000_s13325" r:id="rId4" imgW="862965" imgH="228600" progId="Equation.KSEE3">
                  <p:embed/>
                </p:oleObj>
              </mc:Choice>
              <mc:Fallback>
                <p:oleObj r:id="rId4" imgW="862965" imgH="228600" progId="Equation.KSEE3">
                  <p:embed/>
                  <p:pic>
                    <p:nvPicPr>
                      <p:cNvPr id="0" name="图片 3"/>
                      <p:cNvPicPr/>
                      <p:nvPr/>
                    </p:nvPicPr>
                    <p:blipFill>
                      <a:blip r:embed="rId5"/>
                      <a:stretch>
                        <a:fillRect/>
                      </a:stretch>
                    </p:blipFill>
                    <p:spPr>
                      <a:xfrm>
                        <a:off x="2591435" y="349250"/>
                        <a:ext cx="1496060" cy="451485"/>
                      </a:xfrm>
                      <a:prstGeom prst="rect">
                        <a:avLst/>
                      </a:prstGeom>
                    </p:spPr>
                  </p:pic>
                </p:oleObj>
              </mc:Fallback>
            </mc:AlternateContent>
          </a:graphicData>
        </a:graphic>
      </p:graphicFrame>
      <p:sp>
        <p:nvSpPr>
          <p:cNvPr id="22" name="文本框 21"/>
          <p:cNvSpPr txBox="1"/>
          <p:nvPr/>
        </p:nvSpPr>
        <p:spPr>
          <a:xfrm>
            <a:off x="3986530" y="278765"/>
            <a:ext cx="4248785" cy="521970"/>
          </a:xfrm>
          <a:prstGeom prst="rect">
            <a:avLst/>
          </a:prstGeom>
          <a:noFill/>
        </p:spPr>
        <p:txBody>
          <a:bodyPr wrap="square" rtlCol="0" anchor="t">
            <a:spAutoFit/>
          </a:bodyPr>
          <a:lstStyle/>
          <a:p>
            <a:r>
              <a:rPr kumimoji="1" lang="zh-CN" altLang="en-US" sz="2800" b="1" noProof="0" dirty="0">
                <a:ln>
                  <a:noFill/>
                </a:ln>
                <a:effectLst>
                  <a:outerShdw blurRad="38100" dist="38100" dir="2700000" algn="tl">
                    <a:srgbClr val="C0C0C0"/>
                  </a:outerShdw>
                </a:effectLst>
                <a:uLnTx/>
                <a:uFillTx/>
                <a:sym typeface="+mn-ea"/>
              </a:rPr>
              <a:t>，</a:t>
            </a:r>
            <a:r>
              <a:rPr kumimoji="1" lang="en-US" altLang="zh-CN" sz="2800" b="1" noProof="0" dirty="0">
                <a:ln>
                  <a:noFill/>
                </a:ln>
                <a:effectLst>
                  <a:outerShdw blurRad="38100" dist="38100" dir="2700000" algn="tl">
                    <a:srgbClr val="C0C0C0"/>
                  </a:outerShdw>
                </a:effectLst>
                <a:uLnTx/>
                <a:uFillTx/>
                <a:sym typeface="+mn-ea"/>
              </a:rPr>
              <a:t>U</a:t>
            </a:r>
            <a:r>
              <a:rPr kumimoji="1" lang="en-US" altLang="zh-CN" sz="2800" b="1" baseline="-25000" noProof="0" dirty="0">
                <a:ln>
                  <a:noFill/>
                </a:ln>
                <a:effectLst>
                  <a:outerShdw blurRad="38100" dist="38100" dir="2700000" algn="tl">
                    <a:srgbClr val="C0C0C0"/>
                  </a:outerShdw>
                </a:effectLst>
                <a:uLnTx/>
                <a:uFillTx/>
                <a:sym typeface="+mn-ea"/>
              </a:rPr>
              <a:t>Z</a:t>
            </a:r>
            <a:r>
              <a:rPr kumimoji="1" lang="en-US" altLang="zh-CN" sz="2800" b="1" noProof="0" dirty="0">
                <a:effectLst>
                  <a:outerShdw blurRad="38100" dist="38100" dir="2700000" algn="tl">
                    <a:srgbClr val="C0C0C0"/>
                  </a:outerShdw>
                </a:effectLst>
                <a:sym typeface="+mn-ea"/>
              </a:rPr>
              <a:t>=3V</a:t>
            </a:r>
            <a:r>
              <a:rPr kumimoji="1" lang="zh-CN" altLang="en-US" sz="2800" b="1" noProof="0" dirty="0">
                <a:effectLst>
                  <a:outerShdw blurRad="38100" dist="38100" dir="2700000" algn="tl">
                    <a:srgbClr val="C0C0C0"/>
                  </a:outerShdw>
                </a:effectLst>
                <a:sym typeface="+mn-ea"/>
              </a:rPr>
              <a:t>，画输出波形。</a:t>
            </a:r>
            <a:endParaRPr kumimoji="1" lang="en-US" altLang="zh-CN" sz="2800" b="1" baseline="-25000" noProof="0" dirty="0">
              <a:ln>
                <a:noFill/>
              </a:ln>
              <a:effectLst>
                <a:outerShdw blurRad="38100" dist="38100" dir="2700000" algn="tl">
                  <a:srgbClr val="C0C0C0"/>
                </a:outerShdw>
              </a:effectLst>
              <a:uLnTx/>
              <a:uFillTx/>
              <a:sym typeface="+mn-ea"/>
            </a:endParaRPr>
          </a:p>
        </p:txBody>
      </p:sp>
      <p:grpSp>
        <p:nvGrpSpPr>
          <p:cNvPr id="52" name="组合 51"/>
          <p:cNvGrpSpPr/>
          <p:nvPr/>
        </p:nvGrpSpPr>
        <p:grpSpPr>
          <a:xfrm>
            <a:off x="753745" y="1601470"/>
            <a:ext cx="2501900" cy="2001520"/>
            <a:chOff x="1826" y="2353"/>
            <a:chExt cx="3940" cy="3152"/>
          </a:xfrm>
        </p:grpSpPr>
        <p:grpSp>
          <p:nvGrpSpPr>
            <p:cNvPr id="52245" name="Group 55"/>
            <p:cNvGrpSpPr/>
            <p:nvPr/>
          </p:nvGrpSpPr>
          <p:grpSpPr>
            <a:xfrm>
              <a:off x="1826" y="2353"/>
              <a:ext cx="3940" cy="3153"/>
              <a:chOff x="797" y="154"/>
              <a:chExt cx="1576" cy="1261"/>
            </a:xfrm>
          </p:grpSpPr>
          <p:sp>
            <p:nvSpPr>
              <p:cNvPr id="52246" name="Line 50"/>
              <p:cNvSpPr/>
              <p:nvPr/>
            </p:nvSpPr>
            <p:spPr>
              <a:xfrm>
                <a:off x="864" y="1392"/>
                <a:ext cx="1392" cy="0"/>
              </a:xfrm>
              <a:prstGeom prst="line">
                <a:avLst/>
              </a:prstGeom>
              <a:ln w="38100" cap="flat" cmpd="sng">
                <a:solidFill>
                  <a:schemeClr val="tx1"/>
                </a:solidFill>
                <a:prstDash val="solid"/>
                <a:round/>
                <a:headEnd type="none" w="med" len="med"/>
                <a:tailEnd type="none" w="med" len="med"/>
              </a:ln>
            </p:spPr>
          </p:sp>
          <p:sp>
            <p:nvSpPr>
              <p:cNvPr id="52247" name="Line 19"/>
              <p:cNvSpPr/>
              <p:nvPr/>
            </p:nvSpPr>
            <p:spPr>
              <a:xfrm rot="5400000" flipH="1" flipV="1">
                <a:off x="1785" y="67"/>
                <a:ext cx="2" cy="853"/>
              </a:xfrm>
              <a:prstGeom prst="line">
                <a:avLst/>
              </a:prstGeom>
              <a:ln w="38100" cap="flat" cmpd="sng">
                <a:solidFill>
                  <a:schemeClr val="tx1"/>
                </a:solidFill>
                <a:prstDash val="solid"/>
                <a:round/>
                <a:headEnd type="none" w="sm" len="sm"/>
                <a:tailEnd type="none" w="sm" len="sm"/>
              </a:ln>
            </p:spPr>
          </p:sp>
          <p:sp>
            <p:nvSpPr>
              <p:cNvPr id="25623" name="Text Box 23"/>
              <p:cNvSpPr txBox="1">
                <a:spLocks noChangeArrowheads="1"/>
              </p:cNvSpPr>
              <p:nvPr/>
            </p:nvSpPr>
            <p:spPr bwMode="auto">
              <a:xfrm>
                <a:off x="1247" y="154"/>
                <a:ext cx="254" cy="290"/>
              </a:xfrm>
              <a:prstGeom prst="rect">
                <a:avLst/>
              </a:prstGeom>
              <a:noFill/>
              <a:ln w="9525">
                <a:noFill/>
                <a:miter lim="800000"/>
              </a:ln>
              <a:effectLst/>
            </p:spPr>
            <p:txBody>
              <a:bodyPr wrap="none">
                <a:spAutoFit/>
              </a:bodyPr>
              <a:lstStyle/>
              <a:p>
                <a:pPr>
                  <a:spcBef>
                    <a:spcPct val="50000"/>
                  </a:spcBef>
                </a:pPr>
                <a:r>
                  <a:rPr lang="en-US" altLang="zh-CN"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R</a:t>
                </a:r>
                <a:endParaRPr lang="en-US" altLang="zh-CN" b="1" noProof="1">
                  <a:effectLst>
                    <a:outerShdw blurRad="38100" dist="38100" dir="2700000">
                      <a:srgbClr val="FFFFFF"/>
                    </a:outerShdw>
                  </a:effectLst>
                  <a:latin typeface="Times New Roman" panose="02020603050405020304" pitchFamily="18" charset="0"/>
                </a:endParaRPr>
              </a:p>
            </p:txBody>
          </p:sp>
          <p:sp>
            <p:nvSpPr>
              <p:cNvPr id="52258" name="Line 30"/>
              <p:cNvSpPr/>
              <p:nvPr/>
            </p:nvSpPr>
            <p:spPr>
              <a:xfrm flipH="1">
                <a:off x="1792" y="491"/>
                <a:ext cx="0" cy="506"/>
              </a:xfrm>
              <a:prstGeom prst="line">
                <a:avLst/>
              </a:prstGeom>
              <a:ln w="38100" cap="flat" cmpd="sng">
                <a:solidFill>
                  <a:schemeClr val="tx1"/>
                </a:solidFill>
                <a:prstDash val="solid"/>
                <a:round/>
                <a:headEnd type="none" w="med" len="med"/>
                <a:tailEnd type="none" w="med" len="med"/>
              </a:ln>
            </p:spPr>
          </p:sp>
          <p:sp>
            <p:nvSpPr>
              <p:cNvPr id="52259" name="Line 31"/>
              <p:cNvSpPr/>
              <p:nvPr/>
            </p:nvSpPr>
            <p:spPr>
              <a:xfrm>
                <a:off x="1792" y="1134"/>
                <a:ext cx="1" cy="246"/>
              </a:xfrm>
              <a:prstGeom prst="line">
                <a:avLst/>
              </a:prstGeom>
              <a:ln w="38100" cap="flat" cmpd="sng">
                <a:solidFill>
                  <a:schemeClr val="tx1"/>
                </a:solidFill>
                <a:prstDash val="solid"/>
                <a:round/>
                <a:headEnd type="none" w="med" len="med"/>
                <a:tailEnd type="none" w="med" len="med"/>
              </a:ln>
            </p:spPr>
          </p:sp>
          <p:sp>
            <p:nvSpPr>
              <p:cNvPr id="25635" name="Text Box 35"/>
              <p:cNvSpPr txBox="1">
                <a:spLocks noChangeArrowheads="1"/>
              </p:cNvSpPr>
              <p:nvPr/>
            </p:nvSpPr>
            <p:spPr bwMode="auto">
              <a:xfrm>
                <a:off x="2078" y="720"/>
                <a:ext cx="287"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o</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6" name="Text Box 36"/>
              <p:cNvSpPr txBox="1">
                <a:spLocks noChangeArrowheads="1"/>
              </p:cNvSpPr>
              <p:nvPr/>
            </p:nvSpPr>
            <p:spPr bwMode="auto">
              <a:xfrm>
                <a:off x="797" y="768"/>
                <a:ext cx="259" cy="288"/>
              </a:xfrm>
              <a:prstGeom prst="rect">
                <a:avLst/>
              </a:prstGeom>
              <a:noFill/>
              <a:ln w="9525">
                <a:noFill/>
                <a:miter lim="800000"/>
              </a:ln>
              <a:effectLst/>
            </p:spPr>
            <p:txBody>
              <a:bodyPr wrap="none">
                <a:spAutoFit/>
              </a:bodyPr>
              <a:lstStyle/>
              <a:p>
                <a:pPr marR="0" defTabSz="914400">
                  <a:spcBef>
                    <a:spcPct val="50000"/>
                  </a:spcBef>
                  <a:buClrTx/>
                  <a:buSzTx/>
                  <a:buFontTx/>
                  <a:defRPr/>
                </a:pPr>
                <a:r>
                  <a:rPr kumimoji="1" lang="en-US" altLang="zh-CN" b="1" i="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b="1" i="1" kern="1200" cap="none" spc="0" normalizeH="0" baseline="-2500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endPar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25637" name="Text Box 37"/>
              <p:cNvSpPr txBox="1">
                <a:spLocks noChangeArrowheads="1"/>
              </p:cNvSpPr>
              <p:nvPr/>
            </p:nvSpPr>
            <p:spPr bwMode="auto">
              <a:xfrm>
                <a:off x="811" y="494"/>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8" name="Text Box 38"/>
              <p:cNvSpPr txBox="1">
                <a:spLocks noChangeArrowheads="1"/>
              </p:cNvSpPr>
              <p:nvPr/>
            </p:nvSpPr>
            <p:spPr bwMode="auto">
              <a:xfrm>
                <a:off x="2120" y="480"/>
                <a:ext cx="253" cy="288"/>
              </a:xfrm>
              <a:prstGeom prst="rect">
                <a:avLst/>
              </a:prstGeom>
              <a:noFill/>
              <a:ln w="9525">
                <a:noFill/>
                <a:miter lim="800000"/>
              </a:ln>
              <a:effectLst/>
            </p:spPr>
            <p:txBody>
              <a:bodyPr>
                <a:spAutoFit/>
              </a:bodyPr>
              <a:lstStyle/>
              <a:p>
                <a:pPr algn="ctr">
                  <a:spcBef>
                    <a:spcPct val="50000"/>
                  </a:spcBef>
                </a:pPr>
                <a:r>
                  <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cs typeface="+mn-cs"/>
                  </a:rPr>
                  <a:t>+</a:t>
                </a:r>
                <a:endParaRPr lang="en-US" altLang="zh-CN" b="1" noProof="1">
                  <a:solidFill>
                    <a:srgbClr val="FF3300"/>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25639" name="Text Box 39"/>
              <p:cNvSpPr txBox="1">
                <a:spLocks noChangeArrowheads="1"/>
              </p:cNvSpPr>
              <p:nvPr/>
            </p:nvSpPr>
            <p:spPr bwMode="auto">
              <a:xfrm>
                <a:off x="811" y="1092"/>
                <a:ext cx="253"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25640" name="Text Box 40"/>
              <p:cNvSpPr txBox="1">
                <a:spLocks noChangeArrowheads="1"/>
              </p:cNvSpPr>
              <p:nvPr/>
            </p:nvSpPr>
            <p:spPr bwMode="auto">
              <a:xfrm>
                <a:off x="2077" y="1092"/>
                <a:ext cx="254" cy="288"/>
              </a:xfrm>
              <a:prstGeom prst="rect">
                <a:avLst/>
              </a:prstGeom>
              <a:noFill/>
              <a:ln w="9525">
                <a:noFill/>
                <a:miter lim="800000"/>
              </a:ln>
              <a:effectLst/>
            </p:spPr>
            <p:txBody>
              <a:bodyPr>
                <a:spAutoFit/>
              </a:bodyPr>
              <a:lstStyle/>
              <a:p>
                <a:pPr marR="0" algn="ctr" defTabSz="914400">
                  <a:spcBef>
                    <a:spcPct val="50000"/>
                  </a:spcBef>
                  <a:buClrTx/>
                  <a:buSzTx/>
                  <a:buFontTx/>
                  <a:defRPr/>
                </a:pPr>
                <a:r>
                  <a:rPr kumimoji="1" lang="en-US" altLang="zh-CN"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楷体_GB2312" pitchFamily="49" charset="-122"/>
                    <a:cs typeface="+mn-cs"/>
                  </a:rPr>
                  <a:t>–</a:t>
                </a:r>
              </a:p>
            </p:txBody>
          </p:sp>
          <p:sp>
            <p:nvSpPr>
              <p:cNvPr id="52268" name="Line 41"/>
              <p:cNvSpPr/>
              <p:nvPr/>
            </p:nvSpPr>
            <p:spPr>
              <a:xfrm>
                <a:off x="853" y="494"/>
                <a:ext cx="296" cy="0"/>
              </a:xfrm>
              <a:prstGeom prst="line">
                <a:avLst/>
              </a:prstGeom>
              <a:ln w="38100" cap="flat" cmpd="sng">
                <a:solidFill>
                  <a:srgbClr val="000000"/>
                </a:solidFill>
                <a:prstDash val="solid"/>
                <a:round/>
                <a:headEnd type="none" w="med" len="med"/>
                <a:tailEnd type="none" w="med" len="med"/>
              </a:ln>
            </p:spPr>
          </p:sp>
          <p:sp>
            <p:nvSpPr>
              <p:cNvPr id="52269" name="Oval 51"/>
              <p:cNvSpPr/>
              <p:nvPr/>
            </p:nvSpPr>
            <p:spPr>
              <a:xfrm>
                <a:off x="816" y="457"/>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0" name="Oval 52"/>
              <p:cNvSpPr/>
              <p:nvPr/>
            </p:nvSpPr>
            <p:spPr>
              <a:xfrm>
                <a:off x="816" y="1344"/>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1" name="Oval 53"/>
              <p:cNvSpPr/>
              <p:nvPr/>
            </p:nvSpPr>
            <p:spPr>
              <a:xfrm>
                <a:off x="2208" y="455"/>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52272" name="Oval 54"/>
              <p:cNvSpPr/>
              <p:nvPr/>
            </p:nvSpPr>
            <p:spPr>
              <a:xfrm>
                <a:off x="2230" y="1342"/>
                <a:ext cx="48" cy="71"/>
              </a:xfrm>
              <a:prstGeom prst="ellipse">
                <a:avLst/>
              </a:prstGeom>
              <a:noFill/>
              <a:ln w="38100" cap="flat" cmpd="sng">
                <a:solidFill>
                  <a:schemeClr val="tx1"/>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sp>
          <p:nvSpPr>
            <p:cNvPr id="51" name="矩形 50"/>
            <p:cNvSpPr/>
            <p:nvPr/>
          </p:nvSpPr>
          <p:spPr>
            <a:xfrm rot="16200000">
              <a:off x="2876" y="2933"/>
              <a:ext cx="213" cy="496"/>
            </a:xfrm>
            <a:prstGeom prst="rect">
              <a:avLst/>
            </a:prstGeom>
            <a:noFill/>
            <a:ln w="222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grpSp>
        <p:nvGrpSpPr>
          <p:cNvPr id="53" name="Group 14"/>
          <p:cNvGrpSpPr/>
          <p:nvPr/>
        </p:nvGrpSpPr>
        <p:grpSpPr>
          <a:xfrm rot="16200000">
            <a:off x="2005330" y="2933065"/>
            <a:ext cx="625475" cy="351790"/>
            <a:chOff x="709" y="1191"/>
            <a:chExt cx="816" cy="450"/>
          </a:xfrm>
        </p:grpSpPr>
        <p:sp>
          <p:nvSpPr>
            <p:cNvPr id="62479" name="Line 15"/>
            <p:cNvSpPr/>
            <p:nvPr/>
          </p:nvSpPr>
          <p:spPr>
            <a:xfrm rot="5400000">
              <a:off x="1278" y="1641"/>
              <a:ext cx="0" cy="0"/>
            </a:xfrm>
            <a:prstGeom prst="line">
              <a:avLst/>
            </a:prstGeom>
            <a:ln w="25400" cap="flat" cmpd="sng">
              <a:solidFill>
                <a:schemeClr val="tx2"/>
              </a:solidFill>
              <a:prstDash val="solid"/>
              <a:round/>
              <a:headEnd type="none" w="sm" len="sm"/>
              <a:tailEnd type="none" w="med" len="lg"/>
            </a:ln>
          </p:spPr>
        </p:sp>
        <p:sp>
          <p:nvSpPr>
            <p:cNvPr id="62480" name="Line 16"/>
            <p:cNvSpPr/>
            <p:nvPr/>
          </p:nvSpPr>
          <p:spPr>
            <a:xfrm rot="5400000">
              <a:off x="1278" y="1641"/>
              <a:ext cx="0" cy="0"/>
            </a:xfrm>
            <a:prstGeom prst="line">
              <a:avLst/>
            </a:prstGeom>
            <a:ln w="25400" cap="flat" cmpd="sng">
              <a:solidFill>
                <a:schemeClr val="tx2"/>
              </a:solidFill>
              <a:prstDash val="solid"/>
              <a:round/>
              <a:headEnd type="none" w="sm" len="sm"/>
              <a:tailEnd type="none" w="med" len="lg"/>
            </a:ln>
          </p:spPr>
        </p:sp>
        <p:sp>
          <p:nvSpPr>
            <p:cNvPr id="62481" name="Line 17"/>
            <p:cNvSpPr/>
            <p:nvPr/>
          </p:nvSpPr>
          <p:spPr>
            <a:xfrm rot="5400000">
              <a:off x="1239" y="1584"/>
              <a:ext cx="0" cy="90"/>
            </a:xfrm>
            <a:prstGeom prst="line">
              <a:avLst/>
            </a:prstGeom>
            <a:ln w="38100" cap="flat" cmpd="sng">
              <a:solidFill>
                <a:schemeClr val="tx2"/>
              </a:solidFill>
              <a:prstDash val="solid"/>
              <a:round/>
              <a:headEnd type="none" w="sm" len="sm"/>
              <a:tailEnd type="none" w="med" len="lg"/>
            </a:ln>
          </p:spPr>
        </p:sp>
        <p:grpSp>
          <p:nvGrpSpPr>
            <p:cNvPr id="62482" name="Group 18"/>
            <p:cNvGrpSpPr/>
            <p:nvPr/>
          </p:nvGrpSpPr>
          <p:grpSpPr>
            <a:xfrm>
              <a:off x="709" y="1191"/>
              <a:ext cx="816" cy="450"/>
              <a:chOff x="709" y="1191"/>
              <a:chExt cx="816" cy="450"/>
            </a:xfrm>
          </p:grpSpPr>
          <p:sp>
            <p:nvSpPr>
              <p:cNvPr id="62483" name="Line 19"/>
              <p:cNvSpPr/>
              <p:nvPr/>
            </p:nvSpPr>
            <p:spPr>
              <a:xfrm rot="5400000">
                <a:off x="1059" y="1422"/>
                <a:ext cx="438" cy="0"/>
              </a:xfrm>
              <a:prstGeom prst="line">
                <a:avLst/>
              </a:prstGeom>
              <a:ln w="38100" cap="flat" cmpd="sng">
                <a:solidFill>
                  <a:schemeClr val="tx2"/>
                </a:solidFill>
                <a:prstDash val="solid"/>
                <a:round/>
                <a:headEnd type="none" w="sm" len="sm"/>
                <a:tailEnd type="none" w="med" len="lg"/>
              </a:ln>
            </p:spPr>
          </p:sp>
          <p:grpSp>
            <p:nvGrpSpPr>
              <p:cNvPr id="62484" name="Group 20"/>
              <p:cNvGrpSpPr/>
              <p:nvPr/>
            </p:nvGrpSpPr>
            <p:grpSpPr>
              <a:xfrm>
                <a:off x="709" y="1191"/>
                <a:ext cx="816" cy="450"/>
                <a:chOff x="709" y="1191"/>
                <a:chExt cx="816" cy="450"/>
              </a:xfrm>
            </p:grpSpPr>
            <p:sp>
              <p:nvSpPr>
                <p:cNvPr id="62485" name="AutoShape 21"/>
                <p:cNvSpPr/>
                <p:nvPr/>
              </p:nvSpPr>
              <p:spPr>
                <a:xfrm rot="5400000">
                  <a:off x="915" y="1278"/>
                  <a:ext cx="450" cy="276"/>
                </a:xfrm>
                <a:prstGeom prst="triangle">
                  <a:avLst>
                    <a:gd name="adj" fmla="val 50000"/>
                  </a:avLst>
                </a:prstGeom>
                <a:noFill/>
                <a:ln w="38100" cap="flat" cmpd="sng">
                  <a:solidFill>
                    <a:schemeClr val="tx2"/>
                  </a:solidFill>
                  <a:prstDash val="solid"/>
                  <a:miter/>
                  <a:headEnd type="none" w="sm" len="sm"/>
                  <a:tailEnd type="none" w="med" len="lg"/>
                </a:ln>
              </p:spPr>
              <p:txBody>
                <a:bodyPr wrap="squar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2486" name="Line 22"/>
                <p:cNvSpPr/>
                <p:nvPr/>
              </p:nvSpPr>
              <p:spPr>
                <a:xfrm rot="5400000">
                  <a:off x="1117" y="1023"/>
                  <a:ext cx="0" cy="816"/>
                </a:xfrm>
                <a:prstGeom prst="line">
                  <a:avLst/>
                </a:prstGeom>
                <a:ln w="38100" cap="flat" cmpd="sng">
                  <a:solidFill>
                    <a:schemeClr val="tx2"/>
                  </a:solidFill>
                  <a:prstDash val="solid"/>
                  <a:round/>
                  <a:headEnd type="none" w="sm" len="sm"/>
                  <a:tailEnd type="none" w="med" len="lg"/>
                </a:ln>
              </p:spPr>
            </p:sp>
          </p:grpSp>
        </p:grpSp>
      </p:grpSp>
      <p:sp>
        <p:nvSpPr>
          <p:cNvPr id="54" name="文本框 53"/>
          <p:cNvSpPr txBox="1"/>
          <p:nvPr/>
        </p:nvSpPr>
        <p:spPr>
          <a:xfrm>
            <a:off x="1601470" y="2708910"/>
            <a:ext cx="630555" cy="521970"/>
          </a:xfrm>
          <a:prstGeom prst="rect">
            <a:avLst/>
          </a:prstGeom>
          <a:noFill/>
        </p:spPr>
        <p:txBody>
          <a:bodyPr wrap="square" rtlCol="0" anchor="t">
            <a:spAutoFit/>
          </a:bodyPr>
          <a:lstStyle/>
          <a:p>
            <a:r>
              <a:rPr kumimoji="1" lang="en-US" altLang="zh-CN" sz="2800" b="1" noProof="0" dirty="0">
                <a:ln>
                  <a:noFill/>
                </a:ln>
                <a:effectLst>
                  <a:outerShdw blurRad="38100" dist="38100" dir="2700000" algn="tl">
                    <a:srgbClr val="C0C0C0"/>
                  </a:outerShdw>
                </a:effectLst>
                <a:uLnTx/>
                <a:uFillTx/>
                <a:sym typeface="+mn-ea"/>
              </a:rPr>
              <a:t>U</a:t>
            </a:r>
            <a:r>
              <a:rPr kumimoji="1" lang="en-US" altLang="zh-CN" sz="2800" b="1" baseline="-25000" noProof="0" dirty="0">
                <a:ln>
                  <a:noFill/>
                </a:ln>
                <a:effectLst>
                  <a:outerShdw blurRad="38100" dist="38100" dir="2700000" algn="tl">
                    <a:srgbClr val="C0C0C0"/>
                  </a:outerShdw>
                </a:effectLst>
                <a:uLnTx/>
                <a:uFillTx/>
                <a:sym typeface="+mn-ea"/>
              </a:rPr>
              <a:t>Z</a:t>
            </a:r>
          </a:p>
        </p:txBody>
      </p:sp>
      <p:grpSp>
        <p:nvGrpSpPr>
          <p:cNvPr id="55" name="组合 54"/>
          <p:cNvGrpSpPr/>
          <p:nvPr/>
        </p:nvGrpSpPr>
        <p:grpSpPr>
          <a:xfrm>
            <a:off x="3754438" y="1209675"/>
            <a:ext cx="4551363" cy="2357755"/>
            <a:chOff x="4023" y="3598"/>
            <a:chExt cx="7168" cy="3713"/>
          </a:xfrm>
        </p:grpSpPr>
        <p:grpSp>
          <p:nvGrpSpPr>
            <p:cNvPr id="56" name="Group 9"/>
            <p:cNvGrpSpPr/>
            <p:nvPr/>
          </p:nvGrpSpPr>
          <p:grpSpPr>
            <a:xfrm>
              <a:off x="4023" y="3598"/>
              <a:ext cx="7168" cy="3713"/>
              <a:chOff x="364" y="1631"/>
              <a:chExt cx="2867" cy="1485"/>
            </a:xfrm>
          </p:grpSpPr>
          <p:sp>
            <p:nvSpPr>
              <p:cNvPr id="52233" name="Freeform 10"/>
              <p:cNvSpPr/>
              <p:nvPr/>
            </p:nvSpPr>
            <p:spPr>
              <a:xfrm>
                <a:off x="816" y="2109"/>
                <a:ext cx="2026" cy="929"/>
              </a:xfrm>
              <a:custGeom>
                <a:avLst/>
                <a:gdLst/>
                <a:ahLst/>
                <a:cxnLst>
                  <a:cxn ang="0">
                    <a:pos x="0" y="443"/>
                  </a:cxn>
                  <a:cxn ang="0">
                    <a:pos x="248" y="3"/>
                  </a:cxn>
                  <a:cxn ang="0">
                    <a:pos x="500" y="455"/>
                  </a:cxn>
                  <a:cxn ang="0">
                    <a:pos x="500" y="487"/>
                  </a:cxn>
                  <a:cxn ang="0">
                    <a:pos x="512" y="471"/>
                  </a:cxn>
                  <a:cxn ang="0">
                    <a:pos x="500" y="483"/>
                  </a:cxn>
                  <a:cxn ang="0">
                    <a:pos x="520" y="515"/>
                  </a:cxn>
                  <a:cxn ang="0">
                    <a:pos x="544" y="579"/>
                  </a:cxn>
                  <a:cxn ang="0">
                    <a:pos x="552" y="603"/>
                  </a:cxn>
                  <a:cxn ang="0">
                    <a:pos x="745" y="883"/>
                  </a:cxn>
                  <a:cxn ang="0">
                    <a:pos x="993" y="443"/>
                  </a:cxn>
                  <a:cxn ang="0">
                    <a:pos x="1242" y="3"/>
                  </a:cxn>
                  <a:cxn ang="0">
                    <a:pos x="1472" y="459"/>
                  </a:cxn>
                  <a:cxn ang="0">
                    <a:pos x="1520" y="567"/>
                  </a:cxn>
                  <a:cxn ang="0">
                    <a:pos x="1584" y="719"/>
                  </a:cxn>
                  <a:cxn ang="0">
                    <a:pos x="1738" y="883"/>
                  </a:cxn>
                  <a:cxn ang="0">
                    <a:pos x="1986" y="441"/>
                  </a:cxn>
                  <a:cxn ang="0">
                    <a:pos x="1976" y="435"/>
                  </a:cxn>
                  <a:cxn ang="0">
                    <a:pos x="1984" y="427"/>
                  </a:cxn>
                  <a:cxn ang="0">
                    <a:pos x="1980" y="435"/>
                  </a:cxn>
                  <a:cxn ang="0">
                    <a:pos x="1980" y="423"/>
                  </a:cxn>
                  <a:cxn ang="0">
                    <a:pos x="1968" y="431"/>
                  </a:cxn>
                  <a:cxn ang="0">
                    <a:pos x="1995" y="432"/>
                  </a:cxn>
                  <a:cxn ang="0">
                    <a:pos x="1986" y="450"/>
                  </a:cxn>
                </a:cxnLst>
                <a:rect l="0" t="0" r="0" b="0"/>
                <a:pathLst>
                  <a:path w="2026" h="929">
                    <a:moveTo>
                      <a:pt x="0" y="443"/>
                    </a:moveTo>
                    <a:cubicBezTo>
                      <a:pt x="83" y="223"/>
                      <a:pt x="165" y="1"/>
                      <a:pt x="248" y="3"/>
                    </a:cubicBezTo>
                    <a:cubicBezTo>
                      <a:pt x="331" y="5"/>
                      <a:pt x="458" y="374"/>
                      <a:pt x="500" y="455"/>
                    </a:cubicBezTo>
                    <a:cubicBezTo>
                      <a:pt x="542" y="536"/>
                      <a:pt x="498" y="484"/>
                      <a:pt x="500" y="487"/>
                    </a:cubicBezTo>
                    <a:cubicBezTo>
                      <a:pt x="502" y="490"/>
                      <a:pt x="512" y="472"/>
                      <a:pt x="512" y="471"/>
                    </a:cubicBezTo>
                    <a:cubicBezTo>
                      <a:pt x="512" y="470"/>
                      <a:pt x="499" y="476"/>
                      <a:pt x="500" y="483"/>
                    </a:cubicBezTo>
                    <a:cubicBezTo>
                      <a:pt x="501" y="490"/>
                      <a:pt x="513" y="499"/>
                      <a:pt x="520" y="515"/>
                    </a:cubicBezTo>
                    <a:cubicBezTo>
                      <a:pt x="527" y="531"/>
                      <a:pt x="539" y="564"/>
                      <a:pt x="544" y="579"/>
                    </a:cubicBezTo>
                    <a:cubicBezTo>
                      <a:pt x="549" y="594"/>
                      <a:pt x="518" y="552"/>
                      <a:pt x="552" y="603"/>
                    </a:cubicBezTo>
                    <a:cubicBezTo>
                      <a:pt x="586" y="654"/>
                      <a:pt x="672" y="910"/>
                      <a:pt x="745" y="883"/>
                    </a:cubicBezTo>
                    <a:cubicBezTo>
                      <a:pt x="818" y="856"/>
                      <a:pt x="910" y="590"/>
                      <a:pt x="993" y="443"/>
                    </a:cubicBezTo>
                    <a:cubicBezTo>
                      <a:pt x="1076" y="296"/>
                      <a:pt x="1162" y="0"/>
                      <a:pt x="1242" y="3"/>
                    </a:cubicBezTo>
                    <a:cubicBezTo>
                      <a:pt x="1322" y="6"/>
                      <a:pt x="1426" y="365"/>
                      <a:pt x="1472" y="459"/>
                    </a:cubicBezTo>
                    <a:cubicBezTo>
                      <a:pt x="1518" y="553"/>
                      <a:pt x="1501" y="524"/>
                      <a:pt x="1520" y="567"/>
                    </a:cubicBezTo>
                    <a:cubicBezTo>
                      <a:pt x="1539" y="610"/>
                      <a:pt x="1548" y="666"/>
                      <a:pt x="1584" y="719"/>
                    </a:cubicBezTo>
                    <a:cubicBezTo>
                      <a:pt x="1620" y="772"/>
                      <a:pt x="1671" y="929"/>
                      <a:pt x="1738" y="883"/>
                    </a:cubicBezTo>
                    <a:cubicBezTo>
                      <a:pt x="1805" y="837"/>
                      <a:pt x="1946" y="515"/>
                      <a:pt x="1986" y="441"/>
                    </a:cubicBezTo>
                    <a:cubicBezTo>
                      <a:pt x="2026" y="367"/>
                      <a:pt x="1976" y="437"/>
                      <a:pt x="1976" y="435"/>
                    </a:cubicBezTo>
                    <a:cubicBezTo>
                      <a:pt x="1976" y="433"/>
                      <a:pt x="1983" y="427"/>
                      <a:pt x="1984" y="427"/>
                    </a:cubicBezTo>
                    <a:cubicBezTo>
                      <a:pt x="1985" y="427"/>
                      <a:pt x="1981" y="436"/>
                      <a:pt x="1980" y="435"/>
                    </a:cubicBezTo>
                    <a:cubicBezTo>
                      <a:pt x="1979" y="434"/>
                      <a:pt x="1982" y="424"/>
                      <a:pt x="1980" y="423"/>
                    </a:cubicBezTo>
                    <a:cubicBezTo>
                      <a:pt x="1978" y="422"/>
                      <a:pt x="1966" y="430"/>
                      <a:pt x="1968" y="431"/>
                    </a:cubicBezTo>
                    <a:cubicBezTo>
                      <a:pt x="1970" y="432"/>
                      <a:pt x="1992" y="429"/>
                      <a:pt x="1995" y="432"/>
                    </a:cubicBezTo>
                    <a:cubicBezTo>
                      <a:pt x="1998" y="435"/>
                      <a:pt x="1988" y="446"/>
                      <a:pt x="1986" y="450"/>
                    </a:cubicBezTo>
                  </a:path>
                </a:pathLst>
              </a:custGeom>
              <a:noFill/>
              <a:ln w="38100" cap="flat" cmpd="sng">
                <a:solidFill>
                  <a:schemeClr val="tx1"/>
                </a:solidFill>
                <a:prstDash val="solid"/>
                <a:round/>
                <a:headEnd type="none" w="med" len="med"/>
                <a:tailEnd type="none" w="med" len="med"/>
              </a:ln>
            </p:spPr>
            <p:txBody>
              <a:bodyPr/>
              <a:lstStyle/>
              <a:p>
                <a:endParaRPr lang="zh-CN" altLang="en-US"/>
              </a:p>
            </p:txBody>
          </p:sp>
          <p:sp>
            <p:nvSpPr>
              <p:cNvPr id="57"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58" name="Line 12"/>
              <p:cNvSpPr/>
              <p:nvPr/>
            </p:nvSpPr>
            <p:spPr>
              <a:xfrm flipV="1">
                <a:off x="799" y="2540"/>
                <a:ext cx="2432" cy="10"/>
              </a:xfrm>
              <a:prstGeom prst="line">
                <a:avLst/>
              </a:prstGeom>
              <a:ln w="28575" cap="flat" cmpd="sng">
                <a:solidFill>
                  <a:schemeClr val="tx1"/>
                </a:solidFill>
                <a:prstDash val="solid"/>
                <a:round/>
                <a:headEnd type="none" w="med" len="med"/>
                <a:tailEnd type="arrow" w="sm" len="med"/>
              </a:ln>
            </p:spPr>
          </p:sp>
          <p:sp>
            <p:nvSpPr>
              <p:cNvPr id="59"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2238" name="Line 15"/>
              <p:cNvSpPr/>
              <p:nvPr/>
            </p:nvSpPr>
            <p:spPr>
              <a:xfrm>
                <a:off x="800" y="2110"/>
                <a:ext cx="248" cy="0"/>
              </a:xfrm>
              <a:prstGeom prst="line">
                <a:avLst/>
              </a:prstGeom>
              <a:ln w="19050" cap="flat" cmpd="sng">
                <a:solidFill>
                  <a:schemeClr val="tx1"/>
                </a:solidFill>
                <a:prstDash val="sysDot"/>
                <a:round/>
                <a:headEnd type="none" w="med" len="med"/>
                <a:tailEnd type="none" w="med" len="med"/>
              </a:ln>
            </p:spPr>
          </p:sp>
          <p:sp>
            <p:nvSpPr>
              <p:cNvPr id="25616" name="Rectangle 16"/>
              <p:cNvSpPr>
                <a:spLocks noChangeArrowheads="1"/>
              </p:cNvSpPr>
              <p:nvPr/>
            </p:nvSpPr>
            <p:spPr bwMode="auto">
              <a:xfrm>
                <a:off x="368" y="1895"/>
                <a:ext cx="389" cy="329"/>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6V</a:t>
                </a:r>
              </a:p>
            </p:txBody>
          </p:sp>
          <p:sp>
            <p:nvSpPr>
              <p:cNvPr id="62" name="Line 15"/>
              <p:cNvSpPr/>
              <p:nvPr/>
            </p:nvSpPr>
            <p:spPr>
              <a:xfrm>
                <a:off x="786" y="2305"/>
                <a:ext cx="1999" cy="15"/>
              </a:xfrm>
              <a:prstGeom prst="line">
                <a:avLst/>
              </a:prstGeom>
              <a:ln w="19050" cap="flat" cmpd="sng">
                <a:solidFill>
                  <a:schemeClr val="tx1"/>
                </a:solidFill>
                <a:prstDash val="sysDot"/>
                <a:round/>
                <a:headEnd type="none" w="med" len="med"/>
                <a:tailEnd type="none" w="med" len="med"/>
              </a:ln>
            </p:spPr>
          </p:sp>
          <p:sp>
            <p:nvSpPr>
              <p:cNvPr id="63" name="Rectangle 16"/>
              <p:cNvSpPr>
                <a:spLocks noChangeArrowheads="1"/>
              </p:cNvSpPr>
              <p:nvPr/>
            </p:nvSpPr>
            <p:spPr bwMode="auto">
              <a:xfrm>
                <a:off x="364" y="2107"/>
                <a:ext cx="389" cy="329"/>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3V</a:t>
                </a:r>
              </a:p>
            </p:txBody>
          </p:sp>
        </p:grpSp>
        <p:graphicFrame>
          <p:nvGraphicFramePr>
            <p:cNvPr id="60" name="对象 59"/>
            <p:cNvGraphicFramePr/>
            <p:nvPr/>
          </p:nvGraphicFramePr>
          <p:xfrm>
            <a:off x="10106" y="5896"/>
            <a:ext cx="1030" cy="824"/>
          </p:xfrm>
          <a:graphic>
            <a:graphicData uri="http://schemas.openxmlformats.org/presentationml/2006/ole">
              <mc:AlternateContent xmlns:mc="http://schemas.openxmlformats.org/markup-compatibility/2006">
                <mc:Choice xmlns:v="urn:schemas-microsoft-com:vml" Requires="v">
                  <p:oleObj spid="_x0000_s13326" r:id="rId6" imgW="452120" imgH="391795" progId="Equation.KSEE3">
                    <p:embed/>
                  </p:oleObj>
                </mc:Choice>
                <mc:Fallback>
                  <p:oleObj r:id="rId6" imgW="452120" imgH="391795" progId="Equation.KSEE3">
                    <p:embed/>
                    <p:pic>
                      <p:nvPicPr>
                        <p:cNvPr id="0" name="图片 5"/>
                        <p:cNvPicPr/>
                        <p:nvPr/>
                      </p:nvPicPr>
                      <p:blipFill>
                        <a:blip r:embed="rId7"/>
                        <a:stretch>
                          <a:fillRect/>
                        </a:stretch>
                      </p:blipFill>
                      <p:spPr>
                        <a:xfrm>
                          <a:off x="10106" y="5896"/>
                          <a:ext cx="1030" cy="824"/>
                        </a:xfrm>
                        <a:prstGeom prst="rect">
                          <a:avLst/>
                        </a:prstGeom>
                      </p:spPr>
                    </p:pic>
                  </p:oleObj>
                </mc:Fallback>
              </mc:AlternateContent>
            </a:graphicData>
          </a:graphic>
        </p:graphicFrame>
      </p:grpSp>
      <p:grpSp>
        <p:nvGrpSpPr>
          <p:cNvPr id="99" name="组合 98"/>
          <p:cNvGrpSpPr/>
          <p:nvPr/>
        </p:nvGrpSpPr>
        <p:grpSpPr>
          <a:xfrm>
            <a:off x="3754120" y="2213610"/>
            <a:ext cx="4551680" cy="3797300"/>
            <a:chOff x="5912" y="3486"/>
            <a:chExt cx="7168" cy="5980"/>
          </a:xfrm>
        </p:grpSpPr>
        <p:grpSp>
          <p:nvGrpSpPr>
            <p:cNvPr id="64" name="组合 63"/>
            <p:cNvGrpSpPr/>
            <p:nvPr/>
          </p:nvGrpSpPr>
          <p:grpSpPr>
            <a:xfrm>
              <a:off x="5912" y="3486"/>
              <a:ext cx="7168" cy="5981"/>
              <a:chOff x="4023" y="1330"/>
              <a:chExt cx="7168" cy="5981"/>
            </a:xfrm>
          </p:grpSpPr>
          <p:grpSp>
            <p:nvGrpSpPr>
              <p:cNvPr id="65" name="Group 9"/>
              <p:cNvGrpSpPr/>
              <p:nvPr/>
            </p:nvGrpSpPr>
            <p:grpSpPr>
              <a:xfrm>
                <a:off x="4023" y="1330"/>
                <a:ext cx="7168" cy="5981"/>
                <a:chOff x="364" y="724"/>
                <a:chExt cx="2867" cy="2392"/>
              </a:xfrm>
            </p:grpSpPr>
            <p:sp>
              <p:nvSpPr>
                <p:cNvPr id="67" name="Line 11"/>
                <p:cNvSpPr/>
                <p:nvPr/>
              </p:nvSpPr>
              <p:spPr>
                <a:xfrm flipV="1">
                  <a:off x="799" y="1858"/>
                  <a:ext cx="0" cy="1258"/>
                </a:xfrm>
                <a:prstGeom prst="line">
                  <a:avLst/>
                </a:prstGeom>
                <a:ln w="28575" cap="flat" cmpd="sng">
                  <a:solidFill>
                    <a:schemeClr val="tx1"/>
                  </a:solidFill>
                  <a:prstDash val="solid"/>
                  <a:round/>
                  <a:headEnd type="none" w="med" len="med"/>
                  <a:tailEnd type="arrow" w="sm" len="med"/>
                </a:ln>
              </p:spPr>
            </p:sp>
            <p:sp>
              <p:nvSpPr>
                <p:cNvPr id="68" name="Line 12"/>
                <p:cNvSpPr/>
                <p:nvPr/>
              </p:nvSpPr>
              <p:spPr>
                <a:xfrm flipV="1">
                  <a:off x="799" y="2540"/>
                  <a:ext cx="2432" cy="10"/>
                </a:xfrm>
                <a:prstGeom prst="line">
                  <a:avLst/>
                </a:prstGeom>
                <a:ln w="28575" cap="flat" cmpd="sng">
                  <a:solidFill>
                    <a:schemeClr val="tx1"/>
                  </a:solidFill>
                  <a:prstDash val="solid"/>
                  <a:round/>
                  <a:headEnd type="none" w="med" len="med"/>
                  <a:tailEnd type="arrow" w="sm" len="med"/>
                </a:ln>
              </p:spPr>
            </p:sp>
            <p:sp>
              <p:nvSpPr>
                <p:cNvPr id="69" name="Text Box 13"/>
                <p:cNvSpPr txBox="1">
                  <a:spLocks noChangeArrowheads="1"/>
                </p:cNvSpPr>
                <p:nvPr/>
              </p:nvSpPr>
              <p:spPr bwMode="auto">
                <a:xfrm>
                  <a:off x="427" y="1631"/>
                  <a:ext cx="372" cy="329"/>
                </a:xfrm>
                <a:prstGeom prst="rect">
                  <a:avLst/>
                </a:prstGeom>
                <a:noFill/>
                <a:ln w="28575">
                  <a:noFill/>
                  <a:miter lim="800000"/>
                </a:ln>
                <a:effectLst/>
              </p:spPr>
              <p:txBody>
                <a:bodyPr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i</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72" name="Line 15"/>
                <p:cNvSpPr/>
                <p:nvPr/>
              </p:nvSpPr>
              <p:spPr>
                <a:xfrm flipH="1">
                  <a:off x="919" y="724"/>
                  <a:ext cx="11" cy="1803"/>
                </a:xfrm>
                <a:prstGeom prst="line">
                  <a:avLst/>
                </a:prstGeom>
                <a:ln w="19050" cap="flat" cmpd="sng">
                  <a:solidFill>
                    <a:schemeClr val="tx1"/>
                  </a:solidFill>
                  <a:prstDash val="sysDot"/>
                  <a:round/>
                  <a:headEnd type="none" w="med" len="med"/>
                  <a:tailEnd type="none" w="med" len="med"/>
                </a:ln>
              </p:spPr>
            </p:sp>
            <p:sp>
              <p:nvSpPr>
                <p:cNvPr id="73" name="Rectangle 16"/>
                <p:cNvSpPr>
                  <a:spLocks noChangeArrowheads="1"/>
                </p:cNvSpPr>
                <p:nvPr/>
              </p:nvSpPr>
              <p:spPr bwMode="auto">
                <a:xfrm>
                  <a:off x="364" y="2107"/>
                  <a:ext cx="389" cy="329"/>
                </a:xfrm>
                <a:prstGeom prst="rect">
                  <a:avLst/>
                </a:prstGeom>
                <a:noFill/>
                <a:ln w="38100">
                  <a:noFill/>
                  <a:miter lim="800000"/>
                </a:ln>
                <a:effectLst/>
              </p:spPr>
              <p:txBody>
                <a:bodyPr wrap="none"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3V</a:t>
                  </a:r>
                </a:p>
              </p:txBody>
            </p:sp>
            <p:sp>
              <p:nvSpPr>
                <p:cNvPr id="76" name="Line 15"/>
                <p:cNvSpPr/>
                <p:nvPr/>
              </p:nvSpPr>
              <p:spPr>
                <a:xfrm flipH="1">
                  <a:off x="1900" y="752"/>
                  <a:ext cx="11" cy="1803"/>
                </a:xfrm>
                <a:prstGeom prst="line">
                  <a:avLst/>
                </a:prstGeom>
                <a:ln w="19050" cap="flat" cmpd="sng">
                  <a:solidFill>
                    <a:schemeClr val="tx1"/>
                  </a:solidFill>
                  <a:prstDash val="sysDot"/>
                  <a:round/>
                  <a:headEnd type="none" w="med" len="med"/>
                  <a:tailEnd type="none" w="med" len="med"/>
                </a:ln>
              </p:spPr>
            </p:sp>
            <p:sp>
              <p:nvSpPr>
                <p:cNvPr id="77" name="Line 15"/>
                <p:cNvSpPr/>
                <p:nvPr/>
              </p:nvSpPr>
              <p:spPr>
                <a:xfrm flipH="1">
                  <a:off x="2183" y="753"/>
                  <a:ext cx="11" cy="1803"/>
                </a:xfrm>
                <a:prstGeom prst="line">
                  <a:avLst/>
                </a:prstGeom>
                <a:ln w="19050" cap="flat" cmpd="sng">
                  <a:solidFill>
                    <a:schemeClr val="tx1"/>
                  </a:solidFill>
                  <a:prstDash val="sysDot"/>
                  <a:round/>
                  <a:headEnd type="none" w="med" len="med"/>
                  <a:tailEnd type="none" w="med" len="med"/>
                </a:ln>
              </p:spPr>
            </p:sp>
            <p:sp>
              <p:nvSpPr>
                <p:cNvPr id="93" name="Line 15"/>
                <p:cNvSpPr/>
                <p:nvPr/>
              </p:nvSpPr>
              <p:spPr>
                <a:xfrm flipH="1">
                  <a:off x="1191" y="766"/>
                  <a:ext cx="11" cy="1803"/>
                </a:xfrm>
                <a:prstGeom prst="line">
                  <a:avLst/>
                </a:prstGeom>
                <a:ln w="19050" cap="flat" cmpd="sng">
                  <a:solidFill>
                    <a:schemeClr val="tx1"/>
                  </a:solidFill>
                  <a:prstDash val="sysDot"/>
                  <a:round/>
                  <a:headEnd type="none" w="med" len="med"/>
                  <a:tailEnd type="none" w="med" len="med"/>
                </a:ln>
              </p:spPr>
            </p:sp>
          </p:grpSp>
          <p:graphicFrame>
            <p:nvGraphicFramePr>
              <p:cNvPr id="74" name="对象 73"/>
              <p:cNvGraphicFramePr/>
              <p:nvPr/>
            </p:nvGraphicFramePr>
            <p:xfrm>
              <a:off x="10106" y="5896"/>
              <a:ext cx="1030" cy="824"/>
            </p:xfrm>
            <a:graphic>
              <a:graphicData uri="http://schemas.openxmlformats.org/presentationml/2006/ole">
                <mc:AlternateContent xmlns:mc="http://schemas.openxmlformats.org/markup-compatibility/2006">
                  <mc:Choice xmlns:v="urn:schemas-microsoft-com:vml" Requires="v">
                    <p:oleObj spid="_x0000_s13327" r:id="rId8" imgW="452120" imgH="391795" progId="Equation.KSEE3">
                      <p:embed/>
                    </p:oleObj>
                  </mc:Choice>
                  <mc:Fallback>
                    <p:oleObj r:id="rId8" imgW="452120" imgH="391795" progId="Equation.KSEE3">
                      <p:embed/>
                      <p:pic>
                        <p:nvPicPr>
                          <p:cNvPr id="0" name="图片 5"/>
                          <p:cNvPicPr/>
                          <p:nvPr/>
                        </p:nvPicPr>
                        <p:blipFill>
                          <a:blip r:embed="rId7"/>
                          <a:stretch>
                            <a:fillRect/>
                          </a:stretch>
                        </p:blipFill>
                        <p:spPr>
                          <a:xfrm>
                            <a:off x="10106" y="5896"/>
                            <a:ext cx="1030" cy="824"/>
                          </a:xfrm>
                          <a:prstGeom prst="rect">
                            <a:avLst/>
                          </a:prstGeom>
                        </p:spPr>
                      </p:pic>
                    </p:oleObj>
                  </mc:Fallback>
                </mc:AlternateContent>
              </a:graphicData>
            </a:graphic>
          </p:graphicFrame>
        </p:grpSp>
        <p:grpSp>
          <p:nvGrpSpPr>
            <p:cNvPr id="98" name="组合 97"/>
            <p:cNvGrpSpPr/>
            <p:nvPr/>
          </p:nvGrpSpPr>
          <p:grpSpPr>
            <a:xfrm>
              <a:off x="6981" y="7331"/>
              <a:ext cx="3841" cy="721"/>
              <a:chOff x="6981" y="7331"/>
              <a:chExt cx="3841" cy="721"/>
            </a:xfrm>
          </p:grpSpPr>
          <p:sp>
            <p:nvSpPr>
              <p:cNvPr id="80" name="任意多边形 79"/>
              <p:cNvSpPr/>
              <p:nvPr/>
            </p:nvSpPr>
            <p:spPr>
              <a:xfrm>
                <a:off x="6981" y="7356"/>
                <a:ext cx="322" cy="696"/>
              </a:xfrm>
              <a:custGeom>
                <a:avLst/>
                <a:gdLst>
                  <a:gd name="connisteX0" fmla="*/ 0 w 204390"/>
                  <a:gd name="connsiteY0" fmla="*/ 442105 h 442105"/>
                  <a:gd name="connisteX1" fmla="*/ 106680 w 204390"/>
                  <a:gd name="connsiteY1" fmla="*/ 114445 h 442105"/>
                  <a:gd name="connisteX2" fmla="*/ 198120 w 204390"/>
                  <a:gd name="connsiteY2" fmla="*/ 7765 h 442105"/>
                  <a:gd name="connisteX3" fmla="*/ 190500 w 204390"/>
                  <a:gd name="connsiteY3" fmla="*/ 15385 h 442105"/>
                </a:gdLst>
                <a:ahLst/>
                <a:cxnLst>
                  <a:cxn ang="0">
                    <a:pos x="connisteX0" y="connsiteY0"/>
                  </a:cxn>
                  <a:cxn ang="0">
                    <a:pos x="connisteX1" y="connsiteY1"/>
                  </a:cxn>
                  <a:cxn ang="0">
                    <a:pos x="connisteX2" y="connsiteY2"/>
                  </a:cxn>
                  <a:cxn ang="0">
                    <a:pos x="connisteX3" y="connsiteY3"/>
                  </a:cxn>
                </a:cxnLst>
                <a:rect l="l" t="t" r="r" b="b"/>
                <a:pathLst>
                  <a:path w="204390" h="442105">
                    <a:moveTo>
                      <a:pt x="0" y="442105"/>
                    </a:moveTo>
                    <a:cubicBezTo>
                      <a:pt x="19685" y="378605"/>
                      <a:pt x="67310" y="201440"/>
                      <a:pt x="106680" y="114445"/>
                    </a:cubicBezTo>
                    <a:cubicBezTo>
                      <a:pt x="146050" y="27450"/>
                      <a:pt x="181610" y="27450"/>
                      <a:pt x="198120" y="7765"/>
                    </a:cubicBezTo>
                    <a:cubicBezTo>
                      <a:pt x="214630" y="-11920"/>
                      <a:pt x="193675" y="11575"/>
                      <a:pt x="190500" y="15385"/>
                    </a:cubicBezTo>
                  </a:path>
                </a:pathLst>
              </a:custGeom>
              <a:noFill/>
              <a:ln w="25400" cap="flat" cmpd="sng" algn="ctr">
                <a:solidFill>
                  <a:srgbClr val="CC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81" name="任意多边形 80"/>
              <p:cNvSpPr/>
              <p:nvPr/>
            </p:nvSpPr>
            <p:spPr>
              <a:xfrm>
                <a:off x="9430" y="7331"/>
                <a:ext cx="322" cy="696"/>
              </a:xfrm>
              <a:custGeom>
                <a:avLst/>
                <a:gdLst>
                  <a:gd name="connisteX0" fmla="*/ 0 w 204390"/>
                  <a:gd name="connsiteY0" fmla="*/ 442105 h 442105"/>
                  <a:gd name="connisteX1" fmla="*/ 106680 w 204390"/>
                  <a:gd name="connsiteY1" fmla="*/ 114445 h 442105"/>
                  <a:gd name="connisteX2" fmla="*/ 198120 w 204390"/>
                  <a:gd name="connsiteY2" fmla="*/ 7765 h 442105"/>
                  <a:gd name="connisteX3" fmla="*/ 190500 w 204390"/>
                  <a:gd name="connsiteY3" fmla="*/ 15385 h 442105"/>
                </a:gdLst>
                <a:ahLst/>
                <a:cxnLst>
                  <a:cxn ang="0">
                    <a:pos x="connisteX0" y="connsiteY0"/>
                  </a:cxn>
                  <a:cxn ang="0">
                    <a:pos x="connisteX1" y="connsiteY1"/>
                  </a:cxn>
                  <a:cxn ang="0">
                    <a:pos x="connisteX2" y="connsiteY2"/>
                  </a:cxn>
                  <a:cxn ang="0">
                    <a:pos x="connisteX3" y="connsiteY3"/>
                  </a:cxn>
                </a:cxnLst>
                <a:rect l="l" t="t" r="r" b="b"/>
                <a:pathLst>
                  <a:path w="204390" h="442105">
                    <a:moveTo>
                      <a:pt x="0" y="442105"/>
                    </a:moveTo>
                    <a:cubicBezTo>
                      <a:pt x="19685" y="378605"/>
                      <a:pt x="67310" y="201440"/>
                      <a:pt x="106680" y="114445"/>
                    </a:cubicBezTo>
                    <a:cubicBezTo>
                      <a:pt x="146050" y="27450"/>
                      <a:pt x="181610" y="27450"/>
                      <a:pt x="198120" y="7765"/>
                    </a:cubicBezTo>
                    <a:cubicBezTo>
                      <a:pt x="214630" y="-11920"/>
                      <a:pt x="193675" y="11575"/>
                      <a:pt x="190500" y="15385"/>
                    </a:cubicBezTo>
                  </a:path>
                </a:pathLst>
              </a:custGeom>
              <a:noFill/>
              <a:ln w="25400" cap="flat" cmpd="sng" algn="ctr">
                <a:solidFill>
                  <a:srgbClr val="CC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cxnSp>
            <p:nvCxnSpPr>
              <p:cNvPr id="94" name="直接连接符 93"/>
              <p:cNvCxnSpPr/>
              <p:nvPr/>
            </p:nvCxnSpPr>
            <p:spPr>
              <a:xfrm>
                <a:off x="7293" y="7368"/>
                <a:ext cx="686" cy="16"/>
              </a:xfrm>
              <a:prstGeom prst="line">
                <a:avLst/>
              </a:prstGeom>
              <a:solidFill>
                <a:schemeClr val="accent1"/>
              </a:solidFill>
              <a:ln w="25400" cap="flat" cmpd="sng" algn="ctr">
                <a:solidFill>
                  <a:srgbClr val="CC0000"/>
                </a:solidFill>
                <a:prstDash val="solid"/>
                <a:round/>
                <a:headEnd type="none" w="med" len="med"/>
                <a:tailEnd type="none" w="med" len="med"/>
              </a:ln>
            </p:spPr>
          </p:cxnSp>
          <p:cxnSp>
            <p:nvCxnSpPr>
              <p:cNvPr id="95" name="直接连接符 94"/>
              <p:cNvCxnSpPr/>
              <p:nvPr/>
            </p:nvCxnSpPr>
            <p:spPr>
              <a:xfrm>
                <a:off x="9773" y="7352"/>
                <a:ext cx="686" cy="16"/>
              </a:xfrm>
              <a:prstGeom prst="line">
                <a:avLst/>
              </a:prstGeom>
              <a:solidFill>
                <a:schemeClr val="accent1"/>
              </a:solidFill>
              <a:ln w="25400" cap="flat" cmpd="sng" algn="ctr">
                <a:solidFill>
                  <a:srgbClr val="CC0000"/>
                </a:solidFill>
                <a:prstDash val="solid"/>
                <a:round/>
                <a:headEnd type="none" w="med" len="med"/>
                <a:tailEnd type="none" w="med" len="med"/>
              </a:ln>
            </p:spPr>
          </p:cxnSp>
          <p:sp>
            <p:nvSpPr>
              <p:cNvPr id="96" name="任意多边形 95"/>
              <p:cNvSpPr/>
              <p:nvPr/>
            </p:nvSpPr>
            <p:spPr>
              <a:xfrm>
                <a:off x="7969" y="7357"/>
                <a:ext cx="362" cy="667"/>
              </a:xfrm>
              <a:custGeom>
                <a:avLst/>
                <a:gdLst>
                  <a:gd name="connisteX0" fmla="*/ 0 w 229870"/>
                  <a:gd name="connsiteY0" fmla="*/ 755 h 423665"/>
                  <a:gd name="connisteX1" fmla="*/ 133350 w 229870"/>
                  <a:gd name="connsiteY1" fmla="*/ 61715 h 423665"/>
                  <a:gd name="connisteX2" fmla="*/ 229870 w 229870"/>
                  <a:gd name="connsiteY2" fmla="*/ 423665 h 423665"/>
                </a:gdLst>
                <a:ahLst/>
                <a:cxnLst>
                  <a:cxn ang="0">
                    <a:pos x="connisteX0" y="connsiteY0"/>
                  </a:cxn>
                  <a:cxn ang="0">
                    <a:pos x="connisteX1" y="connsiteY1"/>
                  </a:cxn>
                  <a:cxn ang="0">
                    <a:pos x="connisteX2" y="connsiteY2"/>
                  </a:cxn>
                </a:cxnLst>
                <a:rect l="l" t="t" r="r" b="b"/>
                <a:pathLst>
                  <a:path w="229870" h="423666">
                    <a:moveTo>
                      <a:pt x="0" y="756"/>
                    </a:moveTo>
                    <a:cubicBezTo>
                      <a:pt x="24765" y="5836"/>
                      <a:pt x="87630" y="-22739"/>
                      <a:pt x="133350" y="61716"/>
                    </a:cubicBezTo>
                    <a:cubicBezTo>
                      <a:pt x="179070" y="146171"/>
                      <a:pt x="213360" y="352546"/>
                      <a:pt x="229870" y="423666"/>
                    </a:cubicBezTo>
                  </a:path>
                </a:pathLst>
              </a:custGeom>
              <a:noFill/>
              <a:ln w="25400" cap="flat" cmpd="sng" algn="ctr">
                <a:solidFill>
                  <a:srgbClr val="CC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sp>
            <p:nvSpPr>
              <p:cNvPr id="97" name="任意多边形 96"/>
              <p:cNvSpPr/>
              <p:nvPr/>
            </p:nvSpPr>
            <p:spPr>
              <a:xfrm>
                <a:off x="10460" y="7357"/>
                <a:ext cx="362" cy="667"/>
              </a:xfrm>
              <a:custGeom>
                <a:avLst/>
                <a:gdLst>
                  <a:gd name="connisteX0" fmla="*/ 0 w 229870"/>
                  <a:gd name="connsiteY0" fmla="*/ 755 h 423665"/>
                  <a:gd name="connisteX1" fmla="*/ 133350 w 229870"/>
                  <a:gd name="connsiteY1" fmla="*/ 61715 h 423665"/>
                  <a:gd name="connisteX2" fmla="*/ 229870 w 229870"/>
                  <a:gd name="connsiteY2" fmla="*/ 423665 h 423665"/>
                </a:gdLst>
                <a:ahLst/>
                <a:cxnLst>
                  <a:cxn ang="0">
                    <a:pos x="connisteX0" y="connsiteY0"/>
                  </a:cxn>
                  <a:cxn ang="0">
                    <a:pos x="connisteX1" y="connsiteY1"/>
                  </a:cxn>
                  <a:cxn ang="0">
                    <a:pos x="connisteX2" y="connsiteY2"/>
                  </a:cxn>
                </a:cxnLst>
                <a:rect l="l" t="t" r="r" b="b"/>
                <a:pathLst>
                  <a:path w="229870" h="423666">
                    <a:moveTo>
                      <a:pt x="0" y="756"/>
                    </a:moveTo>
                    <a:cubicBezTo>
                      <a:pt x="24765" y="5836"/>
                      <a:pt x="87630" y="-22739"/>
                      <a:pt x="133350" y="61716"/>
                    </a:cubicBezTo>
                    <a:cubicBezTo>
                      <a:pt x="179070" y="146171"/>
                      <a:pt x="213360" y="352546"/>
                      <a:pt x="229870" y="423666"/>
                    </a:cubicBezTo>
                  </a:path>
                </a:pathLst>
              </a:custGeom>
              <a:noFill/>
              <a:ln w="25400" cap="flat" cmpd="sng" algn="ctr">
                <a:solidFill>
                  <a:srgbClr val="CC0000"/>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1" lang="zh-CN" altLang="en-US" sz="2400" b="0"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1143000" y="1524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双极型晶体管</a:t>
            </a:r>
          </a:p>
        </p:txBody>
      </p:sp>
      <p:sp>
        <p:nvSpPr>
          <p:cNvPr id="29699" name="Rectangle 3"/>
          <p:cNvSpPr>
            <a:spLocks noGrp="1" noChangeArrowheads="1"/>
          </p:cNvSpPr>
          <p:nvPr>
            <p:ph type="subTitle" idx="1"/>
          </p:nvPr>
        </p:nvSpPr>
        <p:spPr>
          <a:xfrm>
            <a:off x="251143" y="954405"/>
            <a:ext cx="32766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8612" name="Group 4"/>
          <p:cNvGrpSpPr/>
          <p:nvPr/>
        </p:nvGrpSpPr>
        <p:grpSpPr>
          <a:xfrm flipV="1">
            <a:off x="2195513" y="909638"/>
            <a:ext cx="4716462" cy="44450"/>
            <a:chOff x="672" y="672"/>
            <a:chExt cx="4038" cy="102"/>
          </a:xfrm>
        </p:grpSpPr>
        <p:pic>
          <p:nvPicPr>
            <p:cNvPr id="68613"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68614"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68615"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68616"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68617"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68618"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68619"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68620"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68621"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68622"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68623"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68624"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68625" name="Group 17"/>
            <p:cNvGrpSpPr/>
            <p:nvPr/>
          </p:nvGrpSpPr>
          <p:grpSpPr>
            <a:xfrm>
              <a:off x="1824" y="672"/>
              <a:ext cx="2886" cy="102"/>
              <a:chOff x="2298" y="3606"/>
              <a:chExt cx="2886" cy="102"/>
            </a:xfrm>
          </p:grpSpPr>
          <p:pic>
            <p:nvPicPr>
              <p:cNvPr id="68626"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68627"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68628"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68629"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68630"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68631"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68632"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68633"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68634"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68635"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68636"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68637"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68638"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68639"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68640"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68641"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68642"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68643"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68644"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68645"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68646"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68647"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68648"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68649"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68650"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68651"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68652"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68653"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68654"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68655"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68697" name="AutoShape 13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8698" name="AutoShape 13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8699" name="AutoShape 13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2" name="Group 4"/>
          <p:cNvGrpSpPr/>
          <p:nvPr/>
        </p:nvGrpSpPr>
        <p:grpSpPr>
          <a:xfrm>
            <a:off x="701675" y="1718249"/>
            <a:ext cx="4338503" cy="4191122"/>
            <a:chOff x="0" y="27"/>
            <a:chExt cx="3385" cy="3295"/>
          </a:xfrm>
        </p:grpSpPr>
        <p:sp>
          <p:nvSpPr>
            <p:cNvPr id="22565" name="Rectangle 5"/>
            <p:cNvSpPr/>
            <p:nvPr/>
          </p:nvSpPr>
          <p:spPr>
            <a:xfrm>
              <a:off x="0" y="1125"/>
              <a:ext cx="2448" cy="1152"/>
            </a:xfrm>
            <a:prstGeom prst="rect">
              <a:avLst/>
            </a:prstGeom>
            <a:solidFill>
              <a:srgbClr val="CCFFFF"/>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2566" name="Rectangle 6"/>
            <p:cNvSpPr/>
            <p:nvPr/>
          </p:nvSpPr>
          <p:spPr>
            <a:xfrm>
              <a:off x="432" y="1125"/>
              <a:ext cx="1584" cy="624"/>
            </a:xfrm>
            <a:prstGeom prst="rect">
              <a:avLst/>
            </a:prstGeom>
            <a:solidFill>
              <a:srgbClr val="FFFFCC"/>
            </a:solidFill>
            <a:ln w="28575"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2567" name="Rectangle 7"/>
            <p:cNvSpPr/>
            <p:nvPr/>
          </p:nvSpPr>
          <p:spPr>
            <a:xfrm>
              <a:off x="0" y="885"/>
              <a:ext cx="2448" cy="240"/>
            </a:xfrm>
            <a:prstGeom prst="rect">
              <a:avLst/>
            </a:prstGeom>
            <a:solidFill>
              <a:srgbClr val="99FFCC"/>
            </a:solidFill>
            <a:ln w="38100" cap="flat" cmpd="sng">
              <a:solidFill>
                <a:schemeClr val="accent1"/>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2568" name="Rectangle 8"/>
            <p:cNvSpPr/>
            <p:nvPr/>
          </p:nvSpPr>
          <p:spPr>
            <a:xfrm>
              <a:off x="804" y="1125"/>
              <a:ext cx="912" cy="384"/>
            </a:xfrm>
            <a:prstGeom prst="rect">
              <a:avLst/>
            </a:prstGeom>
            <a:solidFill>
              <a:srgbClr val="CCFFFF"/>
            </a:solidFill>
            <a:ln w="38100" cap="flat" cmpd="sng">
              <a:solidFill>
                <a:schemeClr val="hlink"/>
              </a:solidFill>
              <a:prstDash val="solid"/>
              <a:miter/>
              <a:headEnd type="none" w="med" len="med"/>
              <a:tailEnd type="none" w="med" len="med"/>
            </a:ln>
          </p:spPr>
          <p:txBody>
            <a:bodyPr wrap="none" anchor="ctr" anchorCtr="0"/>
            <a:lstStyle/>
            <a:p>
              <a:pPr algn="ctr" eaLnBrk="1" hangingPunct="1"/>
              <a:endParaRPr lang="zh-CN" altLang="en-US" baseline="30000" dirty="0">
                <a:latin typeface="Times New Roman" panose="02020603050405020304" pitchFamily="18" charset="0"/>
              </a:endParaRPr>
            </a:p>
          </p:txBody>
        </p:sp>
        <p:sp>
          <p:nvSpPr>
            <p:cNvPr id="22569" name="Text Box 9"/>
            <p:cNvSpPr txBox="1"/>
            <p:nvPr/>
          </p:nvSpPr>
          <p:spPr>
            <a:xfrm>
              <a:off x="881" y="1899"/>
              <a:ext cx="846" cy="314"/>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N </a:t>
              </a:r>
              <a:r>
                <a:rPr lang="zh-CN" altLang="en-US" sz="2000" dirty="0">
                  <a:latin typeface="Times New Roman" panose="02020603050405020304" pitchFamily="18" charset="0"/>
                </a:rPr>
                <a:t>型硅</a:t>
              </a:r>
            </a:p>
          </p:txBody>
        </p:sp>
        <p:grpSp>
          <p:nvGrpSpPr>
            <p:cNvPr id="22570" name="Group 10"/>
            <p:cNvGrpSpPr/>
            <p:nvPr/>
          </p:nvGrpSpPr>
          <p:grpSpPr>
            <a:xfrm>
              <a:off x="1776" y="225"/>
              <a:ext cx="1609" cy="556"/>
              <a:chOff x="0" y="-36"/>
              <a:chExt cx="1609" cy="556"/>
            </a:xfrm>
          </p:grpSpPr>
          <p:sp>
            <p:nvSpPr>
              <p:cNvPr id="22592" name="Text Box 11"/>
              <p:cNvSpPr txBox="1"/>
              <p:nvPr/>
            </p:nvSpPr>
            <p:spPr>
              <a:xfrm>
                <a:off x="64" y="-36"/>
                <a:ext cx="1518" cy="556"/>
              </a:xfrm>
              <a:prstGeom prst="rect">
                <a:avLst/>
              </a:prstGeom>
              <a:noFill/>
              <a:ln w="9525">
                <a:noFill/>
              </a:ln>
            </p:spPr>
            <p:txBody>
              <a:bodyPr wrap="square" anchor="ctr" anchorCtr="0">
                <a:spAutoFit/>
              </a:bodyPr>
              <a:lstStyle/>
              <a:p>
                <a:pPr algn="ctr" eaLnBrk="1" hangingPunct="1"/>
                <a:r>
                  <a:rPr lang="zh-CN" altLang="en-US" sz="2000" dirty="0">
                    <a:solidFill>
                      <a:schemeClr val="accent2"/>
                    </a:solidFill>
                    <a:latin typeface="Times New Roman" panose="02020603050405020304" pitchFamily="18" charset="0"/>
                  </a:rPr>
                  <a:t>二氧化硅</a:t>
                </a:r>
              </a:p>
              <a:p>
                <a:pPr algn="ctr" eaLnBrk="1" hangingPunct="1"/>
                <a:r>
                  <a:rPr lang="zh-CN" altLang="en-US" sz="2000" dirty="0">
                    <a:solidFill>
                      <a:schemeClr val="accent2"/>
                    </a:solidFill>
                    <a:latin typeface="Times New Roman" panose="02020603050405020304" pitchFamily="18" charset="0"/>
                  </a:rPr>
                  <a:t>保护膜</a:t>
                </a:r>
                <a:endParaRPr lang="zh-CN" altLang="en-US" sz="2000" dirty="0">
                  <a:latin typeface="Times New Roman" panose="02020603050405020304" pitchFamily="18" charset="0"/>
                </a:endParaRPr>
              </a:p>
            </p:txBody>
          </p:sp>
          <p:sp>
            <p:nvSpPr>
              <p:cNvPr id="22593" name="AutoShape 12"/>
              <p:cNvSpPr/>
              <p:nvPr/>
            </p:nvSpPr>
            <p:spPr>
              <a:xfrm>
                <a:off x="0" y="-30"/>
                <a:ext cx="1609" cy="498"/>
              </a:xfrm>
              <a:prstGeom prst="wedgeRoundRectCallout">
                <a:avLst>
                  <a:gd name="adj1" fmla="val -56250"/>
                  <a:gd name="adj2" fmla="val 132551"/>
                  <a:gd name="adj3" fmla="val 16667"/>
                </a:avLst>
              </a:prstGeom>
              <a:noFill/>
              <a:ln w="38100" cap="flat" cmpd="sng">
                <a:solidFill>
                  <a:schemeClr val="accent2"/>
                </a:solidFill>
                <a:prstDash val="solid"/>
                <a:miter/>
                <a:headEnd type="none" w="med" len="med"/>
                <a:tailEnd type="none" w="med" len="med"/>
              </a:ln>
            </p:spPr>
            <p:txBody>
              <a:bodyPr wrap="none" anchor="ctr" anchorCtr="0"/>
              <a:lstStyle/>
              <a:p>
                <a:pPr algn="ctr" eaLnBrk="1" hangingPunct="1"/>
                <a:endParaRPr lang="zh-CN" altLang="en-US" sz="1600" dirty="0">
                  <a:latin typeface="Times New Roman" panose="02020603050405020304" pitchFamily="18" charset="0"/>
                </a:endParaRPr>
              </a:p>
            </p:txBody>
          </p:sp>
        </p:grpSp>
        <p:grpSp>
          <p:nvGrpSpPr>
            <p:cNvPr id="22571" name="Group 13"/>
            <p:cNvGrpSpPr/>
            <p:nvPr/>
          </p:nvGrpSpPr>
          <p:grpSpPr>
            <a:xfrm>
              <a:off x="521" y="27"/>
              <a:ext cx="224" cy="1098"/>
              <a:chOff x="20" y="6"/>
              <a:chExt cx="224" cy="1098"/>
            </a:xfrm>
          </p:grpSpPr>
          <p:sp>
            <p:nvSpPr>
              <p:cNvPr id="22587" name="Rectangle 14"/>
              <p:cNvSpPr/>
              <p:nvPr/>
            </p:nvSpPr>
            <p:spPr>
              <a:xfrm>
                <a:off x="27" y="864"/>
                <a:ext cx="144" cy="240"/>
              </a:xfrm>
              <a:prstGeom prst="rect">
                <a:avLst/>
              </a:prstGeom>
              <a:solidFill>
                <a:srgbClr val="11111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nvGrpSpPr>
              <p:cNvPr id="22588" name="Group 15"/>
              <p:cNvGrpSpPr/>
              <p:nvPr/>
            </p:nvGrpSpPr>
            <p:grpSpPr>
              <a:xfrm>
                <a:off x="51" y="324"/>
                <a:ext cx="96" cy="540"/>
                <a:chOff x="0" y="0"/>
                <a:chExt cx="96" cy="540"/>
              </a:xfrm>
            </p:grpSpPr>
            <p:sp>
              <p:nvSpPr>
                <p:cNvPr id="22590" name="Line 16"/>
                <p:cNvSpPr/>
                <p:nvPr/>
              </p:nvSpPr>
              <p:spPr>
                <a:xfrm flipV="1">
                  <a:off x="48" y="108"/>
                  <a:ext cx="0" cy="432"/>
                </a:xfrm>
                <a:prstGeom prst="line">
                  <a:avLst/>
                </a:prstGeom>
                <a:ln w="38100" cap="flat" cmpd="sng">
                  <a:solidFill>
                    <a:srgbClr val="000000"/>
                  </a:solidFill>
                  <a:prstDash val="solid"/>
                  <a:headEnd type="none" w="med" len="med"/>
                  <a:tailEnd type="none" w="med" len="med"/>
                </a:ln>
              </p:spPr>
            </p:sp>
            <p:sp>
              <p:nvSpPr>
                <p:cNvPr id="22591" name="Oval 17"/>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sp>
            <p:nvSpPr>
              <p:cNvPr id="22589" name="Text Box 18"/>
              <p:cNvSpPr txBox="1"/>
              <p:nvPr/>
            </p:nvSpPr>
            <p:spPr>
              <a:xfrm>
                <a:off x="20" y="6"/>
                <a:ext cx="224" cy="314"/>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B</a:t>
                </a:r>
              </a:p>
            </p:txBody>
          </p:sp>
        </p:grpSp>
        <p:grpSp>
          <p:nvGrpSpPr>
            <p:cNvPr id="22572" name="Group 19"/>
            <p:cNvGrpSpPr/>
            <p:nvPr/>
          </p:nvGrpSpPr>
          <p:grpSpPr>
            <a:xfrm>
              <a:off x="1095" y="27"/>
              <a:ext cx="224" cy="1098"/>
              <a:chOff x="12" y="27"/>
              <a:chExt cx="224" cy="1098"/>
            </a:xfrm>
          </p:grpSpPr>
          <p:sp>
            <p:nvSpPr>
              <p:cNvPr id="22582" name="Rectangle 20"/>
              <p:cNvSpPr/>
              <p:nvPr/>
            </p:nvSpPr>
            <p:spPr>
              <a:xfrm>
                <a:off x="21" y="885"/>
                <a:ext cx="192" cy="240"/>
              </a:xfrm>
              <a:prstGeom prst="rect">
                <a:avLst/>
              </a:prstGeom>
              <a:solidFill>
                <a:srgbClr val="11111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nvGrpSpPr>
              <p:cNvPr id="22583" name="Group 21"/>
              <p:cNvGrpSpPr/>
              <p:nvPr/>
            </p:nvGrpSpPr>
            <p:grpSpPr>
              <a:xfrm>
                <a:off x="69" y="333"/>
                <a:ext cx="96" cy="540"/>
                <a:chOff x="0" y="0"/>
                <a:chExt cx="96" cy="540"/>
              </a:xfrm>
            </p:grpSpPr>
            <p:sp>
              <p:nvSpPr>
                <p:cNvPr id="22585" name="Line 22"/>
                <p:cNvSpPr/>
                <p:nvPr/>
              </p:nvSpPr>
              <p:spPr>
                <a:xfrm flipV="1">
                  <a:off x="48" y="108"/>
                  <a:ext cx="0" cy="432"/>
                </a:xfrm>
                <a:prstGeom prst="line">
                  <a:avLst/>
                </a:prstGeom>
                <a:ln w="38100" cap="flat" cmpd="sng">
                  <a:solidFill>
                    <a:srgbClr val="000000"/>
                  </a:solidFill>
                  <a:prstDash val="solid"/>
                  <a:headEnd type="none" w="med" len="med"/>
                  <a:tailEnd type="none" w="med" len="med"/>
                </a:ln>
              </p:spPr>
            </p:sp>
            <p:sp>
              <p:nvSpPr>
                <p:cNvPr id="22586" name="Oval 23"/>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sp>
            <p:nvSpPr>
              <p:cNvPr id="22584" name="Text Box 24"/>
              <p:cNvSpPr txBox="1"/>
              <p:nvPr/>
            </p:nvSpPr>
            <p:spPr>
              <a:xfrm>
                <a:off x="12" y="27"/>
                <a:ext cx="224" cy="314"/>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E</a:t>
                </a:r>
              </a:p>
            </p:txBody>
          </p:sp>
        </p:grpSp>
        <p:grpSp>
          <p:nvGrpSpPr>
            <p:cNvPr id="22573" name="Group 25"/>
            <p:cNvGrpSpPr/>
            <p:nvPr/>
          </p:nvGrpSpPr>
          <p:grpSpPr>
            <a:xfrm>
              <a:off x="1104" y="2277"/>
              <a:ext cx="452" cy="781"/>
              <a:chOff x="0" y="0"/>
              <a:chExt cx="452" cy="781"/>
            </a:xfrm>
          </p:grpSpPr>
          <p:sp>
            <p:nvSpPr>
              <p:cNvPr id="22577" name="Rectangle 26"/>
              <p:cNvSpPr/>
              <p:nvPr/>
            </p:nvSpPr>
            <p:spPr>
              <a:xfrm>
                <a:off x="0" y="0"/>
                <a:ext cx="240" cy="96"/>
              </a:xfrm>
              <a:prstGeom prst="rect">
                <a:avLst/>
              </a:prstGeom>
              <a:solidFill>
                <a:srgbClr val="11111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nvGrpSpPr>
              <p:cNvPr id="22578" name="Group 27"/>
              <p:cNvGrpSpPr/>
              <p:nvPr/>
            </p:nvGrpSpPr>
            <p:grpSpPr>
              <a:xfrm flipV="1">
                <a:off x="72" y="96"/>
                <a:ext cx="96" cy="540"/>
                <a:chOff x="0" y="0"/>
                <a:chExt cx="96" cy="540"/>
              </a:xfrm>
            </p:grpSpPr>
            <p:sp>
              <p:nvSpPr>
                <p:cNvPr id="22580" name="Line 28"/>
                <p:cNvSpPr/>
                <p:nvPr/>
              </p:nvSpPr>
              <p:spPr>
                <a:xfrm flipV="1">
                  <a:off x="48" y="108"/>
                  <a:ext cx="0" cy="432"/>
                </a:xfrm>
                <a:prstGeom prst="line">
                  <a:avLst/>
                </a:prstGeom>
                <a:ln w="38100" cap="flat" cmpd="sng">
                  <a:solidFill>
                    <a:srgbClr val="000000"/>
                  </a:solidFill>
                  <a:prstDash val="solid"/>
                  <a:headEnd type="none" w="med" len="med"/>
                  <a:tailEnd type="none" w="med" len="med"/>
                </a:ln>
              </p:spPr>
            </p:sp>
            <p:sp>
              <p:nvSpPr>
                <p:cNvPr id="22581" name="Oval 29"/>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sp>
            <p:nvSpPr>
              <p:cNvPr id="22579" name="Text Box 30"/>
              <p:cNvSpPr txBox="1"/>
              <p:nvPr/>
            </p:nvSpPr>
            <p:spPr>
              <a:xfrm>
                <a:off x="219" y="467"/>
                <a:ext cx="233" cy="314"/>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C</a:t>
                </a:r>
              </a:p>
            </p:txBody>
          </p:sp>
        </p:grpSp>
        <p:sp>
          <p:nvSpPr>
            <p:cNvPr id="22574" name="Text Box 31"/>
            <p:cNvSpPr txBox="1"/>
            <p:nvPr/>
          </p:nvSpPr>
          <p:spPr>
            <a:xfrm>
              <a:off x="955" y="1150"/>
              <a:ext cx="795" cy="314"/>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N </a:t>
              </a:r>
              <a:r>
                <a:rPr lang="zh-CN" altLang="en-US" sz="2000" dirty="0">
                  <a:latin typeface="Times New Roman" panose="02020603050405020304" pitchFamily="18" charset="0"/>
                </a:rPr>
                <a:t>型硅</a:t>
              </a:r>
            </a:p>
          </p:txBody>
        </p:sp>
        <p:sp>
          <p:nvSpPr>
            <p:cNvPr id="22575" name="Text Box 32"/>
            <p:cNvSpPr txBox="1"/>
            <p:nvPr/>
          </p:nvSpPr>
          <p:spPr>
            <a:xfrm>
              <a:off x="937" y="1472"/>
              <a:ext cx="779" cy="314"/>
            </a:xfrm>
            <a:prstGeom prst="rect">
              <a:avLst/>
            </a:prstGeom>
            <a:noFill/>
            <a:ln w="9525">
              <a:noFill/>
            </a:ln>
          </p:spPr>
          <p:txBody>
            <a:bodyPr wrap="square" anchor="ctr" anchorCtr="0">
              <a:spAutoFit/>
            </a:bodyPr>
            <a:lstStyle/>
            <a:p>
              <a:pPr algn="ctr" eaLnBrk="1" hangingPunct="1"/>
              <a:r>
                <a:rPr lang="en-US" altLang="zh-CN" sz="2000">
                  <a:solidFill>
                    <a:srgbClr val="FF0066"/>
                  </a:solidFill>
                  <a:latin typeface="Times New Roman" panose="02020603050405020304" pitchFamily="18" charset="0"/>
                </a:rPr>
                <a:t>P </a:t>
              </a:r>
              <a:r>
                <a:rPr lang="zh-CN" altLang="en-US" sz="2000" dirty="0">
                  <a:solidFill>
                    <a:srgbClr val="FF0066"/>
                  </a:solidFill>
                  <a:latin typeface="Times New Roman" panose="02020603050405020304" pitchFamily="18" charset="0"/>
                </a:rPr>
                <a:t>型硅</a:t>
              </a:r>
            </a:p>
          </p:txBody>
        </p:sp>
        <p:sp>
          <p:nvSpPr>
            <p:cNvPr id="22576" name="Text Box 33"/>
            <p:cNvSpPr txBox="1"/>
            <p:nvPr/>
          </p:nvSpPr>
          <p:spPr>
            <a:xfrm>
              <a:off x="830" y="3008"/>
              <a:ext cx="1125" cy="314"/>
            </a:xfrm>
            <a:prstGeom prst="rect">
              <a:avLst/>
            </a:prstGeom>
            <a:noFill/>
            <a:ln w="9525">
              <a:noFill/>
            </a:ln>
          </p:spPr>
          <p:txBody>
            <a:bodyPr wrap="square" anchor="ctr" anchorCtr="0">
              <a:spAutoFit/>
            </a:bodyPr>
            <a:lstStyle/>
            <a:p>
              <a:pPr algn="ctr" eaLnBrk="1" hangingPunct="1"/>
              <a:r>
                <a:rPr lang="zh-CN" altLang="en-US" sz="2000" dirty="0">
                  <a:latin typeface="宋体" panose="02010600030101010101" pitchFamily="2" charset="-122"/>
                </a:rPr>
                <a:t>(</a:t>
              </a:r>
              <a:r>
                <a:rPr lang="en-US" altLang="zh-CN" sz="2000">
                  <a:latin typeface="Times New Roman" panose="02020603050405020304" pitchFamily="18" charset="0"/>
                </a:rPr>
                <a:t>a</a:t>
              </a:r>
              <a:r>
                <a:rPr lang="zh-CN" altLang="en-US" sz="2000" dirty="0">
                  <a:latin typeface="宋体" panose="02010600030101010101" pitchFamily="2" charset="-122"/>
                </a:rPr>
                <a:t>)</a:t>
              </a:r>
              <a:r>
                <a:rPr lang="zh-CN" altLang="en-US" sz="2000" dirty="0">
                  <a:latin typeface="Times New Roman" panose="02020603050405020304" pitchFamily="18" charset="0"/>
                </a:rPr>
                <a:t> 平面型</a:t>
              </a:r>
            </a:p>
          </p:txBody>
        </p:sp>
      </p:grpSp>
      <p:grpSp>
        <p:nvGrpSpPr>
          <p:cNvPr id="10" name="Group 34"/>
          <p:cNvGrpSpPr/>
          <p:nvPr/>
        </p:nvGrpSpPr>
        <p:grpSpPr>
          <a:xfrm>
            <a:off x="5085715" y="1858253"/>
            <a:ext cx="3228975" cy="3827519"/>
            <a:chOff x="31" y="0"/>
            <a:chExt cx="2320" cy="2896"/>
          </a:xfrm>
        </p:grpSpPr>
        <p:sp>
          <p:nvSpPr>
            <p:cNvPr id="22534" name="Rectangle 35"/>
            <p:cNvSpPr/>
            <p:nvPr/>
          </p:nvSpPr>
          <p:spPr>
            <a:xfrm>
              <a:off x="527" y="950"/>
              <a:ext cx="1824" cy="768"/>
            </a:xfrm>
            <a:prstGeom prst="rect">
              <a:avLst/>
            </a:prstGeom>
            <a:solidFill>
              <a:srgbClr val="CCFFFF"/>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2535" name="Rectangle 36"/>
            <p:cNvSpPr/>
            <p:nvPr/>
          </p:nvSpPr>
          <p:spPr>
            <a:xfrm>
              <a:off x="1199" y="950"/>
              <a:ext cx="336" cy="96"/>
            </a:xfrm>
            <a:prstGeom prst="rect">
              <a:avLst/>
            </a:prstGeom>
            <a:solidFill>
              <a:srgbClr val="FFFF00"/>
            </a:solidFill>
            <a:ln w="28575"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nvGrpSpPr>
            <p:cNvPr id="22536" name="Group 37"/>
            <p:cNvGrpSpPr/>
            <p:nvPr/>
          </p:nvGrpSpPr>
          <p:grpSpPr>
            <a:xfrm flipV="1">
              <a:off x="1079" y="1730"/>
              <a:ext cx="576" cy="288"/>
              <a:chOff x="0" y="0"/>
              <a:chExt cx="288" cy="144"/>
            </a:xfrm>
          </p:grpSpPr>
          <p:sp>
            <p:nvSpPr>
              <p:cNvPr id="22563" name="Arc 38"/>
              <p:cNvSpPr/>
              <p:nvPr/>
            </p:nvSpPr>
            <p:spPr>
              <a:xfrm>
                <a:off x="144" y="0"/>
                <a:ext cx="144" cy="144"/>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solidFill>
                <a:srgbClr val="FFCCFF">
                  <a:alpha val="100000"/>
                </a:srgbClr>
              </a:solidFill>
              <a:ln w="381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2564" name="Arc 39"/>
              <p:cNvSpPr/>
              <p:nvPr/>
            </p:nvSpPr>
            <p:spPr>
              <a:xfrm flipH="1">
                <a:off x="0" y="0"/>
                <a:ext cx="144" cy="144"/>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solidFill>
                <a:srgbClr val="FFCCFF">
                  <a:alpha val="100000"/>
                </a:srgbClr>
              </a:solidFill>
              <a:ln w="38100" cap="flat" cmpd="sng">
                <a:solidFill>
                  <a:srgbClr val="000000">
                    <a:alpha val="100000"/>
                  </a:srgbClr>
                </a:solidFill>
                <a:prstDash val="solid"/>
                <a:round/>
                <a:headEnd type="none" w="med" len="med"/>
                <a:tailEnd type="none" w="med" len="med"/>
              </a:ln>
            </p:spPr>
            <p:txBody>
              <a:bodyPr/>
              <a:lstStyle/>
              <a:p>
                <a:endParaRPr lang="zh-CN" altLang="en-US"/>
              </a:p>
            </p:txBody>
          </p:sp>
        </p:grpSp>
        <p:grpSp>
          <p:nvGrpSpPr>
            <p:cNvPr id="22537" name="Group 40"/>
            <p:cNvGrpSpPr/>
            <p:nvPr/>
          </p:nvGrpSpPr>
          <p:grpSpPr>
            <a:xfrm>
              <a:off x="1199" y="758"/>
              <a:ext cx="336" cy="192"/>
              <a:chOff x="0" y="0"/>
              <a:chExt cx="288" cy="144"/>
            </a:xfrm>
          </p:grpSpPr>
          <p:sp>
            <p:nvSpPr>
              <p:cNvPr id="22561" name="Arc 41"/>
              <p:cNvSpPr/>
              <p:nvPr/>
            </p:nvSpPr>
            <p:spPr>
              <a:xfrm>
                <a:off x="144" y="0"/>
                <a:ext cx="144" cy="144"/>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solidFill>
                <a:srgbClr val="FFCCFF">
                  <a:alpha val="100000"/>
                </a:srgbClr>
              </a:solidFill>
              <a:ln w="38100" cap="flat" cmpd="sng">
                <a:solidFill>
                  <a:srgbClr val="000000">
                    <a:alpha val="100000"/>
                  </a:srgbClr>
                </a:solidFill>
                <a:prstDash val="solid"/>
                <a:round/>
                <a:headEnd type="none" w="med" len="med"/>
                <a:tailEnd type="none" w="med" len="med"/>
              </a:ln>
            </p:spPr>
            <p:txBody>
              <a:bodyPr/>
              <a:lstStyle/>
              <a:p>
                <a:endParaRPr lang="zh-CN" altLang="en-US"/>
              </a:p>
            </p:txBody>
          </p:sp>
          <p:sp>
            <p:nvSpPr>
              <p:cNvPr id="22562" name="Arc 42"/>
              <p:cNvSpPr/>
              <p:nvPr/>
            </p:nvSpPr>
            <p:spPr>
              <a:xfrm flipH="1">
                <a:off x="0" y="0"/>
                <a:ext cx="144" cy="144"/>
              </a:xfrm>
              <a:custGeom>
                <a:avLst/>
                <a:gdLst>
                  <a:gd name="txL" fmla="*/ 0 w 21600"/>
                  <a:gd name="txT" fmla="*/ 0 h 21600"/>
                  <a:gd name="txR" fmla="*/ 21600 w 21600"/>
                  <a:gd name="txB" fmla="*/ 21600 h 21600"/>
                </a:gdLst>
                <a:ahLst/>
                <a:cxnLst>
                  <a:cxn ang="0">
                    <a:pos x="0" y="0"/>
                  </a:cxn>
                  <a:cxn ang="0">
                    <a:pos x="0" y="0"/>
                  </a:cxn>
                  <a:cxn ang="0">
                    <a:pos x="0" y="0"/>
                  </a:cxn>
                </a:cxnLst>
                <a:rect l="txL" t="txT" r="txR" b="txB"/>
                <a:pathLst>
                  <a:path w="21600" h="21600" fill="none">
                    <a:moveTo>
                      <a:pt x="-1" y="0"/>
                    </a:moveTo>
                    <a:cubicBezTo>
                      <a:pt x="11929" y="0"/>
                      <a:pt x="21600" y="9670"/>
                      <a:pt x="21600" y="21600"/>
                    </a:cubicBezTo>
                  </a:path>
                  <a:path w="21600" h="21600" stroke="0">
                    <a:moveTo>
                      <a:pt x="-1" y="0"/>
                    </a:moveTo>
                    <a:cubicBezTo>
                      <a:pt x="11929" y="0"/>
                      <a:pt x="21600" y="9670"/>
                      <a:pt x="21600" y="21600"/>
                    </a:cubicBezTo>
                    <a:lnTo>
                      <a:pt x="0" y="21600"/>
                    </a:lnTo>
                    <a:lnTo>
                      <a:pt x="-1" y="0"/>
                    </a:lnTo>
                    <a:close/>
                  </a:path>
                </a:pathLst>
              </a:custGeom>
              <a:solidFill>
                <a:srgbClr val="FFCCFF">
                  <a:alpha val="100000"/>
                </a:srgbClr>
              </a:solidFill>
              <a:ln w="38100" cap="flat" cmpd="sng">
                <a:solidFill>
                  <a:srgbClr val="000000">
                    <a:alpha val="100000"/>
                  </a:srgbClr>
                </a:solidFill>
                <a:prstDash val="solid"/>
                <a:round/>
                <a:headEnd type="none" w="med" len="med"/>
                <a:tailEnd type="none" w="med" len="med"/>
              </a:ln>
            </p:spPr>
            <p:txBody>
              <a:bodyPr/>
              <a:lstStyle/>
              <a:p>
                <a:endParaRPr lang="zh-CN" altLang="en-US"/>
              </a:p>
            </p:txBody>
          </p:sp>
        </p:grpSp>
        <p:sp>
          <p:nvSpPr>
            <p:cNvPr id="22538" name="Rectangle 43"/>
            <p:cNvSpPr/>
            <p:nvPr/>
          </p:nvSpPr>
          <p:spPr>
            <a:xfrm>
              <a:off x="1079" y="1574"/>
              <a:ext cx="576" cy="144"/>
            </a:xfrm>
            <a:prstGeom prst="rect">
              <a:avLst/>
            </a:prstGeom>
            <a:solidFill>
              <a:srgbClr val="FFFF00"/>
            </a:solidFill>
            <a:ln w="254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2539" name="Text Box 44"/>
            <p:cNvSpPr txBox="1"/>
            <p:nvPr/>
          </p:nvSpPr>
          <p:spPr>
            <a:xfrm>
              <a:off x="888" y="1154"/>
              <a:ext cx="725"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N </a:t>
              </a:r>
              <a:r>
                <a:rPr lang="zh-CN" altLang="en-US" sz="2000" dirty="0">
                  <a:latin typeface="Times New Roman" panose="02020603050405020304" pitchFamily="18" charset="0"/>
                </a:rPr>
                <a:t>型锗</a:t>
              </a:r>
            </a:p>
          </p:txBody>
        </p:sp>
        <p:grpSp>
          <p:nvGrpSpPr>
            <p:cNvPr id="22540" name="Group 45"/>
            <p:cNvGrpSpPr/>
            <p:nvPr/>
          </p:nvGrpSpPr>
          <p:grpSpPr>
            <a:xfrm>
              <a:off x="1319" y="326"/>
              <a:ext cx="96" cy="432"/>
              <a:chOff x="0" y="0"/>
              <a:chExt cx="96" cy="432"/>
            </a:xfrm>
          </p:grpSpPr>
          <p:sp>
            <p:nvSpPr>
              <p:cNvPr id="22559" name="Line 46"/>
              <p:cNvSpPr/>
              <p:nvPr/>
            </p:nvSpPr>
            <p:spPr>
              <a:xfrm flipV="1">
                <a:off x="48" y="108"/>
                <a:ext cx="0" cy="324"/>
              </a:xfrm>
              <a:prstGeom prst="line">
                <a:avLst/>
              </a:prstGeom>
              <a:ln w="38100" cap="flat" cmpd="sng">
                <a:solidFill>
                  <a:srgbClr val="000000"/>
                </a:solidFill>
                <a:prstDash val="solid"/>
                <a:headEnd type="none" w="med" len="med"/>
                <a:tailEnd type="none" w="med" len="med"/>
              </a:ln>
            </p:spPr>
          </p:sp>
          <p:sp>
            <p:nvSpPr>
              <p:cNvPr id="22560" name="Oval 47"/>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grpSp>
          <p:nvGrpSpPr>
            <p:cNvPr id="22541" name="Group 48"/>
            <p:cNvGrpSpPr/>
            <p:nvPr/>
          </p:nvGrpSpPr>
          <p:grpSpPr>
            <a:xfrm flipV="1">
              <a:off x="1307" y="2006"/>
              <a:ext cx="96" cy="432"/>
              <a:chOff x="0" y="0"/>
              <a:chExt cx="96" cy="432"/>
            </a:xfrm>
          </p:grpSpPr>
          <p:sp>
            <p:nvSpPr>
              <p:cNvPr id="22557" name="Line 49"/>
              <p:cNvSpPr/>
              <p:nvPr/>
            </p:nvSpPr>
            <p:spPr>
              <a:xfrm flipV="1">
                <a:off x="48" y="108"/>
                <a:ext cx="0" cy="324"/>
              </a:xfrm>
              <a:prstGeom prst="line">
                <a:avLst/>
              </a:prstGeom>
              <a:ln w="38100" cap="flat" cmpd="sng">
                <a:solidFill>
                  <a:srgbClr val="000000"/>
                </a:solidFill>
                <a:prstDash val="solid"/>
                <a:headEnd type="none" w="med" len="med"/>
                <a:tailEnd type="none" w="med" len="med"/>
              </a:ln>
            </p:spPr>
          </p:sp>
          <p:sp>
            <p:nvSpPr>
              <p:cNvPr id="22558" name="Oval 50"/>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grpSp>
          <p:nvGrpSpPr>
            <p:cNvPr id="22542" name="Group 51"/>
            <p:cNvGrpSpPr/>
            <p:nvPr/>
          </p:nvGrpSpPr>
          <p:grpSpPr>
            <a:xfrm rot="5400000" flipH="1" flipV="1">
              <a:off x="263" y="1142"/>
              <a:ext cx="96" cy="432"/>
              <a:chOff x="0" y="0"/>
              <a:chExt cx="96" cy="432"/>
            </a:xfrm>
          </p:grpSpPr>
          <p:sp>
            <p:nvSpPr>
              <p:cNvPr id="22555" name="Line 52"/>
              <p:cNvSpPr/>
              <p:nvPr/>
            </p:nvSpPr>
            <p:spPr>
              <a:xfrm flipV="1">
                <a:off x="48" y="108"/>
                <a:ext cx="0" cy="324"/>
              </a:xfrm>
              <a:prstGeom prst="line">
                <a:avLst/>
              </a:prstGeom>
              <a:ln w="38100" cap="flat" cmpd="sng">
                <a:solidFill>
                  <a:srgbClr val="000000"/>
                </a:solidFill>
                <a:prstDash val="solid"/>
                <a:headEnd type="none" w="med" len="med"/>
                <a:tailEnd type="none" w="med" len="med"/>
              </a:ln>
            </p:spPr>
          </p:sp>
          <p:sp>
            <p:nvSpPr>
              <p:cNvPr id="22556" name="Oval 53"/>
              <p:cNvSpPr/>
              <p:nvPr/>
            </p:nvSpPr>
            <p:spPr>
              <a:xfrm>
                <a:off x="0" y="0"/>
                <a:ext cx="96" cy="96"/>
              </a:xfrm>
              <a:prstGeom prst="ellipse">
                <a:avLst/>
              </a:prstGeom>
              <a:solidFill>
                <a:srgbClr val="FFFFFF"/>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grpSp>
        <p:sp>
          <p:nvSpPr>
            <p:cNvPr id="22543" name="Text Box 54"/>
            <p:cNvSpPr txBox="1"/>
            <p:nvPr/>
          </p:nvSpPr>
          <p:spPr>
            <a:xfrm>
              <a:off x="1279" y="31"/>
              <a:ext cx="224"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E</a:t>
              </a:r>
            </a:p>
          </p:txBody>
        </p:sp>
        <p:sp>
          <p:nvSpPr>
            <p:cNvPr id="22544" name="Text Box 55"/>
            <p:cNvSpPr txBox="1"/>
            <p:nvPr/>
          </p:nvSpPr>
          <p:spPr>
            <a:xfrm>
              <a:off x="1467" y="2239"/>
              <a:ext cx="233"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C</a:t>
              </a:r>
            </a:p>
          </p:txBody>
        </p:sp>
        <p:sp>
          <p:nvSpPr>
            <p:cNvPr id="22545" name="Text Box 56"/>
            <p:cNvSpPr txBox="1"/>
            <p:nvPr/>
          </p:nvSpPr>
          <p:spPr>
            <a:xfrm>
              <a:off x="31" y="1413"/>
              <a:ext cx="224"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B</a:t>
              </a:r>
            </a:p>
          </p:txBody>
        </p:sp>
        <p:grpSp>
          <p:nvGrpSpPr>
            <p:cNvPr id="22546" name="Group 57"/>
            <p:cNvGrpSpPr/>
            <p:nvPr/>
          </p:nvGrpSpPr>
          <p:grpSpPr>
            <a:xfrm>
              <a:off x="1535" y="0"/>
              <a:ext cx="608" cy="883"/>
              <a:chOff x="0" y="-278"/>
              <a:chExt cx="608" cy="883"/>
            </a:xfrm>
          </p:grpSpPr>
          <p:sp>
            <p:nvSpPr>
              <p:cNvPr id="22553" name="AutoShape 58"/>
              <p:cNvSpPr/>
              <p:nvPr/>
            </p:nvSpPr>
            <p:spPr>
              <a:xfrm>
                <a:off x="0" y="48"/>
                <a:ext cx="528" cy="288"/>
              </a:xfrm>
              <a:prstGeom prst="wedgeRoundRectCallout">
                <a:avLst>
                  <a:gd name="adj1" fmla="val -70454"/>
                  <a:gd name="adj2" fmla="val 110069"/>
                  <a:gd name="adj3" fmla="val 16667"/>
                </a:avLst>
              </a:prstGeom>
              <a:solidFill>
                <a:srgbClr val="FFFFFF"/>
              </a:solidFill>
              <a:ln w="28575" cap="flat" cmpd="sng">
                <a:solidFill>
                  <a:srgbClr val="FF0000"/>
                </a:solidFill>
                <a:prstDash val="solid"/>
                <a:miter/>
                <a:headEnd type="none" w="med" len="med"/>
                <a:tailEnd type="none" w="med" len="med"/>
              </a:ln>
            </p:spPr>
            <p:txBody>
              <a:bodyPr wrap="none" anchor="ctr" anchorCtr="0"/>
              <a:lstStyle/>
              <a:p>
                <a:pPr algn="ctr" eaLnBrk="1" hangingPunct="1"/>
                <a:endParaRPr lang="zh-CN" altLang="en-US" sz="1600" dirty="0">
                  <a:latin typeface="Times New Roman" panose="02020603050405020304" pitchFamily="18" charset="0"/>
                </a:endParaRPr>
              </a:p>
            </p:txBody>
          </p:sp>
          <p:sp>
            <p:nvSpPr>
              <p:cNvPr id="22554" name="Text Box 59"/>
              <p:cNvSpPr txBox="1"/>
              <p:nvPr/>
            </p:nvSpPr>
            <p:spPr>
              <a:xfrm>
                <a:off x="63" y="-278"/>
                <a:ext cx="545" cy="883"/>
              </a:xfrm>
              <a:prstGeom prst="rect">
                <a:avLst/>
              </a:prstGeom>
              <a:noFill/>
              <a:ln w="9525">
                <a:noFill/>
              </a:ln>
            </p:spPr>
            <p:txBody>
              <a:bodyPr wrap="square" anchor="ctr" anchorCtr="0">
                <a:spAutoFit/>
              </a:bodyPr>
              <a:lstStyle/>
              <a:p>
                <a:pPr algn="ctr" eaLnBrk="1" hangingPunct="1"/>
                <a:r>
                  <a:rPr lang="zh-CN" altLang="en-US" sz="2000" dirty="0">
                    <a:solidFill>
                      <a:srgbClr val="CC0000"/>
                    </a:solidFill>
                    <a:latin typeface="Times New Roman" panose="02020603050405020304" pitchFamily="18" charset="0"/>
                  </a:rPr>
                  <a:t>铟球</a:t>
                </a:r>
              </a:p>
            </p:txBody>
          </p:sp>
        </p:grpSp>
        <p:grpSp>
          <p:nvGrpSpPr>
            <p:cNvPr id="22547" name="Group 60"/>
            <p:cNvGrpSpPr/>
            <p:nvPr/>
          </p:nvGrpSpPr>
          <p:grpSpPr>
            <a:xfrm>
              <a:off x="490" y="2150"/>
              <a:ext cx="622" cy="384"/>
              <a:chOff x="-86" y="0"/>
              <a:chExt cx="622" cy="384"/>
            </a:xfrm>
          </p:grpSpPr>
          <p:sp>
            <p:nvSpPr>
              <p:cNvPr id="22551" name="AutoShape 61"/>
              <p:cNvSpPr/>
              <p:nvPr/>
            </p:nvSpPr>
            <p:spPr>
              <a:xfrm flipV="1">
                <a:off x="8" y="0"/>
                <a:ext cx="528" cy="384"/>
              </a:xfrm>
              <a:prstGeom prst="wedgeRoundRectCallout">
                <a:avLst>
                  <a:gd name="adj1" fmla="val 56245"/>
                  <a:gd name="adj2" fmla="val 132551"/>
                  <a:gd name="adj3" fmla="val 16667"/>
                </a:avLst>
              </a:prstGeom>
              <a:solidFill>
                <a:srgbClr val="FFFFFF"/>
              </a:solidFill>
              <a:ln w="28575" cap="flat" cmpd="sng">
                <a:solidFill>
                  <a:srgbClr val="FF0000"/>
                </a:solidFill>
                <a:prstDash val="solid"/>
                <a:miter/>
                <a:headEnd type="none" w="med" len="med"/>
                <a:tailEnd type="none" w="med" len="med"/>
              </a:ln>
            </p:spPr>
            <p:txBody>
              <a:bodyPr rot="10800000" wrap="none" anchor="ctr" anchorCtr="0"/>
              <a:lstStyle/>
              <a:p>
                <a:pPr algn="ctr" eaLnBrk="1" hangingPunct="1"/>
                <a:endParaRPr lang="zh-CN" altLang="en-US" sz="1600" dirty="0">
                  <a:latin typeface="Times New Roman" panose="02020603050405020304" pitchFamily="18" charset="0"/>
                </a:endParaRPr>
              </a:p>
            </p:txBody>
          </p:sp>
          <p:sp>
            <p:nvSpPr>
              <p:cNvPr id="22552" name="Text Box 62"/>
              <p:cNvSpPr txBox="1"/>
              <p:nvPr/>
            </p:nvSpPr>
            <p:spPr>
              <a:xfrm>
                <a:off x="-86" y="24"/>
                <a:ext cx="589" cy="302"/>
              </a:xfrm>
              <a:prstGeom prst="rect">
                <a:avLst/>
              </a:prstGeom>
              <a:noFill/>
              <a:ln w="9525">
                <a:noFill/>
              </a:ln>
            </p:spPr>
            <p:txBody>
              <a:bodyPr wrap="square" anchor="ctr" anchorCtr="0">
                <a:spAutoFit/>
              </a:bodyPr>
              <a:lstStyle/>
              <a:p>
                <a:pPr algn="ctr" eaLnBrk="1" hangingPunct="1"/>
                <a:r>
                  <a:rPr lang="zh-CN" altLang="en-US" sz="2000" dirty="0">
                    <a:solidFill>
                      <a:srgbClr val="CC0000"/>
                    </a:solidFill>
                    <a:latin typeface="Times New Roman" panose="02020603050405020304" pitchFamily="18" charset="0"/>
                  </a:rPr>
                  <a:t>铟球</a:t>
                </a:r>
              </a:p>
            </p:txBody>
          </p:sp>
        </p:grpSp>
        <p:sp>
          <p:nvSpPr>
            <p:cNvPr id="22548" name="Text Box 63"/>
            <p:cNvSpPr txBox="1"/>
            <p:nvPr/>
          </p:nvSpPr>
          <p:spPr>
            <a:xfrm>
              <a:off x="1281" y="1700"/>
              <a:ext cx="215"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P</a:t>
              </a:r>
            </a:p>
          </p:txBody>
        </p:sp>
        <p:sp>
          <p:nvSpPr>
            <p:cNvPr id="22549" name="Text Box 64"/>
            <p:cNvSpPr txBox="1"/>
            <p:nvPr/>
          </p:nvSpPr>
          <p:spPr>
            <a:xfrm>
              <a:off x="1269" y="737"/>
              <a:ext cx="215" cy="302"/>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P</a:t>
              </a:r>
            </a:p>
          </p:txBody>
        </p:sp>
        <p:sp>
          <p:nvSpPr>
            <p:cNvPr id="22550" name="Text Box 65"/>
            <p:cNvSpPr txBox="1"/>
            <p:nvPr/>
          </p:nvSpPr>
          <p:spPr>
            <a:xfrm>
              <a:off x="831" y="2594"/>
              <a:ext cx="1143" cy="302"/>
            </a:xfrm>
            <a:prstGeom prst="rect">
              <a:avLst/>
            </a:prstGeom>
            <a:noFill/>
            <a:ln w="9525">
              <a:noFill/>
            </a:ln>
          </p:spPr>
          <p:txBody>
            <a:bodyPr wrap="square" anchor="ctr" anchorCtr="0">
              <a:spAutoFit/>
            </a:bodyPr>
            <a:lstStyle/>
            <a:p>
              <a:pPr algn="ctr" eaLnBrk="1" hangingPunct="1"/>
              <a:r>
                <a:rPr lang="zh-CN" altLang="en-US" sz="2000" dirty="0">
                  <a:latin typeface="宋体" panose="02010600030101010101" pitchFamily="2" charset="-122"/>
                </a:rPr>
                <a:t>(</a:t>
              </a:r>
              <a:r>
                <a:rPr lang="en-US" altLang="zh-CN" sz="2000">
                  <a:latin typeface="Times New Roman" panose="02020603050405020304" pitchFamily="18" charset="0"/>
                </a:rPr>
                <a:t>b</a:t>
              </a:r>
              <a:r>
                <a:rPr lang="zh-CN" altLang="en-US" sz="2000" dirty="0">
                  <a:latin typeface="宋体" panose="02010600030101010101" pitchFamily="2" charset="-122"/>
                </a:rPr>
                <a:t>)</a:t>
              </a:r>
              <a:r>
                <a:rPr lang="zh-CN" altLang="en-US" sz="2000" dirty="0">
                  <a:latin typeface="Times New Roman" panose="02020603050405020304" pitchFamily="18" charset="0"/>
                </a:rPr>
                <a:t>合金型</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ipe(left)">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out)">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72706" name="AutoShape 3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2707" name="AutoShape 3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2708" name="AutoShape 4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41" name="Rectangle 37"/>
          <p:cNvSpPr>
            <a:spLocks noChangeArrowheads="1"/>
          </p:cNvSpPr>
          <p:nvPr/>
        </p:nvSpPr>
        <p:spPr bwMode="auto">
          <a:xfrm>
            <a:off x="609600" y="1616075"/>
            <a:ext cx="7607300" cy="522288"/>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晶体三极管产品共有</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4</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类种型，对应型号分别为：</a:t>
            </a:r>
          </a:p>
        </p:txBody>
      </p:sp>
      <p:sp>
        <p:nvSpPr>
          <p:cNvPr id="42" name="Rectangle 37"/>
          <p:cNvSpPr>
            <a:spLocks noChangeArrowheads="1"/>
          </p:cNvSpPr>
          <p:nvPr/>
        </p:nvSpPr>
        <p:spPr bwMode="auto">
          <a:xfrm>
            <a:off x="2481263" y="2317750"/>
            <a:ext cx="40465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：锗</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PNP</a:t>
            </a:r>
            <a:endPar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3" name="Rectangle 37"/>
          <p:cNvSpPr>
            <a:spLocks noChangeArrowheads="1"/>
          </p:cNvSpPr>
          <p:nvPr/>
        </p:nvSpPr>
        <p:spPr bwMode="auto">
          <a:xfrm>
            <a:off x="2438400" y="2905125"/>
            <a:ext cx="40465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3B</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：锗</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NPN</a:t>
            </a:r>
            <a:endPar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4" name="Rectangle 37"/>
          <p:cNvSpPr>
            <a:spLocks noChangeArrowheads="1"/>
          </p:cNvSpPr>
          <p:nvPr/>
        </p:nvSpPr>
        <p:spPr bwMode="auto">
          <a:xfrm>
            <a:off x="2438400" y="3571875"/>
            <a:ext cx="40465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3C</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：硅</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PNP</a:t>
            </a:r>
            <a:endPar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5" name="Rectangle 37"/>
          <p:cNvSpPr>
            <a:spLocks noChangeArrowheads="1"/>
          </p:cNvSpPr>
          <p:nvPr/>
        </p:nvSpPr>
        <p:spPr bwMode="auto">
          <a:xfrm>
            <a:off x="2436813" y="4229100"/>
            <a:ext cx="4046538"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3D</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：硅</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NPN</a:t>
            </a:r>
            <a:endPar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46" name="Rectangle 37"/>
          <p:cNvSpPr>
            <a:spLocks noChangeArrowheads="1"/>
          </p:cNvSpPr>
          <p:nvPr/>
        </p:nvSpPr>
        <p:spPr bwMode="auto">
          <a:xfrm>
            <a:off x="701675" y="5048885"/>
            <a:ext cx="7607300" cy="523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目前我国产品多为硅</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NPN</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和锗</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PNP</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两种。</a:t>
            </a:r>
          </a:p>
        </p:txBody>
      </p:sp>
      <p:sp>
        <p:nvSpPr>
          <p:cNvPr id="29698" name="Rectangle 2"/>
          <p:cNvSpPr>
            <a:spLocks noGrp="1" noChangeArrowheads="1"/>
          </p:cNvSpPr>
          <p:nvPr/>
        </p:nvSpPr>
        <p:spPr>
          <a:xfrm>
            <a:off x="1143000" y="152400"/>
            <a:ext cx="6629400" cy="8382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双极型晶体管</a:t>
            </a:r>
          </a:p>
        </p:txBody>
      </p:sp>
      <p:sp>
        <p:nvSpPr>
          <p:cNvPr id="29699" name="Rectangle 3"/>
          <p:cNvSpPr>
            <a:spLocks noGrp="1" noChangeArrowheads="1"/>
          </p:cNvSpPr>
          <p:nvPr/>
        </p:nvSpPr>
        <p:spPr>
          <a:xfrm>
            <a:off x="251143" y="954405"/>
            <a:ext cx="3276600" cy="609600"/>
          </a:xfrm>
          <a:prstGeom prst="rect">
            <a:avLst/>
          </a:prstGeom>
          <a:noFill/>
          <a:ln w="9525">
            <a:noFill/>
          </a:ln>
        </p:spPr>
        <p:txBody>
          <a:bodyPr vert="horz" wrap="square" lIns="91440" tIns="45720" rIns="91440" bIns="45720" numCol="1" anchor="t" anchorCtr="0" compatLnSpc="1"/>
          <a:lstStyle>
            <a:lvl1pPr marL="0" indent="0" algn="ctr" rtl="0" eaLnBrk="0" fontAlgn="base" hangingPunct="0">
              <a:spcBef>
                <a:spcPct val="20000"/>
              </a:spcBef>
              <a:spcAft>
                <a:spcPct val="0"/>
              </a:spcAft>
              <a:buNone/>
              <a:defRPr kumimoji="1" sz="3200">
                <a:solidFill>
                  <a:schemeClr val="tx1"/>
                </a:solidFill>
                <a:latin typeface="+mn-lt"/>
                <a:ea typeface="+mn-ea"/>
                <a:cs typeface="+mn-cs"/>
              </a:defRPr>
            </a:lvl1pPr>
            <a:lvl2pPr marL="457200" indent="0" algn="ctr" rtl="0" eaLnBrk="0" fontAlgn="base" hangingPunct="0">
              <a:spcBef>
                <a:spcPct val="20000"/>
              </a:spcBef>
              <a:spcAft>
                <a:spcPct val="0"/>
              </a:spcAft>
              <a:buNone/>
              <a:defRPr kumimoji="1" sz="2800">
                <a:solidFill>
                  <a:schemeClr val="tx1"/>
                </a:solidFill>
                <a:latin typeface="+mn-lt"/>
                <a:ea typeface="+mn-ea"/>
              </a:defRPr>
            </a:lvl2pPr>
            <a:lvl3pPr marL="914400" indent="0" algn="ctr" rtl="0" eaLnBrk="0" fontAlgn="base" hangingPunct="0">
              <a:spcBef>
                <a:spcPct val="20000"/>
              </a:spcBef>
              <a:spcAft>
                <a:spcPct val="0"/>
              </a:spcAft>
              <a:buNone/>
              <a:defRPr kumimoji="1" sz="2400">
                <a:solidFill>
                  <a:schemeClr val="tx1"/>
                </a:solidFill>
                <a:latin typeface="+mn-lt"/>
                <a:ea typeface="+mn-ea"/>
              </a:defRPr>
            </a:lvl3pPr>
            <a:lvl4pPr marL="1371600" indent="0" algn="ctr" rtl="0" eaLnBrk="0" fontAlgn="base" hangingPunct="0">
              <a:spcBef>
                <a:spcPct val="20000"/>
              </a:spcBef>
              <a:spcAft>
                <a:spcPct val="0"/>
              </a:spcAft>
              <a:buNone/>
              <a:defRPr kumimoji="1" sz="2000">
                <a:solidFill>
                  <a:schemeClr val="tx1"/>
                </a:solidFill>
                <a:latin typeface="+mn-lt"/>
                <a:ea typeface="+mn-ea"/>
              </a:defRPr>
            </a:lvl4pPr>
            <a:lvl5pPr marL="1828800" indent="0" algn="ctr" rtl="0" eaLnBrk="0" fontAlgn="base" hangingPunct="0">
              <a:spcBef>
                <a:spcPct val="20000"/>
              </a:spcBef>
              <a:spcAft>
                <a:spcPct val="0"/>
              </a:spcAft>
              <a:buNone/>
              <a:defRPr kumimoji="1" sz="2000">
                <a:solidFill>
                  <a:schemeClr val="tx1"/>
                </a:solidFill>
                <a:latin typeface="+mn-lt"/>
                <a:ea typeface="+mn-ea"/>
              </a:defRPr>
            </a:lvl5pPr>
            <a:lvl6pPr marL="2286000" indent="0" algn="ctr" rtl="0" fontAlgn="base">
              <a:spcBef>
                <a:spcPct val="20000"/>
              </a:spcBef>
              <a:spcAft>
                <a:spcPct val="0"/>
              </a:spcAft>
              <a:buNone/>
              <a:defRPr kumimoji="1" sz="2000">
                <a:solidFill>
                  <a:schemeClr val="tx1"/>
                </a:solidFill>
                <a:latin typeface="+mn-lt"/>
                <a:ea typeface="+mn-ea"/>
              </a:defRPr>
            </a:lvl6pPr>
            <a:lvl7pPr marL="2743200" indent="0" algn="ctr" rtl="0" fontAlgn="base">
              <a:spcBef>
                <a:spcPct val="20000"/>
              </a:spcBef>
              <a:spcAft>
                <a:spcPct val="0"/>
              </a:spcAft>
              <a:buNone/>
              <a:defRPr kumimoji="1" sz="2000">
                <a:solidFill>
                  <a:schemeClr val="tx1"/>
                </a:solidFill>
                <a:latin typeface="+mn-lt"/>
                <a:ea typeface="+mn-ea"/>
              </a:defRPr>
            </a:lvl7pPr>
            <a:lvl8pPr marL="3200400" indent="0" algn="ctr" rtl="0" fontAlgn="base">
              <a:spcBef>
                <a:spcPct val="20000"/>
              </a:spcBef>
              <a:spcAft>
                <a:spcPct val="0"/>
              </a:spcAft>
              <a:buNone/>
              <a:defRPr kumimoji="1" sz="2000">
                <a:solidFill>
                  <a:schemeClr val="tx1"/>
                </a:solidFill>
                <a:latin typeface="+mn-lt"/>
                <a:ea typeface="+mn-ea"/>
              </a:defRPr>
            </a:lvl8pPr>
            <a:lvl9pPr marL="3657600" indent="0" algn="ctr" rtl="0" fontAlgn="base">
              <a:spcBef>
                <a:spcPct val="20000"/>
              </a:spcBef>
              <a:spcAft>
                <a:spcPct val="0"/>
              </a:spcAft>
              <a:buNone/>
              <a:defRPr kumimoji="1" sz="2000">
                <a:solidFill>
                  <a:schemeClr val="tx1"/>
                </a:solidFill>
                <a:latin typeface="+mn-lt"/>
                <a:ea typeface="+mn-ea"/>
              </a:defRPr>
            </a:lvl9p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8612" name="Group 4"/>
          <p:cNvGrpSpPr/>
          <p:nvPr/>
        </p:nvGrpSpPr>
        <p:grpSpPr>
          <a:xfrm flipV="1">
            <a:off x="2195513" y="909638"/>
            <a:ext cx="4716462" cy="44450"/>
            <a:chOff x="672" y="672"/>
            <a:chExt cx="4038" cy="102"/>
          </a:xfrm>
        </p:grpSpPr>
        <p:pic>
          <p:nvPicPr>
            <p:cNvPr id="68613" name="Picture 5" descr="Green and Black Diamond"/>
            <p:cNvPicPr>
              <a:picLocks noChangeAspect="1"/>
            </p:cNvPicPr>
            <p:nvPr/>
          </p:nvPicPr>
          <p:blipFill>
            <a:blip r:embed="rId4"/>
            <a:stretch>
              <a:fillRect/>
            </a:stretch>
          </p:blipFill>
          <p:spPr>
            <a:xfrm>
              <a:off x="762" y="672"/>
              <a:ext cx="102" cy="102"/>
            </a:xfrm>
            <a:prstGeom prst="rect">
              <a:avLst/>
            </a:prstGeom>
            <a:noFill/>
            <a:ln w="9525">
              <a:noFill/>
            </a:ln>
          </p:spPr>
        </p:pic>
        <p:pic>
          <p:nvPicPr>
            <p:cNvPr id="68614" name="Picture 6" descr="Green and Black Diamond"/>
            <p:cNvPicPr>
              <a:picLocks noChangeAspect="1"/>
            </p:cNvPicPr>
            <p:nvPr/>
          </p:nvPicPr>
          <p:blipFill>
            <a:blip r:embed="rId4"/>
            <a:stretch>
              <a:fillRect/>
            </a:stretch>
          </p:blipFill>
          <p:spPr>
            <a:xfrm>
              <a:off x="864" y="672"/>
              <a:ext cx="102" cy="102"/>
            </a:xfrm>
            <a:prstGeom prst="rect">
              <a:avLst/>
            </a:prstGeom>
            <a:noFill/>
            <a:ln w="9525">
              <a:noFill/>
            </a:ln>
          </p:spPr>
        </p:pic>
        <p:pic>
          <p:nvPicPr>
            <p:cNvPr id="68615" name="Picture 7" descr="Green and Black Diamond"/>
            <p:cNvPicPr>
              <a:picLocks noChangeAspect="1"/>
            </p:cNvPicPr>
            <p:nvPr/>
          </p:nvPicPr>
          <p:blipFill>
            <a:blip r:embed="rId4"/>
            <a:stretch>
              <a:fillRect/>
            </a:stretch>
          </p:blipFill>
          <p:spPr>
            <a:xfrm>
              <a:off x="960" y="672"/>
              <a:ext cx="102" cy="102"/>
            </a:xfrm>
            <a:prstGeom prst="rect">
              <a:avLst/>
            </a:prstGeom>
            <a:noFill/>
            <a:ln w="9525">
              <a:noFill/>
            </a:ln>
          </p:spPr>
        </p:pic>
        <p:pic>
          <p:nvPicPr>
            <p:cNvPr id="68616" name="Picture 8" descr="Green and Black Diamond"/>
            <p:cNvPicPr>
              <a:picLocks noChangeAspect="1"/>
            </p:cNvPicPr>
            <p:nvPr/>
          </p:nvPicPr>
          <p:blipFill>
            <a:blip r:embed="rId4"/>
            <a:stretch>
              <a:fillRect/>
            </a:stretch>
          </p:blipFill>
          <p:spPr>
            <a:xfrm>
              <a:off x="1050" y="672"/>
              <a:ext cx="102" cy="102"/>
            </a:xfrm>
            <a:prstGeom prst="rect">
              <a:avLst/>
            </a:prstGeom>
            <a:noFill/>
            <a:ln w="9525">
              <a:noFill/>
            </a:ln>
          </p:spPr>
        </p:pic>
        <p:pic>
          <p:nvPicPr>
            <p:cNvPr id="68617" name="Picture 9" descr="Green and Black Diamond"/>
            <p:cNvPicPr>
              <a:picLocks noChangeAspect="1"/>
            </p:cNvPicPr>
            <p:nvPr/>
          </p:nvPicPr>
          <p:blipFill>
            <a:blip r:embed="rId4"/>
            <a:stretch>
              <a:fillRect/>
            </a:stretch>
          </p:blipFill>
          <p:spPr>
            <a:xfrm>
              <a:off x="1152" y="672"/>
              <a:ext cx="102" cy="102"/>
            </a:xfrm>
            <a:prstGeom prst="rect">
              <a:avLst/>
            </a:prstGeom>
            <a:noFill/>
            <a:ln w="9525">
              <a:noFill/>
            </a:ln>
          </p:spPr>
        </p:pic>
        <p:pic>
          <p:nvPicPr>
            <p:cNvPr id="68618" name="Picture 10" descr="Green and Black Diamond"/>
            <p:cNvPicPr>
              <a:picLocks noChangeAspect="1"/>
            </p:cNvPicPr>
            <p:nvPr/>
          </p:nvPicPr>
          <p:blipFill>
            <a:blip r:embed="rId4"/>
            <a:stretch>
              <a:fillRect/>
            </a:stretch>
          </p:blipFill>
          <p:spPr>
            <a:xfrm>
              <a:off x="1338" y="672"/>
              <a:ext cx="102" cy="102"/>
            </a:xfrm>
            <a:prstGeom prst="rect">
              <a:avLst/>
            </a:prstGeom>
            <a:noFill/>
            <a:ln w="9525">
              <a:noFill/>
            </a:ln>
          </p:spPr>
        </p:pic>
        <p:pic>
          <p:nvPicPr>
            <p:cNvPr id="68619" name="Picture 11" descr="Green and Black Diamond"/>
            <p:cNvPicPr>
              <a:picLocks noChangeAspect="1"/>
            </p:cNvPicPr>
            <p:nvPr/>
          </p:nvPicPr>
          <p:blipFill>
            <a:blip r:embed="rId4"/>
            <a:stretch>
              <a:fillRect/>
            </a:stretch>
          </p:blipFill>
          <p:spPr>
            <a:xfrm>
              <a:off x="1440" y="672"/>
              <a:ext cx="102" cy="102"/>
            </a:xfrm>
            <a:prstGeom prst="rect">
              <a:avLst/>
            </a:prstGeom>
            <a:noFill/>
            <a:ln w="9525">
              <a:noFill/>
            </a:ln>
          </p:spPr>
        </p:pic>
        <p:pic>
          <p:nvPicPr>
            <p:cNvPr id="68620" name="Picture 12" descr="Green and Black Diamond"/>
            <p:cNvPicPr>
              <a:picLocks noChangeAspect="1"/>
            </p:cNvPicPr>
            <p:nvPr/>
          </p:nvPicPr>
          <p:blipFill>
            <a:blip r:embed="rId4"/>
            <a:stretch>
              <a:fillRect/>
            </a:stretch>
          </p:blipFill>
          <p:spPr>
            <a:xfrm>
              <a:off x="1536" y="672"/>
              <a:ext cx="102" cy="102"/>
            </a:xfrm>
            <a:prstGeom prst="rect">
              <a:avLst/>
            </a:prstGeom>
            <a:noFill/>
            <a:ln w="9525">
              <a:noFill/>
            </a:ln>
          </p:spPr>
        </p:pic>
        <p:pic>
          <p:nvPicPr>
            <p:cNvPr id="68621" name="Picture 13" descr="Green and Black Diamond"/>
            <p:cNvPicPr>
              <a:picLocks noChangeAspect="1"/>
            </p:cNvPicPr>
            <p:nvPr/>
          </p:nvPicPr>
          <p:blipFill>
            <a:blip r:embed="rId4"/>
            <a:stretch>
              <a:fillRect/>
            </a:stretch>
          </p:blipFill>
          <p:spPr>
            <a:xfrm>
              <a:off x="1626" y="672"/>
              <a:ext cx="102" cy="102"/>
            </a:xfrm>
            <a:prstGeom prst="rect">
              <a:avLst/>
            </a:prstGeom>
            <a:noFill/>
            <a:ln w="9525">
              <a:noFill/>
            </a:ln>
          </p:spPr>
        </p:pic>
        <p:pic>
          <p:nvPicPr>
            <p:cNvPr id="68622" name="Picture 14" descr="Green and Black Diamond"/>
            <p:cNvPicPr>
              <a:picLocks noChangeAspect="1"/>
            </p:cNvPicPr>
            <p:nvPr/>
          </p:nvPicPr>
          <p:blipFill>
            <a:blip r:embed="rId4"/>
            <a:stretch>
              <a:fillRect/>
            </a:stretch>
          </p:blipFill>
          <p:spPr>
            <a:xfrm>
              <a:off x="672" y="672"/>
              <a:ext cx="102" cy="102"/>
            </a:xfrm>
            <a:prstGeom prst="rect">
              <a:avLst/>
            </a:prstGeom>
            <a:noFill/>
            <a:ln w="9525">
              <a:noFill/>
            </a:ln>
          </p:spPr>
        </p:pic>
        <p:pic>
          <p:nvPicPr>
            <p:cNvPr id="68623" name="Picture 15" descr="Green and Black Diamond"/>
            <p:cNvPicPr>
              <a:picLocks noChangeAspect="1"/>
            </p:cNvPicPr>
            <p:nvPr/>
          </p:nvPicPr>
          <p:blipFill>
            <a:blip r:embed="rId4"/>
            <a:stretch>
              <a:fillRect/>
            </a:stretch>
          </p:blipFill>
          <p:spPr>
            <a:xfrm>
              <a:off x="1248" y="672"/>
              <a:ext cx="102" cy="102"/>
            </a:xfrm>
            <a:prstGeom prst="rect">
              <a:avLst/>
            </a:prstGeom>
            <a:noFill/>
            <a:ln w="9525">
              <a:noFill/>
            </a:ln>
          </p:spPr>
        </p:pic>
        <p:pic>
          <p:nvPicPr>
            <p:cNvPr id="68624" name="Picture 16" descr="Green and Black Diamond"/>
            <p:cNvPicPr>
              <a:picLocks noChangeAspect="1"/>
            </p:cNvPicPr>
            <p:nvPr/>
          </p:nvPicPr>
          <p:blipFill>
            <a:blip r:embed="rId4"/>
            <a:stretch>
              <a:fillRect/>
            </a:stretch>
          </p:blipFill>
          <p:spPr>
            <a:xfrm>
              <a:off x="1728" y="672"/>
              <a:ext cx="102" cy="102"/>
            </a:xfrm>
            <a:prstGeom prst="rect">
              <a:avLst/>
            </a:prstGeom>
            <a:noFill/>
            <a:ln w="9525">
              <a:noFill/>
            </a:ln>
          </p:spPr>
        </p:pic>
        <p:grpSp>
          <p:nvGrpSpPr>
            <p:cNvPr id="68625" name="Group 17"/>
            <p:cNvGrpSpPr/>
            <p:nvPr/>
          </p:nvGrpSpPr>
          <p:grpSpPr>
            <a:xfrm>
              <a:off x="1824" y="672"/>
              <a:ext cx="2886" cy="102"/>
              <a:chOff x="2298" y="3606"/>
              <a:chExt cx="2886" cy="102"/>
            </a:xfrm>
          </p:grpSpPr>
          <p:pic>
            <p:nvPicPr>
              <p:cNvPr id="68626" name="Picture 18" descr="Green and Black Diamond"/>
              <p:cNvPicPr>
                <a:picLocks noChangeAspect="1"/>
              </p:cNvPicPr>
              <p:nvPr/>
            </p:nvPicPr>
            <p:blipFill>
              <a:blip r:embed="rId4"/>
              <a:stretch>
                <a:fillRect/>
              </a:stretch>
            </p:blipFill>
            <p:spPr>
              <a:xfrm>
                <a:off x="2298" y="3606"/>
                <a:ext cx="102" cy="102"/>
              </a:xfrm>
              <a:prstGeom prst="rect">
                <a:avLst/>
              </a:prstGeom>
              <a:noFill/>
              <a:ln w="9525">
                <a:noFill/>
              </a:ln>
            </p:spPr>
          </p:pic>
          <p:pic>
            <p:nvPicPr>
              <p:cNvPr id="68627" name="Picture 19" descr="Green and Black Diamond"/>
              <p:cNvPicPr>
                <a:picLocks noChangeAspect="1"/>
              </p:cNvPicPr>
              <p:nvPr/>
            </p:nvPicPr>
            <p:blipFill>
              <a:blip r:embed="rId4"/>
              <a:stretch>
                <a:fillRect/>
              </a:stretch>
            </p:blipFill>
            <p:spPr>
              <a:xfrm>
                <a:off x="2388" y="3606"/>
                <a:ext cx="102" cy="102"/>
              </a:xfrm>
              <a:prstGeom prst="rect">
                <a:avLst/>
              </a:prstGeom>
              <a:noFill/>
              <a:ln w="9525">
                <a:noFill/>
              </a:ln>
            </p:spPr>
          </p:pic>
          <p:pic>
            <p:nvPicPr>
              <p:cNvPr id="68628" name="Picture 20" descr="Green and Black Diamond"/>
              <p:cNvPicPr>
                <a:picLocks noChangeAspect="1"/>
              </p:cNvPicPr>
              <p:nvPr/>
            </p:nvPicPr>
            <p:blipFill>
              <a:blip r:embed="rId4"/>
              <a:stretch>
                <a:fillRect/>
              </a:stretch>
            </p:blipFill>
            <p:spPr>
              <a:xfrm>
                <a:off x="2490" y="3606"/>
                <a:ext cx="102" cy="102"/>
              </a:xfrm>
              <a:prstGeom prst="rect">
                <a:avLst/>
              </a:prstGeom>
              <a:noFill/>
              <a:ln w="9525">
                <a:noFill/>
              </a:ln>
            </p:spPr>
          </p:pic>
          <p:pic>
            <p:nvPicPr>
              <p:cNvPr id="68629" name="Picture 21" descr="Green and Black Diamond"/>
              <p:cNvPicPr>
                <a:picLocks noChangeAspect="1"/>
              </p:cNvPicPr>
              <p:nvPr/>
            </p:nvPicPr>
            <p:blipFill>
              <a:blip r:embed="rId4"/>
              <a:stretch>
                <a:fillRect/>
              </a:stretch>
            </p:blipFill>
            <p:spPr>
              <a:xfrm>
                <a:off x="2586" y="3606"/>
                <a:ext cx="102" cy="102"/>
              </a:xfrm>
              <a:prstGeom prst="rect">
                <a:avLst/>
              </a:prstGeom>
              <a:noFill/>
              <a:ln w="9525">
                <a:noFill/>
              </a:ln>
            </p:spPr>
          </p:pic>
          <p:pic>
            <p:nvPicPr>
              <p:cNvPr id="68630" name="Picture 22" descr="Green and Black Diamond"/>
              <p:cNvPicPr>
                <a:picLocks noChangeAspect="1"/>
              </p:cNvPicPr>
              <p:nvPr/>
            </p:nvPicPr>
            <p:blipFill>
              <a:blip r:embed="rId4"/>
              <a:stretch>
                <a:fillRect/>
              </a:stretch>
            </p:blipFill>
            <p:spPr>
              <a:xfrm>
                <a:off x="2676" y="3606"/>
                <a:ext cx="102" cy="102"/>
              </a:xfrm>
              <a:prstGeom prst="rect">
                <a:avLst/>
              </a:prstGeom>
              <a:noFill/>
              <a:ln w="9525">
                <a:noFill/>
              </a:ln>
            </p:spPr>
          </p:pic>
          <p:pic>
            <p:nvPicPr>
              <p:cNvPr id="68631" name="Picture 23" descr="Green and Black Diamond"/>
              <p:cNvPicPr>
                <a:picLocks noChangeAspect="1"/>
              </p:cNvPicPr>
              <p:nvPr/>
            </p:nvPicPr>
            <p:blipFill>
              <a:blip r:embed="rId4"/>
              <a:stretch>
                <a:fillRect/>
              </a:stretch>
            </p:blipFill>
            <p:spPr>
              <a:xfrm>
                <a:off x="2778" y="3606"/>
                <a:ext cx="102" cy="102"/>
              </a:xfrm>
              <a:prstGeom prst="rect">
                <a:avLst/>
              </a:prstGeom>
              <a:noFill/>
              <a:ln w="9525">
                <a:noFill/>
              </a:ln>
            </p:spPr>
          </p:pic>
          <p:pic>
            <p:nvPicPr>
              <p:cNvPr id="68632" name="Picture 24" descr="Green and Black Diamond"/>
              <p:cNvPicPr>
                <a:picLocks noChangeAspect="1"/>
              </p:cNvPicPr>
              <p:nvPr/>
            </p:nvPicPr>
            <p:blipFill>
              <a:blip r:embed="rId4"/>
              <a:stretch>
                <a:fillRect/>
              </a:stretch>
            </p:blipFill>
            <p:spPr>
              <a:xfrm>
                <a:off x="2964" y="3606"/>
                <a:ext cx="102" cy="102"/>
              </a:xfrm>
              <a:prstGeom prst="rect">
                <a:avLst/>
              </a:prstGeom>
              <a:noFill/>
              <a:ln w="9525">
                <a:noFill/>
              </a:ln>
            </p:spPr>
          </p:pic>
          <p:pic>
            <p:nvPicPr>
              <p:cNvPr id="68633" name="Picture 25" descr="Green and Black Diamond"/>
              <p:cNvPicPr>
                <a:picLocks noChangeAspect="1"/>
              </p:cNvPicPr>
              <p:nvPr/>
            </p:nvPicPr>
            <p:blipFill>
              <a:blip r:embed="rId4"/>
              <a:stretch>
                <a:fillRect/>
              </a:stretch>
            </p:blipFill>
            <p:spPr>
              <a:xfrm>
                <a:off x="3066" y="3606"/>
                <a:ext cx="102" cy="102"/>
              </a:xfrm>
              <a:prstGeom prst="rect">
                <a:avLst/>
              </a:prstGeom>
              <a:noFill/>
              <a:ln w="9525">
                <a:noFill/>
              </a:ln>
            </p:spPr>
          </p:pic>
          <p:pic>
            <p:nvPicPr>
              <p:cNvPr id="68634" name="Picture 26" descr="Green and Black Diamond"/>
              <p:cNvPicPr>
                <a:picLocks noChangeAspect="1"/>
              </p:cNvPicPr>
              <p:nvPr/>
            </p:nvPicPr>
            <p:blipFill>
              <a:blip r:embed="rId4"/>
              <a:stretch>
                <a:fillRect/>
              </a:stretch>
            </p:blipFill>
            <p:spPr>
              <a:xfrm>
                <a:off x="3162" y="3606"/>
                <a:ext cx="102" cy="102"/>
              </a:xfrm>
              <a:prstGeom prst="rect">
                <a:avLst/>
              </a:prstGeom>
              <a:noFill/>
              <a:ln w="9525">
                <a:noFill/>
              </a:ln>
            </p:spPr>
          </p:pic>
          <p:pic>
            <p:nvPicPr>
              <p:cNvPr id="68635" name="Picture 27" descr="Green and Black Diamond"/>
              <p:cNvPicPr>
                <a:picLocks noChangeAspect="1"/>
              </p:cNvPicPr>
              <p:nvPr/>
            </p:nvPicPr>
            <p:blipFill>
              <a:blip r:embed="rId4"/>
              <a:stretch>
                <a:fillRect/>
              </a:stretch>
            </p:blipFill>
            <p:spPr>
              <a:xfrm>
                <a:off x="3252" y="3606"/>
                <a:ext cx="102" cy="102"/>
              </a:xfrm>
              <a:prstGeom prst="rect">
                <a:avLst/>
              </a:prstGeom>
              <a:noFill/>
              <a:ln w="9525">
                <a:noFill/>
              </a:ln>
            </p:spPr>
          </p:pic>
          <p:pic>
            <p:nvPicPr>
              <p:cNvPr id="68636" name="Picture 28" descr="Green and Black Diamond"/>
              <p:cNvPicPr>
                <a:picLocks noChangeAspect="1"/>
              </p:cNvPicPr>
              <p:nvPr/>
            </p:nvPicPr>
            <p:blipFill>
              <a:blip r:embed="rId4"/>
              <a:stretch>
                <a:fillRect/>
              </a:stretch>
            </p:blipFill>
            <p:spPr>
              <a:xfrm>
                <a:off x="3354" y="3606"/>
                <a:ext cx="102" cy="102"/>
              </a:xfrm>
              <a:prstGeom prst="rect">
                <a:avLst/>
              </a:prstGeom>
              <a:noFill/>
              <a:ln w="9525">
                <a:noFill/>
              </a:ln>
            </p:spPr>
          </p:pic>
          <p:pic>
            <p:nvPicPr>
              <p:cNvPr id="68637" name="Picture 29" descr="Green and Black Diamond"/>
              <p:cNvPicPr>
                <a:picLocks noChangeAspect="1"/>
              </p:cNvPicPr>
              <p:nvPr/>
            </p:nvPicPr>
            <p:blipFill>
              <a:blip r:embed="rId4"/>
              <a:stretch>
                <a:fillRect/>
              </a:stretch>
            </p:blipFill>
            <p:spPr>
              <a:xfrm>
                <a:off x="3540" y="3606"/>
                <a:ext cx="102" cy="102"/>
              </a:xfrm>
              <a:prstGeom prst="rect">
                <a:avLst/>
              </a:prstGeom>
              <a:noFill/>
              <a:ln w="9525">
                <a:noFill/>
              </a:ln>
            </p:spPr>
          </p:pic>
          <p:pic>
            <p:nvPicPr>
              <p:cNvPr id="68638" name="Picture 30" descr="Green and Black Diamond"/>
              <p:cNvPicPr>
                <a:picLocks noChangeAspect="1"/>
              </p:cNvPicPr>
              <p:nvPr/>
            </p:nvPicPr>
            <p:blipFill>
              <a:blip r:embed="rId4"/>
              <a:stretch>
                <a:fillRect/>
              </a:stretch>
            </p:blipFill>
            <p:spPr>
              <a:xfrm>
                <a:off x="3642" y="3606"/>
                <a:ext cx="102" cy="102"/>
              </a:xfrm>
              <a:prstGeom prst="rect">
                <a:avLst/>
              </a:prstGeom>
              <a:noFill/>
              <a:ln w="9525">
                <a:noFill/>
              </a:ln>
            </p:spPr>
          </p:pic>
          <p:pic>
            <p:nvPicPr>
              <p:cNvPr id="68639" name="Picture 31" descr="Green and Black Diamond"/>
              <p:cNvPicPr>
                <a:picLocks noChangeAspect="1"/>
              </p:cNvPicPr>
              <p:nvPr/>
            </p:nvPicPr>
            <p:blipFill>
              <a:blip r:embed="rId4"/>
              <a:stretch>
                <a:fillRect/>
              </a:stretch>
            </p:blipFill>
            <p:spPr>
              <a:xfrm>
                <a:off x="3738" y="3606"/>
                <a:ext cx="102" cy="102"/>
              </a:xfrm>
              <a:prstGeom prst="rect">
                <a:avLst/>
              </a:prstGeom>
              <a:noFill/>
              <a:ln w="9525">
                <a:noFill/>
              </a:ln>
            </p:spPr>
          </p:pic>
          <p:pic>
            <p:nvPicPr>
              <p:cNvPr id="68640" name="Picture 32" descr="Green and Black Diamond"/>
              <p:cNvPicPr>
                <a:picLocks noChangeAspect="1"/>
              </p:cNvPicPr>
              <p:nvPr/>
            </p:nvPicPr>
            <p:blipFill>
              <a:blip r:embed="rId4"/>
              <a:stretch>
                <a:fillRect/>
              </a:stretch>
            </p:blipFill>
            <p:spPr>
              <a:xfrm>
                <a:off x="3828" y="3606"/>
                <a:ext cx="102" cy="102"/>
              </a:xfrm>
              <a:prstGeom prst="rect">
                <a:avLst/>
              </a:prstGeom>
              <a:noFill/>
              <a:ln w="9525">
                <a:noFill/>
              </a:ln>
            </p:spPr>
          </p:pic>
          <p:pic>
            <p:nvPicPr>
              <p:cNvPr id="68641" name="Picture 33" descr="Green and Black Diamond"/>
              <p:cNvPicPr>
                <a:picLocks noChangeAspect="1"/>
              </p:cNvPicPr>
              <p:nvPr/>
            </p:nvPicPr>
            <p:blipFill>
              <a:blip r:embed="rId4"/>
              <a:stretch>
                <a:fillRect/>
              </a:stretch>
            </p:blipFill>
            <p:spPr>
              <a:xfrm>
                <a:off x="2874" y="3606"/>
                <a:ext cx="102" cy="102"/>
              </a:xfrm>
              <a:prstGeom prst="rect">
                <a:avLst/>
              </a:prstGeom>
              <a:noFill/>
              <a:ln w="9525">
                <a:noFill/>
              </a:ln>
            </p:spPr>
          </p:pic>
          <p:pic>
            <p:nvPicPr>
              <p:cNvPr id="68642" name="Picture 34" descr="Green and Black Diamond"/>
              <p:cNvPicPr>
                <a:picLocks noChangeAspect="1"/>
              </p:cNvPicPr>
              <p:nvPr/>
            </p:nvPicPr>
            <p:blipFill>
              <a:blip r:embed="rId4"/>
              <a:stretch>
                <a:fillRect/>
              </a:stretch>
            </p:blipFill>
            <p:spPr>
              <a:xfrm>
                <a:off x="3450" y="3606"/>
                <a:ext cx="102" cy="102"/>
              </a:xfrm>
              <a:prstGeom prst="rect">
                <a:avLst/>
              </a:prstGeom>
              <a:noFill/>
              <a:ln w="9525">
                <a:noFill/>
              </a:ln>
            </p:spPr>
          </p:pic>
          <p:pic>
            <p:nvPicPr>
              <p:cNvPr id="68643" name="Picture 35" descr="Green and Black Diamond"/>
              <p:cNvPicPr>
                <a:picLocks noChangeAspect="1"/>
              </p:cNvPicPr>
              <p:nvPr/>
            </p:nvPicPr>
            <p:blipFill>
              <a:blip r:embed="rId4"/>
              <a:stretch>
                <a:fillRect/>
              </a:stretch>
            </p:blipFill>
            <p:spPr>
              <a:xfrm>
                <a:off x="3930" y="3606"/>
                <a:ext cx="102" cy="102"/>
              </a:xfrm>
              <a:prstGeom prst="rect">
                <a:avLst/>
              </a:prstGeom>
              <a:noFill/>
              <a:ln w="9525">
                <a:noFill/>
              </a:ln>
            </p:spPr>
          </p:pic>
          <p:pic>
            <p:nvPicPr>
              <p:cNvPr id="68644" name="Picture 36" descr="Green and Black Diamond"/>
              <p:cNvPicPr>
                <a:picLocks noChangeAspect="1"/>
              </p:cNvPicPr>
              <p:nvPr/>
            </p:nvPicPr>
            <p:blipFill>
              <a:blip r:embed="rId4"/>
              <a:stretch>
                <a:fillRect/>
              </a:stretch>
            </p:blipFill>
            <p:spPr>
              <a:xfrm>
                <a:off x="4026" y="3606"/>
                <a:ext cx="102" cy="102"/>
              </a:xfrm>
              <a:prstGeom prst="rect">
                <a:avLst/>
              </a:prstGeom>
              <a:noFill/>
              <a:ln w="9525">
                <a:noFill/>
              </a:ln>
            </p:spPr>
          </p:pic>
          <p:pic>
            <p:nvPicPr>
              <p:cNvPr id="68645" name="Picture 37" descr="Green and Black Diamond"/>
              <p:cNvPicPr>
                <a:picLocks noChangeAspect="1"/>
              </p:cNvPicPr>
              <p:nvPr/>
            </p:nvPicPr>
            <p:blipFill>
              <a:blip r:embed="rId4"/>
              <a:stretch>
                <a:fillRect/>
              </a:stretch>
            </p:blipFill>
            <p:spPr>
              <a:xfrm>
                <a:off x="4116" y="3606"/>
                <a:ext cx="102" cy="102"/>
              </a:xfrm>
              <a:prstGeom prst="rect">
                <a:avLst/>
              </a:prstGeom>
              <a:noFill/>
              <a:ln w="9525">
                <a:noFill/>
              </a:ln>
            </p:spPr>
          </p:pic>
          <p:pic>
            <p:nvPicPr>
              <p:cNvPr id="68646" name="Picture 38" descr="Green and Black Diamond"/>
              <p:cNvPicPr>
                <a:picLocks noChangeAspect="1"/>
              </p:cNvPicPr>
              <p:nvPr/>
            </p:nvPicPr>
            <p:blipFill>
              <a:blip r:embed="rId4"/>
              <a:stretch>
                <a:fillRect/>
              </a:stretch>
            </p:blipFill>
            <p:spPr>
              <a:xfrm>
                <a:off x="4218" y="3606"/>
                <a:ext cx="102" cy="102"/>
              </a:xfrm>
              <a:prstGeom prst="rect">
                <a:avLst/>
              </a:prstGeom>
              <a:noFill/>
              <a:ln w="9525">
                <a:noFill/>
              </a:ln>
            </p:spPr>
          </p:pic>
          <p:pic>
            <p:nvPicPr>
              <p:cNvPr id="68647" name="Picture 39" descr="Green and Black Diamond"/>
              <p:cNvPicPr>
                <a:picLocks noChangeAspect="1"/>
              </p:cNvPicPr>
              <p:nvPr/>
            </p:nvPicPr>
            <p:blipFill>
              <a:blip r:embed="rId4"/>
              <a:stretch>
                <a:fillRect/>
              </a:stretch>
            </p:blipFill>
            <p:spPr>
              <a:xfrm>
                <a:off x="4314" y="3606"/>
                <a:ext cx="102" cy="102"/>
              </a:xfrm>
              <a:prstGeom prst="rect">
                <a:avLst/>
              </a:prstGeom>
              <a:noFill/>
              <a:ln w="9525">
                <a:noFill/>
              </a:ln>
            </p:spPr>
          </p:pic>
          <p:pic>
            <p:nvPicPr>
              <p:cNvPr id="68648" name="Picture 40" descr="Green and Black Diamond"/>
              <p:cNvPicPr>
                <a:picLocks noChangeAspect="1"/>
              </p:cNvPicPr>
              <p:nvPr/>
            </p:nvPicPr>
            <p:blipFill>
              <a:blip r:embed="rId4"/>
              <a:stretch>
                <a:fillRect/>
              </a:stretch>
            </p:blipFill>
            <p:spPr>
              <a:xfrm>
                <a:off x="4404" y="3606"/>
                <a:ext cx="102" cy="102"/>
              </a:xfrm>
              <a:prstGeom prst="rect">
                <a:avLst/>
              </a:prstGeom>
              <a:noFill/>
              <a:ln w="9525">
                <a:noFill/>
              </a:ln>
            </p:spPr>
          </p:pic>
          <p:pic>
            <p:nvPicPr>
              <p:cNvPr id="68649" name="Picture 41" descr="Green and Black Diamond"/>
              <p:cNvPicPr>
                <a:picLocks noChangeAspect="1"/>
              </p:cNvPicPr>
              <p:nvPr/>
            </p:nvPicPr>
            <p:blipFill>
              <a:blip r:embed="rId4"/>
              <a:stretch>
                <a:fillRect/>
              </a:stretch>
            </p:blipFill>
            <p:spPr>
              <a:xfrm>
                <a:off x="4506" y="3606"/>
                <a:ext cx="102" cy="102"/>
              </a:xfrm>
              <a:prstGeom prst="rect">
                <a:avLst/>
              </a:prstGeom>
              <a:noFill/>
              <a:ln w="9525">
                <a:noFill/>
              </a:ln>
            </p:spPr>
          </p:pic>
          <p:pic>
            <p:nvPicPr>
              <p:cNvPr id="68650" name="Picture 42" descr="Green and Black Diamond"/>
              <p:cNvPicPr>
                <a:picLocks noChangeAspect="1"/>
              </p:cNvPicPr>
              <p:nvPr/>
            </p:nvPicPr>
            <p:blipFill>
              <a:blip r:embed="rId4"/>
              <a:stretch>
                <a:fillRect/>
              </a:stretch>
            </p:blipFill>
            <p:spPr>
              <a:xfrm>
                <a:off x="4692" y="3606"/>
                <a:ext cx="102" cy="102"/>
              </a:xfrm>
              <a:prstGeom prst="rect">
                <a:avLst/>
              </a:prstGeom>
              <a:noFill/>
              <a:ln w="9525">
                <a:noFill/>
              </a:ln>
            </p:spPr>
          </p:pic>
          <p:pic>
            <p:nvPicPr>
              <p:cNvPr id="68651" name="Picture 43" descr="Green and Black Diamond"/>
              <p:cNvPicPr>
                <a:picLocks noChangeAspect="1"/>
              </p:cNvPicPr>
              <p:nvPr/>
            </p:nvPicPr>
            <p:blipFill>
              <a:blip r:embed="rId4"/>
              <a:stretch>
                <a:fillRect/>
              </a:stretch>
            </p:blipFill>
            <p:spPr>
              <a:xfrm>
                <a:off x="4794" y="3606"/>
                <a:ext cx="102" cy="102"/>
              </a:xfrm>
              <a:prstGeom prst="rect">
                <a:avLst/>
              </a:prstGeom>
              <a:noFill/>
              <a:ln w="9525">
                <a:noFill/>
              </a:ln>
            </p:spPr>
          </p:pic>
          <p:pic>
            <p:nvPicPr>
              <p:cNvPr id="68652" name="Picture 44" descr="Green and Black Diamond"/>
              <p:cNvPicPr>
                <a:picLocks noChangeAspect="1"/>
              </p:cNvPicPr>
              <p:nvPr/>
            </p:nvPicPr>
            <p:blipFill>
              <a:blip r:embed="rId4"/>
              <a:stretch>
                <a:fillRect/>
              </a:stretch>
            </p:blipFill>
            <p:spPr>
              <a:xfrm>
                <a:off x="4890" y="3606"/>
                <a:ext cx="102" cy="102"/>
              </a:xfrm>
              <a:prstGeom prst="rect">
                <a:avLst/>
              </a:prstGeom>
              <a:noFill/>
              <a:ln w="9525">
                <a:noFill/>
              </a:ln>
            </p:spPr>
          </p:pic>
          <p:pic>
            <p:nvPicPr>
              <p:cNvPr id="68653" name="Picture 45" descr="Green and Black Diamond"/>
              <p:cNvPicPr>
                <a:picLocks noChangeAspect="1"/>
              </p:cNvPicPr>
              <p:nvPr/>
            </p:nvPicPr>
            <p:blipFill>
              <a:blip r:embed="rId4"/>
              <a:stretch>
                <a:fillRect/>
              </a:stretch>
            </p:blipFill>
            <p:spPr>
              <a:xfrm>
                <a:off x="4980" y="3606"/>
                <a:ext cx="102" cy="102"/>
              </a:xfrm>
              <a:prstGeom prst="rect">
                <a:avLst/>
              </a:prstGeom>
              <a:noFill/>
              <a:ln w="9525">
                <a:noFill/>
              </a:ln>
            </p:spPr>
          </p:pic>
          <p:pic>
            <p:nvPicPr>
              <p:cNvPr id="68654" name="Picture 46" descr="Green and Black Diamond"/>
              <p:cNvPicPr>
                <a:picLocks noChangeAspect="1"/>
              </p:cNvPicPr>
              <p:nvPr/>
            </p:nvPicPr>
            <p:blipFill>
              <a:blip r:embed="rId4"/>
              <a:stretch>
                <a:fillRect/>
              </a:stretch>
            </p:blipFill>
            <p:spPr>
              <a:xfrm>
                <a:off x="5082" y="3606"/>
                <a:ext cx="102" cy="102"/>
              </a:xfrm>
              <a:prstGeom prst="rect">
                <a:avLst/>
              </a:prstGeom>
              <a:noFill/>
              <a:ln w="9525">
                <a:noFill/>
              </a:ln>
            </p:spPr>
          </p:pic>
          <p:pic>
            <p:nvPicPr>
              <p:cNvPr id="68655" name="Picture 47" descr="Green and Black Diamond"/>
              <p:cNvPicPr>
                <a:picLocks noChangeAspect="1"/>
              </p:cNvPicPr>
              <p:nvPr/>
            </p:nvPicPr>
            <p:blipFill>
              <a:blip r:embed="rId4"/>
              <a:stretch>
                <a:fillRect/>
              </a:stretch>
            </p:blipFill>
            <p:spPr>
              <a:xfrm>
                <a:off x="4602" y="3606"/>
                <a:ext cx="102" cy="102"/>
              </a:xfrm>
              <a:prstGeom prst="rect">
                <a:avLst/>
              </a:prstGeom>
              <a:noFill/>
              <a:ln w="9525">
                <a:noFill/>
              </a:ln>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linds(horizontal)">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blinds(horizontal)">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linds(horizontal)">
                                      <p:cBhvr>
                                        <p:cTn id="17" dur="500"/>
                                        <p:tgtEl>
                                          <p:spTgt spid="4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blinds(horizontal)">
                                      <p:cBhvr>
                                        <p:cTn id="22" dur="500"/>
                                        <p:tgtEl>
                                          <p:spTgt spid="4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blinds(horizontal)">
                                      <p:cBhvr>
                                        <p:cTn id="27" dur="500"/>
                                        <p:tgtEl>
                                          <p:spTgt spid="4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9699">
                                            <p:txEl>
                                              <p:pRg st="0" end="0"/>
                                            </p:txEl>
                                          </p:spTgt>
                                        </p:tgtEl>
                                        <p:attrNameLst>
                                          <p:attrName>style.visibility</p:attrName>
                                        </p:attrNameLst>
                                      </p:cBhvr>
                                      <p:to>
                                        <p:strVal val="visible"/>
                                      </p:to>
                                    </p:set>
                                    <p:animEffect transition="in" filter="wipe(left)">
                                      <p:cBhvr>
                                        <p:cTn id="32" dur="500"/>
                                        <p:tgtEl>
                                          <p:spTgt spid="2969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43" grpId="0" bldLvl="0" animBg="1"/>
      <p:bldP spid="44" grpId="0" bldLvl="0" animBg="1"/>
      <p:bldP spid="45" grpId="0" bldLvl="0" animBg="1"/>
      <p:bldP spid="46" grpId="0" bldLvl="0" animBg="1"/>
      <p:bldP spid="29699" grpId="0" build="p"/>
    </p:bld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ctrTitle"/>
          </p:nvPr>
        </p:nvSpPr>
        <p:spPr>
          <a:xfrm>
            <a:off x="1143000" y="1524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双极型晶体管</a:t>
            </a:r>
          </a:p>
        </p:txBody>
      </p:sp>
      <p:sp>
        <p:nvSpPr>
          <p:cNvPr id="29699" name="Rectangle 3"/>
          <p:cNvSpPr>
            <a:spLocks noGrp="1" noChangeArrowheads="1"/>
          </p:cNvSpPr>
          <p:nvPr>
            <p:ph type="subTitle" idx="1"/>
          </p:nvPr>
        </p:nvSpPr>
        <p:spPr>
          <a:xfrm>
            <a:off x="431483" y="1043940"/>
            <a:ext cx="3276600"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28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8612" name="Group 4"/>
          <p:cNvGrpSpPr/>
          <p:nvPr/>
        </p:nvGrpSpPr>
        <p:grpSpPr>
          <a:xfrm flipV="1">
            <a:off x="2195513" y="909638"/>
            <a:ext cx="4716462" cy="44450"/>
            <a:chOff x="672" y="672"/>
            <a:chExt cx="4038" cy="102"/>
          </a:xfrm>
        </p:grpSpPr>
        <p:pic>
          <p:nvPicPr>
            <p:cNvPr id="68613"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68614"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68615"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68616"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68617"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68618"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68619"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68620"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68621"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68622"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68623"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68624"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68625" name="Group 17"/>
            <p:cNvGrpSpPr/>
            <p:nvPr/>
          </p:nvGrpSpPr>
          <p:grpSpPr>
            <a:xfrm>
              <a:off x="1824" y="672"/>
              <a:ext cx="2886" cy="102"/>
              <a:chOff x="2298" y="3606"/>
              <a:chExt cx="2886" cy="102"/>
            </a:xfrm>
          </p:grpSpPr>
          <p:pic>
            <p:nvPicPr>
              <p:cNvPr id="68626"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68627"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68628"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68629"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68630"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68631"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68632"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68633"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68634"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68635"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68636"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68637"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68638"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68639"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68640"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68641"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68642"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68643"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68644"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68645"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68646"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68647"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68648"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68649"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68650"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68651"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68652"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68653"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68654"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68655"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grpSp>
        <p:nvGrpSpPr>
          <p:cNvPr id="4" name="Group 48"/>
          <p:cNvGrpSpPr/>
          <p:nvPr/>
        </p:nvGrpSpPr>
        <p:grpSpPr>
          <a:xfrm rot="-5400000">
            <a:off x="2293938" y="1690688"/>
            <a:ext cx="1358900" cy="2286000"/>
            <a:chOff x="971" y="1385"/>
            <a:chExt cx="1339" cy="2250"/>
          </a:xfrm>
        </p:grpSpPr>
        <p:sp>
          <p:nvSpPr>
            <p:cNvPr id="68657" name="Rectangle 49"/>
            <p:cNvSpPr/>
            <p:nvPr/>
          </p:nvSpPr>
          <p:spPr>
            <a:xfrm rot="5400000" flipH="1">
              <a:off x="1633" y="2484"/>
              <a:ext cx="501"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8658" name="Rectangle 50"/>
            <p:cNvSpPr/>
            <p:nvPr/>
          </p:nvSpPr>
          <p:spPr>
            <a:xfrm rot="5400000" flipH="1">
              <a:off x="1639" y="1665"/>
              <a:ext cx="489"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8659" name="Rectangle 51"/>
            <p:cNvSpPr/>
            <p:nvPr/>
          </p:nvSpPr>
          <p:spPr>
            <a:xfrm rot="5400000" flipH="1">
              <a:off x="1728" y="2078"/>
              <a:ext cx="324"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68660" name="Group 52"/>
            <p:cNvGrpSpPr/>
            <p:nvPr/>
          </p:nvGrpSpPr>
          <p:grpSpPr>
            <a:xfrm>
              <a:off x="1859" y="3173"/>
              <a:ext cx="84" cy="462"/>
              <a:chOff x="3467" y="3509"/>
              <a:chExt cx="84" cy="462"/>
            </a:xfrm>
          </p:grpSpPr>
          <p:sp>
            <p:nvSpPr>
              <p:cNvPr id="68661" name="Line 53"/>
              <p:cNvSpPr/>
              <p:nvPr/>
            </p:nvSpPr>
            <p:spPr>
              <a:xfrm rot="5400000" flipH="1">
                <a:off x="3314" y="3704"/>
                <a:ext cx="390" cy="0"/>
              </a:xfrm>
              <a:prstGeom prst="line">
                <a:avLst/>
              </a:prstGeom>
              <a:ln w="38100" cap="flat" cmpd="sng">
                <a:solidFill>
                  <a:schemeClr val="tx1"/>
                </a:solidFill>
                <a:prstDash val="solid"/>
                <a:round/>
                <a:headEnd type="none" w="sm" len="sm"/>
                <a:tailEnd type="none" w="med" len="lg"/>
              </a:ln>
            </p:spPr>
          </p:sp>
          <p:sp>
            <p:nvSpPr>
              <p:cNvPr id="68662" name="Oval 54"/>
              <p:cNvSpPr/>
              <p:nvPr/>
            </p:nvSpPr>
            <p:spPr>
              <a:xfrm rot="5400000" flipH="1">
                <a:off x="3473" y="3893"/>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68663" name="Group 55"/>
            <p:cNvGrpSpPr/>
            <p:nvPr/>
          </p:nvGrpSpPr>
          <p:grpSpPr>
            <a:xfrm>
              <a:off x="1853" y="1385"/>
              <a:ext cx="84" cy="462"/>
              <a:chOff x="3473" y="1277"/>
              <a:chExt cx="84" cy="462"/>
            </a:xfrm>
          </p:grpSpPr>
          <p:sp>
            <p:nvSpPr>
              <p:cNvPr id="68664" name="Line 56"/>
              <p:cNvSpPr/>
              <p:nvPr/>
            </p:nvSpPr>
            <p:spPr>
              <a:xfrm rot="5400000" flipH="1">
                <a:off x="3314" y="1544"/>
                <a:ext cx="390" cy="0"/>
              </a:xfrm>
              <a:prstGeom prst="line">
                <a:avLst/>
              </a:prstGeom>
              <a:ln w="38100" cap="flat" cmpd="sng">
                <a:solidFill>
                  <a:schemeClr val="tx1"/>
                </a:solidFill>
                <a:prstDash val="solid"/>
                <a:round/>
                <a:headEnd type="none" w="sm" len="sm"/>
                <a:tailEnd type="none" w="med" len="lg"/>
              </a:ln>
            </p:spPr>
          </p:sp>
          <p:sp>
            <p:nvSpPr>
              <p:cNvPr id="68665" name="Oval 57"/>
              <p:cNvSpPr/>
              <p:nvPr/>
            </p:nvSpPr>
            <p:spPr>
              <a:xfrm rot="5400000" flipH="1">
                <a:off x="3479" y="127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68666" name="Line 58"/>
            <p:cNvSpPr/>
            <p:nvPr/>
          </p:nvSpPr>
          <p:spPr>
            <a:xfrm rot="5400000" flipH="1">
              <a:off x="1259" y="2321"/>
              <a:ext cx="0" cy="432"/>
            </a:xfrm>
            <a:prstGeom prst="line">
              <a:avLst/>
            </a:prstGeom>
            <a:ln w="38100" cap="flat" cmpd="sng">
              <a:solidFill>
                <a:schemeClr val="tx1"/>
              </a:solidFill>
              <a:prstDash val="solid"/>
              <a:round/>
              <a:headEnd type="none" w="sm" len="sm"/>
              <a:tailEnd type="none" w="med" len="lg"/>
            </a:ln>
          </p:spPr>
        </p:sp>
        <p:sp>
          <p:nvSpPr>
            <p:cNvPr id="68667" name="Oval 59"/>
            <p:cNvSpPr/>
            <p:nvPr/>
          </p:nvSpPr>
          <p:spPr>
            <a:xfrm rot="5400000" flipH="1">
              <a:off x="977" y="2495"/>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7" name="Group 60"/>
          <p:cNvGrpSpPr/>
          <p:nvPr/>
        </p:nvGrpSpPr>
        <p:grpSpPr>
          <a:xfrm>
            <a:off x="2427288" y="2382838"/>
            <a:ext cx="1103312" cy="468312"/>
            <a:chOff x="1076" y="1855"/>
            <a:chExt cx="869" cy="369"/>
          </a:xfrm>
        </p:grpSpPr>
        <p:sp>
          <p:nvSpPr>
            <p:cNvPr id="68669" name="Text Box 61"/>
            <p:cNvSpPr txBox="1"/>
            <p:nvPr/>
          </p:nvSpPr>
          <p:spPr>
            <a:xfrm>
              <a:off x="1076" y="1864"/>
              <a:ext cx="268"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N</a:t>
              </a:r>
            </a:p>
          </p:txBody>
        </p:sp>
        <p:sp>
          <p:nvSpPr>
            <p:cNvPr id="68670" name="Text Box 62"/>
            <p:cNvSpPr txBox="1"/>
            <p:nvPr/>
          </p:nvSpPr>
          <p:spPr>
            <a:xfrm>
              <a:off x="1679" y="1855"/>
              <a:ext cx="266"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N</a:t>
              </a:r>
            </a:p>
          </p:txBody>
        </p:sp>
        <p:sp>
          <p:nvSpPr>
            <p:cNvPr id="68671" name="Text Box 63"/>
            <p:cNvSpPr txBox="1"/>
            <p:nvPr/>
          </p:nvSpPr>
          <p:spPr>
            <a:xfrm>
              <a:off x="1364" y="1864"/>
              <a:ext cx="267"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P</a:t>
              </a:r>
            </a:p>
          </p:txBody>
        </p:sp>
      </p:grpSp>
      <p:sp>
        <p:nvSpPr>
          <p:cNvPr id="29760" name="Text Box 64"/>
          <p:cNvSpPr txBox="1">
            <a:spLocks noChangeArrowheads="1"/>
          </p:cNvSpPr>
          <p:nvPr/>
        </p:nvSpPr>
        <p:spPr bwMode="auto">
          <a:xfrm>
            <a:off x="2141538" y="3084513"/>
            <a:ext cx="898525"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基极</a:t>
            </a:r>
          </a:p>
        </p:txBody>
      </p:sp>
      <p:sp>
        <p:nvSpPr>
          <p:cNvPr id="29761" name="Text Box 65"/>
          <p:cNvSpPr txBox="1">
            <a:spLocks noChangeArrowheads="1"/>
          </p:cNvSpPr>
          <p:nvPr/>
        </p:nvSpPr>
        <p:spPr bwMode="auto">
          <a:xfrm>
            <a:off x="3679825" y="2058988"/>
            <a:ext cx="1252538"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发射极</a:t>
            </a:r>
          </a:p>
        </p:txBody>
      </p:sp>
      <p:sp>
        <p:nvSpPr>
          <p:cNvPr id="29762" name="Text Box 66"/>
          <p:cNvSpPr txBox="1">
            <a:spLocks noChangeArrowheads="1"/>
          </p:cNvSpPr>
          <p:nvPr/>
        </p:nvSpPr>
        <p:spPr bwMode="auto">
          <a:xfrm>
            <a:off x="1127125" y="2058988"/>
            <a:ext cx="1252538"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集电极</a:t>
            </a:r>
          </a:p>
        </p:txBody>
      </p:sp>
      <p:grpSp>
        <p:nvGrpSpPr>
          <p:cNvPr id="8" name="Group 68"/>
          <p:cNvGrpSpPr/>
          <p:nvPr/>
        </p:nvGrpSpPr>
        <p:grpSpPr>
          <a:xfrm>
            <a:off x="1627188" y="2535238"/>
            <a:ext cx="2674937" cy="1433512"/>
            <a:chOff x="446" y="1975"/>
            <a:chExt cx="2107" cy="1130"/>
          </a:xfrm>
        </p:grpSpPr>
        <p:sp>
          <p:nvSpPr>
            <p:cNvPr id="68676" name="Text Box 69"/>
            <p:cNvSpPr txBox="1"/>
            <p:nvPr/>
          </p:nvSpPr>
          <p:spPr>
            <a:xfrm>
              <a:off x="1360" y="2696"/>
              <a:ext cx="329" cy="409"/>
            </a:xfrm>
            <a:prstGeom prst="rect">
              <a:avLst/>
            </a:prstGeom>
            <a:noFill/>
            <a:ln w="254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B</a:t>
              </a:r>
            </a:p>
          </p:txBody>
        </p:sp>
        <p:sp>
          <p:nvSpPr>
            <p:cNvPr id="68677" name="Text Box 70"/>
            <p:cNvSpPr txBox="1"/>
            <p:nvPr/>
          </p:nvSpPr>
          <p:spPr>
            <a:xfrm>
              <a:off x="2224" y="1975"/>
              <a:ext cx="329" cy="409"/>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E</a:t>
              </a:r>
            </a:p>
          </p:txBody>
        </p:sp>
        <p:sp>
          <p:nvSpPr>
            <p:cNvPr id="68678" name="Text Box 71"/>
            <p:cNvSpPr txBox="1"/>
            <p:nvPr/>
          </p:nvSpPr>
          <p:spPr>
            <a:xfrm>
              <a:off x="446" y="2033"/>
              <a:ext cx="345" cy="409"/>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C</a:t>
              </a:r>
            </a:p>
          </p:txBody>
        </p:sp>
      </p:grpSp>
      <p:sp>
        <p:nvSpPr>
          <p:cNvPr id="29794" name="Text Box 98"/>
          <p:cNvSpPr txBox="1">
            <a:spLocks noChangeArrowheads="1"/>
          </p:cNvSpPr>
          <p:nvPr/>
        </p:nvSpPr>
        <p:spPr bwMode="auto">
          <a:xfrm>
            <a:off x="5346700" y="1695450"/>
            <a:ext cx="12954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solidFill>
                  <a:srgbClr val="A5002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符号：</a:t>
            </a:r>
          </a:p>
        </p:txBody>
      </p:sp>
      <p:grpSp>
        <p:nvGrpSpPr>
          <p:cNvPr id="9" name="Group 99"/>
          <p:cNvGrpSpPr/>
          <p:nvPr/>
        </p:nvGrpSpPr>
        <p:grpSpPr>
          <a:xfrm>
            <a:off x="6216650" y="1760538"/>
            <a:ext cx="1730375" cy="2028825"/>
            <a:chOff x="1008" y="723"/>
            <a:chExt cx="1362" cy="1595"/>
          </a:xfrm>
        </p:grpSpPr>
        <p:sp>
          <p:nvSpPr>
            <p:cNvPr id="68681" name="Line 100"/>
            <p:cNvSpPr/>
            <p:nvPr/>
          </p:nvSpPr>
          <p:spPr>
            <a:xfrm>
              <a:off x="1008" y="1478"/>
              <a:ext cx="564" cy="6"/>
            </a:xfrm>
            <a:prstGeom prst="line">
              <a:avLst/>
            </a:prstGeom>
            <a:ln w="38100" cap="flat" cmpd="sng">
              <a:solidFill>
                <a:schemeClr val="tx1"/>
              </a:solidFill>
              <a:prstDash val="solid"/>
              <a:round/>
              <a:headEnd type="none" w="sm" len="sm"/>
              <a:tailEnd type="none" w="med" len="lg"/>
            </a:ln>
          </p:spPr>
        </p:sp>
        <p:sp>
          <p:nvSpPr>
            <p:cNvPr id="68682" name="Line 101"/>
            <p:cNvSpPr/>
            <p:nvPr/>
          </p:nvSpPr>
          <p:spPr>
            <a:xfrm>
              <a:off x="1560" y="1304"/>
              <a:ext cx="0" cy="360"/>
            </a:xfrm>
            <a:prstGeom prst="line">
              <a:avLst/>
            </a:prstGeom>
            <a:ln w="38100" cap="flat" cmpd="sng">
              <a:solidFill>
                <a:schemeClr val="tx1"/>
              </a:solidFill>
              <a:prstDash val="solid"/>
              <a:round/>
              <a:headEnd type="none" w="sm" len="sm"/>
              <a:tailEnd type="none" w="med" len="lg"/>
            </a:ln>
          </p:spPr>
        </p:sp>
        <p:sp>
          <p:nvSpPr>
            <p:cNvPr id="68683" name="Line 102"/>
            <p:cNvSpPr/>
            <p:nvPr/>
          </p:nvSpPr>
          <p:spPr>
            <a:xfrm>
              <a:off x="1560" y="1484"/>
              <a:ext cx="198" cy="186"/>
            </a:xfrm>
            <a:prstGeom prst="line">
              <a:avLst/>
            </a:prstGeom>
            <a:ln w="38100" cap="flat" cmpd="sng">
              <a:solidFill>
                <a:schemeClr val="tx2"/>
              </a:solidFill>
              <a:prstDash val="solid"/>
              <a:round/>
              <a:headEnd type="none" w="sm" len="sm"/>
              <a:tailEnd type="triangle" w="sm" len="lg"/>
            </a:ln>
          </p:spPr>
        </p:sp>
        <p:sp>
          <p:nvSpPr>
            <p:cNvPr id="68684" name="Line 103"/>
            <p:cNvSpPr/>
            <p:nvPr/>
          </p:nvSpPr>
          <p:spPr>
            <a:xfrm flipV="1">
              <a:off x="1560" y="1310"/>
              <a:ext cx="198" cy="162"/>
            </a:xfrm>
            <a:prstGeom prst="line">
              <a:avLst/>
            </a:prstGeom>
            <a:ln w="38100" cap="flat" cmpd="sng">
              <a:solidFill>
                <a:schemeClr val="tx1"/>
              </a:solidFill>
              <a:prstDash val="solid"/>
              <a:round/>
              <a:headEnd type="none" w="sm" len="sm"/>
              <a:tailEnd type="none" w="med" len="lg"/>
            </a:ln>
          </p:spPr>
        </p:sp>
        <p:sp>
          <p:nvSpPr>
            <p:cNvPr id="68685" name="Line 104"/>
            <p:cNvSpPr/>
            <p:nvPr/>
          </p:nvSpPr>
          <p:spPr>
            <a:xfrm>
              <a:off x="1746" y="740"/>
              <a:ext cx="0" cy="582"/>
            </a:xfrm>
            <a:prstGeom prst="line">
              <a:avLst/>
            </a:prstGeom>
            <a:ln w="38100" cap="flat" cmpd="sng">
              <a:solidFill>
                <a:schemeClr val="tx1"/>
              </a:solidFill>
              <a:prstDash val="solid"/>
              <a:round/>
              <a:headEnd type="none" w="sm" len="sm"/>
              <a:tailEnd type="none" w="med" len="lg"/>
            </a:ln>
          </p:spPr>
        </p:sp>
        <p:sp>
          <p:nvSpPr>
            <p:cNvPr id="68686" name="Line 105"/>
            <p:cNvSpPr/>
            <p:nvPr/>
          </p:nvSpPr>
          <p:spPr>
            <a:xfrm>
              <a:off x="1746" y="1658"/>
              <a:ext cx="0" cy="660"/>
            </a:xfrm>
            <a:prstGeom prst="line">
              <a:avLst/>
            </a:prstGeom>
            <a:ln w="38100" cap="flat" cmpd="sng">
              <a:solidFill>
                <a:schemeClr val="tx1"/>
              </a:solidFill>
              <a:prstDash val="solid"/>
              <a:round/>
              <a:headEnd type="none" w="sm" len="sm"/>
              <a:tailEnd type="none" w="med" len="lg"/>
            </a:ln>
          </p:spPr>
        </p:sp>
        <p:sp>
          <p:nvSpPr>
            <p:cNvPr id="68687" name="Text Box 106"/>
            <p:cNvSpPr txBox="1"/>
            <p:nvPr/>
          </p:nvSpPr>
          <p:spPr>
            <a:xfrm>
              <a:off x="1145" y="1147"/>
              <a:ext cx="30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68688" name="Text Box 107"/>
            <p:cNvSpPr txBox="1"/>
            <p:nvPr/>
          </p:nvSpPr>
          <p:spPr>
            <a:xfrm>
              <a:off x="1409" y="1946"/>
              <a:ext cx="302"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68689" name="Text Box 108"/>
            <p:cNvSpPr txBox="1"/>
            <p:nvPr/>
          </p:nvSpPr>
          <p:spPr>
            <a:xfrm>
              <a:off x="1395" y="723"/>
              <a:ext cx="316"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68690" name="Line 109"/>
            <p:cNvSpPr/>
            <p:nvPr/>
          </p:nvSpPr>
          <p:spPr>
            <a:xfrm>
              <a:off x="1020" y="1628"/>
              <a:ext cx="360" cy="0"/>
            </a:xfrm>
            <a:prstGeom prst="line">
              <a:avLst/>
            </a:prstGeom>
            <a:ln w="38100" cap="flat" cmpd="sng">
              <a:solidFill>
                <a:schemeClr val="tx1"/>
              </a:solidFill>
              <a:prstDash val="solid"/>
              <a:round/>
              <a:headEnd type="none" w="sm" len="sm"/>
              <a:tailEnd type="triangle" w="med" len="med"/>
            </a:ln>
          </p:spPr>
        </p:sp>
        <p:sp>
          <p:nvSpPr>
            <p:cNvPr id="68691" name="Line 110"/>
            <p:cNvSpPr/>
            <p:nvPr/>
          </p:nvSpPr>
          <p:spPr>
            <a:xfrm>
              <a:off x="1860" y="1754"/>
              <a:ext cx="0" cy="354"/>
            </a:xfrm>
            <a:prstGeom prst="line">
              <a:avLst/>
            </a:prstGeom>
            <a:ln w="38100" cap="flat" cmpd="sng">
              <a:solidFill>
                <a:schemeClr val="tx1"/>
              </a:solidFill>
              <a:prstDash val="solid"/>
              <a:round/>
              <a:headEnd type="none" w="sm" len="sm"/>
              <a:tailEnd type="triangle" w="med" len="med"/>
            </a:ln>
          </p:spPr>
        </p:sp>
        <p:sp>
          <p:nvSpPr>
            <p:cNvPr id="68692" name="Line 111"/>
            <p:cNvSpPr/>
            <p:nvPr/>
          </p:nvSpPr>
          <p:spPr>
            <a:xfrm>
              <a:off x="1836" y="746"/>
              <a:ext cx="0" cy="444"/>
            </a:xfrm>
            <a:prstGeom prst="line">
              <a:avLst/>
            </a:prstGeom>
            <a:ln w="38100" cap="flat" cmpd="sng">
              <a:solidFill>
                <a:schemeClr val="tx1"/>
              </a:solidFill>
              <a:prstDash val="solid"/>
              <a:round/>
              <a:headEnd type="none" w="sm" len="sm"/>
              <a:tailEnd type="triangle" w="med" len="med"/>
            </a:ln>
          </p:spPr>
        </p:sp>
        <p:sp>
          <p:nvSpPr>
            <p:cNvPr id="68693" name="Text Box 112"/>
            <p:cNvSpPr txBox="1"/>
            <p:nvPr/>
          </p:nvSpPr>
          <p:spPr>
            <a:xfrm>
              <a:off x="1040" y="1620"/>
              <a:ext cx="34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68694" name="Text Box 113"/>
            <p:cNvSpPr txBox="1"/>
            <p:nvPr/>
          </p:nvSpPr>
          <p:spPr>
            <a:xfrm>
              <a:off x="1931" y="1821"/>
              <a:ext cx="350"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E</a:t>
              </a:r>
              <a:endParaRPr lang="en-US" altLang="zh-CN" b="1" dirty="0">
                <a:latin typeface="Times New Roman" panose="02020603050405020304" pitchFamily="18" charset="0"/>
                <a:ea typeface="楷体_GB2312" pitchFamily="49" charset="-122"/>
              </a:endParaRPr>
            </a:p>
          </p:txBody>
        </p:sp>
        <p:sp>
          <p:nvSpPr>
            <p:cNvPr id="68695" name="Text Box 114"/>
            <p:cNvSpPr txBox="1"/>
            <p:nvPr/>
          </p:nvSpPr>
          <p:spPr>
            <a:xfrm>
              <a:off x="1849" y="810"/>
              <a:ext cx="521"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sp>
        <p:nvSpPr>
          <p:cNvPr id="29827" name="Text Box 131"/>
          <p:cNvSpPr txBox="1">
            <a:spLocks noChangeArrowheads="1"/>
          </p:cNvSpPr>
          <p:nvPr/>
        </p:nvSpPr>
        <p:spPr bwMode="auto">
          <a:xfrm>
            <a:off x="3670300" y="3743325"/>
            <a:ext cx="234156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rPr>
              <a:t>NPN</a:t>
            </a:r>
            <a:r>
              <a:rPr kumimoji="1" lang="zh-CN"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型三极管</a:t>
            </a:r>
            <a:endPar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68697" name="AutoShape 13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8698" name="AutoShape 13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8699" name="AutoShape 13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9832" name="Rectangle 136"/>
          <p:cNvSpPr>
            <a:spLocks noChangeArrowheads="1"/>
          </p:cNvSpPr>
          <p:nvPr/>
        </p:nvSpPr>
        <p:spPr bwMode="auto">
          <a:xfrm>
            <a:off x="1062038" y="5454650"/>
            <a:ext cx="3149600" cy="609600"/>
          </a:xfrm>
          <a:prstGeom prst="rect">
            <a:avLst/>
          </a:prstGeom>
          <a:gradFill rotWithShape="1">
            <a:gsLst>
              <a:gs pos="0">
                <a:schemeClr val="bg1"/>
              </a:gs>
              <a:gs pos="50000">
                <a:srgbClr val="FFFF99"/>
              </a:gs>
              <a:gs pos="100000">
                <a:schemeClr val="bg1"/>
              </a:gs>
            </a:gsLst>
            <a:lin ang="5400000" scaled="1"/>
          </a:grad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集电区：</a:t>
            </a:r>
            <a:r>
              <a:rPr kumimoji="1" lang="en-US" altLang="zh-CN" sz="2800" b="1" i="0" u="none" strike="noStrike" kern="1200" cap="none" spc="0" normalizeH="0" baseline="0" noProof="0" dirty="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collector</a:t>
            </a:r>
          </a:p>
        </p:txBody>
      </p:sp>
      <p:sp>
        <p:nvSpPr>
          <p:cNvPr id="29833" name="Rectangle 137"/>
          <p:cNvSpPr>
            <a:spLocks noChangeArrowheads="1"/>
          </p:cNvSpPr>
          <p:nvPr/>
        </p:nvSpPr>
        <p:spPr bwMode="auto">
          <a:xfrm>
            <a:off x="1106488" y="4733925"/>
            <a:ext cx="2925763" cy="609600"/>
          </a:xfrm>
          <a:prstGeom prst="rect">
            <a:avLst/>
          </a:prstGeom>
          <a:gradFill rotWithShape="1">
            <a:gsLst>
              <a:gs pos="0">
                <a:schemeClr val="bg1"/>
              </a:gs>
              <a:gs pos="50000">
                <a:srgbClr val="FFFF99"/>
              </a:gs>
              <a:gs pos="100000">
                <a:schemeClr val="bg1"/>
              </a:gs>
            </a:gsLst>
            <a:lin ang="5400000" scaled="1"/>
          </a:grad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800" b="1" i="0"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发射区：</a:t>
            </a:r>
            <a:r>
              <a:rPr kumimoji="1" lang="en-US" altLang="zh-CN" sz="2800" b="1" i="0"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emitter</a:t>
            </a:r>
          </a:p>
        </p:txBody>
      </p:sp>
      <p:sp>
        <p:nvSpPr>
          <p:cNvPr id="29834" name="Rectangle 138"/>
          <p:cNvSpPr>
            <a:spLocks noChangeArrowheads="1"/>
          </p:cNvSpPr>
          <p:nvPr/>
        </p:nvSpPr>
        <p:spPr bwMode="auto">
          <a:xfrm>
            <a:off x="4886325" y="4733925"/>
            <a:ext cx="2746375" cy="609600"/>
          </a:xfrm>
          <a:prstGeom prst="rect">
            <a:avLst/>
          </a:prstGeom>
          <a:gradFill rotWithShape="1">
            <a:gsLst>
              <a:gs pos="0">
                <a:schemeClr val="bg1"/>
              </a:gs>
              <a:gs pos="50000">
                <a:srgbClr val="FFFF99"/>
              </a:gs>
              <a:gs pos="100000">
                <a:schemeClr val="bg1"/>
              </a:gs>
            </a:gsLst>
            <a:lin ang="5400000" scaled="1"/>
          </a:grad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800" b="1" i="0"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基区：</a:t>
            </a:r>
            <a:r>
              <a:rPr kumimoji="1" lang="en-US" altLang="zh-CN" sz="2800" b="1" i="0" u="none" strike="noStrike" kern="1200" cap="none" spc="0" normalizeH="0" baseline="0" noProof="0">
                <a:ln>
                  <a:noFill/>
                </a:ln>
                <a:solidFill>
                  <a:srgbClr val="000099"/>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base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wipe(left)">
                                      <p:cBhvr>
                                        <p:cTn id="7" dur="500"/>
                                        <p:tgtEl>
                                          <p:spTgt spid="2969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5"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checkerboard(down)">
                                      <p:cBhvr>
                                        <p:cTn id="12" dur="500"/>
                                        <p:tgtEl>
                                          <p:spTgt spid="4"/>
                                        </p:tgtEl>
                                      </p:cBhvr>
                                    </p:animEffect>
                                  </p:childTnLst>
                                </p:cTn>
                              </p:par>
                            </p:childTnLst>
                          </p:cTn>
                        </p:par>
                        <p:par>
                          <p:cTn id="13" fill="hold">
                            <p:stCondLst>
                              <p:cond delay="500"/>
                            </p:stCondLst>
                            <p:childTnLst>
                              <p:par>
                                <p:cTn id="14" presetID="4" presetClass="entr" presetSubtype="16"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ox(in)">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5" fill="hold" grpId="0" nodeType="clickEffect">
                                  <p:stCondLst>
                                    <p:cond delay="0"/>
                                  </p:stCondLst>
                                  <p:childTnLst>
                                    <p:set>
                                      <p:cBhvr>
                                        <p:cTn id="25" dur="1" fill="hold">
                                          <p:stCondLst>
                                            <p:cond delay="0"/>
                                          </p:stCondLst>
                                        </p:cTn>
                                        <p:tgtEl>
                                          <p:spTgt spid="29761"/>
                                        </p:tgtEl>
                                        <p:attrNameLst>
                                          <p:attrName>style.visibility</p:attrName>
                                        </p:attrNameLst>
                                      </p:cBhvr>
                                      <p:to>
                                        <p:strVal val="visible"/>
                                      </p:to>
                                    </p:set>
                                    <p:animEffect transition="in" filter="blinds(vertical)">
                                      <p:cBhvr>
                                        <p:cTn id="26" dur="500"/>
                                        <p:tgtEl>
                                          <p:spTgt spid="29761"/>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9833">
                                            <p:txEl>
                                              <p:pRg st="0" end="0"/>
                                            </p:txEl>
                                          </p:spTgt>
                                        </p:tgtEl>
                                        <p:attrNameLst>
                                          <p:attrName>style.visibility</p:attrName>
                                        </p:attrNameLst>
                                      </p:cBhvr>
                                      <p:to>
                                        <p:strVal val="visible"/>
                                      </p:to>
                                    </p:set>
                                    <p:animEffect transition="in" filter="wipe(left)">
                                      <p:cBhvr>
                                        <p:cTn id="31" dur="500"/>
                                        <p:tgtEl>
                                          <p:spTgt spid="29833">
                                            <p:txEl>
                                              <p:pRg st="0" end="0"/>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9760"/>
                                        </p:tgtEl>
                                        <p:attrNameLst>
                                          <p:attrName>style.visibility</p:attrName>
                                        </p:attrNameLst>
                                      </p:cBhvr>
                                      <p:to>
                                        <p:strVal val="visible"/>
                                      </p:to>
                                    </p:set>
                                    <p:animEffect transition="in" filter="blinds(horizontal)">
                                      <p:cBhvr>
                                        <p:cTn id="36" dur="500"/>
                                        <p:tgtEl>
                                          <p:spTgt spid="29760"/>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9834">
                                            <p:txEl>
                                              <p:pRg st="0" end="0"/>
                                            </p:txEl>
                                          </p:spTgt>
                                        </p:tgtEl>
                                        <p:attrNameLst>
                                          <p:attrName>style.visibility</p:attrName>
                                        </p:attrNameLst>
                                      </p:cBhvr>
                                      <p:to>
                                        <p:strVal val="visible"/>
                                      </p:to>
                                    </p:set>
                                    <p:animEffect transition="in" filter="wipe(left)">
                                      <p:cBhvr>
                                        <p:cTn id="41" dur="500"/>
                                        <p:tgtEl>
                                          <p:spTgt spid="29834">
                                            <p:txEl>
                                              <p:pRg st="0" end="0"/>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3" presetClass="entr" presetSubtype="5" fill="hold" grpId="0" nodeType="clickEffect">
                                  <p:stCondLst>
                                    <p:cond delay="0"/>
                                  </p:stCondLst>
                                  <p:childTnLst>
                                    <p:set>
                                      <p:cBhvr>
                                        <p:cTn id="45" dur="1" fill="hold">
                                          <p:stCondLst>
                                            <p:cond delay="0"/>
                                          </p:stCondLst>
                                        </p:cTn>
                                        <p:tgtEl>
                                          <p:spTgt spid="29762"/>
                                        </p:tgtEl>
                                        <p:attrNameLst>
                                          <p:attrName>style.visibility</p:attrName>
                                        </p:attrNameLst>
                                      </p:cBhvr>
                                      <p:to>
                                        <p:strVal val="visible"/>
                                      </p:to>
                                    </p:set>
                                    <p:animEffect transition="in" filter="blinds(vertical)">
                                      <p:cBhvr>
                                        <p:cTn id="46" dur="500"/>
                                        <p:tgtEl>
                                          <p:spTgt spid="2976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9832">
                                            <p:txEl>
                                              <p:pRg st="0" end="0"/>
                                            </p:txEl>
                                          </p:spTgt>
                                        </p:tgtEl>
                                        <p:attrNameLst>
                                          <p:attrName>style.visibility</p:attrName>
                                        </p:attrNameLst>
                                      </p:cBhvr>
                                      <p:to>
                                        <p:strVal val="visible"/>
                                      </p:to>
                                    </p:set>
                                    <p:animEffect transition="in" filter="wipe(left)">
                                      <p:cBhvr>
                                        <p:cTn id="51" dur="500"/>
                                        <p:tgtEl>
                                          <p:spTgt spid="29832">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29794"/>
                                        </p:tgtEl>
                                        <p:attrNameLst>
                                          <p:attrName>style.visibility</p:attrName>
                                        </p:attrNameLst>
                                      </p:cBhvr>
                                      <p:to>
                                        <p:strVal val="visible"/>
                                      </p:to>
                                    </p:set>
                                    <p:animEffect transition="in" filter="wipe(left)">
                                      <p:cBhvr>
                                        <p:cTn id="56" dur="500"/>
                                        <p:tgtEl>
                                          <p:spTgt spid="29794"/>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ntr" presetSubtype="10" fill="hold" nodeType="click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blinds(horizontal)">
                                      <p:cBhvr>
                                        <p:cTn id="61" dur="500"/>
                                        <p:tgtEl>
                                          <p:spTgt spid="9"/>
                                        </p:tgtEl>
                                      </p:cBhvr>
                                    </p:animEffect>
                                  </p:childTnLst>
                                </p:cTn>
                              </p:par>
                            </p:childTnLst>
                          </p:cTn>
                        </p:par>
                        <p:par>
                          <p:cTn id="62" fill="hold">
                            <p:stCondLst>
                              <p:cond delay="500"/>
                            </p:stCondLst>
                            <p:childTnLst>
                              <p:par>
                                <p:cTn id="63" presetID="3" presetClass="entr" presetSubtype="10" fill="hold" grpId="0" nodeType="afterEffect">
                                  <p:stCondLst>
                                    <p:cond delay="0"/>
                                  </p:stCondLst>
                                  <p:childTnLst>
                                    <p:set>
                                      <p:cBhvr>
                                        <p:cTn id="64" dur="1" fill="hold">
                                          <p:stCondLst>
                                            <p:cond delay="0"/>
                                          </p:stCondLst>
                                        </p:cTn>
                                        <p:tgtEl>
                                          <p:spTgt spid="29827"/>
                                        </p:tgtEl>
                                        <p:attrNameLst>
                                          <p:attrName>style.visibility</p:attrName>
                                        </p:attrNameLst>
                                      </p:cBhvr>
                                      <p:to>
                                        <p:strVal val="visible"/>
                                      </p:to>
                                    </p:set>
                                    <p:animEffect transition="in" filter="blinds(horizontal)">
                                      <p:cBhvr>
                                        <p:cTn id="65" dur="500"/>
                                        <p:tgtEl>
                                          <p:spTgt spid="298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P spid="29760" grpId="0" bldLvl="0" animBg="1"/>
      <p:bldP spid="29761" grpId="0" bldLvl="0" animBg="1"/>
      <p:bldP spid="29762" grpId="0" bldLvl="0" animBg="1"/>
      <p:bldP spid="29794" grpId="0" bldLvl="0" animBg="1"/>
      <p:bldP spid="29827" grpId="0" bldLvl="0" animBg="1"/>
      <p:bldP spid="29832" grpId="0" build="p"/>
      <p:bldP spid="29833" grpId="0" build="p"/>
      <p:bldP spid="29834" grpId="0" build="p"/>
    </p:bldLst>
  </p:timing>
</p:sld>
</file>

<file path=ppt/slides/slide6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1143000" y="152400"/>
            <a:ext cx="7229475"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sp>
        <p:nvSpPr>
          <p:cNvPr id="95235" name="Rectangle 3"/>
          <p:cNvSpPr>
            <a:spLocks noGrp="1" noChangeArrowheads="1"/>
          </p:cNvSpPr>
          <p:nvPr>
            <p:ph type="subTitle" idx="1"/>
          </p:nvPr>
        </p:nvSpPr>
        <p:spPr>
          <a:xfrm>
            <a:off x="381000" y="1130300"/>
            <a:ext cx="3573463"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9636" name="Group 4"/>
          <p:cNvGrpSpPr/>
          <p:nvPr/>
        </p:nvGrpSpPr>
        <p:grpSpPr>
          <a:xfrm flipV="1">
            <a:off x="2195513" y="909638"/>
            <a:ext cx="4716462" cy="44450"/>
            <a:chOff x="672" y="672"/>
            <a:chExt cx="4038" cy="102"/>
          </a:xfrm>
        </p:grpSpPr>
        <p:pic>
          <p:nvPicPr>
            <p:cNvPr id="69637"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69638"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69639"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69640"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69641"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69642"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69643"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69644"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69645"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69646"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69647"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69648"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69649" name="Group 17"/>
            <p:cNvGrpSpPr/>
            <p:nvPr/>
          </p:nvGrpSpPr>
          <p:grpSpPr>
            <a:xfrm>
              <a:off x="1824" y="672"/>
              <a:ext cx="2886" cy="102"/>
              <a:chOff x="2298" y="3606"/>
              <a:chExt cx="2886" cy="102"/>
            </a:xfrm>
          </p:grpSpPr>
          <p:pic>
            <p:nvPicPr>
              <p:cNvPr id="69650"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69651"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69652"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69653"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69654"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69655"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69656"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69657"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69658"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69659"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69660"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69661"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69662"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69663"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69664"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69665"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69666"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69667"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69668"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69669"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69670"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69671"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69672"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69673"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69674"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69675"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69676"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69677"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69678"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69679"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grpSp>
        <p:nvGrpSpPr>
          <p:cNvPr id="4" name="Group 72"/>
          <p:cNvGrpSpPr/>
          <p:nvPr/>
        </p:nvGrpSpPr>
        <p:grpSpPr>
          <a:xfrm>
            <a:off x="1196975" y="1741488"/>
            <a:ext cx="3805238" cy="2293937"/>
            <a:chOff x="3073" y="946"/>
            <a:chExt cx="2397" cy="1445"/>
          </a:xfrm>
        </p:grpSpPr>
        <p:grpSp>
          <p:nvGrpSpPr>
            <p:cNvPr id="69681" name="Group 73"/>
            <p:cNvGrpSpPr/>
            <p:nvPr/>
          </p:nvGrpSpPr>
          <p:grpSpPr>
            <a:xfrm>
              <a:off x="3446" y="1488"/>
              <a:ext cx="1685" cy="903"/>
              <a:chOff x="446" y="1975"/>
              <a:chExt cx="2107" cy="1130"/>
            </a:xfrm>
          </p:grpSpPr>
          <p:sp>
            <p:nvSpPr>
              <p:cNvPr id="95306" name="Text Box 74"/>
              <p:cNvSpPr txBox="1">
                <a:spLocks noChangeArrowheads="1"/>
              </p:cNvSpPr>
              <p:nvPr/>
            </p:nvSpPr>
            <p:spPr bwMode="auto">
              <a:xfrm>
                <a:off x="1360" y="2696"/>
                <a:ext cx="329"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noProof="1">
                    <a:effectLst>
                      <a:outerShdw blurRad="38100" dist="38100" dir="2700000">
                        <a:srgbClr val="FFFFFF"/>
                      </a:outerShdw>
                    </a:effectLst>
                    <a:latin typeface="Times New Roman" panose="02020603050405020304" pitchFamily="18" charset="0"/>
                    <a:ea typeface="楷体_GB2312" pitchFamily="49" charset="-122"/>
                    <a:cs typeface="+mn-cs"/>
                  </a:rPr>
                  <a:t>B</a:t>
                </a:r>
                <a:endParaRPr lang="en-US" altLang="zh-CN" sz="2800"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5307" name="Text Box 75"/>
              <p:cNvSpPr txBox="1">
                <a:spLocks noChangeArrowheads="1"/>
              </p:cNvSpPr>
              <p:nvPr/>
            </p:nvSpPr>
            <p:spPr bwMode="auto">
              <a:xfrm>
                <a:off x="2224" y="1975"/>
                <a:ext cx="329" cy="409"/>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noProof="1">
                    <a:effectLst>
                      <a:outerShdw blurRad="38100" dist="38100" dir="2700000">
                        <a:srgbClr val="FFFFFF"/>
                      </a:outerShdw>
                    </a:effectLst>
                    <a:latin typeface="Times New Roman" panose="02020603050405020304" pitchFamily="18" charset="0"/>
                    <a:ea typeface="楷体_GB2312" pitchFamily="49" charset="-122"/>
                    <a:cs typeface="+mn-cs"/>
                  </a:rPr>
                  <a:t>E</a:t>
                </a:r>
                <a:endParaRPr lang="en-US" altLang="zh-CN" sz="2800"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5308" name="Text Box 76"/>
              <p:cNvSpPr txBox="1">
                <a:spLocks noChangeArrowheads="1"/>
              </p:cNvSpPr>
              <p:nvPr/>
            </p:nvSpPr>
            <p:spPr bwMode="auto">
              <a:xfrm>
                <a:off x="446" y="2033"/>
                <a:ext cx="345" cy="409"/>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noProof="1">
                    <a:effectLst>
                      <a:outerShdw blurRad="38100" dist="38100" dir="2700000">
                        <a:srgbClr val="FFFFFF"/>
                      </a:outerShdw>
                    </a:effectLst>
                    <a:latin typeface="Times New Roman" panose="02020603050405020304" pitchFamily="18" charset="0"/>
                    <a:ea typeface="楷体_GB2312" pitchFamily="49" charset="-122"/>
                    <a:cs typeface="+mn-cs"/>
                  </a:rPr>
                  <a:t>C</a:t>
                </a:r>
                <a:endParaRPr lang="en-US" altLang="zh-CN" sz="2800" b="1" noProof="1">
                  <a:effectLst>
                    <a:outerShdw blurRad="38100" dist="38100" dir="2700000">
                      <a:srgbClr val="FFFFFF"/>
                    </a:outerShdw>
                  </a:effectLst>
                  <a:latin typeface="Times New Roman" panose="02020603050405020304" pitchFamily="18" charset="0"/>
                  <a:ea typeface="楷体_GB2312" pitchFamily="49" charset="-122"/>
                </a:endParaRPr>
              </a:p>
            </p:txBody>
          </p:sp>
        </p:grpSp>
        <p:grpSp>
          <p:nvGrpSpPr>
            <p:cNvPr id="69685" name="Group 77"/>
            <p:cNvGrpSpPr/>
            <p:nvPr/>
          </p:nvGrpSpPr>
          <p:grpSpPr>
            <a:xfrm rot="-5400000">
              <a:off x="3829" y="947"/>
              <a:ext cx="857" cy="1449"/>
              <a:chOff x="2567" y="1469"/>
              <a:chExt cx="1339" cy="2262"/>
            </a:xfrm>
          </p:grpSpPr>
          <p:sp>
            <p:nvSpPr>
              <p:cNvPr id="69686" name="Rectangle 78"/>
              <p:cNvSpPr/>
              <p:nvPr/>
            </p:nvSpPr>
            <p:spPr>
              <a:xfrm rot="5400000" flipH="1">
                <a:off x="3229" y="2580"/>
                <a:ext cx="501"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9687" name="Rectangle 79"/>
              <p:cNvSpPr/>
              <p:nvPr/>
            </p:nvSpPr>
            <p:spPr>
              <a:xfrm rot="5400000" flipH="1">
                <a:off x="3235" y="1761"/>
                <a:ext cx="489"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9688" name="Rectangle 80"/>
              <p:cNvSpPr/>
              <p:nvPr/>
            </p:nvSpPr>
            <p:spPr>
              <a:xfrm rot="5400000" flipH="1">
                <a:off x="3324" y="2174"/>
                <a:ext cx="324"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69689" name="Group 81"/>
              <p:cNvGrpSpPr/>
              <p:nvPr/>
            </p:nvGrpSpPr>
            <p:grpSpPr>
              <a:xfrm>
                <a:off x="3455" y="3269"/>
                <a:ext cx="84" cy="462"/>
                <a:chOff x="3467" y="3509"/>
                <a:chExt cx="84" cy="462"/>
              </a:xfrm>
            </p:grpSpPr>
            <p:sp>
              <p:nvSpPr>
                <p:cNvPr id="69690" name="Line 82"/>
                <p:cNvSpPr/>
                <p:nvPr/>
              </p:nvSpPr>
              <p:spPr>
                <a:xfrm rot="5400000" flipH="1">
                  <a:off x="3314" y="3704"/>
                  <a:ext cx="390" cy="0"/>
                </a:xfrm>
                <a:prstGeom prst="line">
                  <a:avLst/>
                </a:prstGeom>
                <a:ln w="38100" cap="flat" cmpd="sng">
                  <a:solidFill>
                    <a:schemeClr val="tx1"/>
                  </a:solidFill>
                  <a:prstDash val="solid"/>
                  <a:round/>
                  <a:headEnd type="none" w="sm" len="sm"/>
                  <a:tailEnd type="none" w="med" len="lg"/>
                </a:ln>
              </p:spPr>
            </p:sp>
            <p:sp>
              <p:nvSpPr>
                <p:cNvPr id="69691" name="Oval 83"/>
                <p:cNvSpPr/>
                <p:nvPr/>
              </p:nvSpPr>
              <p:spPr>
                <a:xfrm rot="5400000" flipH="1">
                  <a:off x="3473" y="3893"/>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69692" name="Group 84"/>
              <p:cNvGrpSpPr/>
              <p:nvPr/>
            </p:nvGrpSpPr>
            <p:grpSpPr>
              <a:xfrm>
                <a:off x="3449" y="1469"/>
                <a:ext cx="84" cy="462"/>
                <a:chOff x="3473" y="1277"/>
                <a:chExt cx="84" cy="462"/>
              </a:xfrm>
            </p:grpSpPr>
            <p:sp>
              <p:nvSpPr>
                <p:cNvPr id="69693" name="Line 85"/>
                <p:cNvSpPr/>
                <p:nvPr/>
              </p:nvSpPr>
              <p:spPr>
                <a:xfrm rot="5400000" flipH="1">
                  <a:off x="3314" y="1544"/>
                  <a:ext cx="390" cy="0"/>
                </a:xfrm>
                <a:prstGeom prst="line">
                  <a:avLst/>
                </a:prstGeom>
                <a:ln w="38100" cap="flat" cmpd="sng">
                  <a:solidFill>
                    <a:schemeClr val="tx1"/>
                  </a:solidFill>
                  <a:prstDash val="solid"/>
                  <a:round/>
                  <a:headEnd type="none" w="sm" len="sm"/>
                  <a:tailEnd type="none" w="med" len="lg"/>
                </a:ln>
              </p:spPr>
            </p:sp>
            <p:sp>
              <p:nvSpPr>
                <p:cNvPr id="69694" name="Oval 86"/>
                <p:cNvSpPr/>
                <p:nvPr/>
              </p:nvSpPr>
              <p:spPr>
                <a:xfrm rot="5400000" flipH="1">
                  <a:off x="3479" y="127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69695" name="Line 87"/>
              <p:cNvSpPr/>
              <p:nvPr/>
            </p:nvSpPr>
            <p:spPr>
              <a:xfrm rot="5400000" flipH="1">
                <a:off x="2855" y="2417"/>
                <a:ext cx="0" cy="432"/>
              </a:xfrm>
              <a:prstGeom prst="line">
                <a:avLst/>
              </a:prstGeom>
              <a:ln w="38100" cap="flat" cmpd="sng">
                <a:solidFill>
                  <a:schemeClr val="tx1"/>
                </a:solidFill>
                <a:prstDash val="solid"/>
                <a:round/>
                <a:headEnd type="none" w="sm" len="sm"/>
                <a:tailEnd type="none" w="med" len="lg"/>
              </a:ln>
            </p:spPr>
          </p:sp>
          <p:sp>
            <p:nvSpPr>
              <p:cNvPr id="69696" name="Oval 88"/>
              <p:cNvSpPr/>
              <p:nvPr/>
            </p:nvSpPr>
            <p:spPr>
              <a:xfrm rot="5400000" flipH="1">
                <a:off x="2573" y="259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95321" name="Rectangle 89"/>
            <p:cNvSpPr>
              <a:spLocks noChangeArrowheads="1"/>
            </p:cNvSpPr>
            <p:nvPr/>
          </p:nvSpPr>
          <p:spPr bwMode="auto">
            <a:xfrm>
              <a:off x="3878" y="946"/>
              <a:ext cx="116" cy="327"/>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1" lang="zh-CN" altLang="zh-CN" sz="2800" b="1" i="0"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endParaRPr>
            </a:p>
          </p:txBody>
        </p:sp>
        <p:grpSp>
          <p:nvGrpSpPr>
            <p:cNvPr id="69698" name="Group 90"/>
            <p:cNvGrpSpPr/>
            <p:nvPr/>
          </p:nvGrpSpPr>
          <p:grpSpPr>
            <a:xfrm>
              <a:off x="3910" y="1385"/>
              <a:ext cx="695" cy="295"/>
              <a:chOff x="1077" y="1855"/>
              <a:chExt cx="869" cy="369"/>
            </a:xfrm>
          </p:grpSpPr>
          <p:sp>
            <p:nvSpPr>
              <p:cNvPr id="95323" name="Text Box 91"/>
              <p:cNvSpPr txBox="1">
                <a:spLocks noChangeArrowheads="1"/>
              </p:cNvSpPr>
              <p:nvPr/>
            </p:nvSpPr>
            <p:spPr bwMode="auto">
              <a:xfrm>
                <a:off x="1077" y="1864"/>
                <a:ext cx="268" cy="360"/>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cs typeface="+mn-cs"/>
                  </a:rPr>
                  <a:t>P</a:t>
                </a:r>
                <a:endPar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endParaRPr>
              </a:p>
            </p:txBody>
          </p:sp>
          <p:sp>
            <p:nvSpPr>
              <p:cNvPr id="95324" name="Text Box 92"/>
              <p:cNvSpPr txBox="1">
                <a:spLocks noChangeArrowheads="1"/>
              </p:cNvSpPr>
              <p:nvPr/>
            </p:nvSpPr>
            <p:spPr bwMode="auto">
              <a:xfrm>
                <a:off x="1680" y="1855"/>
                <a:ext cx="266" cy="360"/>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cs typeface="+mn-cs"/>
                  </a:rPr>
                  <a:t>P</a:t>
                </a:r>
                <a:endPar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endParaRPr>
              </a:p>
            </p:txBody>
          </p:sp>
          <p:sp>
            <p:nvSpPr>
              <p:cNvPr id="95325" name="Text Box 93"/>
              <p:cNvSpPr txBox="1">
                <a:spLocks noChangeArrowheads="1"/>
              </p:cNvSpPr>
              <p:nvPr/>
            </p:nvSpPr>
            <p:spPr bwMode="auto">
              <a:xfrm>
                <a:off x="1365" y="1864"/>
                <a:ext cx="269" cy="360"/>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cs typeface="+mn-cs"/>
                  </a:rPr>
                  <a:t>N</a:t>
                </a:r>
                <a:endParaRPr lang="en-US" altLang="zh-CN" b="1" noProof="1">
                  <a:solidFill>
                    <a:schemeClr val="tx2"/>
                  </a:solidFill>
                  <a:effectLst>
                    <a:outerShdw blurRad="38100" dist="38100" dir="2700000">
                      <a:srgbClr val="FFFFFF"/>
                    </a:outerShdw>
                  </a:effectLst>
                  <a:latin typeface="Times New Roman" panose="02020603050405020304" pitchFamily="18" charset="0"/>
                  <a:ea typeface="楷体_GB2312" pitchFamily="49" charset="-122"/>
                </a:endParaRPr>
              </a:p>
            </p:txBody>
          </p:sp>
        </p:grpSp>
        <p:grpSp>
          <p:nvGrpSpPr>
            <p:cNvPr id="69702" name="Group 94"/>
            <p:cNvGrpSpPr/>
            <p:nvPr/>
          </p:nvGrpSpPr>
          <p:grpSpPr>
            <a:xfrm>
              <a:off x="3073" y="1152"/>
              <a:ext cx="2397" cy="972"/>
              <a:chOff x="3073" y="1282"/>
              <a:chExt cx="2397" cy="972"/>
            </a:xfrm>
          </p:grpSpPr>
          <p:sp>
            <p:nvSpPr>
              <p:cNvPr id="95327" name="Text Box 95"/>
              <p:cNvSpPr txBox="1">
                <a:spLocks noChangeArrowheads="1"/>
              </p:cNvSpPr>
              <p:nvPr/>
            </p:nvSpPr>
            <p:spPr bwMode="auto">
              <a:xfrm>
                <a:off x="3713" y="1927"/>
                <a:ext cx="566" cy="327"/>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基极</a:t>
                </a:r>
              </a:p>
            </p:txBody>
          </p:sp>
          <p:sp>
            <p:nvSpPr>
              <p:cNvPr id="95328" name="Text Box 96"/>
              <p:cNvSpPr txBox="1">
                <a:spLocks noChangeArrowheads="1"/>
              </p:cNvSpPr>
              <p:nvPr/>
            </p:nvSpPr>
            <p:spPr bwMode="auto">
              <a:xfrm>
                <a:off x="4681" y="1282"/>
                <a:ext cx="789" cy="327"/>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发射极</a:t>
                </a:r>
              </a:p>
            </p:txBody>
          </p:sp>
          <p:sp>
            <p:nvSpPr>
              <p:cNvPr id="95329" name="Text Box 97"/>
              <p:cNvSpPr txBox="1">
                <a:spLocks noChangeArrowheads="1"/>
              </p:cNvSpPr>
              <p:nvPr/>
            </p:nvSpPr>
            <p:spPr bwMode="auto">
              <a:xfrm>
                <a:off x="3073" y="1313"/>
                <a:ext cx="789" cy="327"/>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集电极</a:t>
                </a:r>
              </a:p>
            </p:txBody>
          </p:sp>
        </p:grpSp>
      </p:grpSp>
      <p:sp>
        <p:nvSpPr>
          <p:cNvPr id="95330" name="Text Box 98"/>
          <p:cNvSpPr txBox="1">
            <a:spLocks noChangeArrowheads="1"/>
          </p:cNvSpPr>
          <p:nvPr/>
        </p:nvSpPr>
        <p:spPr bwMode="auto">
          <a:xfrm>
            <a:off x="5032375" y="1604963"/>
            <a:ext cx="12954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solidFill>
                  <a:srgbClr val="A5002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符号：</a:t>
            </a:r>
          </a:p>
        </p:txBody>
      </p:sp>
      <p:grpSp>
        <p:nvGrpSpPr>
          <p:cNvPr id="69707" name="Group 99"/>
          <p:cNvGrpSpPr/>
          <p:nvPr/>
        </p:nvGrpSpPr>
        <p:grpSpPr>
          <a:xfrm>
            <a:off x="5967413" y="4284663"/>
            <a:ext cx="1730375" cy="2028825"/>
            <a:chOff x="1008" y="723"/>
            <a:chExt cx="1362" cy="1595"/>
          </a:xfrm>
        </p:grpSpPr>
        <p:sp>
          <p:nvSpPr>
            <p:cNvPr id="69708" name="Line 100"/>
            <p:cNvSpPr/>
            <p:nvPr/>
          </p:nvSpPr>
          <p:spPr>
            <a:xfrm>
              <a:off x="1008" y="1478"/>
              <a:ext cx="564" cy="6"/>
            </a:xfrm>
            <a:prstGeom prst="line">
              <a:avLst/>
            </a:prstGeom>
            <a:ln w="38100" cap="flat" cmpd="sng">
              <a:solidFill>
                <a:schemeClr val="tx1"/>
              </a:solidFill>
              <a:prstDash val="solid"/>
              <a:round/>
              <a:headEnd type="none" w="sm" len="sm"/>
              <a:tailEnd type="none" w="med" len="lg"/>
            </a:ln>
          </p:spPr>
        </p:sp>
        <p:sp>
          <p:nvSpPr>
            <p:cNvPr id="69709" name="Line 101"/>
            <p:cNvSpPr/>
            <p:nvPr/>
          </p:nvSpPr>
          <p:spPr>
            <a:xfrm>
              <a:off x="1560" y="1304"/>
              <a:ext cx="0" cy="360"/>
            </a:xfrm>
            <a:prstGeom prst="line">
              <a:avLst/>
            </a:prstGeom>
            <a:ln w="38100" cap="flat" cmpd="sng">
              <a:solidFill>
                <a:schemeClr val="tx1"/>
              </a:solidFill>
              <a:prstDash val="solid"/>
              <a:round/>
              <a:headEnd type="none" w="sm" len="sm"/>
              <a:tailEnd type="none" w="med" len="lg"/>
            </a:ln>
          </p:spPr>
        </p:sp>
        <p:sp>
          <p:nvSpPr>
            <p:cNvPr id="69710" name="Line 102"/>
            <p:cNvSpPr/>
            <p:nvPr/>
          </p:nvSpPr>
          <p:spPr>
            <a:xfrm>
              <a:off x="1560" y="1484"/>
              <a:ext cx="198" cy="186"/>
            </a:xfrm>
            <a:prstGeom prst="line">
              <a:avLst/>
            </a:prstGeom>
            <a:ln w="38100" cap="flat" cmpd="sng">
              <a:solidFill>
                <a:schemeClr val="tx2"/>
              </a:solidFill>
              <a:prstDash val="solid"/>
              <a:round/>
              <a:headEnd type="none" w="sm" len="sm"/>
              <a:tailEnd type="triangle" w="sm" len="lg"/>
            </a:ln>
          </p:spPr>
        </p:sp>
        <p:sp>
          <p:nvSpPr>
            <p:cNvPr id="69711" name="Line 103"/>
            <p:cNvSpPr/>
            <p:nvPr/>
          </p:nvSpPr>
          <p:spPr>
            <a:xfrm flipV="1">
              <a:off x="1560" y="1310"/>
              <a:ext cx="198" cy="162"/>
            </a:xfrm>
            <a:prstGeom prst="line">
              <a:avLst/>
            </a:prstGeom>
            <a:ln w="38100" cap="flat" cmpd="sng">
              <a:solidFill>
                <a:schemeClr val="tx1"/>
              </a:solidFill>
              <a:prstDash val="solid"/>
              <a:round/>
              <a:headEnd type="none" w="sm" len="sm"/>
              <a:tailEnd type="none" w="med" len="lg"/>
            </a:ln>
          </p:spPr>
        </p:sp>
        <p:sp>
          <p:nvSpPr>
            <p:cNvPr id="69712" name="Line 104"/>
            <p:cNvSpPr/>
            <p:nvPr/>
          </p:nvSpPr>
          <p:spPr>
            <a:xfrm>
              <a:off x="1746" y="740"/>
              <a:ext cx="0" cy="582"/>
            </a:xfrm>
            <a:prstGeom prst="line">
              <a:avLst/>
            </a:prstGeom>
            <a:ln w="38100" cap="flat" cmpd="sng">
              <a:solidFill>
                <a:schemeClr val="tx1"/>
              </a:solidFill>
              <a:prstDash val="solid"/>
              <a:round/>
              <a:headEnd type="none" w="sm" len="sm"/>
              <a:tailEnd type="none" w="med" len="lg"/>
            </a:ln>
          </p:spPr>
        </p:sp>
        <p:sp>
          <p:nvSpPr>
            <p:cNvPr id="69713" name="Line 105"/>
            <p:cNvSpPr/>
            <p:nvPr/>
          </p:nvSpPr>
          <p:spPr>
            <a:xfrm>
              <a:off x="1746" y="1658"/>
              <a:ext cx="0" cy="660"/>
            </a:xfrm>
            <a:prstGeom prst="line">
              <a:avLst/>
            </a:prstGeom>
            <a:ln w="38100" cap="flat" cmpd="sng">
              <a:solidFill>
                <a:schemeClr val="tx1"/>
              </a:solidFill>
              <a:prstDash val="solid"/>
              <a:round/>
              <a:headEnd type="none" w="sm" len="sm"/>
              <a:tailEnd type="none" w="med" len="lg"/>
            </a:ln>
          </p:spPr>
        </p:sp>
        <p:sp>
          <p:nvSpPr>
            <p:cNvPr id="69714" name="Text Box 106"/>
            <p:cNvSpPr txBox="1"/>
            <p:nvPr/>
          </p:nvSpPr>
          <p:spPr>
            <a:xfrm>
              <a:off x="1145" y="1147"/>
              <a:ext cx="30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69715" name="Text Box 107"/>
            <p:cNvSpPr txBox="1"/>
            <p:nvPr/>
          </p:nvSpPr>
          <p:spPr>
            <a:xfrm>
              <a:off x="1409" y="1946"/>
              <a:ext cx="302"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69716" name="Text Box 108"/>
            <p:cNvSpPr txBox="1"/>
            <p:nvPr/>
          </p:nvSpPr>
          <p:spPr>
            <a:xfrm>
              <a:off x="1395" y="723"/>
              <a:ext cx="316"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69717" name="Line 109"/>
            <p:cNvSpPr/>
            <p:nvPr/>
          </p:nvSpPr>
          <p:spPr>
            <a:xfrm>
              <a:off x="1020" y="1628"/>
              <a:ext cx="360" cy="0"/>
            </a:xfrm>
            <a:prstGeom prst="line">
              <a:avLst/>
            </a:prstGeom>
            <a:ln w="38100" cap="flat" cmpd="sng">
              <a:solidFill>
                <a:schemeClr val="tx1"/>
              </a:solidFill>
              <a:prstDash val="solid"/>
              <a:round/>
              <a:headEnd type="none" w="sm" len="sm"/>
              <a:tailEnd type="triangle" w="med" len="med"/>
            </a:ln>
          </p:spPr>
        </p:sp>
        <p:sp>
          <p:nvSpPr>
            <p:cNvPr id="69718" name="Line 110"/>
            <p:cNvSpPr/>
            <p:nvPr/>
          </p:nvSpPr>
          <p:spPr>
            <a:xfrm>
              <a:off x="1860" y="1754"/>
              <a:ext cx="0" cy="354"/>
            </a:xfrm>
            <a:prstGeom prst="line">
              <a:avLst/>
            </a:prstGeom>
            <a:ln w="38100" cap="flat" cmpd="sng">
              <a:solidFill>
                <a:schemeClr val="tx1"/>
              </a:solidFill>
              <a:prstDash val="solid"/>
              <a:round/>
              <a:headEnd type="none" w="sm" len="sm"/>
              <a:tailEnd type="triangle" w="med" len="med"/>
            </a:ln>
          </p:spPr>
        </p:sp>
        <p:sp>
          <p:nvSpPr>
            <p:cNvPr id="69719" name="Line 111"/>
            <p:cNvSpPr/>
            <p:nvPr/>
          </p:nvSpPr>
          <p:spPr>
            <a:xfrm>
              <a:off x="1836" y="746"/>
              <a:ext cx="0" cy="444"/>
            </a:xfrm>
            <a:prstGeom prst="line">
              <a:avLst/>
            </a:prstGeom>
            <a:ln w="38100" cap="flat" cmpd="sng">
              <a:solidFill>
                <a:schemeClr val="tx1"/>
              </a:solidFill>
              <a:prstDash val="solid"/>
              <a:round/>
              <a:headEnd type="none" w="sm" len="sm"/>
              <a:tailEnd type="triangle" w="med" len="med"/>
            </a:ln>
          </p:spPr>
        </p:sp>
        <p:sp>
          <p:nvSpPr>
            <p:cNvPr id="69720" name="Text Box 112"/>
            <p:cNvSpPr txBox="1"/>
            <p:nvPr/>
          </p:nvSpPr>
          <p:spPr>
            <a:xfrm>
              <a:off x="1040" y="1620"/>
              <a:ext cx="34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69721" name="Text Box 113"/>
            <p:cNvSpPr txBox="1"/>
            <p:nvPr/>
          </p:nvSpPr>
          <p:spPr>
            <a:xfrm>
              <a:off x="1931" y="1821"/>
              <a:ext cx="350"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E</a:t>
              </a:r>
              <a:endParaRPr lang="en-US" altLang="zh-CN" b="1" dirty="0">
                <a:latin typeface="Times New Roman" panose="02020603050405020304" pitchFamily="18" charset="0"/>
                <a:ea typeface="楷体_GB2312" pitchFamily="49" charset="-122"/>
              </a:endParaRPr>
            </a:p>
          </p:txBody>
        </p:sp>
        <p:sp>
          <p:nvSpPr>
            <p:cNvPr id="69722" name="Text Box 114"/>
            <p:cNvSpPr txBox="1"/>
            <p:nvPr/>
          </p:nvSpPr>
          <p:spPr>
            <a:xfrm>
              <a:off x="1849" y="810"/>
              <a:ext cx="521"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grpSp>
        <p:nvGrpSpPr>
          <p:cNvPr id="12" name="Group 115"/>
          <p:cNvGrpSpPr/>
          <p:nvPr/>
        </p:nvGrpSpPr>
        <p:grpSpPr>
          <a:xfrm>
            <a:off x="5876925" y="1746250"/>
            <a:ext cx="1730375" cy="2043113"/>
            <a:chOff x="3504" y="723"/>
            <a:chExt cx="1362" cy="1607"/>
          </a:xfrm>
        </p:grpSpPr>
        <p:sp>
          <p:nvSpPr>
            <p:cNvPr id="69724" name="Line 116"/>
            <p:cNvSpPr/>
            <p:nvPr/>
          </p:nvSpPr>
          <p:spPr>
            <a:xfrm>
              <a:off x="3504" y="1478"/>
              <a:ext cx="564" cy="6"/>
            </a:xfrm>
            <a:prstGeom prst="line">
              <a:avLst/>
            </a:prstGeom>
            <a:ln w="38100" cap="flat" cmpd="sng">
              <a:solidFill>
                <a:schemeClr val="tx1"/>
              </a:solidFill>
              <a:prstDash val="solid"/>
              <a:round/>
              <a:headEnd type="none" w="sm" len="sm"/>
              <a:tailEnd type="none" w="med" len="lg"/>
            </a:ln>
          </p:spPr>
        </p:sp>
        <p:sp>
          <p:nvSpPr>
            <p:cNvPr id="69725" name="Line 117"/>
            <p:cNvSpPr/>
            <p:nvPr/>
          </p:nvSpPr>
          <p:spPr>
            <a:xfrm>
              <a:off x="4056" y="1304"/>
              <a:ext cx="0" cy="360"/>
            </a:xfrm>
            <a:prstGeom prst="line">
              <a:avLst/>
            </a:prstGeom>
            <a:ln w="38100" cap="flat" cmpd="sng">
              <a:solidFill>
                <a:schemeClr val="tx1"/>
              </a:solidFill>
              <a:prstDash val="solid"/>
              <a:round/>
              <a:headEnd type="none" w="sm" len="sm"/>
              <a:tailEnd type="none" w="med" len="lg"/>
            </a:ln>
          </p:spPr>
        </p:sp>
        <p:sp>
          <p:nvSpPr>
            <p:cNvPr id="69726" name="Line 118"/>
            <p:cNvSpPr/>
            <p:nvPr/>
          </p:nvSpPr>
          <p:spPr>
            <a:xfrm rot="-5400000" flipV="1">
              <a:off x="4056" y="1484"/>
              <a:ext cx="198" cy="186"/>
            </a:xfrm>
            <a:prstGeom prst="line">
              <a:avLst/>
            </a:prstGeom>
            <a:ln w="38100" cap="flat" cmpd="sng">
              <a:solidFill>
                <a:schemeClr val="tx2"/>
              </a:solidFill>
              <a:prstDash val="solid"/>
              <a:round/>
              <a:headEnd type="none" w="sm" len="sm"/>
              <a:tailEnd type="triangle" w="sm" len="lg"/>
            </a:ln>
          </p:spPr>
        </p:sp>
        <p:sp>
          <p:nvSpPr>
            <p:cNvPr id="69727" name="Line 119"/>
            <p:cNvSpPr/>
            <p:nvPr/>
          </p:nvSpPr>
          <p:spPr>
            <a:xfrm flipV="1">
              <a:off x="4056" y="1310"/>
              <a:ext cx="198" cy="162"/>
            </a:xfrm>
            <a:prstGeom prst="line">
              <a:avLst/>
            </a:prstGeom>
            <a:ln w="38100" cap="flat" cmpd="sng">
              <a:solidFill>
                <a:schemeClr val="tx1"/>
              </a:solidFill>
              <a:prstDash val="solid"/>
              <a:round/>
              <a:headEnd type="none" w="sm" len="sm"/>
              <a:tailEnd type="none" w="med" len="lg"/>
            </a:ln>
          </p:spPr>
        </p:sp>
        <p:sp>
          <p:nvSpPr>
            <p:cNvPr id="69728" name="Line 120"/>
            <p:cNvSpPr/>
            <p:nvPr/>
          </p:nvSpPr>
          <p:spPr>
            <a:xfrm>
              <a:off x="4242" y="740"/>
              <a:ext cx="0" cy="582"/>
            </a:xfrm>
            <a:prstGeom prst="line">
              <a:avLst/>
            </a:prstGeom>
            <a:ln w="38100" cap="flat" cmpd="sng">
              <a:solidFill>
                <a:schemeClr val="tx1"/>
              </a:solidFill>
              <a:prstDash val="solid"/>
              <a:round/>
              <a:headEnd type="none" w="sm" len="sm"/>
              <a:tailEnd type="none" w="med" len="lg"/>
            </a:ln>
          </p:spPr>
        </p:sp>
        <p:sp>
          <p:nvSpPr>
            <p:cNvPr id="69729" name="Line 121"/>
            <p:cNvSpPr/>
            <p:nvPr/>
          </p:nvSpPr>
          <p:spPr>
            <a:xfrm>
              <a:off x="4254" y="1670"/>
              <a:ext cx="0" cy="660"/>
            </a:xfrm>
            <a:prstGeom prst="line">
              <a:avLst/>
            </a:prstGeom>
            <a:ln w="38100" cap="flat" cmpd="sng">
              <a:solidFill>
                <a:schemeClr val="tx1"/>
              </a:solidFill>
              <a:prstDash val="solid"/>
              <a:round/>
              <a:headEnd type="none" w="sm" len="sm"/>
              <a:tailEnd type="none" w="med" len="lg"/>
            </a:ln>
          </p:spPr>
        </p:sp>
        <p:sp>
          <p:nvSpPr>
            <p:cNvPr id="69730" name="Text Box 122"/>
            <p:cNvSpPr txBox="1"/>
            <p:nvPr/>
          </p:nvSpPr>
          <p:spPr>
            <a:xfrm>
              <a:off x="3641" y="1147"/>
              <a:ext cx="30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69731" name="Text Box 123"/>
            <p:cNvSpPr txBox="1"/>
            <p:nvPr/>
          </p:nvSpPr>
          <p:spPr>
            <a:xfrm>
              <a:off x="3905" y="1945"/>
              <a:ext cx="302"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69732" name="Text Box 124"/>
            <p:cNvSpPr txBox="1"/>
            <p:nvPr/>
          </p:nvSpPr>
          <p:spPr>
            <a:xfrm>
              <a:off x="3891" y="723"/>
              <a:ext cx="316"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69733" name="Line 125"/>
            <p:cNvSpPr/>
            <p:nvPr/>
          </p:nvSpPr>
          <p:spPr>
            <a:xfrm flipH="1">
              <a:off x="3516" y="1628"/>
              <a:ext cx="360" cy="0"/>
            </a:xfrm>
            <a:prstGeom prst="line">
              <a:avLst/>
            </a:prstGeom>
            <a:ln w="38100" cap="flat" cmpd="sng">
              <a:solidFill>
                <a:schemeClr val="tx1"/>
              </a:solidFill>
              <a:prstDash val="solid"/>
              <a:round/>
              <a:headEnd type="none" w="sm" len="sm"/>
              <a:tailEnd type="triangle" w="med" len="med"/>
            </a:ln>
          </p:spPr>
        </p:sp>
        <p:sp>
          <p:nvSpPr>
            <p:cNvPr id="69734" name="Line 126"/>
            <p:cNvSpPr/>
            <p:nvPr/>
          </p:nvSpPr>
          <p:spPr>
            <a:xfrm>
              <a:off x="4356" y="1754"/>
              <a:ext cx="0" cy="354"/>
            </a:xfrm>
            <a:prstGeom prst="line">
              <a:avLst/>
            </a:prstGeom>
            <a:ln w="38100" cap="flat" cmpd="sng">
              <a:solidFill>
                <a:schemeClr val="tx1"/>
              </a:solidFill>
              <a:prstDash val="solid"/>
              <a:round/>
              <a:headEnd type="triangle" w="med" len="med"/>
              <a:tailEnd type="none" w="med" len="med"/>
            </a:ln>
          </p:spPr>
        </p:sp>
        <p:sp>
          <p:nvSpPr>
            <p:cNvPr id="69735" name="Line 127"/>
            <p:cNvSpPr/>
            <p:nvPr/>
          </p:nvSpPr>
          <p:spPr>
            <a:xfrm>
              <a:off x="4332" y="746"/>
              <a:ext cx="0" cy="444"/>
            </a:xfrm>
            <a:prstGeom prst="line">
              <a:avLst/>
            </a:prstGeom>
            <a:ln w="38100" cap="flat" cmpd="sng">
              <a:solidFill>
                <a:schemeClr val="tx1"/>
              </a:solidFill>
              <a:prstDash val="solid"/>
              <a:round/>
              <a:headEnd type="triangle" w="med" len="med"/>
              <a:tailEnd type="none" w="med" len="med"/>
            </a:ln>
          </p:spPr>
        </p:sp>
        <p:sp>
          <p:nvSpPr>
            <p:cNvPr id="69736" name="Text Box 128"/>
            <p:cNvSpPr txBox="1"/>
            <p:nvPr/>
          </p:nvSpPr>
          <p:spPr>
            <a:xfrm flipH="1">
              <a:off x="3536" y="1620"/>
              <a:ext cx="343"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69737" name="Text Box 129"/>
            <p:cNvSpPr txBox="1"/>
            <p:nvPr/>
          </p:nvSpPr>
          <p:spPr>
            <a:xfrm>
              <a:off x="4427" y="1821"/>
              <a:ext cx="350" cy="359"/>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E</a:t>
              </a:r>
              <a:endParaRPr lang="en-US" altLang="zh-CN" b="1" dirty="0">
                <a:latin typeface="Times New Roman" panose="02020603050405020304" pitchFamily="18" charset="0"/>
                <a:ea typeface="楷体_GB2312" pitchFamily="49" charset="-122"/>
              </a:endParaRPr>
            </a:p>
          </p:txBody>
        </p:sp>
        <p:sp>
          <p:nvSpPr>
            <p:cNvPr id="69738" name="Text Box 130"/>
            <p:cNvSpPr txBox="1"/>
            <p:nvPr/>
          </p:nvSpPr>
          <p:spPr>
            <a:xfrm>
              <a:off x="4345" y="810"/>
              <a:ext cx="521"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sp>
        <p:nvSpPr>
          <p:cNvPr id="95364" name="Text Box 132"/>
          <p:cNvSpPr txBox="1">
            <a:spLocks noChangeArrowheads="1"/>
          </p:cNvSpPr>
          <p:nvPr/>
        </p:nvSpPr>
        <p:spPr bwMode="auto">
          <a:xfrm>
            <a:off x="3727450" y="3754438"/>
            <a:ext cx="2301875"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rPr>
              <a:t>PNP</a:t>
            </a:r>
            <a:r>
              <a:rPr kumimoji="1" lang="zh-CN"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型三极管</a:t>
            </a:r>
            <a:endParaRPr kumimoji="1" lang="zh-CN" altLang="en-US"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69740" name="AutoShape 13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1" name="AutoShape 13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2" name="AutoShape 13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69743" name="Group 136"/>
          <p:cNvGrpSpPr/>
          <p:nvPr/>
        </p:nvGrpSpPr>
        <p:grpSpPr>
          <a:xfrm rot="-5400000">
            <a:off x="2363788" y="4322763"/>
            <a:ext cx="1358900" cy="2284412"/>
            <a:chOff x="971" y="1385"/>
            <a:chExt cx="1339" cy="2250"/>
          </a:xfrm>
        </p:grpSpPr>
        <p:sp>
          <p:nvSpPr>
            <p:cNvPr id="69744" name="Rectangle 137"/>
            <p:cNvSpPr/>
            <p:nvPr/>
          </p:nvSpPr>
          <p:spPr>
            <a:xfrm rot="5400000" flipH="1">
              <a:off x="1633" y="2484"/>
              <a:ext cx="501"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9745" name="Rectangle 138"/>
            <p:cNvSpPr/>
            <p:nvPr/>
          </p:nvSpPr>
          <p:spPr>
            <a:xfrm rot="5400000" flipH="1">
              <a:off x="1639" y="1665"/>
              <a:ext cx="489"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69746" name="Rectangle 139"/>
            <p:cNvSpPr/>
            <p:nvPr/>
          </p:nvSpPr>
          <p:spPr>
            <a:xfrm rot="5400000" flipH="1">
              <a:off x="1728" y="2078"/>
              <a:ext cx="324"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69747" name="Group 140"/>
            <p:cNvGrpSpPr/>
            <p:nvPr/>
          </p:nvGrpSpPr>
          <p:grpSpPr>
            <a:xfrm>
              <a:off x="1859" y="3173"/>
              <a:ext cx="84" cy="462"/>
              <a:chOff x="3467" y="3509"/>
              <a:chExt cx="84" cy="462"/>
            </a:xfrm>
          </p:grpSpPr>
          <p:sp>
            <p:nvSpPr>
              <p:cNvPr id="69748" name="Line 141"/>
              <p:cNvSpPr/>
              <p:nvPr/>
            </p:nvSpPr>
            <p:spPr>
              <a:xfrm rot="5400000" flipH="1">
                <a:off x="3314" y="3704"/>
                <a:ext cx="390" cy="0"/>
              </a:xfrm>
              <a:prstGeom prst="line">
                <a:avLst/>
              </a:prstGeom>
              <a:ln w="38100" cap="flat" cmpd="sng">
                <a:solidFill>
                  <a:schemeClr val="tx1"/>
                </a:solidFill>
                <a:prstDash val="solid"/>
                <a:round/>
                <a:headEnd type="none" w="sm" len="sm"/>
                <a:tailEnd type="none" w="med" len="lg"/>
              </a:ln>
            </p:spPr>
          </p:sp>
          <p:sp>
            <p:nvSpPr>
              <p:cNvPr id="69749" name="Oval 142"/>
              <p:cNvSpPr/>
              <p:nvPr/>
            </p:nvSpPr>
            <p:spPr>
              <a:xfrm rot="5400000" flipH="1">
                <a:off x="3473" y="3893"/>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69750" name="Group 143"/>
            <p:cNvGrpSpPr/>
            <p:nvPr/>
          </p:nvGrpSpPr>
          <p:grpSpPr>
            <a:xfrm>
              <a:off x="1853" y="1385"/>
              <a:ext cx="84" cy="462"/>
              <a:chOff x="3473" y="1277"/>
              <a:chExt cx="84" cy="462"/>
            </a:xfrm>
          </p:grpSpPr>
          <p:sp>
            <p:nvSpPr>
              <p:cNvPr id="69751" name="Line 144"/>
              <p:cNvSpPr/>
              <p:nvPr/>
            </p:nvSpPr>
            <p:spPr>
              <a:xfrm rot="5400000" flipH="1">
                <a:off x="3314" y="1544"/>
                <a:ext cx="390" cy="0"/>
              </a:xfrm>
              <a:prstGeom prst="line">
                <a:avLst/>
              </a:prstGeom>
              <a:ln w="38100" cap="flat" cmpd="sng">
                <a:solidFill>
                  <a:schemeClr val="tx1"/>
                </a:solidFill>
                <a:prstDash val="solid"/>
                <a:round/>
                <a:headEnd type="none" w="sm" len="sm"/>
                <a:tailEnd type="none" w="med" len="lg"/>
              </a:ln>
            </p:spPr>
          </p:sp>
          <p:sp>
            <p:nvSpPr>
              <p:cNvPr id="69752" name="Oval 145"/>
              <p:cNvSpPr/>
              <p:nvPr/>
            </p:nvSpPr>
            <p:spPr>
              <a:xfrm rot="5400000" flipH="1">
                <a:off x="3479" y="127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69753" name="Line 146"/>
            <p:cNvSpPr/>
            <p:nvPr/>
          </p:nvSpPr>
          <p:spPr>
            <a:xfrm rot="5400000" flipH="1">
              <a:off x="1259" y="2321"/>
              <a:ext cx="0" cy="432"/>
            </a:xfrm>
            <a:prstGeom prst="line">
              <a:avLst/>
            </a:prstGeom>
            <a:ln w="38100" cap="flat" cmpd="sng">
              <a:solidFill>
                <a:schemeClr val="tx1"/>
              </a:solidFill>
              <a:prstDash val="solid"/>
              <a:round/>
              <a:headEnd type="none" w="sm" len="sm"/>
              <a:tailEnd type="none" w="med" len="lg"/>
            </a:ln>
          </p:spPr>
        </p:sp>
        <p:sp>
          <p:nvSpPr>
            <p:cNvPr id="69754" name="Oval 147"/>
            <p:cNvSpPr/>
            <p:nvPr/>
          </p:nvSpPr>
          <p:spPr>
            <a:xfrm rot="5400000" flipH="1">
              <a:off x="977" y="2495"/>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69755" name="Group 148"/>
          <p:cNvGrpSpPr/>
          <p:nvPr/>
        </p:nvGrpSpPr>
        <p:grpSpPr>
          <a:xfrm>
            <a:off x="2497138" y="5013325"/>
            <a:ext cx="1103312" cy="468313"/>
            <a:chOff x="1076" y="1855"/>
            <a:chExt cx="869" cy="369"/>
          </a:xfrm>
        </p:grpSpPr>
        <p:sp>
          <p:nvSpPr>
            <p:cNvPr id="69756" name="Text Box 149"/>
            <p:cNvSpPr txBox="1"/>
            <p:nvPr/>
          </p:nvSpPr>
          <p:spPr>
            <a:xfrm>
              <a:off x="1076" y="1864"/>
              <a:ext cx="268"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N</a:t>
              </a:r>
            </a:p>
          </p:txBody>
        </p:sp>
        <p:sp>
          <p:nvSpPr>
            <p:cNvPr id="69757" name="Text Box 150"/>
            <p:cNvSpPr txBox="1"/>
            <p:nvPr/>
          </p:nvSpPr>
          <p:spPr>
            <a:xfrm>
              <a:off x="1679" y="1855"/>
              <a:ext cx="266"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N</a:t>
              </a:r>
            </a:p>
          </p:txBody>
        </p:sp>
        <p:sp>
          <p:nvSpPr>
            <p:cNvPr id="69758" name="Text Box 151"/>
            <p:cNvSpPr txBox="1"/>
            <p:nvPr/>
          </p:nvSpPr>
          <p:spPr>
            <a:xfrm>
              <a:off x="1364" y="1864"/>
              <a:ext cx="267" cy="36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tx2"/>
                  </a:solidFill>
                  <a:latin typeface="Times New Roman" panose="02020603050405020304" pitchFamily="18" charset="0"/>
                  <a:ea typeface="楷体_GB2312" pitchFamily="49" charset="-122"/>
                </a:rPr>
                <a:t>P</a:t>
              </a:r>
            </a:p>
          </p:txBody>
        </p:sp>
      </p:grpSp>
      <p:sp>
        <p:nvSpPr>
          <p:cNvPr id="95384" name="Text Box 152"/>
          <p:cNvSpPr txBox="1">
            <a:spLocks noChangeArrowheads="1"/>
          </p:cNvSpPr>
          <p:nvPr/>
        </p:nvSpPr>
        <p:spPr bwMode="auto">
          <a:xfrm>
            <a:off x="2211388" y="5715000"/>
            <a:ext cx="898525"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基极</a:t>
            </a:r>
          </a:p>
        </p:txBody>
      </p:sp>
      <p:sp>
        <p:nvSpPr>
          <p:cNvPr id="95385" name="Text Box 153"/>
          <p:cNvSpPr txBox="1">
            <a:spLocks noChangeArrowheads="1"/>
          </p:cNvSpPr>
          <p:nvPr/>
        </p:nvSpPr>
        <p:spPr bwMode="auto">
          <a:xfrm>
            <a:off x="3749675" y="4689475"/>
            <a:ext cx="1252538"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发射极</a:t>
            </a:r>
          </a:p>
        </p:txBody>
      </p:sp>
      <p:sp>
        <p:nvSpPr>
          <p:cNvPr id="95386" name="Text Box 154"/>
          <p:cNvSpPr txBox="1">
            <a:spLocks noChangeArrowheads="1"/>
          </p:cNvSpPr>
          <p:nvPr/>
        </p:nvSpPr>
        <p:spPr bwMode="auto">
          <a:xfrm>
            <a:off x="1196975" y="4689475"/>
            <a:ext cx="1252538"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Times New Roman" panose="02020603050405020304" pitchFamily="18" charset="0"/>
                <a:ea typeface="楷体_GB2312" pitchFamily="49" charset="-122"/>
                <a:cs typeface="+mn-cs"/>
              </a:rPr>
              <a:t>集电极</a:t>
            </a:r>
          </a:p>
        </p:txBody>
      </p:sp>
      <p:grpSp>
        <p:nvGrpSpPr>
          <p:cNvPr id="69762" name="Group 155"/>
          <p:cNvGrpSpPr/>
          <p:nvPr/>
        </p:nvGrpSpPr>
        <p:grpSpPr>
          <a:xfrm>
            <a:off x="1697038" y="5165725"/>
            <a:ext cx="2674937" cy="1433513"/>
            <a:chOff x="446" y="1975"/>
            <a:chExt cx="2107" cy="1130"/>
          </a:xfrm>
        </p:grpSpPr>
        <p:sp>
          <p:nvSpPr>
            <p:cNvPr id="69763" name="Text Box 156"/>
            <p:cNvSpPr txBox="1"/>
            <p:nvPr/>
          </p:nvSpPr>
          <p:spPr>
            <a:xfrm>
              <a:off x="1360" y="2696"/>
              <a:ext cx="329" cy="409"/>
            </a:xfrm>
            <a:prstGeom prst="rect">
              <a:avLst/>
            </a:prstGeom>
            <a:noFill/>
            <a:ln w="254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B</a:t>
              </a:r>
            </a:p>
          </p:txBody>
        </p:sp>
        <p:sp>
          <p:nvSpPr>
            <p:cNvPr id="69764" name="Text Box 157"/>
            <p:cNvSpPr txBox="1"/>
            <p:nvPr/>
          </p:nvSpPr>
          <p:spPr>
            <a:xfrm>
              <a:off x="2224" y="1975"/>
              <a:ext cx="329" cy="409"/>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E</a:t>
              </a:r>
            </a:p>
          </p:txBody>
        </p:sp>
        <p:sp>
          <p:nvSpPr>
            <p:cNvPr id="69765" name="Text Box 158"/>
            <p:cNvSpPr txBox="1"/>
            <p:nvPr/>
          </p:nvSpPr>
          <p:spPr>
            <a:xfrm>
              <a:off x="446" y="2033"/>
              <a:ext cx="345" cy="409"/>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C</a:t>
              </a:r>
            </a:p>
          </p:txBody>
        </p:sp>
      </p:grpSp>
      <p:sp>
        <p:nvSpPr>
          <p:cNvPr id="95391" name="Text Box 159"/>
          <p:cNvSpPr txBox="1">
            <a:spLocks noChangeArrowheads="1"/>
          </p:cNvSpPr>
          <p:nvPr/>
        </p:nvSpPr>
        <p:spPr bwMode="auto">
          <a:xfrm>
            <a:off x="3695700" y="5932488"/>
            <a:ext cx="2341563" cy="519113"/>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rPr>
              <a:t>NPN</a:t>
            </a:r>
            <a:r>
              <a:rPr kumimoji="1" lang="zh-CN"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型三极管</a:t>
            </a:r>
            <a:endParaRPr kumimoji="1" lang="zh-CN" altLang="en-US"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wipe(left)">
                                      <p:cBhvr>
                                        <p:cTn id="7" dur="500"/>
                                        <p:tgtEl>
                                          <p:spTgt spid="95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5330"/>
                                        </p:tgtEl>
                                        <p:attrNameLst>
                                          <p:attrName>style.visibility</p:attrName>
                                        </p:attrNameLst>
                                      </p:cBhvr>
                                      <p:to>
                                        <p:strVal val="visible"/>
                                      </p:to>
                                    </p:set>
                                    <p:animEffect transition="in" filter="wipe(left)">
                                      <p:cBhvr>
                                        <p:cTn id="17" dur="500"/>
                                        <p:tgtEl>
                                          <p:spTgt spid="9533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5364"/>
                                        </p:tgtEl>
                                        <p:attrNameLst>
                                          <p:attrName>style.visibility</p:attrName>
                                        </p:attrNameLst>
                                      </p:cBhvr>
                                      <p:to>
                                        <p:strVal val="visible"/>
                                      </p:to>
                                    </p:set>
                                    <p:animEffect transition="in" filter="blinds(horizontal)">
                                      <p:cBhvr>
                                        <p:cTn id="27" dur="500"/>
                                        <p:tgtEl>
                                          <p:spTgt spid="953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P spid="95330" grpId="0"/>
      <p:bldP spid="95364"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1143000" y="152400"/>
            <a:ext cx="7229475"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sp>
        <p:nvSpPr>
          <p:cNvPr id="95235" name="Rectangle 3"/>
          <p:cNvSpPr>
            <a:spLocks noGrp="1" noChangeArrowheads="1"/>
          </p:cNvSpPr>
          <p:nvPr>
            <p:ph type="subTitle" idx="1"/>
          </p:nvPr>
        </p:nvSpPr>
        <p:spPr>
          <a:xfrm>
            <a:off x="251460" y="990600"/>
            <a:ext cx="3573463"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9636" name="Group 4"/>
          <p:cNvGrpSpPr/>
          <p:nvPr/>
        </p:nvGrpSpPr>
        <p:grpSpPr>
          <a:xfrm flipV="1">
            <a:off x="2195513" y="909638"/>
            <a:ext cx="4716462" cy="44450"/>
            <a:chOff x="672" y="672"/>
            <a:chExt cx="4038" cy="102"/>
          </a:xfrm>
        </p:grpSpPr>
        <p:pic>
          <p:nvPicPr>
            <p:cNvPr id="69637"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69638"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69639"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69640"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69641"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69642"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69643"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69644"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69645"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69646"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69647"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69648"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69649" name="Group 17"/>
            <p:cNvGrpSpPr/>
            <p:nvPr/>
          </p:nvGrpSpPr>
          <p:grpSpPr>
            <a:xfrm>
              <a:off x="1824" y="672"/>
              <a:ext cx="2886" cy="102"/>
              <a:chOff x="2298" y="3606"/>
              <a:chExt cx="2886" cy="102"/>
            </a:xfrm>
          </p:grpSpPr>
          <p:pic>
            <p:nvPicPr>
              <p:cNvPr id="69650"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69651"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69652"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69653"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69654"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69655"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69656"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69657"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69658"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69659"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69660"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69661"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69662"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69663"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69664"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69665"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69666"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69667"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69668"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69669"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69670"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69671"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69672"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69673"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69674"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69675"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69676"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69677"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69678"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69679"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69740" name="AutoShape 13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1" name="AutoShape 13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2" name="AutoShape 13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3554" name="Rectangle 2"/>
          <p:cNvSpPr/>
          <p:nvPr/>
        </p:nvSpPr>
        <p:spPr>
          <a:xfrm>
            <a:off x="4713288" y="2457450"/>
            <a:ext cx="1828800" cy="3048000"/>
          </a:xfrm>
          <a:prstGeom prst="rect">
            <a:avLst/>
          </a:prstGeom>
          <a:solidFill>
            <a:srgbClr val="CCFFFF"/>
          </a:solidFill>
          <a:ln w="38100" cap="flat" cmpd="sng">
            <a:solidFill>
              <a:schemeClr val="tx1"/>
            </a:solidFill>
            <a:prstDash val="solid"/>
            <a:miter/>
            <a:headEnd type="none" w="med" len="med"/>
            <a:tailEnd type="none" w="med" len="med"/>
          </a:ln>
        </p:spPr>
        <p:txBody>
          <a:bodyPr wrap="none" anchor="ctr" anchorCtr="0"/>
          <a:lstStyle/>
          <a:p>
            <a:pPr algn="ctr" eaLnBrk="1" hangingPunct="1"/>
            <a:endParaRPr lang="zh-CN" altLang="en-US" sz="1400" b="0" dirty="0">
              <a:latin typeface="Times New Roman" panose="02020603050405020304" pitchFamily="18" charset="0"/>
            </a:endParaRPr>
          </a:p>
        </p:txBody>
      </p:sp>
      <p:sp>
        <p:nvSpPr>
          <p:cNvPr id="23555" name="Line 3"/>
          <p:cNvSpPr/>
          <p:nvPr/>
        </p:nvSpPr>
        <p:spPr>
          <a:xfrm>
            <a:off x="4729163" y="3540125"/>
            <a:ext cx="1828800" cy="1588"/>
          </a:xfrm>
          <a:prstGeom prst="line">
            <a:avLst/>
          </a:prstGeom>
          <a:ln w="28575" cap="flat" cmpd="sng">
            <a:solidFill>
              <a:schemeClr val="tx1"/>
            </a:solidFill>
            <a:prstDash val="solid"/>
            <a:headEnd type="none" w="med" len="med"/>
            <a:tailEnd type="none" w="med" len="med"/>
          </a:ln>
        </p:spPr>
      </p:sp>
      <p:sp>
        <p:nvSpPr>
          <p:cNvPr id="23556" name="Line 4"/>
          <p:cNvSpPr/>
          <p:nvPr/>
        </p:nvSpPr>
        <p:spPr>
          <a:xfrm>
            <a:off x="4729163" y="4225925"/>
            <a:ext cx="1828800" cy="1588"/>
          </a:xfrm>
          <a:prstGeom prst="line">
            <a:avLst/>
          </a:prstGeom>
          <a:ln w="28575" cap="flat" cmpd="sng">
            <a:solidFill>
              <a:schemeClr val="tx1"/>
            </a:solidFill>
            <a:prstDash val="solid"/>
            <a:headEnd type="none" w="med" len="med"/>
            <a:tailEnd type="none" w="med" len="med"/>
          </a:ln>
        </p:spPr>
      </p:sp>
      <p:sp>
        <p:nvSpPr>
          <p:cNvPr id="23557" name="Line 5"/>
          <p:cNvSpPr/>
          <p:nvPr/>
        </p:nvSpPr>
        <p:spPr>
          <a:xfrm flipV="1">
            <a:off x="5643563" y="1939925"/>
            <a:ext cx="1587" cy="533400"/>
          </a:xfrm>
          <a:prstGeom prst="line">
            <a:avLst/>
          </a:prstGeom>
          <a:ln w="38100" cap="flat" cmpd="sng">
            <a:solidFill>
              <a:schemeClr val="tx1"/>
            </a:solidFill>
            <a:prstDash val="solid"/>
            <a:headEnd type="none" w="med" len="med"/>
            <a:tailEnd type="none" w="med" len="med"/>
          </a:ln>
        </p:spPr>
      </p:sp>
      <p:sp>
        <p:nvSpPr>
          <p:cNvPr id="23558" name="Line 6"/>
          <p:cNvSpPr/>
          <p:nvPr/>
        </p:nvSpPr>
        <p:spPr>
          <a:xfrm>
            <a:off x="5719763" y="5484813"/>
            <a:ext cx="1587" cy="590550"/>
          </a:xfrm>
          <a:prstGeom prst="line">
            <a:avLst/>
          </a:prstGeom>
          <a:ln w="38100" cap="flat" cmpd="sng">
            <a:solidFill>
              <a:schemeClr val="tx1"/>
            </a:solidFill>
            <a:prstDash val="solid"/>
            <a:headEnd type="none" w="med" len="med"/>
            <a:tailEnd type="none" w="med" len="med"/>
          </a:ln>
        </p:spPr>
      </p:sp>
      <p:sp>
        <p:nvSpPr>
          <p:cNvPr id="23559" name="Line 7"/>
          <p:cNvSpPr/>
          <p:nvPr/>
        </p:nvSpPr>
        <p:spPr>
          <a:xfrm flipH="1">
            <a:off x="4043363" y="3844925"/>
            <a:ext cx="685800" cy="1588"/>
          </a:xfrm>
          <a:prstGeom prst="line">
            <a:avLst/>
          </a:prstGeom>
          <a:ln w="38100" cap="flat" cmpd="sng">
            <a:solidFill>
              <a:schemeClr val="tx1"/>
            </a:solidFill>
            <a:prstDash val="solid"/>
            <a:headEnd type="none" w="med" len="med"/>
            <a:tailEnd type="none" w="med" len="med"/>
          </a:ln>
        </p:spPr>
      </p:sp>
      <p:sp>
        <p:nvSpPr>
          <p:cNvPr id="23560" name="Line 8"/>
          <p:cNvSpPr/>
          <p:nvPr/>
        </p:nvSpPr>
        <p:spPr>
          <a:xfrm>
            <a:off x="4729163" y="3463925"/>
            <a:ext cx="1828800" cy="1588"/>
          </a:xfrm>
          <a:prstGeom prst="line">
            <a:avLst/>
          </a:prstGeom>
          <a:ln w="28575" cap="flat" cmpd="sng">
            <a:solidFill>
              <a:srgbClr val="FF00FF"/>
            </a:solidFill>
            <a:prstDash val="dash"/>
            <a:headEnd type="none" w="med" len="med"/>
            <a:tailEnd type="none" w="med" len="med"/>
          </a:ln>
        </p:spPr>
      </p:sp>
      <p:sp>
        <p:nvSpPr>
          <p:cNvPr id="23561" name="Line 9"/>
          <p:cNvSpPr/>
          <p:nvPr/>
        </p:nvSpPr>
        <p:spPr>
          <a:xfrm>
            <a:off x="4729163" y="4149725"/>
            <a:ext cx="1828800" cy="1588"/>
          </a:xfrm>
          <a:prstGeom prst="line">
            <a:avLst/>
          </a:prstGeom>
          <a:ln w="28575" cap="flat" cmpd="sng">
            <a:solidFill>
              <a:srgbClr val="FF00FF"/>
            </a:solidFill>
            <a:prstDash val="dash"/>
            <a:headEnd type="none" w="med" len="med"/>
            <a:tailEnd type="none" w="med" len="med"/>
          </a:ln>
        </p:spPr>
      </p:sp>
      <p:sp>
        <p:nvSpPr>
          <p:cNvPr id="23562" name="Line 10"/>
          <p:cNvSpPr/>
          <p:nvPr/>
        </p:nvSpPr>
        <p:spPr>
          <a:xfrm>
            <a:off x="4729163" y="4302125"/>
            <a:ext cx="1828800" cy="1588"/>
          </a:xfrm>
          <a:prstGeom prst="line">
            <a:avLst/>
          </a:prstGeom>
          <a:ln w="28575" cap="flat" cmpd="sng">
            <a:solidFill>
              <a:srgbClr val="FF00FF"/>
            </a:solidFill>
            <a:prstDash val="dash"/>
            <a:headEnd type="none" w="med" len="med"/>
            <a:tailEnd type="none" w="med" len="med"/>
          </a:ln>
        </p:spPr>
      </p:sp>
      <p:sp>
        <p:nvSpPr>
          <p:cNvPr id="23563" name="Line 11"/>
          <p:cNvSpPr/>
          <p:nvPr/>
        </p:nvSpPr>
        <p:spPr>
          <a:xfrm>
            <a:off x="4729163" y="3616325"/>
            <a:ext cx="1828800" cy="1588"/>
          </a:xfrm>
          <a:prstGeom prst="line">
            <a:avLst/>
          </a:prstGeom>
          <a:ln w="28575" cap="flat" cmpd="sng">
            <a:solidFill>
              <a:srgbClr val="FF00FF"/>
            </a:solidFill>
            <a:prstDash val="dash"/>
            <a:headEnd type="none" w="med" len="med"/>
            <a:tailEnd type="none" w="med" len="med"/>
          </a:ln>
        </p:spPr>
      </p:sp>
      <p:sp>
        <p:nvSpPr>
          <p:cNvPr id="20492" name="Text Box 12"/>
          <p:cNvSpPr txBox="1"/>
          <p:nvPr/>
        </p:nvSpPr>
        <p:spPr>
          <a:xfrm>
            <a:off x="913448" y="1763713"/>
            <a:ext cx="3187700" cy="457200"/>
          </a:xfrm>
          <a:prstGeom prst="rect">
            <a:avLst/>
          </a:prstGeom>
          <a:noFill/>
          <a:ln w="9525">
            <a:noFill/>
          </a:ln>
        </p:spPr>
        <p:txBody>
          <a:bodyPr anchor="ctr" anchorCtr="0">
            <a:spAutoFit/>
          </a:bodyPr>
          <a:lstStyle/>
          <a:p>
            <a:pPr algn="just" eaLnBrk="1" hangingPunct="1"/>
            <a:r>
              <a:rPr lang="en-US" altLang="zh-CN">
                <a:solidFill>
                  <a:srgbClr val="C00000"/>
                </a:solidFill>
                <a:latin typeface="Times New Roman" panose="02020603050405020304" pitchFamily="18" charset="0"/>
              </a:rPr>
              <a:t>(1) NPN </a:t>
            </a:r>
            <a:r>
              <a:rPr lang="zh-CN" altLang="en-US" dirty="0">
                <a:solidFill>
                  <a:srgbClr val="C00000"/>
                </a:solidFill>
                <a:latin typeface="Times New Roman" panose="02020603050405020304" pitchFamily="18" charset="0"/>
              </a:rPr>
              <a:t>型三极管</a:t>
            </a:r>
          </a:p>
        </p:txBody>
      </p:sp>
      <p:sp>
        <p:nvSpPr>
          <p:cNvPr id="20493" name="Text Box 13"/>
          <p:cNvSpPr txBox="1"/>
          <p:nvPr/>
        </p:nvSpPr>
        <p:spPr>
          <a:xfrm>
            <a:off x="7380288" y="2259013"/>
            <a:ext cx="1143000" cy="400050"/>
          </a:xfrm>
          <a:prstGeom prst="rect">
            <a:avLst/>
          </a:prstGeom>
          <a:noFill/>
          <a:ln w="9525">
            <a:noFill/>
          </a:ln>
        </p:spPr>
        <p:txBody>
          <a:bodyPr anchor="ctr" anchorCtr="0">
            <a:spAutoFit/>
          </a:bodyPr>
          <a:lstStyle/>
          <a:p>
            <a:pPr eaLnBrk="1" hangingPunct="1"/>
            <a:r>
              <a:rPr lang="zh-CN" altLang="en-US" sz="2000" dirty="0">
                <a:latin typeface="Times New Roman" panose="02020603050405020304" pitchFamily="18" charset="0"/>
              </a:rPr>
              <a:t>集电区</a:t>
            </a:r>
            <a:endParaRPr lang="zh-CN" altLang="en-US" sz="1600" dirty="0">
              <a:latin typeface="Times New Roman" panose="02020603050405020304" pitchFamily="18" charset="0"/>
            </a:endParaRPr>
          </a:p>
        </p:txBody>
      </p:sp>
      <p:sp>
        <p:nvSpPr>
          <p:cNvPr id="20494" name="Text Box 14"/>
          <p:cNvSpPr txBox="1"/>
          <p:nvPr/>
        </p:nvSpPr>
        <p:spPr>
          <a:xfrm>
            <a:off x="7415213" y="3005138"/>
            <a:ext cx="958850" cy="400050"/>
          </a:xfrm>
          <a:prstGeom prst="rect">
            <a:avLst/>
          </a:prstGeom>
          <a:noFill/>
          <a:ln w="9525">
            <a:noFill/>
          </a:ln>
        </p:spPr>
        <p:txBody>
          <a:bodyPr wrap="none" anchor="ctr" anchorCtr="0">
            <a:spAutoFit/>
          </a:bodyPr>
          <a:lstStyle/>
          <a:p>
            <a:pPr algn="ctr" eaLnBrk="1" hangingPunct="1"/>
            <a:r>
              <a:rPr lang="zh-CN" altLang="en-US" sz="2000" dirty="0">
                <a:solidFill>
                  <a:srgbClr val="FF0000"/>
                </a:solidFill>
                <a:latin typeface="Times New Roman" panose="02020603050405020304" pitchFamily="18" charset="0"/>
              </a:rPr>
              <a:t>集电结</a:t>
            </a:r>
            <a:endParaRPr lang="zh-CN" altLang="en-US" sz="2000" b="0" dirty="0">
              <a:latin typeface="Times New Roman" panose="02020603050405020304" pitchFamily="18" charset="0"/>
            </a:endParaRPr>
          </a:p>
        </p:txBody>
      </p:sp>
      <p:sp>
        <p:nvSpPr>
          <p:cNvPr id="20495" name="Text Box 15"/>
          <p:cNvSpPr txBox="1"/>
          <p:nvPr/>
        </p:nvSpPr>
        <p:spPr>
          <a:xfrm>
            <a:off x="7612063" y="3646488"/>
            <a:ext cx="701675" cy="400050"/>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基区</a:t>
            </a:r>
          </a:p>
        </p:txBody>
      </p:sp>
      <p:sp>
        <p:nvSpPr>
          <p:cNvPr id="20496" name="Text Box 16"/>
          <p:cNvSpPr txBox="1"/>
          <p:nvPr/>
        </p:nvSpPr>
        <p:spPr>
          <a:xfrm>
            <a:off x="7339013" y="4224338"/>
            <a:ext cx="958850" cy="400050"/>
          </a:xfrm>
          <a:prstGeom prst="rect">
            <a:avLst/>
          </a:prstGeom>
          <a:noFill/>
          <a:ln w="9525">
            <a:noFill/>
          </a:ln>
        </p:spPr>
        <p:txBody>
          <a:bodyPr wrap="none" anchor="ctr" anchorCtr="0">
            <a:spAutoFit/>
          </a:bodyPr>
          <a:lstStyle/>
          <a:p>
            <a:pPr algn="ctr" eaLnBrk="1" hangingPunct="1"/>
            <a:r>
              <a:rPr lang="zh-CN" altLang="en-US" sz="2000" dirty="0">
                <a:solidFill>
                  <a:srgbClr val="FF0000"/>
                </a:solidFill>
                <a:latin typeface="Times New Roman" panose="02020603050405020304" pitchFamily="18" charset="0"/>
              </a:rPr>
              <a:t>发射结</a:t>
            </a:r>
            <a:endParaRPr lang="zh-CN" altLang="en-US" sz="2000" dirty="0">
              <a:latin typeface="Times New Roman" panose="02020603050405020304" pitchFamily="18" charset="0"/>
            </a:endParaRPr>
          </a:p>
        </p:txBody>
      </p:sp>
      <p:sp>
        <p:nvSpPr>
          <p:cNvPr id="20497" name="Text Box 17"/>
          <p:cNvSpPr txBox="1"/>
          <p:nvPr/>
        </p:nvSpPr>
        <p:spPr>
          <a:xfrm>
            <a:off x="7415213" y="5062538"/>
            <a:ext cx="958850" cy="400050"/>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发射区</a:t>
            </a:r>
          </a:p>
        </p:txBody>
      </p:sp>
      <p:sp>
        <p:nvSpPr>
          <p:cNvPr id="20498" name="Line 18"/>
          <p:cNvSpPr/>
          <p:nvPr/>
        </p:nvSpPr>
        <p:spPr>
          <a:xfrm flipV="1">
            <a:off x="6481763" y="2533650"/>
            <a:ext cx="898525" cy="549275"/>
          </a:xfrm>
          <a:prstGeom prst="line">
            <a:avLst/>
          </a:prstGeom>
          <a:ln w="9525" cap="flat" cmpd="sng">
            <a:solidFill>
              <a:schemeClr val="tx1"/>
            </a:solidFill>
            <a:prstDash val="solid"/>
            <a:headEnd type="none" w="med" len="med"/>
            <a:tailEnd type="none" w="med" len="med"/>
          </a:ln>
        </p:spPr>
      </p:sp>
      <p:sp>
        <p:nvSpPr>
          <p:cNvPr id="20499" name="Line 19"/>
          <p:cNvSpPr/>
          <p:nvPr/>
        </p:nvSpPr>
        <p:spPr>
          <a:xfrm flipV="1">
            <a:off x="6405563" y="3295650"/>
            <a:ext cx="974725" cy="244475"/>
          </a:xfrm>
          <a:prstGeom prst="line">
            <a:avLst/>
          </a:prstGeom>
          <a:ln w="9525" cap="flat" cmpd="sng">
            <a:solidFill>
              <a:schemeClr val="tx1"/>
            </a:solidFill>
            <a:prstDash val="solid"/>
            <a:headEnd type="none" w="med" len="med"/>
            <a:tailEnd type="none" w="med" len="med"/>
          </a:ln>
        </p:spPr>
      </p:sp>
      <p:sp>
        <p:nvSpPr>
          <p:cNvPr id="20500" name="Line 20"/>
          <p:cNvSpPr/>
          <p:nvPr/>
        </p:nvSpPr>
        <p:spPr>
          <a:xfrm flipV="1">
            <a:off x="6405563" y="3890963"/>
            <a:ext cx="1087437" cy="106362"/>
          </a:xfrm>
          <a:prstGeom prst="line">
            <a:avLst/>
          </a:prstGeom>
          <a:ln w="9525" cap="flat" cmpd="sng">
            <a:solidFill>
              <a:schemeClr val="tx1"/>
            </a:solidFill>
            <a:prstDash val="solid"/>
            <a:headEnd type="none" w="med" len="med"/>
            <a:tailEnd type="none" w="med" len="med"/>
          </a:ln>
        </p:spPr>
      </p:sp>
      <p:sp>
        <p:nvSpPr>
          <p:cNvPr id="20501" name="Line 21"/>
          <p:cNvSpPr/>
          <p:nvPr/>
        </p:nvSpPr>
        <p:spPr>
          <a:xfrm>
            <a:off x="6405563" y="4225925"/>
            <a:ext cx="898525" cy="136525"/>
          </a:xfrm>
          <a:prstGeom prst="line">
            <a:avLst/>
          </a:prstGeom>
          <a:ln w="9525" cap="flat" cmpd="sng">
            <a:solidFill>
              <a:schemeClr val="tx1"/>
            </a:solidFill>
            <a:prstDash val="solid"/>
            <a:headEnd type="none" w="med" len="med"/>
            <a:tailEnd type="none" w="med" len="med"/>
          </a:ln>
        </p:spPr>
      </p:sp>
      <p:sp>
        <p:nvSpPr>
          <p:cNvPr id="20502" name="Line 22"/>
          <p:cNvSpPr/>
          <p:nvPr/>
        </p:nvSpPr>
        <p:spPr>
          <a:xfrm>
            <a:off x="6405563" y="4606925"/>
            <a:ext cx="1050925" cy="669925"/>
          </a:xfrm>
          <a:prstGeom prst="line">
            <a:avLst/>
          </a:prstGeom>
          <a:ln w="9525" cap="flat" cmpd="sng">
            <a:solidFill>
              <a:schemeClr val="tx1"/>
            </a:solidFill>
            <a:prstDash val="solid"/>
            <a:headEnd type="none" w="med" len="med"/>
            <a:tailEnd type="none" w="med" len="med"/>
          </a:ln>
        </p:spPr>
      </p:sp>
      <p:sp>
        <p:nvSpPr>
          <p:cNvPr id="23575" name="Oval 23"/>
          <p:cNvSpPr/>
          <p:nvPr/>
        </p:nvSpPr>
        <p:spPr>
          <a:xfrm>
            <a:off x="3890963" y="3768725"/>
            <a:ext cx="152400" cy="152400"/>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576" name="Oval 24"/>
          <p:cNvSpPr/>
          <p:nvPr/>
        </p:nvSpPr>
        <p:spPr>
          <a:xfrm>
            <a:off x="5567363" y="1787525"/>
            <a:ext cx="152400" cy="152400"/>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577" name="Oval 25"/>
          <p:cNvSpPr/>
          <p:nvPr/>
        </p:nvSpPr>
        <p:spPr>
          <a:xfrm>
            <a:off x="5643563" y="6054725"/>
            <a:ext cx="152400" cy="152400"/>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578" name="Text Box 26"/>
          <p:cNvSpPr txBox="1"/>
          <p:nvPr/>
        </p:nvSpPr>
        <p:spPr>
          <a:xfrm>
            <a:off x="5454650" y="2794000"/>
            <a:ext cx="407988" cy="461963"/>
          </a:xfrm>
          <a:prstGeom prst="rect">
            <a:avLst/>
          </a:prstGeom>
          <a:noFill/>
          <a:ln w="9525">
            <a:noFill/>
          </a:ln>
        </p:spPr>
        <p:txBody>
          <a:bodyPr wrap="none" anchor="ctr" anchorCtr="0">
            <a:spAutoFit/>
          </a:bodyPr>
          <a:lstStyle/>
          <a:p>
            <a:pPr algn="ctr" eaLnBrk="1" hangingPunct="1"/>
            <a:r>
              <a:rPr lang="en-US" altLang="zh-CN">
                <a:solidFill>
                  <a:srgbClr val="FF0000"/>
                </a:solidFill>
                <a:latin typeface="Times New Roman" panose="02020603050405020304" pitchFamily="18" charset="0"/>
              </a:rPr>
              <a:t>N</a:t>
            </a:r>
            <a:endParaRPr lang="en-US" altLang="zh-CN">
              <a:latin typeface="Times New Roman" panose="02020603050405020304" pitchFamily="18" charset="0"/>
            </a:endParaRPr>
          </a:p>
        </p:txBody>
      </p:sp>
      <p:sp>
        <p:nvSpPr>
          <p:cNvPr id="23579" name="Text Box 27"/>
          <p:cNvSpPr txBox="1"/>
          <p:nvPr/>
        </p:nvSpPr>
        <p:spPr>
          <a:xfrm>
            <a:off x="5454650" y="4546600"/>
            <a:ext cx="407988" cy="461963"/>
          </a:xfrm>
          <a:prstGeom prst="rect">
            <a:avLst/>
          </a:prstGeom>
          <a:noFill/>
          <a:ln w="9525">
            <a:noFill/>
          </a:ln>
        </p:spPr>
        <p:txBody>
          <a:bodyPr wrap="none" anchor="ctr" anchorCtr="0">
            <a:spAutoFit/>
          </a:bodyPr>
          <a:lstStyle/>
          <a:p>
            <a:pPr algn="ctr" eaLnBrk="1" hangingPunct="1"/>
            <a:r>
              <a:rPr lang="en-US" altLang="zh-CN">
                <a:solidFill>
                  <a:srgbClr val="FF0000"/>
                </a:solidFill>
                <a:latin typeface="Times New Roman" panose="02020603050405020304" pitchFamily="18" charset="0"/>
              </a:rPr>
              <a:t>N</a:t>
            </a:r>
            <a:endParaRPr lang="en-US" altLang="zh-CN" sz="1400" b="0">
              <a:latin typeface="Times New Roman" panose="02020603050405020304" pitchFamily="18" charset="0"/>
            </a:endParaRPr>
          </a:p>
        </p:txBody>
      </p:sp>
      <p:sp>
        <p:nvSpPr>
          <p:cNvPr id="20508" name="Text Box 28"/>
          <p:cNvSpPr txBox="1"/>
          <p:nvPr/>
        </p:nvSpPr>
        <p:spPr>
          <a:xfrm>
            <a:off x="5724525" y="1557338"/>
            <a:ext cx="1209675" cy="400050"/>
          </a:xfrm>
          <a:prstGeom prst="rect">
            <a:avLst/>
          </a:prstGeom>
          <a:noFill/>
          <a:ln w="9525">
            <a:noFill/>
          </a:ln>
        </p:spPr>
        <p:txBody>
          <a:bodyPr wrap="none" anchor="ctr" anchorCtr="0">
            <a:spAutoFit/>
          </a:bodyPr>
          <a:lstStyle/>
          <a:p>
            <a:pPr algn="ctr" eaLnBrk="1" hangingPunct="1"/>
            <a:r>
              <a:rPr lang="zh-CN" altLang="en-US" sz="2000" dirty="0">
                <a:solidFill>
                  <a:srgbClr val="3333FF"/>
                </a:solidFill>
                <a:latin typeface="Times New Roman" panose="02020603050405020304" pitchFamily="18" charset="0"/>
              </a:rPr>
              <a:t>集电极 </a:t>
            </a:r>
            <a:r>
              <a:rPr lang="en-US" altLang="zh-CN" sz="2000">
                <a:solidFill>
                  <a:srgbClr val="3333FF"/>
                </a:solidFill>
                <a:latin typeface="Times New Roman" panose="02020603050405020304" pitchFamily="18" charset="0"/>
              </a:rPr>
              <a:t>C</a:t>
            </a:r>
            <a:endParaRPr lang="en-US" altLang="zh-CN" sz="2000" b="0">
              <a:latin typeface="Times New Roman" panose="02020603050405020304" pitchFamily="18" charset="0"/>
            </a:endParaRPr>
          </a:p>
        </p:txBody>
      </p:sp>
      <p:sp>
        <p:nvSpPr>
          <p:cNvPr id="20509" name="Text Box 29"/>
          <p:cNvSpPr txBox="1"/>
          <p:nvPr/>
        </p:nvSpPr>
        <p:spPr>
          <a:xfrm>
            <a:off x="3563938" y="3309938"/>
            <a:ext cx="936625" cy="400050"/>
          </a:xfrm>
          <a:prstGeom prst="rect">
            <a:avLst/>
          </a:prstGeom>
          <a:noFill/>
          <a:ln w="9525">
            <a:noFill/>
          </a:ln>
        </p:spPr>
        <p:txBody>
          <a:bodyPr wrap="none" anchor="ctr" anchorCtr="0">
            <a:spAutoFit/>
          </a:bodyPr>
          <a:lstStyle/>
          <a:p>
            <a:pPr algn="ctr" eaLnBrk="1" hangingPunct="1"/>
            <a:r>
              <a:rPr lang="zh-CN" altLang="en-US" sz="2000" dirty="0">
                <a:solidFill>
                  <a:srgbClr val="3333FF"/>
                </a:solidFill>
                <a:latin typeface="Times New Roman" panose="02020603050405020304" pitchFamily="18" charset="0"/>
              </a:rPr>
              <a:t>基极 </a:t>
            </a:r>
            <a:r>
              <a:rPr lang="en-US" altLang="zh-CN" sz="2000">
                <a:solidFill>
                  <a:srgbClr val="3333FF"/>
                </a:solidFill>
                <a:latin typeface="Times New Roman" panose="02020603050405020304" pitchFamily="18" charset="0"/>
              </a:rPr>
              <a:t>B</a:t>
            </a:r>
            <a:endParaRPr lang="en-US" altLang="zh-CN" sz="2000" b="0">
              <a:latin typeface="Times New Roman" panose="02020603050405020304" pitchFamily="18" charset="0"/>
            </a:endParaRPr>
          </a:p>
        </p:txBody>
      </p:sp>
      <p:sp>
        <p:nvSpPr>
          <p:cNvPr id="20510" name="Text Box 30"/>
          <p:cNvSpPr txBox="1"/>
          <p:nvPr/>
        </p:nvSpPr>
        <p:spPr>
          <a:xfrm>
            <a:off x="5880100" y="5757863"/>
            <a:ext cx="1195388" cy="400050"/>
          </a:xfrm>
          <a:prstGeom prst="rect">
            <a:avLst/>
          </a:prstGeom>
          <a:noFill/>
          <a:ln w="9525">
            <a:noFill/>
          </a:ln>
        </p:spPr>
        <p:txBody>
          <a:bodyPr wrap="none" anchor="ctr" anchorCtr="0">
            <a:spAutoFit/>
          </a:bodyPr>
          <a:lstStyle/>
          <a:p>
            <a:pPr algn="ctr" eaLnBrk="1" hangingPunct="1"/>
            <a:r>
              <a:rPr lang="zh-CN" altLang="en-US" sz="2000" dirty="0">
                <a:solidFill>
                  <a:srgbClr val="3333FF"/>
                </a:solidFill>
                <a:latin typeface="Times New Roman" panose="02020603050405020304" pitchFamily="18" charset="0"/>
              </a:rPr>
              <a:t>发射极 </a:t>
            </a:r>
            <a:r>
              <a:rPr lang="en-US" altLang="zh-CN" sz="2000">
                <a:solidFill>
                  <a:srgbClr val="3333FF"/>
                </a:solidFill>
                <a:latin typeface="Times New Roman" panose="02020603050405020304" pitchFamily="18" charset="0"/>
              </a:rPr>
              <a:t>E</a:t>
            </a:r>
            <a:endParaRPr lang="en-US" altLang="zh-CN" sz="1600">
              <a:latin typeface="Times New Roman" panose="02020603050405020304" pitchFamily="18" charset="0"/>
            </a:endParaRPr>
          </a:p>
        </p:txBody>
      </p:sp>
      <p:sp>
        <p:nvSpPr>
          <p:cNvPr id="23583" name="Rectangle 31"/>
          <p:cNvSpPr/>
          <p:nvPr/>
        </p:nvSpPr>
        <p:spPr>
          <a:xfrm>
            <a:off x="4713288" y="3524250"/>
            <a:ext cx="1828800" cy="685800"/>
          </a:xfrm>
          <a:prstGeom prst="rect">
            <a:avLst/>
          </a:prstGeom>
          <a:solidFill>
            <a:srgbClr val="FFFF00"/>
          </a:solidFill>
          <a:ln w="9525"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584" name="Text Box 32"/>
          <p:cNvSpPr txBox="1"/>
          <p:nvPr/>
        </p:nvSpPr>
        <p:spPr>
          <a:xfrm>
            <a:off x="5481638" y="3630613"/>
            <a:ext cx="373062" cy="461962"/>
          </a:xfrm>
          <a:prstGeom prst="rect">
            <a:avLst/>
          </a:prstGeom>
          <a:noFill/>
          <a:ln w="9525">
            <a:noFill/>
          </a:ln>
        </p:spPr>
        <p:txBody>
          <a:bodyPr wrap="none" anchor="ctr" anchorCtr="0">
            <a:spAutoFit/>
          </a:bodyPr>
          <a:lstStyle/>
          <a:p>
            <a:pPr algn="ctr" eaLnBrk="1" hangingPunct="1"/>
            <a:r>
              <a:rPr lang="en-US" altLang="zh-CN">
                <a:solidFill>
                  <a:srgbClr val="FF0000"/>
                </a:solidFill>
                <a:latin typeface="Times New Roman" panose="02020603050405020304" pitchFamily="18" charset="0"/>
              </a:rPr>
              <a:t>P</a:t>
            </a:r>
            <a:endParaRPr lang="en-US" altLang="zh-CN" sz="2000">
              <a:latin typeface="Times New Roman" panose="02020603050405020304" pitchFamily="18" charset="0"/>
            </a:endParaRPr>
          </a:p>
        </p:txBody>
      </p:sp>
      <p:sp>
        <p:nvSpPr>
          <p:cNvPr id="23585" name="Line 33"/>
          <p:cNvSpPr/>
          <p:nvPr/>
        </p:nvSpPr>
        <p:spPr>
          <a:xfrm>
            <a:off x="4713288" y="3600450"/>
            <a:ext cx="1828800" cy="1588"/>
          </a:xfrm>
          <a:prstGeom prst="line">
            <a:avLst/>
          </a:prstGeom>
          <a:ln w="9525" cap="flat" cmpd="sng">
            <a:solidFill>
              <a:srgbClr val="000000"/>
            </a:solidFill>
            <a:prstDash val="dash"/>
            <a:headEnd type="none" w="med" len="med"/>
            <a:tailEnd type="none" w="med" len="med"/>
          </a:ln>
        </p:spPr>
      </p:sp>
      <p:sp>
        <p:nvSpPr>
          <p:cNvPr id="23586" name="Line 34"/>
          <p:cNvSpPr/>
          <p:nvPr/>
        </p:nvSpPr>
        <p:spPr>
          <a:xfrm>
            <a:off x="4713288" y="4133850"/>
            <a:ext cx="1828800" cy="1588"/>
          </a:xfrm>
          <a:prstGeom prst="line">
            <a:avLst/>
          </a:prstGeom>
          <a:ln w="9525" cap="flat" cmpd="sng">
            <a:solidFill>
              <a:srgbClr val="000000"/>
            </a:solidFill>
            <a:prstDash val="dash"/>
            <a:headEnd type="none" w="med" len="med"/>
            <a:tailEnd type="none" w="med" len="med"/>
          </a:ln>
        </p:spPr>
      </p:sp>
      <p:grpSp>
        <p:nvGrpSpPr>
          <p:cNvPr id="2" name="Group 36"/>
          <p:cNvGrpSpPr/>
          <p:nvPr/>
        </p:nvGrpSpPr>
        <p:grpSpPr>
          <a:xfrm>
            <a:off x="1058863" y="2463800"/>
            <a:ext cx="2162175" cy="3024188"/>
            <a:chOff x="10" y="18"/>
            <a:chExt cx="1362" cy="1905"/>
          </a:xfrm>
        </p:grpSpPr>
        <p:sp>
          <p:nvSpPr>
            <p:cNvPr id="23589" name="Text Box 37"/>
            <p:cNvSpPr txBox="1"/>
            <p:nvPr/>
          </p:nvSpPr>
          <p:spPr>
            <a:xfrm>
              <a:off x="1114" y="1307"/>
              <a:ext cx="224" cy="252"/>
            </a:xfrm>
            <a:prstGeom prst="rect">
              <a:avLst/>
            </a:prstGeom>
            <a:noFill/>
            <a:ln w="9525">
              <a:noFill/>
            </a:ln>
          </p:spPr>
          <p:txBody>
            <a:bodyPr wrap="none" anchor="ctr" anchorCtr="0">
              <a:spAutoFit/>
            </a:bodyPr>
            <a:lstStyle/>
            <a:p>
              <a:pPr algn="ctr" eaLnBrk="1" hangingPunct="1"/>
              <a:r>
                <a:rPr lang="en-US" altLang="zh-CN" sz="2000">
                  <a:solidFill>
                    <a:srgbClr val="3333FF"/>
                  </a:solidFill>
                  <a:latin typeface="Times New Roman" panose="02020603050405020304" pitchFamily="18" charset="0"/>
                </a:rPr>
                <a:t>E</a:t>
              </a:r>
              <a:endParaRPr lang="en-US" altLang="zh-CN" sz="2000" b="0">
                <a:latin typeface="Times New Roman" panose="02020603050405020304" pitchFamily="18" charset="0"/>
              </a:endParaRPr>
            </a:p>
          </p:txBody>
        </p:sp>
        <p:sp>
          <p:nvSpPr>
            <p:cNvPr id="23590" name="Text Box 38"/>
            <p:cNvSpPr txBox="1"/>
            <p:nvPr/>
          </p:nvSpPr>
          <p:spPr>
            <a:xfrm>
              <a:off x="1032" y="18"/>
              <a:ext cx="340" cy="252"/>
            </a:xfrm>
            <a:prstGeom prst="rect">
              <a:avLst/>
            </a:prstGeom>
            <a:noFill/>
            <a:ln w="9525">
              <a:noFill/>
            </a:ln>
          </p:spPr>
          <p:txBody>
            <a:bodyPr anchor="ctr" anchorCtr="0">
              <a:spAutoFit/>
            </a:bodyPr>
            <a:lstStyle/>
            <a:p>
              <a:pPr algn="ctr" eaLnBrk="1" hangingPunct="1"/>
              <a:r>
                <a:rPr lang="en-US" altLang="zh-CN" sz="2000">
                  <a:solidFill>
                    <a:srgbClr val="3333FF"/>
                  </a:solidFill>
                  <a:latin typeface="Times New Roman" panose="02020603050405020304" pitchFamily="18" charset="0"/>
                </a:rPr>
                <a:t>C</a:t>
              </a:r>
              <a:endParaRPr lang="en-US" altLang="zh-CN" sz="2000" b="0">
                <a:latin typeface="Times New Roman" panose="02020603050405020304" pitchFamily="18" charset="0"/>
              </a:endParaRPr>
            </a:p>
          </p:txBody>
        </p:sp>
        <p:sp>
          <p:nvSpPr>
            <p:cNvPr id="23591" name="Text Box 39"/>
            <p:cNvSpPr txBox="1"/>
            <p:nvPr/>
          </p:nvSpPr>
          <p:spPr>
            <a:xfrm>
              <a:off x="10" y="653"/>
              <a:ext cx="224" cy="252"/>
            </a:xfrm>
            <a:prstGeom prst="rect">
              <a:avLst/>
            </a:prstGeom>
            <a:noFill/>
            <a:ln w="9525">
              <a:noFill/>
            </a:ln>
          </p:spPr>
          <p:txBody>
            <a:bodyPr wrap="none" anchor="ctr" anchorCtr="0">
              <a:spAutoFit/>
            </a:bodyPr>
            <a:lstStyle/>
            <a:p>
              <a:pPr algn="ctr" eaLnBrk="1" hangingPunct="1"/>
              <a:r>
                <a:rPr lang="en-US" altLang="zh-CN" sz="2000">
                  <a:solidFill>
                    <a:srgbClr val="3333FF"/>
                  </a:solidFill>
                  <a:latin typeface="Times New Roman" panose="02020603050405020304" pitchFamily="18" charset="0"/>
                </a:rPr>
                <a:t>B</a:t>
              </a:r>
              <a:endParaRPr lang="en-US" altLang="zh-CN" sz="2000" b="0">
                <a:solidFill>
                  <a:srgbClr val="3333FF"/>
                </a:solidFill>
                <a:latin typeface="Times New Roman" panose="02020603050405020304" pitchFamily="18" charset="0"/>
              </a:endParaRPr>
            </a:p>
          </p:txBody>
        </p:sp>
        <p:sp>
          <p:nvSpPr>
            <p:cNvPr id="23592" name="Oval 40"/>
            <p:cNvSpPr/>
            <p:nvPr/>
          </p:nvSpPr>
          <p:spPr>
            <a:xfrm>
              <a:off x="288" y="722"/>
              <a:ext cx="96" cy="96"/>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593" name="Line 41"/>
            <p:cNvSpPr/>
            <p:nvPr/>
          </p:nvSpPr>
          <p:spPr>
            <a:xfrm>
              <a:off x="672" y="566"/>
              <a:ext cx="0" cy="432"/>
            </a:xfrm>
            <a:prstGeom prst="line">
              <a:avLst/>
            </a:prstGeom>
            <a:ln w="38100" cap="flat" cmpd="sng">
              <a:solidFill>
                <a:schemeClr val="tx1"/>
              </a:solidFill>
              <a:prstDash val="solid"/>
              <a:headEnd type="none" w="med" len="med"/>
              <a:tailEnd type="none" w="med" len="med"/>
            </a:ln>
          </p:spPr>
        </p:sp>
        <p:sp>
          <p:nvSpPr>
            <p:cNvPr id="23594" name="Line 42"/>
            <p:cNvSpPr/>
            <p:nvPr/>
          </p:nvSpPr>
          <p:spPr>
            <a:xfrm flipV="1">
              <a:off x="672" y="578"/>
              <a:ext cx="336" cy="144"/>
            </a:xfrm>
            <a:prstGeom prst="line">
              <a:avLst/>
            </a:prstGeom>
            <a:ln w="38100" cap="flat" cmpd="sng">
              <a:solidFill>
                <a:schemeClr val="tx1"/>
              </a:solidFill>
              <a:prstDash val="solid"/>
              <a:headEnd type="none" w="med" len="med"/>
              <a:tailEnd type="none" w="med" len="med"/>
            </a:ln>
          </p:spPr>
        </p:sp>
        <p:sp>
          <p:nvSpPr>
            <p:cNvPr id="23595" name="Line 43"/>
            <p:cNvSpPr/>
            <p:nvPr/>
          </p:nvSpPr>
          <p:spPr>
            <a:xfrm>
              <a:off x="672" y="818"/>
              <a:ext cx="336" cy="144"/>
            </a:xfrm>
            <a:prstGeom prst="line">
              <a:avLst/>
            </a:prstGeom>
            <a:ln w="38100" cap="flat" cmpd="sng">
              <a:solidFill>
                <a:schemeClr val="tx1"/>
              </a:solidFill>
              <a:prstDash val="solid"/>
              <a:headEnd type="none" w="med" len="med"/>
              <a:tailEnd type="stealth" w="med" len="lg"/>
            </a:ln>
          </p:spPr>
        </p:sp>
        <p:sp>
          <p:nvSpPr>
            <p:cNvPr id="23596" name="Line 44"/>
            <p:cNvSpPr/>
            <p:nvPr/>
          </p:nvSpPr>
          <p:spPr>
            <a:xfrm flipH="1">
              <a:off x="384" y="770"/>
              <a:ext cx="288" cy="0"/>
            </a:xfrm>
            <a:prstGeom prst="line">
              <a:avLst/>
            </a:prstGeom>
            <a:ln w="38100" cap="flat" cmpd="sng">
              <a:solidFill>
                <a:schemeClr val="tx1"/>
              </a:solidFill>
              <a:prstDash val="solid"/>
              <a:headEnd type="none" w="med" len="med"/>
              <a:tailEnd type="none" w="med" len="med"/>
            </a:ln>
          </p:spPr>
        </p:sp>
        <p:sp>
          <p:nvSpPr>
            <p:cNvPr id="23597" name="Line 45"/>
            <p:cNvSpPr/>
            <p:nvPr/>
          </p:nvSpPr>
          <p:spPr>
            <a:xfrm flipV="1">
              <a:off x="1008" y="194"/>
              <a:ext cx="0" cy="384"/>
            </a:xfrm>
            <a:prstGeom prst="line">
              <a:avLst/>
            </a:prstGeom>
            <a:ln w="38100" cap="flat" cmpd="sng">
              <a:solidFill>
                <a:schemeClr val="tx1"/>
              </a:solidFill>
              <a:prstDash val="solid"/>
              <a:headEnd type="none" w="med" len="med"/>
              <a:tailEnd type="none" w="med" len="med"/>
            </a:ln>
          </p:spPr>
        </p:sp>
        <p:sp>
          <p:nvSpPr>
            <p:cNvPr id="23598" name="Line 46"/>
            <p:cNvSpPr/>
            <p:nvPr/>
          </p:nvSpPr>
          <p:spPr>
            <a:xfrm>
              <a:off x="996" y="950"/>
              <a:ext cx="0" cy="432"/>
            </a:xfrm>
            <a:prstGeom prst="line">
              <a:avLst/>
            </a:prstGeom>
            <a:ln w="38100" cap="flat" cmpd="sng">
              <a:solidFill>
                <a:schemeClr val="tx1"/>
              </a:solidFill>
              <a:prstDash val="solid"/>
              <a:headEnd type="none" w="med" len="med"/>
              <a:tailEnd type="none" w="med" len="med"/>
            </a:ln>
          </p:spPr>
        </p:sp>
        <p:sp>
          <p:nvSpPr>
            <p:cNvPr id="23599" name="Oval 47"/>
            <p:cNvSpPr/>
            <p:nvPr/>
          </p:nvSpPr>
          <p:spPr>
            <a:xfrm>
              <a:off x="960" y="98"/>
              <a:ext cx="96" cy="96"/>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600" name="Oval 48"/>
            <p:cNvSpPr/>
            <p:nvPr/>
          </p:nvSpPr>
          <p:spPr>
            <a:xfrm>
              <a:off x="960" y="1394"/>
              <a:ext cx="96" cy="96"/>
            </a:xfrm>
            <a:prstGeom prst="ellipse">
              <a:avLst/>
            </a:prstGeom>
            <a:no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3601" name="Text Box 49"/>
            <p:cNvSpPr txBox="1"/>
            <p:nvPr/>
          </p:nvSpPr>
          <p:spPr>
            <a:xfrm>
              <a:off x="551" y="1671"/>
              <a:ext cx="441" cy="252"/>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符号</a:t>
              </a:r>
            </a:p>
          </p:txBody>
        </p:sp>
        <p:sp>
          <p:nvSpPr>
            <p:cNvPr id="23602" name="Text Box 50"/>
            <p:cNvSpPr txBox="1"/>
            <p:nvPr/>
          </p:nvSpPr>
          <p:spPr>
            <a:xfrm>
              <a:off x="1114" y="630"/>
              <a:ext cx="224" cy="252"/>
            </a:xfrm>
            <a:prstGeom prst="rect">
              <a:avLst/>
            </a:prstGeom>
            <a:noFill/>
            <a:ln w="9525">
              <a:noFill/>
            </a:ln>
          </p:spPr>
          <p:txBody>
            <a:bodyPr wrap="none">
              <a:spAutoFit/>
            </a:bodyPr>
            <a:lstStyle/>
            <a:p>
              <a:pPr algn="ctr" eaLnBrk="1" hangingPunct="1"/>
              <a:r>
                <a:rPr lang="en-US" altLang="zh-CN" sz="2000">
                  <a:solidFill>
                    <a:schemeClr val="accent2"/>
                  </a:solidFill>
                  <a:latin typeface="Times New Roman" panose="02020603050405020304" pitchFamily="18" charset="0"/>
                </a:rPr>
                <a:t>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wipe(left)">
                                      <p:cBhvr>
                                        <p:cTn id="7" dur="500"/>
                                        <p:tgtEl>
                                          <p:spTgt spid="95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0492"/>
                                        </p:tgtEl>
                                        <p:attrNameLst>
                                          <p:attrName>style.visibility</p:attrName>
                                        </p:attrNameLst>
                                      </p:cBhvr>
                                      <p:to>
                                        <p:strVal val="visible"/>
                                      </p:to>
                                    </p:set>
                                    <p:animEffect transition="in" filter="slide(fromBottom)">
                                      <p:cBhvr>
                                        <p:cTn id="12" dur="500"/>
                                        <p:tgtEl>
                                          <p:spTgt spid="20492"/>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8" fill="hold" nodeType="clickEffect">
                                  <p:stCondLst>
                                    <p:cond delay="0"/>
                                  </p:stCondLst>
                                  <p:childTnLst>
                                    <p:set>
                                      <p:cBhvr>
                                        <p:cTn id="16" dur="1" fill="hold">
                                          <p:stCondLst>
                                            <p:cond delay="0"/>
                                          </p:stCondLst>
                                        </p:cTn>
                                        <p:tgtEl>
                                          <p:spTgt spid="20502"/>
                                        </p:tgtEl>
                                        <p:attrNameLst>
                                          <p:attrName>style.visibility</p:attrName>
                                        </p:attrNameLst>
                                      </p:cBhvr>
                                      <p:to>
                                        <p:strVal val="visible"/>
                                      </p:to>
                                    </p:set>
                                    <p:anim calcmode="lin" valueType="num">
                                      <p:cBhvr>
                                        <p:cTn id="17" dur="500" fill="hold"/>
                                        <p:tgtEl>
                                          <p:spTgt spid="20502"/>
                                        </p:tgtEl>
                                        <p:attrNameLst>
                                          <p:attrName>ppt_x</p:attrName>
                                        </p:attrNameLst>
                                      </p:cBhvr>
                                      <p:tavLst>
                                        <p:tav tm="0">
                                          <p:val>
                                            <p:strVal val="#ppt_x-#ppt_w/2"/>
                                          </p:val>
                                        </p:tav>
                                        <p:tav tm="100000">
                                          <p:val>
                                            <p:strVal val="#ppt_x"/>
                                          </p:val>
                                        </p:tav>
                                      </p:tavLst>
                                    </p:anim>
                                    <p:anim calcmode="lin" valueType="num">
                                      <p:cBhvr>
                                        <p:cTn id="18" dur="500" fill="hold"/>
                                        <p:tgtEl>
                                          <p:spTgt spid="20502"/>
                                        </p:tgtEl>
                                        <p:attrNameLst>
                                          <p:attrName>ppt_y</p:attrName>
                                        </p:attrNameLst>
                                      </p:cBhvr>
                                      <p:tavLst>
                                        <p:tav tm="0">
                                          <p:val>
                                            <p:strVal val="#ppt_y"/>
                                          </p:val>
                                        </p:tav>
                                        <p:tav tm="100000">
                                          <p:val>
                                            <p:strVal val="#ppt_y"/>
                                          </p:val>
                                        </p:tav>
                                      </p:tavLst>
                                    </p:anim>
                                    <p:anim calcmode="lin" valueType="num">
                                      <p:cBhvr>
                                        <p:cTn id="19" dur="500" fill="hold"/>
                                        <p:tgtEl>
                                          <p:spTgt spid="20502"/>
                                        </p:tgtEl>
                                        <p:attrNameLst>
                                          <p:attrName>ppt_w</p:attrName>
                                        </p:attrNameLst>
                                      </p:cBhvr>
                                      <p:tavLst>
                                        <p:tav tm="0">
                                          <p:val>
                                            <p:fltVal val="0"/>
                                          </p:val>
                                        </p:tav>
                                        <p:tav tm="100000">
                                          <p:val>
                                            <p:strVal val="#ppt_w"/>
                                          </p:val>
                                        </p:tav>
                                      </p:tavLst>
                                    </p:anim>
                                    <p:anim calcmode="lin" valueType="num">
                                      <p:cBhvr>
                                        <p:cTn id="20" dur="500" fill="hold"/>
                                        <p:tgtEl>
                                          <p:spTgt spid="20502"/>
                                        </p:tgtEl>
                                        <p:attrNameLst>
                                          <p:attrName>ppt_h</p:attrName>
                                        </p:attrNameLst>
                                      </p:cBhvr>
                                      <p:tavLst>
                                        <p:tav tm="0">
                                          <p:val>
                                            <p:strVal val="#ppt_h"/>
                                          </p:val>
                                        </p:tav>
                                        <p:tav tm="100000">
                                          <p:val>
                                            <p:strVal val="#ppt_h"/>
                                          </p:val>
                                        </p:tav>
                                      </p:tavLst>
                                    </p:anim>
                                  </p:childTnLst>
                                </p:cTn>
                              </p:par>
                            </p:childTnLst>
                          </p:cTn>
                        </p:par>
                        <p:par>
                          <p:cTn id="21" fill="hold">
                            <p:stCondLst>
                              <p:cond delay="500"/>
                            </p:stCondLst>
                            <p:childTnLst>
                              <p:par>
                                <p:cTn id="22" presetID="2" presetClass="entr" presetSubtype="6" fill="hold" grpId="0" nodeType="afterEffect">
                                  <p:stCondLst>
                                    <p:cond delay="0"/>
                                  </p:stCondLst>
                                  <p:childTnLst>
                                    <p:set>
                                      <p:cBhvr>
                                        <p:cTn id="23" dur="1" fill="hold">
                                          <p:stCondLst>
                                            <p:cond delay="0"/>
                                          </p:stCondLst>
                                        </p:cTn>
                                        <p:tgtEl>
                                          <p:spTgt spid="20497"/>
                                        </p:tgtEl>
                                        <p:attrNameLst>
                                          <p:attrName>style.visibility</p:attrName>
                                        </p:attrNameLst>
                                      </p:cBhvr>
                                      <p:to>
                                        <p:strVal val="visible"/>
                                      </p:to>
                                    </p:set>
                                    <p:anim calcmode="lin" valueType="num">
                                      <p:cBhvr additive="base">
                                        <p:cTn id="24" dur="500" fill="hold"/>
                                        <p:tgtEl>
                                          <p:spTgt spid="20497"/>
                                        </p:tgtEl>
                                        <p:attrNameLst>
                                          <p:attrName>ppt_x</p:attrName>
                                        </p:attrNameLst>
                                      </p:cBhvr>
                                      <p:tavLst>
                                        <p:tav tm="0">
                                          <p:val>
                                            <p:strVal val="1+#ppt_w/2"/>
                                          </p:val>
                                        </p:tav>
                                        <p:tav tm="100000">
                                          <p:val>
                                            <p:strVal val="#ppt_x"/>
                                          </p:val>
                                        </p:tav>
                                      </p:tavLst>
                                    </p:anim>
                                    <p:anim calcmode="lin" valueType="num">
                                      <p:cBhvr additive="base">
                                        <p:cTn id="25" dur="500" fill="hold"/>
                                        <p:tgtEl>
                                          <p:spTgt spid="20497"/>
                                        </p:tgtEl>
                                        <p:attrNameLst>
                                          <p:attrName>ppt_y</p:attrName>
                                        </p:attrNameLst>
                                      </p:cBhvr>
                                      <p:tavLst>
                                        <p:tav tm="0">
                                          <p:val>
                                            <p:strVal val="1+#ppt_h/2"/>
                                          </p:val>
                                        </p:tav>
                                        <p:tav tm="100000">
                                          <p:val>
                                            <p:strVal val="#ppt_y"/>
                                          </p:val>
                                        </p:tav>
                                      </p:tavLst>
                                    </p:anim>
                                  </p:childTnLst>
                                </p:cTn>
                              </p:par>
                            </p:childTnLst>
                          </p:cTn>
                        </p:par>
                        <p:par>
                          <p:cTn id="26" fill="hold">
                            <p:stCondLst>
                              <p:cond delay="1000"/>
                            </p:stCondLst>
                            <p:childTnLst>
                              <p:par>
                                <p:cTn id="27" presetID="17" presetClass="entr" presetSubtype="8" fill="hold" nodeType="afterEffect">
                                  <p:stCondLst>
                                    <p:cond delay="1000"/>
                                  </p:stCondLst>
                                  <p:childTnLst>
                                    <p:set>
                                      <p:cBhvr>
                                        <p:cTn id="28" dur="1" fill="hold">
                                          <p:stCondLst>
                                            <p:cond delay="0"/>
                                          </p:stCondLst>
                                        </p:cTn>
                                        <p:tgtEl>
                                          <p:spTgt spid="20500"/>
                                        </p:tgtEl>
                                        <p:attrNameLst>
                                          <p:attrName>style.visibility</p:attrName>
                                        </p:attrNameLst>
                                      </p:cBhvr>
                                      <p:to>
                                        <p:strVal val="visible"/>
                                      </p:to>
                                    </p:set>
                                    <p:anim calcmode="lin" valueType="num">
                                      <p:cBhvr>
                                        <p:cTn id="29" dur="500" fill="hold"/>
                                        <p:tgtEl>
                                          <p:spTgt spid="20500"/>
                                        </p:tgtEl>
                                        <p:attrNameLst>
                                          <p:attrName>ppt_x</p:attrName>
                                        </p:attrNameLst>
                                      </p:cBhvr>
                                      <p:tavLst>
                                        <p:tav tm="0">
                                          <p:val>
                                            <p:strVal val="#ppt_x-#ppt_w/2"/>
                                          </p:val>
                                        </p:tav>
                                        <p:tav tm="100000">
                                          <p:val>
                                            <p:strVal val="#ppt_x"/>
                                          </p:val>
                                        </p:tav>
                                      </p:tavLst>
                                    </p:anim>
                                    <p:anim calcmode="lin" valueType="num">
                                      <p:cBhvr>
                                        <p:cTn id="30" dur="500" fill="hold"/>
                                        <p:tgtEl>
                                          <p:spTgt spid="20500"/>
                                        </p:tgtEl>
                                        <p:attrNameLst>
                                          <p:attrName>ppt_y</p:attrName>
                                        </p:attrNameLst>
                                      </p:cBhvr>
                                      <p:tavLst>
                                        <p:tav tm="0">
                                          <p:val>
                                            <p:strVal val="#ppt_y"/>
                                          </p:val>
                                        </p:tav>
                                        <p:tav tm="100000">
                                          <p:val>
                                            <p:strVal val="#ppt_y"/>
                                          </p:val>
                                        </p:tav>
                                      </p:tavLst>
                                    </p:anim>
                                    <p:anim calcmode="lin" valueType="num">
                                      <p:cBhvr>
                                        <p:cTn id="31" dur="500" fill="hold"/>
                                        <p:tgtEl>
                                          <p:spTgt spid="20500"/>
                                        </p:tgtEl>
                                        <p:attrNameLst>
                                          <p:attrName>ppt_w</p:attrName>
                                        </p:attrNameLst>
                                      </p:cBhvr>
                                      <p:tavLst>
                                        <p:tav tm="0">
                                          <p:val>
                                            <p:fltVal val="0"/>
                                          </p:val>
                                        </p:tav>
                                        <p:tav tm="100000">
                                          <p:val>
                                            <p:strVal val="#ppt_w"/>
                                          </p:val>
                                        </p:tav>
                                      </p:tavLst>
                                    </p:anim>
                                    <p:anim calcmode="lin" valueType="num">
                                      <p:cBhvr>
                                        <p:cTn id="32" dur="500" fill="hold"/>
                                        <p:tgtEl>
                                          <p:spTgt spid="20500"/>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2" presetClass="entr" presetSubtype="2" fill="hold" grpId="0" nodeType="afterEffect">
                                  <p:stCondLst>
                                    <p:cond delay="0"/>
                                  </p:stCondLst>
                                  <p:childTnLst>
                                    <p:set>
                                      <p:cBhvr>
                                        <p:cTn id="35" dur="1" fill="hold">
                                          <p:stCondLst>
                                            <p:cond delay="0"/>
                                          </p:stCondLst>
                                        </p:cTn>
                                        <p:tgtEl>
                                          <p:spTgt spid="20495"/>
                                        </p:tgtEl>
                                        <p:attrNameLst>
                                          <p:attrName>style.visibility</p:attrName>
                                        </p:attrNameLst>
                                      </p:cBhvr>
                                      <p:to>
                                        <p:strVal val="visible"/>
                                      </p:to>
                                    </p:set>
                                    <p:anim calcmode="lin" valueType="num">
                                      <p:cBhvr additive="base">
                                        <p:cTn id="36" dur="500" fill="hold"/>
                                        <p:tgtEl>
                                          <p:spTgt spid="20495"/>
                                        </p:tgtEl>
                                        <p:attrNameLst>
                                          <p:attrName>ppt_x</p:attrName>
                                        </p:attrNameLst>
                                      </p:cBhvr>
                                      <p:tavLst>
                                        <p:tav tm="0">
                                          <p:val>
                                            <p:strVal val="1+#ppt_w/2"/>
                                          </p:val>
                                        </p:tav>
                                        <p:tav tm="100000">
                                          <p:val>
                                            <p:strVal val="#ppt_x"/>
                                          </p:val>
                                        </p:tav>
                                      </p:tavLst>
                                    </p:anim>
                                    <p:anim calcmode="lin" valueType="num">
                                      <p:cBhvr additive="base">
                                        <p:cTn id="37" dur="500" fill="hold"/>
                                        <p:tgtEl>
                                          <p:spTgt spid="20495"/>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17" presetClass="entr" presetSubtype="8" fill="hold" nodeType="afterEffect">
                                  <p:stCondLst>
                                    <p:cond delay="1000"/>
                                  </p:stCondLst>
                                  <p:childTnLst>
                                    <p:set>
                                      <p:cBhvr>
                                        <p:cTn id="40" dur="1" fill="hold">
                                          <p:stCondLst>
                                            <p:cond delay="0"/>
                                          </p:stCondLst>
                                        </p:cTn>
                                        <p:tgtEl>
                                          <p:spTgt spid="20498"/>
                                        </p:tgtEl>
                                        <p:attrNameLst>
                                          <p:attrName>style.visibility</p:attrName>
                                        </p:attrNameLst>
                                      </p:cBhvr>
                                      <p:to>
                                        <p:strVal val="visible"/>
                                      </p:to>
                                    </p:set>
                                    <p:anim calcmode="lin" valueType="num">
                                      <p:cBhvr>
                                        <p:cTn id="41" dur="500" fill="hold"/>
                                        <p:tgtEl>
                                          <p:spTgt spid="20498"/>
                                        </p:tgtEl>
                                        <p:attrNameLst>
                                          <p:attrName>ppt_x</p:attrName>
                                        </p:attrNameLst>
                                      </p:cBhvr>
                                      <p:tavLst>
                                        <p:tav tm="0">
                                          <p:val>
                                            <p:strVal val="#ppt_x-#ppt_w/2"/>
                                          </p:val>
                                        </p:tav>
                                        <p:tav tm="100000">
                                          <p:val>
                                            <p:strVal val="#ppt_x"/>
                                          </p:val>
                                        </p:tav>
                                      </p:tavLst>
                                    </p:anim>
                                    <p:anim calcmode="lin" valueType="num">
                                      <p:cBhvr>
                                        <p:cTn id="42" dur="500" fill="hold"/>
                                        <p:tgtEl>
                                          <p:spTgt spid="20498"/>
                                        </p:tgtEl>
                                        <p:attrNameLst>
                                          <p:attrName>ppt_y</p:attrName>
                                        </p:attrNameLst>
                                      </p:cBhvr>
                                      <p:tavLst>
                                        <p:tav tm="0">
                                          <p:val>
                                            <p:strVal val="#ppt_y"/>
                                          </p:val>
                                        </p:tav>
                                        <p:tav tm="100000">
                                          <p:val>
                                            <p:strVal val="#ppt_y"/>
                                          </p:val>
                                        </p:tav>
                                      </p:tavLst>
                                    </p:anim>
                                    <p:anim calcmode="lin" valueType="num">
                                      <p:cBhvr>
                                        <p:cTn id="43" dur="500" fill="hold"/>
                                        <p:tgtEl>
                                          <p:spTgt spid="20498"/>
                                        </p:tgtEl>
                                        <p:attrNameLst>
                                          <p:attrName>ppt_w</p:attrName>
                                        </p:attrNameLst>
                                      </p:cBhvr>
                                      <p:tavLst>
                                        <p:tav tm="0">
                                          <p:val>
                                            <p:fltVal val="0"/>
                                          </p:val>
                                        </p:tav>
                                        <p:tav tm="100000">
                                          <p:val>
                                            <p:strVal val="#ppt_w"/>
                                          </p:val>
                                        </p:tav>
                                      </p:tavLst>
                                    </p:anim>
                                    <p:anim calcmode="lin" valueType="num">
                                      <p:cBhvr>
                                        <p:cTn id="44" dur="500" fill="hold"/>
                                        <p:tgtEl>
                                          <p:spTgt spid="20498"/>
                                        </p:tgtEl>
                                        <p:attrNameLst>
                                          <p:attrName>ppt_h</p:attrName>
                                        </p:attrNameLst>
                                      </p:cBhvr>
                                      <p:tavLst>
                                        <p:tav tm="0">
                                          <p:val>
                                            <p:strVal val="#ppt_h"/>
                                          </p:val>
                                        </p:tav>
                                        <p:tav tm="100000">
                                          <p:val>
                                            <p:strVal val="#ppt_h"/>
                                          </p:val>
                                        </p:tav>
                                      </p:tavLst>
                                    </p:anim>
                                  </p:childTnLst>
                                </p:cTn>
                              </p:par>
                            </p:childTnLst>
                          </p:cTn>
                        </p:par>
                        <p:par>
                          <p:cTn id="45" fill="hold">
                            <p:stCondLst>
                              <p:cond delay="4500"/>
                            </p:stCondLst>
                            <p:childTnLst>
                              <p:par>
                                <p:cTn id="46" presetID="2" presetClass="entr" presetSubtype="3" fill="hold" grpId="0" nodeType="afterEffect">
                                  <p:stCondLst>
                                    <p:cond delay="0"/>
                                  </p:stCondLst>
                                  <p:childTnLst>
                                    <p:set>
                                      <p:cBhvr>
                                        <p:cTn id="47" dur="1" fill="hold">
                                          <p:stCondLst>
                                            <p:cond delay="0"/>
                                          </p:stCondLst>
                                        </p:cTn>
                                        <p:tgtEl>
                                          <p:spTgt spid="20493"/>
                                        </p:tgtEl>
                                        <p:attrNameLst>
                                          <p:attrName>style.visibility</p:attrName>
                                        </p:attrNameLst>
                                      </p:cBhvr>
                                      <p:to>
                                        <p:strVal val="visible"/>
                                      </p:to>
                                    </p:set>
                                    <p:anim calcmode="lin" valueType="num">
                                      <p:cBhvr additive="base">
                                        <p:cTn id="48" dur="500" fill="hold"/>
                                        <p:tgtEl>
                                          <p:spTgt spid="20493"/>
                                        </p:tgtEl>
                                        <p:attrNameLst>
                                          <p:attrName>ppt_x</p:attrName>
                                        </p:attrNameLst>
                                      </p:cBhvr>
                                      <p:tavLst>
                                        <p:tav tm="0">
                                          <p:val>
                                            <p:strVal val="1+#ppt_w/2"/>
                                          </p:val>
                                        </p:tav>
                                        <p:tav tm="100000">
                                          <p:val>
                                            <p:strVal val="#ppt_x"/>
                                          </p:val>
                                        </p:tav>
                                      </p:tavLst>
                                    </p:anim>
                                    <p:anim calcmode="lin" valueType="num">
                                      <p:cBhvr additive="base">
                                        <p:cTn id="49" dur="500" fill="hold"/>
                                        <p:tgtEl>
                                          <p:spTgt spid="20493"/>
                                        </p:tgtEl>
                                        <p:attrNameLst>
                                          <p:attrName>ppt_y</p:attrName>
                                        </p:attrNameLst>
                                      </p:cBhvr>
                                      <p:tavLst>
                                        <p:tav tm="0">
                                          <p:val>
                                            <p:strVal val="0-#ppt_h/2"/>
                                          </p:val>
                                        </p:tav>
                                        <p:tav tm="100000">
                                          <p:val>
                                            <p:strVal val="#ppt_y"/>
                                          </p:val>
                                        </p:tav>
                                      </p:tavLst>
                                    </p:anim>
                                  </p:childTnLst>
                                </p:cTn>
                              </p:par>
                            </p:childTnLst>
                          </p:cTn>
                        </p:par>
                        <p:par>
                          <p:cTn id="50" fill="hold">
                            <p:stCondLst>
                              <p:cond delay="5000"/>
                            </p:stCondLst>
                            <p:childTnLst>
                              <p:par>
                                <p:cTn id="51" presetID="2" presetClass="entr" presetSubtype="4" fill="hold" grpId="0" nodeType="afterEffect">
                                  <p:stCondLst>
                                    <p:cond delay="2000"/>
                                  </p:stCondLst>
                                  <p:childTnLst>
                                    <p:set>
                                      <p:cBhvr>
                                        <p:cTn id="52" dur="1" fill="hold">
                                          <p:stCondLst>
                                            <p:cond delay="0"/>
                                          </p:stCondLst>
                                        </p:cTn>
                                        <p:tgtEl>
                                          <p:spTgt spid="20510"/>
                                        </p:tgtEl>
                                        <p:attrNameLst>
                                          <p:attrName>style.visibility</p:attrName>
                                        </p:attrNameLst>
                                      </p:cBhvr>
                                      <p:to>
                                        <p:strVal val="visible"/>
                                      </p:to>
                                    </p:set>
                                    <p:anim calcmode="lin" valueType="num">
                                      <p:cBhvr additive="base">
                                        <p:cTn id="53" dur="500" fill="hold"/>
                                        <p:tgtEl>
                                          <p:spTgt spid="20510"/>
                                        </p:tgtEl>
                                        <p:attrNameLst>
                                          <p:attrName>ppt_x</p:attrName>
                                        </p:attrNameLst>
                                      </p:cBhvr>
                                      <p:tavLst>
                                        <p:tav tm="0">
                                          <p:val>
                                            <p:strVal val="#ppt_x"/>
                                          </p:val>
                                        </p:tav>
                                        <p:tav tm="100000">
                                          <p:val>
                                            <p:strVal val="#ppt_x"/>
                                          </p:val>
                                        </p:tav>
                                      </p:tavLst>
                                    </p:anim>
                                    <p:anim calcmode="lin" valueType="num">
                                      <p:cBhvr additive="base">
                                        <p:cTn id="54" dur="500" fill="hold"/>
                                        <p:tgtEl>
                                          <p:spTgt spid="20510"/>
                                        </p:tgtEl>
                                        <p:attrNameLst>
                                          <p:attrName>ppt_y</p:attrName>
                                        </p:attrNameLst>
                                      </p:cBhvr>
                                      <p:tavLst>
                                        <p:tav tm="0">
                                          <p:val>
                                            <p:strVal val="1+#ppt_h/2"/>
                                          </p:val>
                                        </p:tav>
                                        <p:tav tm="100000">
                                          <p:val>
                                            <p:strVal val="#ppt_y"/>
                                          </p:val>
                                        </p:tav>
                                      </p:tavLst>
                                    </p:anim>
                                  </p:childTnLst>
                                </p:cTn>
                              </p:par>
                            </p:childTnLst>
                          </p:cTn>
                        </p:par>
                        <p:par>
                          <p:cTn id="55" fill="hold">
                            <p:stCondLst>
                              <p:cond delay="7500"/>
                            </p:stCondLst>
                            <p:childTnLst>
                              <p:par>
                                <p:cTn id="56" presetID="2" presetClass="entr" presetSubtype="12" fill="hold" grpId="0" nodeType="afterEffect">
                                  <p:stCondLst>
                                    <p:cond delay="0"/>
                                  </p:stCondLst>
                                  <p:childTnLst>
                                    <p:set>
                                      <p:cBhvr>
                                        <p:cTn id="57" dur="1" fill="hold">
                                          <p:stCondLst>
                                            <p:cond delay="0"/>
                                          </p:stCondLst>
                                        </p:cTn>
                                        <p:tgtEl>
                                          <p:spTgt spid="20509"/>
                                        </p:tgtEl>
                                        <p:attrNameLst>
                                          <p:attrName>style.visibility</p:attrName>
                                        </p:attrNameLst>
                                      </p:cBhvr>
                                      <p:to>
                                        <p:strVal val="visible"/>
                                      </p:to>
                                    </p:set>
                                    <p:anim calcmode="lin" valueType="num">
                                      <p:cBhvr additive="base">
                                        <p:cTn id="58" dur="500" fill="hold"/>
                                        <p:tgtEl>
                                          <p:spTgt spid="20509"/>
                                        </p:tgtEl>
                                        <p:attrNameLst>
                                          <p:attrName>ppt_x</p:attrName>
                                        </p:attrNameLst>
                                      </p:cBhvr>
                                      <p:tavLst>
                                        <p:tav tm="0">
                                          <p:val>
                                            <p:strVal val="0-#ppt_w/2"/>
                                          </p:val>
                                        </p:tav>
                                        <p:tav tm="100000">
                                          <p:val>
                                            <p:strVal val="#ppt_x"/>
                                          </p:val>
                                        </p:tav>
                                      </p:tavLst>
                                    </p:anim>
                                    <p:anim calcmode="lin" valueType="num">
                                      <p:cBhvr additive="base">
                                        <p:cTn id="59" dur="500" fill="hold"/>
                                        <p:tgtEl>
                                          <p:spTgt spid="20509"/>
                                        </p:tgtEl>
                                        <p:attrNameLst>
                                          <p:attrName>ppt_y</p:attrName>
                                        </p:attrNameLst>
                                      </p:cBhvr>
                                      <p:tavLst>
                                        <p:tav tm="0">
                                          <p:val>
                                            <p:strVal val="1+#ppt_h/2"/>
                                          </p:val>
                                        </p:tav>
                                        <p:tav tm="100000">
                                          <p:val>
                                            <p:strVal val="#ppt_y"/>
                                          </p:val>
                                        </p:tav>
                                      </p:tavLst>
                                    </p:anim>
                                  </p:childTnLst>
                                </p:cTn>
                              </p:par>
                            </p:childTnLst>
                          </p:cTn>
                        </p:par>
                        <p:par>
                          <p:cTn id="60" fill="hold">
                            <p:stCondLst>
                              <p:cond delay="8000"/>
                            </p:stCondLst>
                            <p:childTnLst>
                              <p:par>
                                <p:cTn id="61" presetID="2" presetClass="entr" presetSubtype="1" fill="hold" grpId="0" nodeType="afterEffect">
                                  <p:stCondLst>
                                    <p:cond delay="0"/>
                                  </p:stCondLst>
                                  <p:childTnLst>
                                    <p:set>
                                      <p:cBhvr>
                                        <p:cTn id="62" dur="1" fill="hold">
                                          <p:stCondLst>
                                            <p:cond delay="0"/>
                                          </p:stCondLst>
                                        </p:cTn>
                                        <p:tgtEl>
                                          <p:spTgt spid="20508"/>
                                        </p:tgtEl>
                                        <p:attrNameLst>
                                          <p:attrName>style.visibility</p:attrName>
                                        </p:attrNameLst>
                                      </p:cBhvr>
                                      <p:to>
                                        <p:strVal val="visible"/>
                                      </p:to>
                                    </p:set>
                                    <p:anim calcmode="lin" valueType="num">
                                      <p:cBhvr additive="base">
                                        <p:cTn id="63" dur="500" fill="hold"/>
                                        <p:tgtEl>
                                          <p:spTgt spid="20508"/>
                                        </p:tgtEl>
                                        <p:attrNameLst>
                                          <p:attrName>ppt_x</p:attrName>
                                        </p:attrNameLst>
                                      </p:cBhvr>
                                      <p:tavLst>
                                        <p:tav tm="0">
                                          <p:val>
                                            <p:strVal val="#ppt_x"/>
                                          </p:val>
                                        </p:tav>
                                        <p:tav tm="100000">
                                          <p:val>
                                            <p:strVal val="#ppt_x"/>
                                          </p:val>
                                        </p:tav>
                                      </p:tavLst>
                                    </p:anim>
                                    <p:anim calcmode="lin" valueType="num">
                                      <p:cBhvr additive="base">
                                        <p:cTn id="64" dur="500" fill="hold"/>
                                        <p:tgtEl>
                                          <p:spTgt spid="20508"/>
                                        </p:tgtEl>
                                        <p:attrNameLst>
                                          <p:attrName>ppt_y</p:attrName>
                                        </p:attrNameLst>
                                      </p:cBhvr>
                                      <p:tavLst>
                                        <p:tav tm="0">
                                          <p:val>
                                            <p:strVal val="0-#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7" presetClass="entr" presetSubtype="8" fill="hold" nodeType="clickEffect">
                                  <p:stCondLst>
                                    <p:cond delay="0"/>
                                  </p:stCondLst>
                                  <p:childTnLst>
                                    <p:set>
                                      <p:cBhvr>
                                        <p:cTn id="68" dur="1" fill="hold">
                                          <p:stCondLst>
                                            <p:cond delay="0"/>
                                          </p:stCondLst>
                                        </p:cTn>
                                        <p:tgtEl>
                                          <p:spTgt spid="20501"/>
                                        </p:tgtEl>
                                        <p:attrNameLst>
                                          <p:attrName>style.visibility</p:attrName>
                                        </p:attrNameLst>
                                      </p:cBhvr>
                                      <p:to>
                                        <p:strVal val="visible"/>
                                      </p:to>
                                    </p:set>
                                    <p:anim calcmode="lin" valueType="num">
                                      <p:cBhvr>
                                        <p:cTn id="69" dur="500" fill="hold"/>
                                        <p:tgtEl>
                                          <p:spTgt spid="20501"/>
                                        </p:tgtEl>
                                        <p:attrNameLst>
                                          <p:attrName>ppt_x</p:attrName>
                                        </p:attrNameLst>
                                      </p:cBhvr>
                                      <p:tavLst>
                                        <p:tav tm="0">
                                          <p:val>
                                            <p:strVal val="#ppt_x-#ppt_w/2"/>
                                          </p:val>
                                        </p:tav>
                                        <p:tav tm="100000">
                                          <p:val>
                                            <p:strVal val="#ppt_x"/>
                                          </p:val>
                                        </p:tav>
                                      </p:tavLst>
                                    </p:anim>
                                    <p:anim calcmode="lin" valueType="num">
                                      <p:cBhvr>
                                        <p:cTn id="70" dur="500" fill="hold"/>
                                        <p:tgtEl>
                                          <p:spTgt spid="20501"/>
                                        </p:tgtEl>
                                        <p:attrNameLst>
                                          <p:attrName>ppt_y</p:attrName>
                                        </p:attrNameLst>
                                      </p:cBhvr>
                                      <p:tavLst>
                                        <p:tav tm="0">
                                          <p:val>
                                            <p:strVal val="#ppt_y"/>
                                          </p:val>
                                        </p:tav>
                                        <p:tav tm="100000">
                                          <p:val>
                                            <p:strVal val="#ppt_y"/>
                                          </p:val>
                                        </p:tav>
                                      </p:tavLst>
                                    </p:anim>
                                    <p:anim calcmode="lin" valueType="num">
                                      <p:cBhvr>
                                        <p:cTn id="71" dur="500" fill="hold"/>
                                        <p:tgtEl>
                                          <p:spTgt spid="20501"/>
                                        </p:tgtEl>
                                        <p:attrNameLst>
                                          <p:attrName>ppt_w</p:attrName>
                                        </p:attrNameLst>
                                      </p:cBhvr>
                                      <p:tavLst>
                                        <p:tav tm="0">
                                          <p:val>
                                            <p:fltVal val="0"/>
                                          </p:val>
                                        </p:tav>
                                        <p:tav tm="100000">
                                          <p:val>
                                            <p:strVal val="#ppt_w"/>
                                          </p:val>
                                        </p:tav>
                                      </p:tavLst>
                                    </p:anim>
                                    <p:anim calcmode="lin" valueType="num">
                                      <p:cBhvr>
                                        <p:cTn id="72" dur="500" fill="hold"/>
                                        <p:tgtEl>
                                          <p:spTgt spid="20501"/>
                                        </p:tgtEl>
                                        <p:attrNameLst>
                                          <p:attrName>ppt_h</p:attrName>
                                        </p:attrNameLst>
                                      </p:cBhvr>
                                      <p:tavLst>
                                        <p:tav tm="0">
                                          <p:val>
                                            <p:strVal val="#ppt_h"/>
                                          </p:val>
                                        </p:tav>
                                        <p:tav tm="100000">
                                          <p:val>
                                            <p:strVal val="#ppt_h"/>
                                          </p:val>
                                        </p:tav>
                                      </p:tavLst>
                                    </p:anim>
                                  </p:childTnLst>
                                </p:cTn>
                              </p:par>
                            </p:childTnLst>
                          </p:cTn>
                        </p:par>
                        <p:par>
                          <p:cTn id="73" fill="hold">
                            <p:stCondLst>
                              <p:cond delay="500"/>
                            </p:stCondLst>
                            <p:childTnLst>
                              <p:par>
                                <p:cTn id="74" presetID="15" presetClass="entr" presetSubtype="0" fill="hold" grpId="0" nodeType="afterEffect">
                                  <p:stCondLst>
                                    <p:cond delay="0"/>
                                  </p:stCondLst>
                                  <p:childTnLst>
                                    <p:set>
                                      <p:cBhvr>
                                        <p:cTn id="75" dur="1" fill="hold">
                                          <p:stCondLst>
                                            <p:cond delay="0"/>
                                          </p:stCondLst>
                                        </p:cTn>
                                        <p:tgtEl>
                                          <p:spTgt spid="20496"/>
                                        </p:tgtEl>
                                        <p:attrNameLst>
                                          <p:attrName>style.visibility</p:attrName>
                                        </p:attrNameLst>
                                      </p:cBhvr>
                                      <p:to>
                                        <p:strVal val="visible"/>
                                      </p:to>
                                    </p:set>
                                    <p:anim calcmode="lin" valueType="num">
                                      <p:cBhvr>
                                        <p:cTn id="76" dur="1000" fill="hold"/>
                                        <p:tgtEl>
                                          <p:spTgt spid="20496"/>
                                        </p:tgtEl>
                                        <p:attrNameLst>
                                          <p:attrName>ppt_w</p:attrName>
                                        </p:attrNameLst>
                                      </p:cBhvr>
                                      <p:tavLst>
                                        <p:tav tm="0">
                                          <p:val>
                                            <p:fltVal val="0"/>
                                          </p:val>
                                        </p:tav>
                                        <p:tav tm="100000">
                                          <p:val>
                                            <p:strVal val="#ppt_w"/>
                                          </p:val>
                                        </p:tav>
                                      </p:tavLst>
                                    </p:anim>
                                    <p:anim calcmode="lin" valueType="num">
                                      <p:cBhvr>
                                        <p:cTn id="77" dur="1000" fill="hold"/>
                                        <p:tgtEl>
                                          <p:spTgt spid="20496"/>
                                        </p:tgtEl>
                                        <p:attrNameLst>
                                          <p:attrName>ppt_h</p:attrName>
                                        </p:attrNameLst>
                                      </p:cBhvr>
                                      <p:tavLst>
                                        <p:tav tm="0">
                                          <p:val>
                                            <p:fltVal val="0"/>
                                          </p:val>
                                        </p:tav>
                                        <p:tav tm="100000">
                                          <p:val>
                                            <p:strVal val="#ppt_h"/>
                                          </p:val>
                                        </p:tav>
                                      </p:tavLst>
                                    </p:anim>
                                    <p:anim calcmode="lin" valueType="num">
                                      <p:cBhvr>
                                        <p:cTn id="78" dur="1000" fill="hold"/>
                                        <p:tgtEl>
                                          <p:spTgt spid="20496"/>
                                        </p:tgtEl>
                                        <p:attrNameLst>
                                          <p:attrName>ppt_x</p:attrName>
                                        </p:attrNameLst>
                                      </p:cBhvr>
                                      <p:tavLst>
                                        <p:tav tm="0" fmla="#ppt_x+(cos(-2*pi*(1-$))*-#ppt_x-sin(-2*pi*(1-$))*(1-#ppt_y))*(1-$)">
                                          <p:val>
                                            <p:fltVal val="0"/>
                                          </p:val>
                                        </p:tav>
                                        <p:tav tm="100000">
                                          <p:val>
                                            <p:fltVal val="1"/>
                                          </p:val>
                                        </p:tav>
                                      </p:tavLst>
                                    </p:anim>
                                    <p:anim calcmode="lin" valueType="num">
                                      <p:cBhvr>
                                        <p:cTn id="79" dur="1000" fill="hold"/>
                                        <p:tgtEl>
                                          <p:spTgt spid="20496"/>
                                        </p:tgtEl>
                                        <p:attrNameLst>
                                          <p:attrName>ppt_y</p:attrName>
                                        </p:attrNameLst>
                                      </p:cBhvr>
                                      <p:tavLst>
                                        <p:tav tm="0" fmla="#ppt_y+(sin(-2*pi*(1-$))*-#ppt_x+cos(-2*pi*(1-$))*(1-#ppt_y))*(1-$)">
                                          <p:val>
                                            <p:fltVal val="0"/>
                                          </p:val>
                                        </p:tav>
                                        <p:tav tm="100000">
                                          <p:val>
                                            <p:fltVal val="1"/>
                                          </p:val>
                                        </p:tav>
                                      </p:tavLst>
                                    </p:anim>
                                  </p:childTnLst>
                                </p:cTn>
                              </p:par>
                            </p:childTnLst>
                          </p:cTn>
                        </p:par>
                        <p:par>
                          <p:cTn id="80" fill="hold">
                            <p:stCondLst>
                              <p:cond delay="1500"/>
                            </p:stCondLst>
                            <p:childTnLst>
                              <p:par>
                                <p:cTn id="81" presetID="17" presetClass="entr" presetSubtype="8" fill="hold" nodeType="afterEffect">
                                  <p:stCondLst>
                                    <p:cond delay="1000"/>
                                  </p:stCondLst>
                                  <p:childTnLst>
                                    <p:set>
                                      <p:cBhvr>
                                        <p:cTn id="82" dur="1" fill="hold">
                                          <p:stCondLst>
                                            <p:cond delay="0"/>
                                          </p:stCondLst>
                                        </p:cTn>
                                        <p:tgtEl>
                                          <p:spTgt spid="20499"/>
                                        </p:tgtEl>
                                        <p:attrNameLst>
                                          <p:attrName>style.visibility</p:attrName>
                                        </p:attrNameLst>
                                      </p:cBhvr>
                                      <p:to>
                                        <p:strVal val="visible"/>
                                      </p:to>
                                    </p:set>
                                    <p:anim calcmode="lin" valueType="num">
                                      <p:cBhvr>
                                        <p:cTn id="83" dur="500" fill="hold"/>
                                        <p:tgtEl>
                                          <p:spTgt spid="20499"/>
                                        </p:tgtEl>
                                        <p:attrNameLst>
                                          <p:attrName>ppt_x</p:attrName>
                                        </p:attrNameLst>
                                      </p:cBhvr>
                                      <p:tavLst>
                                        <p:tav tm="0">
                                          <p:val>
                                            <p:strVal val="#ppt_x-#ppt_w/2"/>
                                          </p:val>
                                        </p:tav>
                                        <p:tav tm="100000">
                                          <p:val>
                                            <p:strVal val="#ppt_x"/>
                                          </p:val>
                                        </p:tav>
                                      </p:tavLst>
                                    </p:anim>
                                    <p:anim calcmode="lin" valueType="num">
                                      <p:cBhvr>
                                        <p:cTn id="84" dur="500" fill="hold"/>
                                        <p:tgtEl>
                                          <p:spTgt spid="20499"/>
                                        </p:tgtEl>
                                        <p:attrNameLst>
                                          <p:attrName>ppt_y</p:attrName>
                                        </p:attrNameLst>
                                      </p:cBhvr>
                                      <p:tavLst>
                                        <p:tav tm="0">
                                          <p:val>
                                            <p:strVal val="#ppt_y"/>
                                          </p:val>
                                        </p:tav>
                                        <p:tav tm="100000">
                                          <p:val>
                                            <p:strVal val="#ppt_y"/>
                                          </p:val>
                                        </p:tav>
                                      </p:tavLst>
                                    </p:anim>
                                    <p:anim calcmode="lin" valueType="num">
                                      <p:cBhvr>
                                        <p:cTn id="85" dur="500" fill="hold"/>
                                        <p:tgtEl>
                                          <p:spTgt spid="20499"/>
                                        </p:tgtEl>
                                        <p:attrNameLst>
                                          <p:attrName>ppt_w</p:attrName>
                                        </p:attrNameLst>
                                      </p:cBhvr>
                                      <p:tavLst>
                                        <p:tav tm="0">
                                          <p:val>
                                            <p:fltVal val="0"/>
                                          </p:val>
                                        </p:tav>
                                        <p:tav tm="100000">
                                          <p:val>
                                            <p:strVal val="#ppt_w"/>
                                          </p:val>
                                        </p:tav>
                                      </p:tavLst>
                                    </p:anim>
                                    <p:anim calcmode="lin" valueType="num">
                                      <p:cBhvr>
                                        <p:cTn id="86" dur="500" fill="hold"/>
                                        <p:tgtEl>
                                          <p:spTgt spid="20499"/>
                                        </p:tgtEl>
                                        <p:attrNameLst>
                                          <p:attrName>ppt_h</p:attrName>
                                        </p:attrNameLst>
                                      </p:cBhvr>
                                      <p:tavLst>
                                        <p:tav tm="0">
                                          <p:val>
                                            <p:strVal val="#ppt_h"/>
                                          </p:val>
                                        </p:tav>
                                        <p:tav tm="100000">
                                          <p:val>
                                            <p:strVal val="#ppt_h"/>
                                          </p:val>
                                        </p:tav>
                                      </p:tavLst>
                                    </p:anim>
                                  </p:childTnLst>
                                </p:cTn>
                              </p:par>
                            </p:childTnLst>
                          </p:cTn>
                        </p:par>
                        <p:par>
                          <p:cTn id="87" fill="hold">
                            <p:stCondLst>
                              <p:cond delay="3000"/>
                            </p:stCondLst>
                            <p:childTnLst>
                              <p:par>
                                <p:cTn id="88" presetID="15" presetClass="entr" presetSubtype="0" fill="hold" grpId="0" nodeType="afterEffect">
                                  <p:stCondLst>
                                    <p:cond delay="0"/>
                                  </p:stCondLst>
                                  <p:childTnLst>
                                    <p:set>
                                      <p:cBhvr>
                                        <p:cTn id="89" dur="1" fill="hold">
                                          <p:stCondLst>
                                            <p:cond delay="0"/>
                                          </p:stCondLst>
                                        </p:cTn>
                                        <p:tgtEl>
                                          <p:spTgt spid="20494"/>
                                        </p:tgtEl>
                                        <p:attrNameLst>
                                          <p:attrName>style.visibility</p:attrName>
                                        </p:attrNameLst>
                                      </p:cBhvr>
                                      <p:to>
                                        <p:strVal val="visible"/>
                                      </p:to>
                                    </p:set>
                                    <p:anim calcmode="lin" valueType="num">
                                      <p:cBhvr>
                                        <p:cTn id="90" dur="1000" fill="hold"/>
                                        <p:tgtEl>
                                          <p:spTgt spid="20494"/>
                                        </p:tgtEl>
                                        <p:attrNameLst>
                                          <p:attrName>ppt_w</p:attrName>
                                        </p:attrNameLst>
                                      </p:cBhvr>
                                      <p:tavLst>
                                        <p:tav tm="0">
                                          <p:val>
                                            <p:fltVal val="0"/>
                                          </p:val>
                                        </p:tav>
                                        <p:tav tm="100000">
                                          <p:val>
                                            <p:strVal val="#ppt_w"/>
                                          </p:val>
                                        </p:tav>
                                      </p:tavLst>
                                    </p:anim>
                                    <p:anim calcmode="lin" valueType="num">
                                      <p:cBhvr>
                                        <p:cTn id="91" dur="1000" fill="hold"/>
                                        <p:tgtEl>
                                          <p:spTgt spid="20494"/>
                                        </p:tgtEl>
                                        <p:attrNameLst>
                                          <p:attrName>ppt_h</p:attrName>
                                        </p:attrNameLst>
                                      </p:cBhvr>
                                      <p:tavLst>
                                        <p:tav tm="0">
                                          <p:val>
                                            <p:fltVal val="0"/>
                                          </p:val>
                                        </p:tav>
                                        <p:tav tm="100000">
                                          <p:val>
                                            <p:strVal val="#ppt_h"/>
                                          </p:val>
                                        </p:tav>
                                      </p:tavLst>
                                    </p:anim>
                                    <p:anim calcmode="lin" valueType="num">
                                      <p:cBhvr>
                                        <p:cTn id="92" dur="1000" fill="hold"/>
                                        <p:tgtEl>
                                          <p:spTgt spid="20494"/>
                                        </p:tgtEl>
                                        <p:attrNameLst>
                                          <p:attrName>ppt_x</p:attrName>
                                        </p:attrNameLst>
                                      </p:cBhvr>
                                      <p:tavLst>
                                        <p:tav tm="0" fmla="#ppt_x+(cos(-2*pi*(1-$))*-#ppt_x-sin(-2*pi*(1-$))*(1-#ppt_y))*(1-$)">
                                          <p:val>
                                            <p:fltVal val="0"/>
                                          </p:val>
                                        </p:tav>
                                        <p:tav tm="100000">
                                          <p:val>
                                            <p:fltVal val="1"/>
                                          </p:val>
                                        </p:tav>
                                      </p:tavLst>
                                    </p:anim>
                                    <p:anim calcmode="lin" valueType="num">
                                      <p:cBhvr>
                                        <p:cTn id="93" dur="1000" fill="hold"/>
                                        <p:tgtEl>
                                          <p:spTgt spid="2049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4" fill="hold">
                      <p:stCondLst>
                        <p:cond delay="indefinite"/>
                      </p:stCondLst>
                      <p:childTnLst>
                        <p:par>
                          <p:cTn id="95" fill="hold">
                            <p:stCondLst>
                              <p:cond delay="0"/>
                            </p:stCondLst>
                            <p:childTnLst>
                              <p:par>
                                <p:cTn id="96" presetID="9" presetClass="entr" presetSubtype="0" fill="hold" nodeType="clickEffect">
                                  <p:stCondLst>
                                    <p:cond delay="0"/>
                                  </p:stCondLst>
                                  <p:childTnLst>
                                    <p:set>
                                      <p:cBhvr>
                                        <p:cTn id="97" dur="1" fill="hold">
                                          <p:stCondLst>
                                            <p:cond delay="0"/>
                                          </p:stCondLst>
                                        </p:cTn>
                                        <p:tgtEl>
                                          <p:spTgt spid="2"/>
                                        </p:tgtEl>
                                        <p:attrNameLst>
                                          <p:attrName>style.visibility</p:attrName>
                                        </p:attrNameLst>
                                      </p:cBhvr>
                                      <p:to>
                                        <p:strVal val="visible"/>
                                      </p:to>
                                    </p:set>
                                    <p:animEffect transition="in" filter="dissolve">
                                      <p:cBhvr>
                                        <p:cTn id="9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P spid="20492" grpId="0"/>
      <p:bldP spid="20493" grpId="0"/>
      <p:bldP spid="20494" grpId="0"/>
      <p:bldP spid="20495" grpId="0"/>
      <p:bldP spid="20496" grpId="0"/>
      <p:bldP spid="20497" grpId="0"/>
      <p:bldP spid="20508" grpId="0"/>
      <p:bldP spid="20509" grpId="0"/>
      <p:bldP spid="20510"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grpSp>
        <p:nvGrpSpPr>
          <p:cNvPr id="11266" name="Group 2"/>
          <p:cNvGrpSpPr/>
          <p:nvPr/>
        </p:nvGrpSpPr>
        <p:grpSpPr>
          <a:xfrm>
            <a:off x="1384300" y="914400"/>
            <a:ext cx="6248400" cy="95250"/>
            <a:chOff x="384" y="624"/>
            <a:chExt cx="3936" cy="108"/>
          </a:xfrm>
        </p:grpSpPr>
        <p:grpSp>
          <p:nvGrpSpPr>
            <p:cNvPr id="11267" name="Group 3"/>
            <p:cNvGrpSpPr/>
            <p:nvPr/>
          </p:nvGrpSpPr>
          <p:grpSpPr>
            <a:xfrm>
              <a:off x="1152" y="627"/>
              <a:ext cx="780" cy="102"/>
              <a:chOff x="1248" y="861"/>
              <a:chExt cx="780" cy="102"/>
            </a:xfrm>
          </p:grpSpPr>
          <p:pic>
            <p:nvPicPr>
              <p:cNvPr id="11268" name="Picture 4"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11269" name="Picture 5"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11270" name="Picture 6"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11271" name="Picture 7"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11272" name="Picture 8"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11273" name="Picture 9"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11274" name="Picture 10"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11275" name="Picture 11"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pic>
          <p:nvPicPr>
            <p:cNvPr id="11276" name="Picture 12" descr="Green and Black Diamond"/>
            <p:cNvPicPr>
              <a:picLocks noChangeAspect="1"/>
            </p:cNvPicPr>
            <p:nvPr/>
          </p:nvPicPr>
          <p:blipFill>
            <a:blip r:embed="rId3"/>
            <a:stretch>
              <a:fillRect/>
            </a:stretch>
          </p:blipFill>
          <p:spPr>
            <a:xfrm>
              <a:off x="1926" y="627"/>
              <a:ext cx="102" cy="102"/>
            </a:xfrm>
            <a:prstGeom prst="rect">
              <a:avLst/>
            </a:prstGeom>
            <a:noFill/>
            <a:ln w="9525">
              <a:noFill/>
            </a:ln>
          </p:spPr>
        </p:pic>
        <p:pic>
          <p:nvPicPr>
            <p:cNvPr id="11277" name="Picture 13" descr="Green and Black Diamond"/>
            <p:cNvPicPr>
              <a:picLocks noChangeAspect="1"/>
            </p:cNvPicPr>
            <p:nvPr/>
          </p:nvPicPr>
          <p:blipFill>
            <a:blip r:embed="rId3"/>
            <a:stretch>
              <a:fillRect/>
            </a:stretch>
          </p:blipFill>
          <p:spPr>
            <a:xfrm>
              <a:off x="2016" y="627"/>
              <a:ext cx="102" cy="102"/>
            </a:xfrm>
            <a:prstGeom prst="rect">
              <a:avLst/>
            </a:prstGeom>
            <a:noFill/>
            <a:ln w="9525">
              <a:noFill/>
            </a:ln>
          </p:spPr>
        </p:pic>
        <p:pic>
          <p:nvPicPr>
            <p:cNvPr id="11278" name="Picture 14" descr="Green and Black Diamond"/>
            <p:cNvPicPr>
              <a:picLocks noChangeAspect="1"/>
            </p:cNvPicPr>
            <p:nvPr/>
          </p:nvPicPr>
          <p:blipFill>
            <a:blip r:embed="rId3"/>
            <a:stretch>
              <a:fillRect/>
            </a:stretch>
          </p:blipFill>
          <p:spPr>
            <a:xfrm>
              <a:off x="2118" y="627"/>
              <a:ext cx="102" cy="102"/>
            </a:xfrm>
            <a:prstGeom prst="rect">
              <a:avLst/>
            </a:prstGeom>
            <a:noFill/>
            <a:ln w="9525">
              <a:noFill/>
            </a:ln>
          </p:spPr>
        </p:pic>
        <p:pic>
          <p:nvPicPr>
            <p:cNvPr id="11279" name="Picture 15" descr="Green and Black Diamond"/>
            <p:cNvPicPr>
              <a:picLocks noChangeAspect="1"/>
            </p:cNvPicPr>
            <p:nvPr/>
          </p:nvPicPr>
          <p:blipFill>
            <a:blip r:embed="rId3"/>
            <a:stretch>
              <a:fillRect/>
            </a:stretch>
          </p:blipFill>
          <p:spPr>
            <a:xfrm>
              <a:off x="2214" y="627"/>
              <a:ext cx="102" cy="102"/>
            </a:xfrm>
            <a:prstGeom prst="rect">
              <a:avLst/>
            </a:prstGeom>
            <a:noFill/>
            <a:ln w="9525">
              <a:noFill/>
            </a:ln>
          </p:spPr>
        </p:pic>
        <p:pic>
          <p:nvPicPr>
            <p:cNvPr id="11280" name="Picture 16" descr="Green and Black Diamond"/>
            <p:cNvPicPr>
              <a:picLocks noChangeAspect="1"/>
            </p:cNvPicPr>
            <p:nvPr/>
          </p:nvPicPr>
          <p:blipFill>
            <a:blip r:embed="rId3"/>
            <a:stretch>
              <a:fillRect/>
            </a:stretch>
          </p:blipFill>
          <p:spPr>
            <a:xfrm>
              <a:off x="2304" y="627"/>
              <a:ext cx="102" cy="102"/>
            </a:xfrm>
            <a:prstGeom prst="rect">
              <a:avLst/>
            </a:prstGeom>
            <a:noFill/>
            <a:ln w="9525">
              <a:noFill/>
            </a:ln>
          </p:spPr>
        </p:pic>
        <p:pic>
          <p:nvPicPr>
            <p:cNvPr id="11281" name="Picture 17" descr="Green and Black Diamond"/>
            <p:cNvPicPr>
              <a:picLocks noChangeAspect="1"/>
            </p:cNvPicPr>
            <p:nvPr/>
          </p:nvPicPr>
          <p:blipFill>
            <a:blip r:embed="rId3"/>
            <a:stretch>
              <a:fillRect/>
            </a:stretch>
          </p:blipFill>
          <p:spPr>
            <a:xfrm>
              <a:off x="2406" y="627"/>
              <a:ext cx="102" cy="102"/>
            </a:xfrm>
            <a:prstGeom prst="rect">
              <a:avLst/>
            </a:prstGeom>
            <a:noFill/>
            <a:ln w="9525">
              <a:noFill/>
            </a:ln>
          </p:spPr>
        </p:pic>
        <p:pic>
          <p:nvPicPr>
            <p:cNvPr id="11282" name="Picture 18" descr="Green and Black Diamond"/>
            <p:cNvPicPr>
              <a:picLocks noChangeAspect="1"/>
            </p:cNvPicPr>
            <p:nvPr/>
          </p:nvPicPr>
          <p:blipFill>
            <a:blip r:embed="rId3"/>
            <a:stretch>
              <a:fillRect/>
            </a:stretch>
          </p:blipFill>
          <p:spPr>
            <a:xfrm>
              <a:off x="2592" y="627"/>
              <a:ext cx="102" cy="102"/>
            </a:xfrm>
            <a:prstGeom prst="rect">
              <a:avLst/>
            </a:prstGeom>
            <a:noFill/>
            <a:ln w="9525">
              <a:noFill/>
            </a:ln>
          </p:spPr>
        </p:pic>
        <p:pic>
          <p:nvPicPr>
            <p:cNvPr id="11283" name="Picture 19" descr="Green and Black Diamond"/>
            <p:cNvPicPr>
              <a:picLocks noChangeAspect="1"/>
            </p:cNvPicPr>
            <p:nvPr/>
          </p:nvPicPr>
          <p:blipFill>
            <a:blip r:embed="rId3"/>
            <a:stretch>
              <a:fillRect/>
            </a:stretch>
          </p:blipFill>
          <p:spPr>
            <a:xfrm>
              <a:off x="2694" y="627"/>
              <a:ext cx="102" cy="102"/>
            </a:xfrm>
            <a:prstGeom prst="rect">
              <a:avLst/>
            </a:prstGeom>
            <a:noFill/>
            <a:ln w="9525">
              <a:noFill/>
            </a:ln>
          </p:spPr>
        </p:pic>
        <p:pic>
          <p:nvPicPr>
            <p:cNvPr id="11284" name="Picture 20" descr="Green and Black Diamond"/>
            <p:cNvPicPr>
              <a:picLocks noChangeAspect="1"/>
            </p:cNvPicPr>
            <p:nvPr/>
          </p:nvPicPr>
          <p:blipFill>
            <a:blip r:embed="rId3"/>
            <a:stretch>
              <a:fillRect/>
            </a:stretch>
          </p:blipFill>
          <p:spPr>
            <a:xfrm>
              <a:off x="2790" y="627"/>
              <a:ext cx="102" cy="102"/>
            </a:xfrm>
            <a:prstGeom prst="rect">
              <a:avLst/>
            </a:prstGeom>
            <a:noFill/>
            <a:ln w="9525">
              <a:noFill/>
            </a:ln>
          </p:spPr>
        </p:pic>
        <p:pic>
          <p:nvPicPr>
            <p:cNvPr id="11285" name="Picture 21" descr="Green and Black Diamond"/>
            <p:cNvPicPr>
              <a:picLocks noChangeAspect="1"/>
            </p:cNvPicPr>
            <p:nvPr/>
          </p:nvPicPr>
          <p:blipFill>
            <a:blip r:embed="rId3"/>
            <a:stretch>
              <a:fillRect/>
            </a:stretch>
          </p:blipFill>
          <p:spPr>
            <a:xfrm>
              <a:off x="2880" y="627"/>
              <a:ext cx="102" cy="102"/>
            </a:xfrm>
            <a:prstGeom prst="rect">
              <a:avLst/>
            </a:prstGeom>
            <a:noFill/>
            <a:ln w="9525">
              <a:noFill/>
            </a:ln>
          </p:spPr>
        </p:pic>
        <p:pic>
          <p:nvPicPr>
            <p:cNvPr id="11286" name="Picture 22" descr="Green and Black Diamond"/>
            <p:cNvPicPr>
              <a:picLocks noChangeAspect="1"/>
            </p:cNvPicPr>
            <p:nvPr/>
          </p:nvPicPr>
          <p:blipFill>
            <a:blip r:embed="rId3"/>
            <a:stretch>
              <a:fillRect/>
            </a:stretch>
          </p:blipFill>
          <p:spPr>
            <a:xfrm>
              <a:off x="2982" y="627"/>
              <a:ext cx="102" cy="102"/>
            </a:xfrm>
            <a:prstGeom prst="rect">
              <a:avLst/>
            </a:prstGeom>
            <a:noFill/>
            <a:ln w="9525">
              <a:noFill/>
            </a:ln>
          </p:spPr>
        </p:pic>
        <p:pic>
          <p:nvPicPr>
            <p:cNvPr id="11287" name="Picture 23" descr="Green and Black Diamond"/>
            <p:cNvPicPr>
              <a:picLocks noChangeAspect="1"/>
            </p:cNvPicPr>
            <p:nvPr/>
          </p:nvPicPr>
          <p:blipFill>
            <a:blip r:embed="rId3"/>
            <a:stretch>
              <a:fillRect/>
            </a:stretch>
          </p:blipFill>
          <p:spPr>
            <a:xfrm>
              <a:off x="2502" y="627"/>
              <a:ext cx="102" cy="102"/>
            </a:xfrm>
            <a:prstGeom prst="rect">
              <a:avLst/>
            </a:prstGeom>
            <a:noFill/>
            <a:ln w="9525">
              <a:noFill/>
            </a:ln>
          </p:spPr>
        </p:pic>
        <p:pic>
          <p:nvPicPr>
            <p:cNvPr id="11288" name="Picture 24" descr="Green and Black Diamond"/>
            <p:cNvPicPr>
              <a:picLocks noChangeAspect="1"/>
            </p:cNvPicPr>
            <p:nvPr/>
          </p:nvPicPr>
          <p:blipFill>
            <a:blip r:embed="rId3"/>
            <a:stretch>
              <a:fillRect/>
            </a:stretch>
          </p:blipFill>
          <p:spPr>
            <a:xfrm>
              <a:off x="3078" y="627"/>
              <a:ext cx="102" cy="102"/>
            </a:xfrm>
            <a:prstGeom prst="rect">
              <a:avLst/>
            </a:prstGeom>
            <a:noFill/>
            <a:ln w="9525">
              <a:noFill/>
            </a:ln>
          </p:spPr>
        </p:pic>
        <p:grpSp>
          <p:nvGrpSpPr>
            <p:cNvPr id="11289" name="Group 25"/>
            <p:cNvGrpSpPr/>
            <p:nvPr/>
          </p:nvGrpSpPr>
          <p:grpSpPr>
            <a:xfrm>
              <a:off x="3168" y="624"/>
              <a:ext cx="582" cy="102"/>
              <a:chOff x="4230" y="1050"/>
              <a:chExt cx="582" cy="102"/>
            </a:xfrm>
          </p:grpSpPr>
          <p:pic>
            <p:nvPicPr>
              <p:cNvPr id="11290" name="Picture 26"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11291" name="Picture 27"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11292" name="Picture 28"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11293" name="Picture 29"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11294" name="Picture 30"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11295" name="Picture 31"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nvGrpSpPr>
            <p:cNvPr id="11296" name="Group 32"/>
            <p:cNvGrpSpPr/>
            <p:nvPr/>
          </p:nvGrpSpPr>
          <p:grpSpPr>
            <a:xfrm>
              <a:off x="384" y="624"/>
              <a:ext cx="780" cy="102"/>
              <a:chOff x="1248" y="861"/>
              <a:chExt cx="780" cy="102"/>
            </a:xfrm>
          </p:grpSpPr>
          <p:pic>
            <p:nvPicPr>
              <p:cNvPr id="11297" name="Picture 33" descr="Green and Black Diamond"/>
              <p:cNvPicPr>
                <a:picLocks noChangeAspect="1"/>
              </p:cNvPicPr>
              <p:nvPr/>
            </p:nvPicPr>
            <p:blipFill>
              <a:blip r:embed="rId3"/>
              <a:stretch>
                <a:fillRect/>
              </a:stretch>
            </p:blipFill>
            <p:spPr>
              <a:xfrm>
                <a:off x="1248" y="861"/>
                <a:ext cx="102" cy="102"/>
              </a:xfrm>
              <a:prstGeom prst="rect">
                <a:avLst/>
              </a:prstGeom>
              <a:noFill/>
              <a:ln w="9525">
                <a:noFill/>
              </a:ln>
            </p:spPr>
          </p:pic>
          <p:pic>
            <p:nvPicPr>
              <p:cNvPr id="11298" name="Picture 34" descr="Green and Black Diamond"/>
              <p:cNvPicPr>
                <a:picLocks noChangeAspect="1"/>
              </p:cNvPicPr>
              <p:nvPr/>
            </p:nvPicPr>
            <p:blipFill>
              <a:blip r:embed="rId3"/>
              <a:stretch>
                <a:fillRect/>
              </a:stretch>
            </p:blipFill>
            <p:spPr>
              <a:xfrm>
                <a:off x="1350" y="861"/>
                <a:ext cx="102" cy="102"/>
              </a:xfrm>
              <a:prstGeom prst="rect">
                <a:avLst/>
              </a:prstGeom>
              <a:noFill/>
              <a:ln w="9525">
                <a:noFill/>
              </a:ln>
            </p:spPr>
          </p:pic>
          <p:pic>
            <p:nvPicPr>
              <p:cNvPr id="11299" name="Picture 35" descr="Green and Black Diamond"/>
              <p:cNvPicPr>
                <a:picLocks noChangeAspect="1"/>
              </p:cNvPicPr>
              <p:nvPr/>
            </p:nvPicPr>
            <p:blipFill>
              <a:blip r:embed="rId3"/>
              <a:stretch>
                <a:fillRect/>
              </a:stretch>
            </p:blipFill>
            <p:spPr>
              <a:xfrm>
                <a:off x="1536" y="861"/>
                <a:ext cx="102" cy="102"/>
              </a:xfrm>
              <a:prstGeom prst="rect">
                <a:avLst/>
              </a:prstGeom>
              <a:noFill/>
              <a:ln w="9525">
                <a:noFill/>
              </a:ln>
            </p:spPr>
          </p:pic>
          <p:pic>
            <p:nvPicPr>
              <p:cNvPr id="11300" name="Picture 36" descr="Green and Black Diamond"/>
              <p:cNvPicPr>
                <a:picLocks noChangeAspect="1"/>
              </p:cNvPicPr>
              <p:nvPr/>
            </p:nvPicPr>
            <p:blipFill>
              <a:blip r:embed="rId3"/>
              <a:stretch>
                <a:fillRect/>
              </a:stretch>
            </p:blipFill>
            <p:spPr>
              <a:xfrm>
                <a:off x="1638" y="861"/>
                <a:ext cx="102" cy="102"/>
              </a:xfrm>
              <a:prstGeom prst="rect">
                <a:avLst/>
              </a:prstGeom>
              <a:noFill/>
              <a:ln w="9525">
                <a:noFill/>
              </a:ln>
            </p:spPr>
          </p:pic>
          <p:pic>
            <p:nvPicPr>
              <p:cNvPr id="11301" name="Picture 37" descr="Green and Black Diamond"/>
              <p:cNvPicPr>
                <a:picLocks noChangeAspect="1"/>
              </p:cNvPicPr>
              <p:nvPr/>
            </p:nvPicPr>
            <p:blipFill>
              <a:blip r:embed="rId3"/>
              <a:stretch>
                <a:fillRect/>
              </a:stretch>
            </p:blipFill>
            <p:spPr>
              <a:xfrm>
                <a:off x="1734" y="861"/>
                <a:ext cx="102" cy="102"/>
              </a:xfrm>
              <a:prstGeom prst="rect">
                <a:avLst/>
              </a:prstGeom>
              <a:noFill/>
              <a:ln w="9525">
                <a:noFill/>
              </a:ln>
            </p:spPr>
          </p:pic>
          <p:pic>
            <p:nvPicPr>
              <p:cNvPr id="11302" name="Picture 38" descr="Green and Black Diamond"/>
              <p:cNvPicPr>
                <a:picLocks noChangeAspect="1"/>
              </p:cNvPicPr>
              <p:nvPr/>
            </p:nvPicPr>
            <p:blipFill>
              <a:blip r:embed="rId3"/>
              <a:stretch>
                <a:fillRect/>
              </a:stretch>
            </p:blipFill>
            <p:spPr>
              <a:xfrm>
                <a:off x="1824" y="861"/>
                <a:ext cx="102" cy="102"/>
              </a:xfrm>
              <a:prstGeom prst="rect">
                <a:avLst/>
              </a:prstGeom>
              <a:noFill/>
              <a:ln w="9525">
                <a:noFill/>
              </a:ln>
            </p:spPr>
          </p:pic>
          <p:pic>
            <p:nvPicPr>
              <p:cNvPr id="11303" name="Picture 39" descr="Green and Black Diamond"/>
              <p:cNvPicPr>
                <a:picLocks noChangeAspect="1"/>
              </p:cNvPicPr>
              <p:nvPr/>
            </p:nvPicPr>
            <p:blipFill>
              <a:blip r:embed="rId3"/>
              <a:stretch>
                <a:fillRect/>
              </a:stretch>
            </p:blipFill>
            <p:spPr>
              <a:xfrm>
                <a:off x="1446" y="861"/>
                <a:ext cx="102" cy="102"/>
              </a:xfrm>
              <a:prstGeom prst="rect">
                <a:avLst/>
              </a:prstGeom>
              <a:noFill/>
              <a:ln w="9525">
                <a:noFill/>
              </a:ln>
            </p:spPr>
          </p:pic>
          <p:pic>
            <p:nvPicPr>
              <p:cNvPr id="11304" name="Picture 40" descr="Green and Black Diamond"/>
              <p:cNvPicPr>
                <a:picLocks noChangeAspect="1"/>
              </p:cNvPicPr>
              <p:nvPr/>
            </p:nvPicPr>
            <p:blipFill>
              <a:blip r:embed="rId3"/>
              <a:stretch>
                <a:fillRect/>
              </a:stretch>
            </p:blipFill>
            <p:spPr>
              <a:xfrm>
                <a:off x="1926" y="861"/>
                <a:ext cx="102" cy="102"/>
              </a:xfrm>
              <a:prstGeom prst="rect">
                <a:avLst/>
              </a:prstGeom>
              <a:noFill/>
              <a:ln w="9525">
                <a:noFill/>
              </a:ln>
            </p:spPr>
          </p:pic>
        </p:grpSp>
        <p:grpSp>
          <p:nvGrpSpPr>
            <p:cNvPr id="11305" name="Group 41"/>
            <p:cNvGrpSpPr/>
            <p:nvPr/>
          </p:nvGrpSpPr>
          <p:grpSpPr>
            <a:xfrm>
              <a:off x="3738" y="630"/>
              <a:ext cx="582" cy="102"/>
              <a:chOff x="4230" y="1050"/>
              <a:chExt cx="582" cy="102"/>
            </a:xfrm>
          </p:grpSpPr>
          <p:pic>
            <p:nvPicPr>
              <p:cNvPr id="11306" name="Picture 42"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11307" name="Picture 43"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11308" name="Picture 44"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11309" name="Picture 45"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11310" name="Picture 46"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11311" name="Picture 47"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sp>
        <p:nvSpPr>
          <p:cNvPr id="11312" name="AutoShape 4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13" name="AutoShape 4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14" name="AutoShape 5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15" name="Rectangle 51"/>
          <p:cNvSpPr>
            <a:spLocks noRot="1"/>
          </p:cNvSpPr>
          <p:nvPr/>
        </p:nvSpPr>
        <p:spPr>
          <a:xfrm>
            <a:off x="3348038" y="323850"/>
            <a:ext cx="1811337" cy="427038"/>
          </a:xfrm>
          <a:prstGeom prst="rect">
            <a:avLst/>
          </a:prstGeom>
          <a:noFill/>
          <a:ln w="9525">
            <a:noFill/>
          </a:ln>
        </p:spPr>
        <p:txBody>
          <a:bodyPr lIns="18000" tIns="0" rIns="18000" bIns="0" anchor="ctr" anchorCtr="0">
            <a:spAutoFit/>
          </a:bodyPr>
          <a:lstStyle/>
          <a:p>
            <a:pPr algn="ctr"/>
            <a:r>
              <a:rPr lang="zh-CN" altLang="en-US" sz="2800" b="1" dirty="0">
                <a:solidFill>
                  <a:srgbClr val="6600CC"/>
                </a:solidFill>
                <a:latin typeface="Times New Roman" panose="02020603050405020304" pitchFamily="18" charset="0"/>
                <a:ea typeface="宋体" panose="02010600030101010101" pitchFamily="2" charset="-122"/>
              </a:rPr>
              <a:t>光敏电阻</a:t>
            </a:r>
            <a:r>
              <a:rPr lang="zh-CN" altLang="en-US" sz="2800" dirty="0">
                <a:solidFill>
                  <a:srgbClr val="6600CC"/>
                </a:solidFill>
                <a:latin typeface="Times New Roman" panose="02020603050405020304" pitchFamily="18" charset="0"/>
                <a:ea typeface="宋体" panose="02010600030101010101" pitchFamily="2" charset="-122"/>
              </a:rPr>
              <a:t> </a:t>
            </a:r>
          </a:p>
        </p:txBody>
      </p:sp>
      <p:sp>
        <p:nvSpPr>
          <p:cNvPr id="11316" name="Rectangle 52"/>
          <p:cNvSpPr>
            <a:spLocks noRot="1"/>
          </p:cNvSpPr>
          <p:nvPr/>
        </p:nvSpPr>
        <p:spPr>
          <a:xfrm>
            <a:off x="785813" y="1133475"/>
            <a:ext cx="3200400" cy="427038"/>
          </a:xfrm>
          <a:prstGeom prst="rect">
            <a:avLst/>
          </a:prstGeom>
          <a:noFill/>
          <a:ln w="9525">
            <a:noFill/>
          </a:ln>
        </p:spPr>
        <p:txBody>
          <a:bodyPr lIns="18000" tIns="0" rIns="18000" bIns="0" anchor="ctr" anchorCtr="0">
            <a:spAutoFit/>
          </a:bodyPr>
          <a:lstStyle/>
          <a:p>
            <a:pPr marL="342900" indent="-342900">
              <a:spcBef>
                <a:spcPct val="20000"/>
              </a:spcBef>
            </a:pPr>
            <a:r>
              <a:rPr lang="en-US" altLang="zh-CN" sz="2800" b="1" dirty="0">
                <a:solidFill>
                  <a:srgbClr val="0000FF"/>
                </a:solidFill>
                <a:latin typeface="Times New Roman" panose="02020603050405020304" pitchFamily="18" charset="0"/>
                <a:ea typeface="华文中宋" panose="02010600040101010101" pitchFamily="2" charset="-122"/>
              </a:rPr>
              <a:t>2</a:t>
            </a:r>
            <a:r>
              <a:rPr lang="zh-CN" altLang="en-US" sz="2800" b="1" dirty="0">
                <a:solidFill>
                  <a:srgbClr val="0000FF"/>
                </a:solidFill>
                <a:latin typeface="Times New Roman" panose="02020603050405020304" pitchFamily="18" charset="0"/>
                <a:ea typeface="华文中宋" panose="02010600040101010101" pitchFamily="2" charset="-122"/>
              </a:rPr>
              <a:t>、</a:t>
            </a:r>
            <a:r>
              <a:rPr lang="zh-CN" altLang="en-US" sz="2800" b="1" dirty="0">
                <a:solidFill>
                  <a:srgbClr val="0000FF"/>
                </a:solidFill>
                <a:latin typeface="华文中宋" panose="02010600040101010101" pitchFamily="2" charset="-122"/>
                <a:ea typeface="华文中宋" panose="02010600040101010101" pitchFamily="2" charset="-122"/>
              </a:rPr>
              <a:t>光敏电阻应用</a:t>
            </a:r>
          </a:p>
        </p:txBody>
      </p:sp>
      <p:sp>
        <p:nvSpPr>
          <p:cNvPr id="11317" name="Text Box 53"/>
          <p:cNvSpPr txBox="1"/>
          <p:nvPr/>
        </p:nvSpPr>
        <p:spPr>
          <a:xfrm>
            <a:off x="673100" y="1719263"/>
            <a:ext cx="3232150" cy="519112"/>
          </a:xfrm>
          <a:prstGeom prst="rect">
            <a:avLst/>
          </a:prstGeom>
          <a:noFill/>
          <a:ln w="9525">
            <a:noFill/>
          </a:ln>
        </p:spPr>
        <p:txBody>
          <a:bodyPr anchor="t" anchorCtr="0">
            <a:spAutoFit/>
          </a:bodyPr>
          <a:lstStyle/>
          <a:p>
            <a:pPr>
              <a:spcBef>
                <a:spcPct val="50000"/>
              </a:spcBef>
            </a:pPr>
            <a:r>
              <a:rPr lang="en-US" altLang="zh-CN" sz="2800" b="1" dirty="0">
                <a:solidFill>
                  <a:srgbClr val="0000FF"/>
                </a:solidFill>
                <a:latin typeface="Times New Roman" panose="02020603050405020304" pitchFamily="18" charset="0"/>
                <a:ea typeface="华文中宋" panose="02010600040101010101" pitchFamily="2" charset="-122"/>
              </a:rPr>
              <a:t>(2)</a:t>
            </a:r>
            <a:r>
              <a:rPr lang="zh-CN" altLang="en-US" sz="2800" b="1" dirty="0">
                <a:solidFill>
                  <a:srgbClr val="0000FF"/>
                </a:solidFill>
                <a:latin typeface="Times New Roman" panose="02020603050405020304" pitchFamily="18" charset="0"/>
                <a:ea typeface="华文中宋" panose="02010600040101010101" pitchFamily="2" charset="-122"/>
              </a:rPr>
              <a:t>天明报知装置</a:t>
            </a:r>
          </a:p>
        </p:txBody>
      </p:sp>
      <p:pic>
        <p:nvPicPr>
          <p:cNvPr id="57398" name="Picture 54" descr="15-14"/>
          <p:cNvPicPr>
            <a:picLocks noChangeAspect="1"/>
          </p:cNvPicPr>
          <p:nvPr/>
        </p:nvPicPr>
        <p:blipFill>
          <a:blip r:embed="rId4"/>
          <a:stretch>
            <a:fillRect/>
          </a:stretch>
        </p:blipFill>
        <p:spPr>
          <a:xfrm>
            <a:off x="4965700" y="1268413"/>
            <a:ext cx="2667000" cy="2190750"/>
          </a:xfrm>
          <a:prstGeom prst="rect">
            <a:avLst/>
          </a:prstGeom>
          <a:noFill/>
          <a:ln w="9525">
            <a:noFill/>
          </a:ln>
        </p:spPr>
      </p:pic>
      <p:sp>
        <p:nvSpPr>
          <p:cNvPr id="57399" name="Text Box 55"/>
          <p:cNvSpPr txBox="1"/>
          <p:nvPr/>
        </p:nvSpPr>
        <p:spPr>
          <a:xfrm>
            <a:off x="4437063" y="3698875"/>
            <a:ext cx="4176712" cy="2835275"/>
          </a:xfrm>
          <a:prstGeom prst="rect">
            <a:avLst/>
          </a:prstGeom>
          <a:noFill/>
          <a:ln w="9525">
            <a:noFill/>
          </a:ln>
        </p:spPr>
        <p:txBody>
          <a:bodyPr anchor="t" anchorCtr="0">
            <a:spAutoFit/>
          </a:bodyPr>
          <a:lstStyle/>
          <a:p>
            <a:pPr>
              <a:lnSpc>
                <a:spcPct val="125000"/>
              </a:lnSpc>
              <a:spcBef>
                <a:spcPct val="50000"/>
              </a:spcBef>
            </a:pPr>
            <a:r>
              <a:rPr lang="zh-CN" altLang="en-US" b="1" dirty="0">
                <a:solidFill>
                  <a:srgbClr val="663300"/>
                </a:solidFill>
                <a:latin typeface="Arial" panose="020B0604020202020204" pitchFamily="34" charset="0"/>
                <a:ea typeface="宋体" panose="02010600030101010101" pitchFamily="2" charset="-122"/>
              </a:rPr>
              <a:t>蜂鸣器。蜂鸣器内装有发声电路，外边有两极引线，一根负极，一根正极。使用时正极接电池正极，负极接电池负极。当有电流通过时，能发出悦耳的蜂鸣声。</a:t>
            </a:r>
          </a:p>
        </p:txBody>
      </p:sp>
      <p:pic>
        <p:nvPicPr>
          <p:cNvPr id="57400" name="Picture 56" descr="15-15"/>
          <p:cNvPicPr>
            <a:picLocks noChangeAspect="1"/>
          </p:cNvPicPr>
          <p:nvPr/>
        </p:nvPicPr>
        <p:blipFill>
          <a:blip r:embed="rId5"/>
          <a:stretch>
            <a:fillRect/>
          </a:stretch>
        </p:blipFill>
        <p:spPr>
          <a:xfrm>
            <a:off x="881063" y="2497138"/>
            <a:ext cx="2667000" cy="1876425"/>
          </a:xfrm>
          <a:prstGeom prst="rect">
            <a:avLst/>
          </a:prstGeom>
          <a:noFill/>
          <a:ln w="9525">
            <a:noFill/>
          </a:ln>
        </p:spPr>
      </p:pic>
      <p:sp>
        <p:nvSpPr>
          <p:cNvPr id="57401" name="Text Box 57"/>
          <p:cNvSpPr txBox="1"/>
          <p:nvPr/>
        </p:nvSpPr>
        <p:spPr>
          <a:xfrm>
            <a:off x="925513" y="4508500"/>
            <a:ext cx="2925762" cy="1692275"/>
          </a:xfrm>
          <a:prstGeom prst="rect">
            <a:avLst/>
          </a:prstGeom>
          <a:noFill/>
          <a:ln w="9525">
            <a:noFill/>
          </a:ln>
        </p:spPr>
        <p:txBody>
          <a:bodyPr anchor="t" anchorCtr="0">
            <a:spAutoFit/>
          </a:bodyPr>
          <a:lstStyle/>
          <a:p>
            <a:pPr>
              <a:lnSpc>
                <a:spcPct val="125000"/>
              </a:lnSpc>
              <a:spcBef>
                <a:spcPct val="50000"/>
              </a:spcBef>
            </a:pPr>
            <a:r>
              <a:rPr lang="zh-CN" altLang="en-US" sz="2800" b="1" dirty="0">
                <a:solidFill>
                  <a:srgbClr val="0000FF"/>
                </a:solidFill>
                <a:latin typeface="Times New Roman" panose="02020603050405020304" pitchFamily="18" charset="0"/>
                <a:ea typeface="华文中宋" panose="02010600040101010101" pitchFamily="2" charset="-122"/>
              </a:rPr>
              <a:t>早晨天明时，蜂鸣器就会自动发声。</a:t>
            </a:r>
          </a:p>
        </p:txBody>
      </p:sp>
      <p:sp>
        <p:nvSpPr>
          <p:cNvPr id="11322" name="AutoShape 58">
            <a:hlinkClick r:id="rId6" action="ppaction://hlinksldjump"/>
          </p:cNvPr>
          <p:cNvSpPr/>
          <p:nvPr/>
        </p:nvSpPr>
        <p:spPr>
          <a:xfrm>
            <a:off x="8351838" y="2889250"/>
            <a:ext cx="269875" cy="179388"/>
          </a:xfrm>
          <a:prstGeom prst="actionButtonBackPrevious">
            <a:avLst/>
          </a:prstGeom>
          <a:solidFill>
            <a:schemeClr val="accent1"/>
          </a:solidFill>
          <a:ln w="9525">
            <a:noFill/>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7400"/>
                                        </p:tgtEl>
                                        <p:attrNameLst>
                                          <p:attrName>style.visibility</p:attrName>
                                        </p:attrNameLst>
                                      </p:cBhvr>
                                      <p:to>
                                        <p:strVal val="visible"/>
                                      </p:to>
                                    </p:set>
                                    <p:animEffect transition="in" filter="blinds(horizontal)">
                                      <p:cBhvr>
                                        <p:cTn id="7" dur="500"/>
                                        <p:tgtEl>
                                          <p:spTgt spid="5740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98"/>
                                        </p:tgtEl>
                                        <p:attrNameLst>
                                          <p:attrName>style.visibility</p:attrName>
                                        </p:attrNameLst>
                                      </p:cBhvr>
                                      <p:to>
                                        <p:strVal val="visible"/>
                                      </p:to>
                                    </p:set>
                                    <p:animEffect transition="in" filter="blinds(horizontal)">
                                      <p:cBhvr>
                                        <p:cTn id="12" dur="500"/>
                                        <p:tgtEl>
                                          <p:spTgt spid="5739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7399"/>
                                        </p:tgtEl>
                                        <p:attrNameLst>
                                          <p:attrName>style.visibility</p:attrName>
                                        </p:attrNameLst>
                                      </p:cBhvr>
                                      <p:to>
                                        <p:strVal val="visible"/>
                                      </p:to>
                                    </p:set>
                                    <p:animEffect transition="in" filter="blinds(horizontal)">
                                      <p:cBhvr>
                                        <p:cTn id="17" dur="500"/>
                                        <p:tgtEl>
                                          <p:spTgt spid="5739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7401"/>
                                        </p:tgtEl>
                                        <p:attrNameLst>
                                          <p:attrName>style.visibility</p:attrName>
                                        </p:attrNameLst>
                                      </p:cBhvr>
                                      <p:to>
                                        <p:strVal val="visible"/>
                                      </p:to>
                                    </p:set>
                                    <p:animEffect transition="in" filter="blinds(horizontal)">
                                      <p:cBhvr>
                                        <p:cTn id="22" dur="500"/>
                                        <p:tgtEl>
                                          <p:spTgt spid="574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99" grpId="0"/>
      <p:bldP spid="57401"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5234" name="Rectangle 2"/>
          <p:cNvSpPr>
            <a:spLocks noGrp="1" noChangeArrowheads="1"/>
          </p:cNvSpPr>
          <p:nvPr>
            <p:ph type="ctrTitle"/>
          </p:nvPr>
        </p:nvSpPr>
        <p:spPr>
          <a:xfrm>
            <a:off x="1143000" y="152400"/>
            <a:ext cx="7229475"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sp>
        <p:nvSpPr>
          <p:cNvPr id="95235" name="Rectangle 3"/>
          <p:cNvSpPr>
            <a:spLocks noGrp="1" noChangeArrowheads="1"/>
          </p:cNvSpPr>
          <p:nvPr>
            <p:ph type="subTitle" idx="1"/>
          </p:nvPr>
        </p:nvSpPr>
        <p:spPr>
          <a:xfrm>
            <a:off x="251460" y="990600"/>
            <a:ext cx="3573463" cy="6096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14.5.1   </a:t>
            </a:r>
            <a:r>
              <a:rPr kumimoji="1" lang="zh-CN" altLang="en-US" sz="3200" b="1" i="0" u="none" strike="noStrike" kern="0" cap="none" spc="0" normalizeH="0" baseline="0" noProof="0" dirty="0">
                <a:ln>
                  <a:noFill/>
                </a:ln>
                <a:solidFill>
                  <a:srgbClr val="000099"/>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基本结构</a:t>
            </a:r>
          </a:p>
        </p:txBody>
      </p:sp>
      <p:grpSp>
        <p:nvGrpSpPr>
          <p:cNvPr id="69636" name="Group 4"/>
          <p:cNvGrpSpPr/>
          <p:nvPr/>
        </p:nvGrpSpPr>
        <p:grpSpPr>
          <a:xfrm flipV="1">
            <a:off x="2195513" y="909638"/>
            <a:ext cx="4716462" cy="44450"/>
            <a:chOff x="672" y="672"/>
            <a:chExt cx="4038" cy="102"/>
          </a:xfrm>
        </p:grpSpPr>
        <p:pic>
          <p:nvPicPr>
            <p:cNvPr id="69637"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69638"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69639"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69640"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69641"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69642"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69643"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69644"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69645"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69646"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69647"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69648"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69649" name="Group 17"/>
            <p:cNvGrpSpPr/>
            <p:nvPr/>
          </p:nvGrpSpPr>
          <p:grpSpPr>
            <a:xfrm>
              <a:off x="1824" y="672"/>
              <a:ext cx="2886" cy="102"/>
              <a:chOff x="2298" y="3606"/>
              <a:chExt cx="2886" cy="102"/>
            </a:xfrm>
          </p:grpSpPr>
          <p:pic>
            <p:nvPicPr>
              <p:cNvPr id="69650"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69651"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69652"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69653"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69654"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69655"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69656"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69657"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69658"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69659"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69660"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69661"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69662"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69663"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69664"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69665"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69666"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69667"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69668"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69669"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69670"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69671"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69672"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69673"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69674"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69675"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69676"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69677"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69678"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69679"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69740" name="AutoShape 13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1" name="AutoShape 13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69742" name="AutoShape 13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0492" name="Text Box 12"/>
          <p:cNvSpPr txBox="1"/>
          <p:nvPr/>
        </p:nvSpPr>
        <p:spPr>
          <a:xfrm>
            <a:off x="913765" y="1762125"/>
            <a:ext cx="2514600" cy="460375"/>
          </a:xfrm>
          <a:prstGeom prst="rect">
            <a:avLst/>
          </a:prstGeom>
          <a:noFill/>
          <a:ln w="9525">
            <a:noFill/>
          </a:ln>
        </p:spPr>
        <p:txBody>
          <a:bodyPr wrap="square" anchor="ctr" anchorCtr="0">
            <a:spAutoFit/>
          </a:bodyPr>
          <a:lstStyle/>
          <a:p>
            <a:pPr algn="just" eaLnBrk="1" hangingPunct="1"/>
            <a:r>
              <a:rPr lang="en-US" altLang="zh-CN">
                <a:solidFill>
                  <a:srgbClr val="C00000"/>
                </a:solidFill>
                <a:latin typeface="Times New Roman" panose="02020603050405020304" pitchFamily="18" charset="0"/>
              </a:rPr>
              <a:t>(2) PNP </a:t>
            </a:r>
            <a:r>
              <a:rPr lang="zh-CN" altLang="en-US" dirty="0">
                <a:solidFill>
                  <a:srgbClr val="C00000"/>
                </a:solidFill>
                <a:latin typeface="Times New Roman" panose="02020603050405020304" pitchFamily="18" charset="0"/>
              </a:rPr>
              <a:t>型晶体管</a:t>
            </a:r>
          </a:p>
        </p:txBody>
      </p:sp>
      <p:grpSp>
        <p:nvGrpSpPr>
          <p:cNvPr id="3" name="Group 34"/>
          <p:cNvGrpSpPr/>
          <p:nvPr/>
        </p:nvGrpSpPr>
        <p:grpSpPr>
          <a:xfrm>
            <a:off x="831850" y="2105025"/>
            <a:ext cx="2155825" cy="3340100"/>
            <a:chOff x="10" y="9"/>
            <a:chExt cx="1358" cy="2104"/>
          </a:xfrm>
        </p:grpSpPr>
        <p:sp>
          <p:nvSpPr>
            <p:cNvPr id="24611" name="Line 35"/>
            <p:cNvSpPr/>
            <p:nvPr/>
          </p:nvSpPr>
          <p:spPr>
            <a:xfrm>
              <a:off x="552" y="624"/>
              <a:ext cx="0" cy="384"/>
            </a:xfrm>
            <a:prstGeom prst="line">
              <a:avLst/>
            </a:prstGeom>
            <a:ln w="38100" cap="flat" cmpd="sng">
              <a:solidFill>
                <a:schemeClr val="tx1"/>
              </a:solidFill>
              <a:prstDash val="solid"/>
              <a:headEnd type="none" w="med" len="med"/>
              <a:tailEnd type="none" w="med" len="med"/>
            </a:ln>
          </p:spPr>
        </p:sp>
        <p:sp>
          <p:nvSpPr>
            <p:cNvPr id="24612" name="Line 36"/>
            <p:cNvSpPr/>
            <p:nvPr/>
          </p:nvSpPr>
          <p:spPr>
            <a:xfrm flipV="1">
              <a:off x="552" y="624"/>
              <a:ext cx="288" cy="144"/>
            </a:xfrm>
            <a:prstGeom prst="line">
              <a:avLst/>
            </a:prstGeom>
            <a:ln w="38100" cap="flat" cmpd="sng">
              <a:solidFill>
                <a:schemeClr val="tx1"/>
              </a:solidFill>
              <a:prstDash val="solid"/>
              <a:headEnd type="none" w="med" len="med"/>
              <a:tailEnd type="none" w="med" len="med"/>
            </a:ln>
          </p:spPr>
        </p:sp>
        <p:sp>
          <p:nvSpPr>
            <p:cNvPr id="24613" name="Line 37"/>
            <p:cNvSpPr/>
            <p:nvPr/>
          </p:nvSpPr>
          <p:spPr>
            <a:xfrm rot="-290321" flipH="1" flipV="1">
              <a:off x="551" y="815"/>
              <a:ext cx="289" cy="241"/>
            </a:xfrm>
            <a:prstGeom prst="line">
              <a:avLst/>
            </a:prstGeom>
            <a:ln w="38100" cap="flat" cmpd="sng">
              <a:solidFill>
                <a:schemeClr val="tx1"/>
              </a:solidFill>
              <a:prstDash val="solid"/>
              <a:headEnd type="none" w="med" len="med"/>
              <a:tailEnd type="stealth" w="med" len="lg"/>
            </a:ln>
          </p:spPr>
        </p:sp>
        <p:sp>
          <p:nvSpPr>
            <p:cNvPr id="24614" name="Line 38"/>
            <p:cNvSpPr/>
            <p:nvPr/>
          </p:nvSpPr>
          <p:spPr>
            <a:xfrm flipV="1">
              <a:off x="840" y="192"/>
              <a:ext cx="0" cy="432"/>
            </a:xfrm>
            <a:prstGeom prst="line">
              <a:avLst/>
            </a:prstGeom>
            <a:ln w="38100" cap="flat" cmpd="sng">
              <a:solidFill>
                <a:schemeClr val="tx1"/>
              </a:solidFill>
              <a:prstDash val="solid"/>
              <a:headEnd type="none" w="med" len="med"/>
              <a:tailEnd type="none" w="med" len="med"/>
            </a:ln>
          </p:spPr>
        </p:sp>
        <p:sp>
          <p:nvSpPr>
            <p:cNvPr id="24615" name="Line 39"/>
            <p:cNvSpPr/>
            <p:nvPr/>
          </p:nvSpPr>
          <p:spPr>
            <a:xfrm>
              <a:off x="840" y="1056"/>
              <a:ext cx="0" cy="387"/>
            </a:xfrm>
            <a:prstGeom prst="line">
              <a:avLst/>
            </a:prstGeom>
            <a:ln w="38100" cap="flat" cmpd="sng">
              <a:solidFill>
                <a:schemeClr val="tx1"/>
              </a:solidFill>
              <a:prstDash val="solid"/>
              <a:headEnd type="none" w="med" len="med"/>
              <a:tailEnd type="none" w="med" len="med"/>
            </a:ln>
          </p:spPr>
        </p:sp>
        <p:sp>
          <p:nvSpPr>
            <p:cNvPr id="24616" name="Line 40"/>
            <p:cNvSpPr/>
            <p:nvPr/>
          </p:nvSpPr>
          <p:spPr>
            <a:xfrm flipH="1">
              <a:off x="168" y="816"/>
              <a:ext cx="384" cy="0"/>
            </a:xfrm>
            <a:prstGeom prst="line">
              <a:avLst/>
            </a:prstGeom>
            <a:ln w="38100" cap="flat" cmpd="sng">
              <a:solidFill>
                <a:schemeClr val="tx1"/>
              </a:solidFill>
              <a:prstDash val="solid"/>
              <a:headEnd type="none" w="med" len="med"/>
              <a:tailEnd type="none" w="med" len="med"/>
            </a:ln>
          </p:spPr>
        </p:sp>
        <p:sp>
          <p:nvSpPr>
            <p:cNvPr id="24617" name="Text Box 41"/>
            <p:cNvSpPr txBox="1"/>
            <p:nvPr/>
          </p:nvSpPr>
          <p:spPr>
            <a:xfrm>
              <a:off x="533" y="1919"/>
              <a:ext cx="229" cy="194"/>
            </a:xfrm>
            <a:prstGeom prst="rect">
              <a:avLst/>
            </a:prstGeom>
            <a:noFill/>
            <a:ln w="9525">
              <a:noFill/>
            </a:ln>
          </p:spPr>
          <p:txBody>
            <a:bodyPr wrap="none" anchor="ctr" anchorCtr="0">
              <a:spAutoFit/>
            </a:bodyPr>
            <a:lstStyle/>
            <a:p>
              <a:pPr algn="ctr" eaLnBrk="1" hangingPunct="1">
                <a:spcBef>
                  <a:spcPct val="50000"/>
                </a:spcBef>
              </a:pPr>
              <a:r>
                <a:rPr lang="zh-CN" altLang="en-US" sz="1400" b="0" dirty="0">
                  <a:latin typeface="Times New Roman" panose="02020603050405020304" pitchFamily="18" charset="0"/>
                </a:rPr>
                <a:t>　</a:t>
              </a:r>
            </a:p>
          </p:txBody>
        </p:sp>
        <p:sp>
          <p:nvSpPr>
            <p:cNvPr id="24618" name="Text Box 42"/>
            <p:cNvSpPr txBox="1"/>
            <p:nvPr/>
          </p:nvSpPr>
          <p:spPr>
            <a:xfrm>
              <a:off x="847" y="9"/>
              <a:ext cx="229" cy="194"/>
            </a:xfrm>
            <a:prstGeom prst="rect">
              <a:avLst/>
            </a:prstGeom>
            <a:noFill/>
            <a:ln w="9525">
              <a:noFill/>
            </a:ln>
          </p:spPr>
          <p:txBody>
            <a:bodyPr wrap="none" anchor="ctr" anchorCtr="0">
              <a:spAutoFit/>
            </a:bodyPr>
            <a:lstStyle/>
            <a:p>
              <a:pPr algn="ctr" eaLnBrk="1" hangingPunct="1"/>
              <a:r>
                <a:rPr lang="zh-CN" altLang="en-US" sz="1400" b="0" dirty="0">
                  <a:latin typeface="Times New Roman" panose="02020603050405020304" pitchFamily="18" charset="0"/>
                </a:rPr>
                <a:t>　</a:t>
              </a:r>
            </a:p>
          </p:txBody>
        </p:sp>
        <p:sp>
          <p:nvSpPr>
            <p:cNvPr id="24619" name="Text Box 43"/>
            <p:cNvSpPr txBox="1"/>
            <p:nvPr/>
          </p:nvSpPr>
          <p:spPr>
            <a:xfrm>
              <a:off x="792" y="47"/>
              <a:ext cx="388" cy="252"/>
            </a:xfrm>
            <a:prstGeom prst="rect">
              <a:avLst/>
            </a:prstGeom>
            <a:noFill/>
            <a:ln w="9525">
              <a:noFill/>
            </a:ln>
          </p:spPr>
          <p:txBody>
            <a:bodyPr anchor="ctr" anchorCtr="0">
              <a:spAutoFit/>
            </a:bodyPr>
            <a:lstStyle/>
            <a:p>
              <a:pPr algn="ctr" eaLnBrk="1" hangingPunct="1"/>
              <a:r>
                <a:rPr lang="en-US" altLang="zh-CN" sz="2000">
                  <a:solidFill>
                    <a:srgbClr val="0000FF"/>
                  </a:solidFill>
                  <a:latin typeface="Times New Roman" panose="02020603050405020304" pitchFamily="18" charset="0"/>
                </a:rPr>
                <a:t>C</a:t>
              </a:r>
              <a:endParaRPr lang="en-US" altLang="zh-CN" sz="2000">
                <a:latin typeface="Times New Roman" panose="02020603050405020304" pitchFamily="18" charset="0"/>
              </a:endParaRPr>
            </a:p>
          </p:txBody>
        </p:sp>
        <p:sp>
          <p:nvSpPr>
            <p:cNvPr id="24620" name="Text Box 44"/>
            <p:cNvSpPr txBox="1"/>
            <p:nvPr/>
          </p:nvSpPr>
          <p:spPr>
            <a:xfrm>
              <a:off x="10" y="883"/>
              <a:ext cx="224" cy="252"/>
            </a:xfrm>
            <a:prstGeom prst="rect">
              <a:avLst/>
            </a:prstGeom>
            <a:noFill/>
            <a:ln w="9525">
              <a:noFill/>
            </a:ln>
          </p:spPr>
          <p:txBody>
            <a:bodyPr wrap="none" anchor="ctr" anchorCtr="0">
              <a:spAutoFit/>
            </a:bodyPr>
            <a:lstStyle/>
            <a:p>
              <a:pPr algn="ctr" eaLnBrk="1" hangingPunct="1"/>
              <a:r>
                <a:rPr lang="en-US" altLang="zh-CN" sz="2000">
                  <a:solidFill>
                    <a:srgbClr val="0000FF"/>
                  </a:solidFill>
                  <a:latin typeface="Times New Roman" panose="02020603050405020304" pitchFamily="18" charset="0"/>
                </a:rPr>
                <a:t>B</a:t>
              </a:r>
              <a:endParaRPr lang="en-US" altLang="zh-CN" sz="2000" b="0">
                <a:solidFill>
                  <a:srgbClr val="0000FF"/>
                </a:solidFill>
                <a:latin typeface="Times New Roman" panose="02020603050405020304" pitchFamily="18" charset="0"/>
              </a:endParaRPr>
            </a:p>
          </p:txBody>
        </p:sp>
        <p:sp>
          <p:nvSpPr>
            <p:cNvPr id="24621" name="Text Box 45"/>
            <p:cNvSpPr txBox="1"/>
            <p:nvPr/>
          </p:nvSpPr>
          <p:spPr>
            <a:xfrm>
              <a:off x="874" y="1363"/>
              <a:ext cx="224" cy="252"/>
            </a:xfrm>
            <a:prstGeom prst="rect">
              <a:avLst/>
            </a:prstGeom>
            <a:noFill/>
            <a:ln w="9525">
              <a:noFill/>
            </a:ln>
          </p:spPr>
          <p:txBody>
            <a:bodyPr wrap="none" anchor="ctr" anchorCtr="0">
              <a:spAutoFit/>
            </a:bodyPr>
            <a:lstStyle/>
            <a:p>
              <a:pPr algn="ctr" eaLnBrk="1" hangingPunct="1"/>
              <a:r>
                <a:rPr lang="en-US" altLang="zh-CN" sz="2000">
                  <a:solidFill>
                    <a:srgbClr val="0000FF"/>
                  </a:solidFill>
                  <a:latin typeface="Times New Roman" panose="02020603050405020304" pitchFamily="18" charset="0"/>
                </a:rPr>
                <a:t>E</a:t>
              </a:r>
              <a:endParaRPr lang="en-US" altLang="zh-CN" sz="2000">
                <a:latin typeface="Times New Roman" panose="02020603050405020304" pitchFamily="18" charset="0"/>
              </a:endParaRPr>
            </a:p>
          </p:txBody>
        </p:sp>
        <p:sp>
          <p:nvSpPr>
            <p:cNvPr id="24622" name="Oval 46"/>
            <p:cNvSpPr/>
            <p:nvPr/>
          </p:nvSpPr>
          <p:spPr>
            <a:xfrm>
              <a:off x="72" y="768"/>
              <a:ext cx="96" cy="96"/>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23" name="Oval 47"/>
            <p:cNvSpPr/>
            <p:nvPr/>
          </p:nvSpPr>
          <p:spPr>
            <a:xfrm>
              <a:off x="792" y="144"/>
              <a:ext cx="96" cy="96"/>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24" name="Oval 48"/>
            <p:cNvSpPr/>
            <p:nvPr/>
          </p:nvSpPr>
          <p:spPr>
            <a:xfrm>
              <a:off x="792" y="1440"/>
              <a:ext cx="96" cy="96"/>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25" name="Text Box 49"/>
            <p:cNvSpPr txBox="1"/>
            <p:nvPr/>
          </p:nvSpPr>
          <p:spPr>
            <a:xfrm>
              <a:off x="850" y="672"/>
              <a:ext cx="224" cy="252"/>
            </a:xfrm>
            <a:prstGeom prst="rect">
              <a:avLst/>
            </a:prstGeom>
            <a:noFill/>
            <a:ln w="9525">
              <a:noFill/>
            </a:ln>
          </p:spPr>
          <p:txBody>
            <a:bodyPr wrap="none">
              <a:spAutoFit/>
            </a:bodyPr>
            <a:lstStyle/>
            <a:p>
              <a:pPr algn="ctr" eaLnBrk="1" hangingPunct="1"/>
              <a:r>
                <a:rPr lang="en-US" altLang="zh-CN" sz="2000">
                  <a:solidFill>
                    <a:schemeClr val="accent2"/>
                  </a:solidFill>
                  <a:latin typeface="Times New Roman" panose="02020603050405020304" pitchFamily="18" charset="0"/>
                </a:rPr>
                <a:t>T</a:t>
              </a:r>
            </a:p>
          </p:txBody>
        </p:sp>
        <p:sp>
          <p:nvSpPr>
            <p:cNvPr id="24626" name="Text Box 50"/>
            <p:cNvSpPr txBox="1"/>
            <p:nvPr/>
          </p:nvSpPr>
          <p:spPr>
            <a:xfrm>
              <a:off x="456" y="1632"/>
              <a:ext cx="912" cy="252"/>
            </a:xfrm>
            <a:prstGeom prst="rect">
              <a:avLst/>
            </a:prstGeom>
            <a:noFill/>
            <a:ln w="9525">
              <a:noFill/>
            </a:ln>
          </p:spPr>
          <p:txBody>
            <a:bodyPr>
              <a:spAutoFit/>
            </a:bodyPr>
            <a:lstStyle/>
            <a:p>
              <a:pPr algn="ctr" eaLnBrk="1" hangingPunct="1">
                <a:spcBef>
                  <a:spcPct val="50000"/>
                </a:spcBef>
              </a:pPr>
              <a:r>
                <a:rPr lang="zh-CN" altLang="en-US" sz="2000" dirty="0">
                  <a:latin typeface="Times New Roman" panose="02020603050405020304" pitchFamily="18" charset="0"/>
                </a:rPr>
                <a:t>符号</a:t>
              </a:r>
            </a:p>
          </p:txBody>
        </p:sp>
      </p:grpSp>
      <p:sp>
        <p:nvSpPr>
          <p:cNvPr id="21506" name="Text Box 2"/>
          <p:cNvSpPr txBox="1"/>
          <p:nvPr/>
        </p:nvSpPr>
        <p:spPr>
          <a:xfrm>
            <a:off x="7499350" y="1865313"/>
            <a:ext cx="958850" cy="400050"/>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集电区</a:t>
            </a:r>
          </a:p>
        </p:txBody>
      </p:sp>
      <p:sp>
        <p:nvSpPr>
          <p:cNvPr id="21507" name="Text Box 3"/>
          <p:cNvSpPr txBox="1"/>
          <p:nvPr/>
        </p:nvSpPr>
        <p:spPr>
          <a:xfrm>
            <a:off x="7573963" y="2657475"/>
            <a:ext cx="958850" cy="400050"/>
          </a:xfrm>
          <a:prstGeom prst="rect">
            <a:avLst/>
          </a:prstGeom>
          <a:noFill/>
          <a:ln w="9525">
            <a:noFill/>
          </a:ln>
        </p:spPr>
        <p:txBody>
          <a:bodyPr wrap="none" anchor="ctr" anchorCtr="0">
            <a:spAutoFit/>
          </a:bodyPr>
          <a:lstStyle/>
          <a:p>
            <a:pPr algn="ctr" eaLnBrk="1" hangingPunct="1"/>
            <a:r>
              <a:rPr lang="zh-CN" altLang="en-US" sz="2000" dirty="0">
                <a:solidFill>
                  <a:srgbClr val="FF0000"/>
                </a:solidFill>
                <a:latin typeface="Times New Roman" panose="02020603050405020304" pitchFamily="18" charset="0"/>
              </a:rPr>
              <a:t>集电结</a:t>
            </a:r>
            <a:endParaRPr lang="zh-CN" altLang="en-US" sz="1400" dirty="0">
              <a:latin typeface="Times New Roman" panose="02020603050405020304" pitchFamily="18" charset="0"/>
            </a:endParaRPr>
          </a:p>
        </p:txBody>
      </p:sp>
      <p:sp>
        <p:nvSpPr>
          <p:cNvPr id="21508" name="Text Box 4"/>
          <p:cNvSpPr txBox="1"/>
          <p:nvPr/>
        </p:nvSpPr>
        <p:spPr>
          <a:xfrm>
            <a:off x="7626350" y="3298825"/>
            <a:ext cx="700088" cy="400050"/>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基区</a:t>
            </a:r>
            <a:endParaRPr lang="zh-CN" altLang="en-US" sz="2000" b="0" dirty="0">
              <a:latin typeface="Times New Roman" panose="02020603050405020304" pitchFamily="18" charset="0"/>
            </a:endParaRPr>
          </a:p>
        </p:txBody>
      </p:sp>
      <p:sp>
        <p:nvSpPr>
          <p:cNvPr id="21509" name="Text Box 5"/>
          <p:cNvSpPr txBox="1"/>
          <p:nvPr/>
        </p:nvSpPr>
        <p:spPr>
          <a:xfrm>
            <a:off x="7570788" y="4029075"/>
            <a:ext cx="958850" cy="400050"/>
          </a:xfrm>
          <a:prstGeom prst="rect">
            <a:avLst/>
          </a:prstGeom>
          <a:noFill/>
          <a:ln w="9525">
            <a:noFill/>
          </a:ln>
        </p:spPr>
        <p:txBody>
          <a:bodyPr wrap="none" anchor="ctr" anchorCtr="0">
            <a:spAutoFit/>
          </a:bodyPr>
          <a:lstStyle/>
          <a:p>
            <a:pPr algn="ctr" eaLnBrk="1" hangingPunct="1"/>
            <a:r>
              <a:rPr lang="zh-CN" altLang="en-US" sz="2000" dirty="0">
                <a:solidFill>
                  <a:srgbClr val="FF0000"/>
                </a:solidFill>
                <a:latin typeface="Times New Roman" panose="02020603050405020304" pitchFamily="18" charset="0"/>
              </a:rPr>
              <a:t>发射结</a:t>
            </a:r>
          </a:p>
        </p:txBody>
      </p:sp>
      <p:sp>
        <p:nvSpPr>
          <p:cNvPr id="21510" name="Text Box 6"/>
          <p:cNvSpPr txBox="1"/>
          <p:nvPr/>
        </p:nvSpPr>
        <p:spPr>
          <a:xfrm>
            <a:off x="7496175" y="4837113"/>
            <a:ext cx="958850" cy="400050"/>
          </a:xfrm>
          <a:prstGeom prst="rect">
            <a:avLst/>
          </a:prstGeom>
          <a:noFill/>
          <a:ln w="9525">
            <a:noFill/>
          </a:ln>
        </p:spPr>
        <p:txBody>
          <a:bodyPr wrap="none" anchor="ctr" anchorCtr="0">
            <a:spAutoFit/>
          </a:bodyPr>
          <a:lstStyle/>
          <a:p>
            <a:pPr algn="ctr" eaLnBrk="1" hangingPunct="1"/>
            <a:r>
              <a:rPr lang="zh-CN" altLang="en-US" sz="2000" dirty="0">
                <a:latin typeface="Times New Roman" panose="02020603050405020304" pitchFamily="18" charset="0"/>
              </a:rPr>
              <a:t>发射区</a:t>
            </a:r>
            <a:endParaRPr lang="zh-CN" altLang="en-US" sz="1400" dirty="0">
              <a:latin typeface="Times New Roman" panose="02020603050405020304" pitchFamily="18" charset="0"/>
            </a:endParaRPr>
          </a:p>
        </p:txBody>
      </p:sp>
      <p:sp>
        <p:nvSpPr>
          <p:cNvPr id="21511" name="Line 7"/>
          <p:cNvSpPr/>
          <p:nvPr/>
        </p:nvSpPr>
        <p:spPr>
          <a:xfrm flipV="1">
            <a:off x="6283325" y="2171700"/>
            <a:ext cx="1219200" cy="609600"/>
          </a:xfrm>
          <a:prstGeom prst="line">
            <a:avLst/>
          </a:prstGeom>
          <a:ln w="9525" cap="flat" cmpd="sng">
            <a:solidFill>
              <a:schemeClr val="tx1"/>
            </a:solidFill>
            <a:prstDash val="solid"/>
            <a:headEnd type="none" w="med" len="med"/>
            <a:tailEnd type="none" w="med" len="med"/>
          </a:ln>
        </p:spPr>
      </p:sp>
      <p:sp>
        <p:nvSpPr>
          <p:cNvPr id="21512" name="Line 8"/>
          <p:cNvSpPr/>
          <p:nvPr/>
        </p:nvSpPr>
        <p:spPr>
          <a:xfrm flipV="1">
            <a:off x="6283325" y="3086100"/>
            <a:ext cx="1143000" cy="152400"/>
          </a:xfrm>
          <a:prstGeom prst="line">
            <a:avLst/>
          </a:prstGeom>
          <a:ln w="9525" cap="flat" cmpd="sng">
            <a:solidFill>
              <a:schemeClr val="tx1"/>
            </a:solidFill>
            <a:prstDash val="solid"/>
            <a:headEnd type="none" w="med" len="med"/>
            <a:tailEnd type="none" w="med" len="med"/>
          </a:ln>
        </p:spPr>
      </p:sp>
      <p:sp>
        <p:nvSpPr>
          <p:cNvPr id="21513" name="Line 9"/>
          <p:cNvSpPr/>
          <p:nvPr/>
        </p:nvSpPr>
        <p:spPr>
          <a:xfrm>
            <a:off x="6283325" y="3467100"/>
            <a:ext cx="1219200" cy="0"/>
          </a:xfrm>
          <a:prstGeom prst="line">
            <a:avLst/>
          </a:prstGeom>
          <a:ln w="9525" cap="flat" cmpd="sng">
            <a:solidFill>
              <a:schemeClr val="tx1"/>
            </a:solidFill>
            <a:prstDash val="solid"/>
            <a:headEnd type="none" w="med" len="med"/>
            <a:tailEnd type="none" w="med" len="med"/>
          </a:ln>
        </p:spPr>
      </p:sp>
      <p:sp>
        <p:nvSpPr>
          <p:cNvPr id="21514" name="Line 10"/>
          <p:cNvSpPr/>
          <p:nvPr/>
        </p:nvSpPr>
        <p:spPr>
          <a:xfrm>
            <a:off x="6359525" y="4000500"/>
            <a:ext cx="1143000" cy="228600"/>
          </a:xfrm>
          <a:prstGeom prst="line">
            <a:avLst/>
          </a:prstGeom>
          <a:ln w="9525" cap="flat" cmpd="sng">
            <a:solidFill>
              <a:schemeClr val="tx1"/>
            </a:solidFill>
            <a:prstDash val="solid"/>
            <a:headEnd type="none" w="med" len="med"/>
            <a:tailEnd type="none" w="med" len="med"/>
          </a:ln>
        </p:spPr>
      </p:sp>
      <p:sp>
        <p:nvSpPr>
          <p:cNvPr id="21515" name="Line 11"/>
          <p:cNvSpPr/>
          <p:nvPr/>
        </p:nvSpPr>
        <p:spPr>
          <a:xfrm>
            <a:off x="6359525" y="4762500"/>
            <a:ext cx="1143000" cy="304800"/>
          </a:xfrm>
          <a:prstGeom prst="line">
            <a:avLst/>
          </a:prstGeom>
          <a:ln w="9525" cap="flat" cmpd="sng">
            <a:solidFill>
              <a:schemeClr val="tx1"/>
            </a:solidFill>
            <a:prstDash val="solid"/>
            <a:headEnd type="none" w="med" len="med"/>
            <a:tailEnd type="none" w="med" len="med"/>
          </a:ln>
        </p:spPr>
      </p:sp>
      <p:sp>
        <p:nvSpPr>
          <p:cNvPr id="24588" name="Line 12"/>
          <p:cNvSpPr/>
          <p:nvPr/>
        </p:nvSpPr>
        <p:spPr>
          <a:xfrm>
            <a:off x="5368925" y="4991100"/>
            <a:ext cx="0" cy="609600"/>
          </a:xfrm>
          <a:prstGeom prst="line">
            <a:avLst/>
          </a:prstGeom>
          <a:ln w="28575" cap="flat" cmpd="sng">
            <a:solidFill>
              <a:schemeClr val="tx1"/>
            </a:solidFill>
            <a:prstDash val="solid"/>
            <a:headEnd type="none" w="med" len="med"/>
            <a:tailEnd type="none" w="med" len="med"/>
          </a:ln>
        </p:spPr>
      </p:sp>
      <p:sp>
        <p:nvSpPr>
          <p:cNvPr id="24589" name="Line 13"/>
          <p:cNvSpPr/>
          <p:nvPr/>
        </p:nvSpPr>
        <p:spPr>
          <a:xfrm flipH="1">
            <a:off x="3844925" y="3619500"/>
            <a:ext cx="685800" cy="0"/>
          </a:xfrm>
          <a:prstGeom prst="line">
            <a:avLst/>
          </a:prstGeom>
          <a:ln w="28575" cap="flat" cmpd="sng">
            <a:solidFill>
              <a:schemeClr val="tx1"/>
            </a:solidFill>
            <a:prstDash val="solid"/>
            <a:headEnd type="none" w="med" len="med"/>
            <a:tailEnd type="none" w="med" len="med"/>
          </a:ln>
        </p:spPr>
      </p:sp>
      <p:sp>
        <p:nvSpPr>
          <p:cNvPr id="24590" name="Line 14"/>
          <p:cNvSpPr/>
          <p:nvPr/>
        </p:nvSpPr>
        <p:spPr>
          <a:xfrm flipV="1">
            <a:off x="5445125" y="1714500"/>
            <a:ext cx="0" cy="609600"/>
          </a:xfrm>
          <a:prstGeom prst="line">
            <a:avLst/>
          </a:prstGeom>
          <a:ln w="28575" cap="flat" cmpd="sng">
            <a:solidFill>
              <a:schemeClr val="tx1"/>
            </a:solidFill>
            <a:prstDash val="solid"/>
            <a:headEnd type="none" w="med" len="med"/>
            <a:tailEnd type="none" w="med" len="med"/>
          </a:ln>
        </p:spPr>
      </p:sp>
      <p:sp>
        <p:nvSpPr>
          <p:cNvPr id="24591" name="Text Box 15"/>
          <p:cNvSpPr txBox="1"/>
          <p:nvPr/>
        </p:nvSpPr>
        <p:spPr>
          <a:xfrm>
            <a:off x="4597400" y="3605213"/>
            <a:ext cx="350838" cy="369887"/>
          </a:xfrm>
          <a:prstGeom prst="rect">
            <a:avLst/>
          </a:prstGeom>
          <a:noFill/>
          <a:ln w="9525">
            <a:noFill/>
          </a:ln>
        </p:spPr>
        <p:txBody>
          <a:bodyPr wrap="none" anchor="ctr" anchorCtr="0">
            <a:spAutoFit/>
          </a:bodyPr>
          <a:lstStyle/>
          <a:p>
            <a:pPr algn="ctr" eaLnBrk="1" hangingPunct="1"/>
            <a:r>
              <a:rPr lang="en-US" altLang="zh-CN" sz="1800" b="0">
                <a:solidFill>
                  <a:srgbClr val="FF00FF"/>
                </a:solidFill>
                <a:latin typeface="Times New Roman" panose="02020603050405020304" pitchFamily="18" charset="0"/>
              </a:rPr>
              <a:t>N</a:t>
            </a:r>
          </a:p>
        </p:txBody>
      </p:sp>
      <p:sp>
        <p:nvSpPr>
          <p:cNvPr id="21520" name="Text Box 16"/>
          <p:cNvSpPr txBox="1"/>
          <p:nvPr/>
        </p:nvSpPr>
        <p:spPr>
          <a:xfrm>
            <a:off x="5465763" y="1331913"/>
            <a:ext cx="1503362" cy="400050"/>
          </a:xfrm>
          <a:prstGeom prst="rect">
            <a:avLst/>
          </a:prstGeom>
          <a:noFill/>
          <a:ln w="9525">
            <a:noFill/>
          </a:ln>
        </p:spPr>
        <p:txBody>
          <a:bodyPr anchor="ctr" anchorCtr="0">
            <a:spAutoFit/>
          </a:bodyPr>
          <a:lstStyle/>
          <a:p>
            <a:pPr algn="ctr" eaLnBrk="1" hangingPunct="1"/>
            <a:r>
              <a:rPr lang="zh-CN" altLang="en-US" sz="2000" dirty="0">
                <a:solidFill>
                  <a:srgbClr val="0000FF"/>
                </a:solidFill>
                <a:latin typeface="Times New Roman" panose="02020603050405020304" pitchFamily="18" charset="0"/>
              </a:rPr>
              <a:t>集电极 </a:t>
            </a:r>
            <a:r>
              <a:rPr lang="en-US" altLang="zh-CN" sz="2000">
                <a:solidFill>
                  <a:srgbClr val="0000FF"/>
                </a:solidFill>
                <a:latin typeface="Times New Roman" panose="02020603050405020304" pitchFamily="18" charset="0"/>
              </a:rPr>
              <a:t>C</a:t>
            </a:r>
          </a:p>
        </p:txBody>
      </p:sp>
      <p:sp>
        <p:nvSpPr>
          <p:cNvPr id="21521" name="Text Box 17"/>
          <p:cNvSpPr txBox="1"/>
          <p:nvPr/>
        </p:nvSpPr>
        <p:spPr>
          <a:xfrm>
            <a:off x="5410200" y="5476875"/>
            <a:ext cx="1482725" cy="400050"/>
          </a:xfrm>
          <a:prstGeom prst="rect">
            <a:avLst/>
          </a:prstGeom>
          <a:noFill/>
          <a:ln w="9525">
            <a:noFill/>
          </a:ln>
        </p:spPr>
        <p:txBody>
          <a:bodyPr anchor="ctr" anchorCtr="0">
            <a:spAutoFit/>
          </a:bodyPr>
          <a:lstStyle/>
          <a:p>
            <a:pPr algn="ctr" eaLnBrk="1" hangingPunct="1"/>
            <a:r>
              <a:rPr lang="zh-CN" altLang="en-US" sz="2000" dirty="0">
                <a:solidFill>
                  <a:srgbClr val="0000FF"/>
                </a:solidFill>
                <a:latin typeface="Times New Roman" panose="02020603050405020304" pitchFamily="18" charset="0"/>
              </a:rPr>
              <a:t>发射极 </a:t>
            </a:r>
            <a:r>
              <a:rPr lang="en-US" altLang="zh-CN" sz="2000">
                <a:solidFill>
                  <a:srgbClr val="0000FF"/>
                </a:solidFill>
                <a:latin typeface="Times New Roman" panose="02020603050405020304" pitchFamily="18" charset="0"/>
              </a:rPr>
              <a:t>E</a:t>
            </a:r>
            <a:endParaRPr lang="en-US" altLang="zh-CN" sz="2000" b="0">
              <a:latin typeface="Times New Roman" panose="02020603050405020304" pitchFamily="18" charset="0"/>
            </a:endParaRPr>
          </a:p>
        </p:txBody>
      </p:sp>
      <p:sp>
        <p:nvSpPr>
          <p:cNvPr id="21522" name="Text Box 18"/>
          <p:cNvSpPr txBox="1"/>
          <p:nvPr/>
        </p:nvSpPr>
        <p:spPr>
          <a:xfrm>
            <a:off x="3006725" y="3114675"/>
            <a:ext cx="1277938" cy="400050"/>
          </a:xfrm>
          <a:prstGeom prst="rect">
            <a:avLst/>
          </a:prstGeom>
          <a:noFill/>
          <a:ln w="9525">
            <a:noFill/>
          </a:ln>
        </p:spPr>
        <p:txBody>
          <a:bodyPr anchor="ctr" anchorCtr="0">
            <a:spAutoFit/>
          </a:bodyPr>
          <a:lstStyle/>
          <a:p>
            <a:pPr algn="ctr" eaLnBrk="1" hangingPunct="1"/>
            <a:r>
              <a:rPr lang="zh-CN" altLang="en-US" sz="2000" dirty="0">
                <a:solidFill>
                  <a:srgbClr val="0000FF"/>
                </a:solidFill>
                <a:latin typeface="Times New Roman" panose="02020603050405020304" pitchFamily="18" charset="0"/>
              </a:rPr>
              <a:t>基极 </a:t>
            </a:r>
            <a:r>
              <a:rPr lang="en-US" altLang="zh-CN" sz="2000">
                <a:solidFill>
                  <a:srgbClr val="0000FF"/>
                </a:solidFill>
                <a:latin typeface="Times New Roman" panose="02020603050405020304" pitchFamily="18" charset="0"/>
              </a:rPr>
              <a:t>B</a:t>
            </a:r>
            <a:endParaRPr lang="en-US" altLang="zh-CN" sz="1400">
              <a:latin typeface="Times New Roman" panose="02020603050405020304" pitchFamily="18" charset="0"/>
            </a:endParaRPr>
          </a:p>
        </p:txBody>
      </p:sp>
      <p:sp>
        <p:nvSpPr>
          <p:cNvPr id="24595" name="Oval 19"/>
          <p:cNvSpPr/>
          <p:nvPr/>
        </p:nvSpPr>
        <p:spPr>
          <a:xfrm>
            <a:off x="5368925" y="1638300"/>
            <a:ext cx="152400" cy="15240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596" name="Oval 20"/>
          <p:cNvSpPr/>
          <p:nvPr/>
        </p:nvSpPr>
        <p:spPr>
          <a:xfrm>
            <a:off x="3692525" y="3543300"/>
            <a:ext cx="152400" cy="15240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597" name="Oval 21"/>
          <p:cNvSpPr/>
          <p:nvPr/>
        </p:nvSpPr>
        <p:spPr>
          <a:xfrm>
            <a:off x="5292725" y="5524500"/>
            <a:ext cx="152400" cy="152400"/>
          </a:xfrm>
          <a:prstGeom prst="ellipse">
            <a:avLst/>
          </a:prstGeom>
          <a:solidFill>
            <a:schemeClr val="bg1"/>
          </a:solidFill>
          <a:ln w="38100" cap="flat" cmpd="sng">
            <a:solidFill>
              <a:schemeClr val="tx1"/>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598" name="Text Box 22"/>
          <p:cNvSpPr txBox="1"/>
          <p:nvPr/>
        </p:nvSpPr>
        <p:spPr>
          <a:xfrm>
            <a:off x="5226050" y="2566988"/>
            <a:ext cx="331788" cy="338137"/>
          </a:xfrm>
          <a:prstGeom prst="rect">
            <a:avLst/>
          </a:prstGeom>
          <a:noFill/>
          <a:ln w="9525">
            <a:noFill/>
          </a:ln>
        </p:spPr>
        <p:txBody>
          <a:bodyPr wrap="none" anchor="ctr" anchorCtr="0">
            <a:spAutoFit/>
          </a:bodyPr>
          <a:lstStyle/>
          <a:p>
            <a:pPr algn="ctr" eaLnBrk="1" hangingPunct="1"/>
            <a:r>
              <a:rPr lang="en-US" altLang="zh-CN" sz="1600">
                <a:latin typeface="Times New Roman" panose="02020603050405020304" pitchFamily="18" charset="0"/>
              </a:rPr>
              <a:t>N</a:t>
            </a:r>
          </a:p>
        </p:txBody>
      </p:sp>
      <p:sp>
        <p:nvSpPr>
          <p:cNvPr id="24599" name="Rectangle 23"/>
          <p:cNvSpPr/>
          <p:nvPr/>
        </p:nvSpPr>
        <p:spPr>
          <a:xfrm>
            <a:off x="4530725" y="2324100"/>
            <a:ext cx="1828800" cy="990600"/>
          </a:xfrm>
          <a:prstGeom prst="rect">
            <a:avLst/>
          </a:prstGeom>
          <a:solidFill>
            <a:srgbClr val="FFFF00"/>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00" name="Rectangle 24"/>
          <p:cNvSpPr/>
          <p:nvPr/>
        </p:nvSpPr>
        <p:spPr>
          <a:xfrm>
            <a:off x="4530725" y="4000500"/>
            <a:ext cx="1828800" cy="990600"/>
          </a:xfrm>
          <a:prstGeom prst="rect">
            <a:avLst/>
          </a:prstGeom>
          <a:solidFill>
            <a:srgbClr val="FFFF00"/>
          </a:solidFill>
          <a:ln w="38100" cap="flat" cmpd="sng">
            <a:solidFill>
              <a:schemeClr val="tx1"/>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01" name="Rectangle 25"/>
          <p:cNvSpPr/>
          <p:nvPr/>
        </p:nvSpPr>
        <p:spPr>
          <a:xfrm>
            <a:off x="4530725" y="3314700"/>
            <a:ext cx="1828800" cy="685800"/>
          </a:xfrm>
          <a:prstGeom prst="rect">
            <a:avLst/>
          </a:prstGeom>
          <a:solidFill>
            <a:srgbClr val="99FFCC"/>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4602" name="Line 26"/>
          <p:cNvSpPr/>
          <p:nvPr/>
        </p:nvSpPr>
        <p:spPr>
          <a:xfrm>
            <a:off x="4530725" y="3162300"/>
            <a:ext cx="1828800" cy="0"/>
          </a:xfrm>
          <a:prstGeom prst="line">
            <a:avLst/>
          </a:prstGeom>
          <a:ln w="28575" cap="flat" cmpd="sng">
            <a:solidFill>
              <a:srgbClr val="000000"/>
            </a:solidFill>
            <a:prstDash val="dash"/>
            <a:headEnd type="none" w="med" len="med"/>
            <a:tailEnd type="none" w="med" len="med"/>
          </a:ln>
        </p:spPr>
      </p:sp>
      <p:sp>
        <p:nvSpPr>
          <p:cNvPr id="24603" name="Line 27"/>
          <p:cNvSpPr/>
          <p:nvPr/>
        </p:nvSpPr>
        <p:spPr>
          <a:xfrm>
            <a:off x="4530725" y="3390900"/>
            <a:ext cx="1828800" cy="0"/>
          </a:xfrm>
          <a:prstGeom prst="line">
            <a:avLst/>
          </a:prstGeom>
          <a:ln w="28575" cap="flat" cmpd="sng">
            <a:solidFill>
              <a:srgbClr val="000000"/>
            </a:solidFill>
            <a:prstDash val="dash"/>
            <a:headEnd type="none" w="med" len="med"/>
            <a:tailEnd type="none" w="med" len="med"/>
          </a:ln>
        </p:spPr>
      </p:sp>
      <p:sp>
        <p:nvSpPr>
          <p:cNvPr id="24604" name="Line 28"/>
          <p:cNvSpPr/>
          <p:nvPr/>
        </p:nvSpPr>
        <p:spPr>
          <a:xfrm>
            <a:off x="4530725" y="4076700"/>
            <a:ext cx="1828800" cy="0"/>
          </a:xfrm>
          <a:prstGeom prst="line">
            <a:avLst/>
          </a:prstGeom>
          <a:ln w="28575" cap="flat" cmpd="sng">
            <a:solidFill>
              <a:srgbClr val="000000"/>
            </a:solidFill>
            <a:prstDash val="dash"/>
            <a:headEnd type="none" w="med" len="med"/>
            <a:tailEnd type="none" w="med" len="med"/>
          </a:ln>
        </p:spPr>
      </p:sp>
      <p:sp>
        <p:nvSpPr>
          <p:cNvPr id="24605" name="Line 29"/>
          <p:cNvSpPr/>
          <p:nvPr/>
        </p:nvSpPr>
        <p:spPr>
          <a:xfrm>
            <a:off x="4530725" y="3848100"/>
            <a:ext cx="1828800" cy="0"/>
          </a:xfrm>
          <a:prstGeom prst="line">
            <a:avLst/>
          </a:prstGeom>
          <a:ln w="28575" cap="flat" cmpd="sng">
            <a:solidFill>
              <a:srgbClr val="000000"/>
            </a:solidFill>
            <a:prstDash val="dash"/>
            <a:headEnd type="none" w="med" len="med"/>
            <a:tailEnd type="none" w="med" len="med"/>
          </a:ln>
        </p:spPr>
      </p:sp>
      <p:sp>
        <p:nvSpPr>
          <p:cNvPr id="24606" name="Text Box 30"/>
          <p:cNvSpPr txBox="1"/>
          <p:nvPr/>
        </p:nvSpPr>
        <p:spPr>
          <a:xfrm>
            <a:off x="5230813" y="2505075"/>
            <a:ext cx="341312" cy="400050"/>
          </a:xfrm>
          <a:prstGeom prst="rect">
            <a:avLst/>
          </a:prstGeom>
          <a:noFill/>
          <a:ln w="9525">
            <a:noFill/>
          </a:ln>
        </p:spPr>
        <p:txBody>
          <a:bodyPr wrap="none" anchor="ctr" anchorCtr="0">
            <a:spAutoFit/>
          </a:bodyPr>
          <a:lstStyle/>
          <a:p>
            <a:pPr algn="ctr" eaLnBrk="1" hangingPunct="1">
              <a:spcBef>
                <a:spcPct val="50000"/>
              </a:spcBef>
            </a:pPr>
            <a:r>
              <a:rPr lang="en-US" altLang="zh-CN" sz="2000">
                <a:latin typeface="Times New Roman" panose="02020603050405020304" pitchFamily="18" charset="0"/>
                <a:ea typeface="方正琥珀繁体" pitchFamily="2" charset="-122"/>
              </a:rPr>
              <a:t>P</a:t>
            </a:r>
            <a:endParaRPr lang="en-US" altLang="zh-CN" sz="1600">
              <a:latin typeface="Times New Roman" panose="02020603050405020304" pitchFamily="18" charset="0"/>
              <a:ea typeface="方正琥珀繁体" pitchFamily="2" charset="-122"/>
            </a:endParaRPr>
          </a:p>
        </p:txBody>
      </p:sp>
      <p:sp>
        <p:nvSpPr>
          <p:cNvPr id="24607" name="Text Box 31"/>
          <p:cNvSpPr txBox="1"/>
          <p:nvPr/>
        </p:nvSpPr>
        <p:spPr>
          <a:xfrm>
            <a:off x="5292725" y="4257675"/>
            <a:ext cx="304800" cy="400050"/>
          </a:xfrm>
          <a:prstGeom prst="rect">
            <a:avLst/>
          </a:prstGeom>
          <a:noFill/>
          <a:ln w="9525">
            <a:noFill/>
          </a:ln>
        </p:spPr>
        <p:txBody>
          <a:bodyPr anchor="ctr" anchorCtr="0">
            <a:spAutoFit/>
          </a:bodyPr>
          <a:lstStyle/>
          <a:p>
            <a:pPr algn="ctr" eaLnBrk="1" hangingPunct="1">
              <a:spcBef>
                <a:spcPct val="50000"/>
              </a:spcBef>
            </a:pPr>
            <a:r>
              <a:rPr lang="en-US" altLang="zh-CN" sz="2000">
                <a:latin typeface="Times New Roman" panose="02020603050405020304" pitchFamily="18" charset="0"/>
                <a:ea typeface="方正琥珀繁体" pitchFamily="2" charset="-122"/>
              </a:rPr>
              <a:t>P</a:t>
            </a:r>
            <a:endParaRPr lang="en-US" altLang="zh-CN" sz="1600">
              <a:latin typeface="Times New Roman" panose="02020603050405020304" pitchFamily="18" charset="0"/>
              <a:ea typeface="方正琥珀繁体" pitchFamily="2" charset="-122"/>
            </a:endParaRPr>
          </a:p>
        </p:txBody>
      </p:sp>
      <p:sp>
        <p:nvSpPr>
          <p:cNvPr id="24608" name="Text Box 32"/>
          <p:cNvSpPr txBox="1"/>
          <p:nvPr/>
        </p:nvSpPr>
        <p:spPr>
          <a:xfrm>
            <a:off x="5157788" y="3419475"/>
            <a:ext cx="369887" cy="400050"/>
          </a:xfrm>
          <a:prstGeom prst="rect">
            <a:avLst/>
          </a:prstGeom>
          <a:noFill/>
          <a:ln w="9525">
            <a:noFill/>
          </a:ln>
        </p:spPr>
        <p:txBody>
          <a:bodyPr wrap="none" anchor="ctr" anchorCtr="0">
            <a:spAutoFit/>
          </a:bodyPr>
          <a:lstStyle/>
          <a:p>
            <a:pPr algn="ctr" eaLnBrk="1" hangingPunct="1"/>
            <a:r>
              <a:rPr lang="en-US" altLang="zh-CN" sz="2000">
                <a:latin typeface="Times New Roman" panose="02020603050405020304" pitchFamily="18" charset="0"/>
                <a:ea typeface="方正琥珀繁体" pitchFamily="2" charset="-122"/>
              </a:rPr>
              <a:t>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5235">
                                            <p:txEl>
                                              <p:pRg st="0" end="0"/>
                                            </p:txEl>
                                          </p:spTgt>
                                        </p:tgtEl>
                                        <p:attrNameLst>
                                          <p:attrName>style.visibility</p:attrName>
                                        </p:attrNameLst>
                                      </p:cBhvr>
                                      <p:to>
                                        <p:strVal val="visible"/>
                                      </p:to>
                                    </p:set>
                                    <p:animEffect transition="in" filter="wipe(left)">
                                      <p:cBhvr>
                                        <p:cTn id="7" dur="500"/>
                                        <p:tgtEl>
                                          <p:spTgt spid="9523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0492"/>
                                        </p:tgtEl>
                                        <p:attrNameLst>
                                          <p:attrName>style.visibility</p:attrName>
                                        </p:attrNameLst>
                                      </p:cBhvr>
                                      <p:to>
                                        <p:strVal val="visible"/>
                                      </p:to>
                                    </p:set>
                                    <p:animEffect transition="in" filter="slide(fromBottom)">
                                      <p:cBhvr>
                                        <p:cTn id="12" dur="500"/>
                                        <p:tgtEl>
                                          <p:spTgt spid="2049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8" fill="hold" nodeType="clickEffect">
                                  <p:stCondLst>
                                    <p:cond delay="0"/>
                                  </p:stCondLst>
                                  <p:childTnLst>
                                    <p:set>
                                      <p:cBhvr>
                                        <p:cTn id="21" dur="1" fill="hold">
                                          <p:stCondLst>
                                            <p:cond delay="0"/>
                                          </p:stCondLst>
                                        </p:cTn>
                                        <p:tgtEl>
                                          <p:spTgt spid="21515"/>
                                        </p:tgtEl>
                                        <p:attrNameLst>
                                          <p:attrName>style.visibility</p:attrName>
                                        </p:attrNameLst>
                                      </p:cBhvr>
                                      <p:to>
                                        <p:strVal val="visible"/>
                                      </p:to>
                                    </p:set>
                                    <p:anim calcmode="lin" valueType="num">
                                      <p:cBhvr>
                                        <p:cTn id="22" dur="500" fill="hold"/>
                                        <p:tgtEl>
                                          <p:spTgt spid="21515"/>
                                        </p:tgtEl>
                                        <p:attrNameLst>
                                          <p:attrName>ppt_x</p:attrName>
                                        </p:attrNameLst>
                                      </p:cBhvr>
                                      <p:tavLst>
                                        <p:tav tm="0">
                                          <p:val>
                                            <p:strVal val="#ppt_x-#ppt_w/2"/>
                                          </p:val>
                                        </p:tav>
                                        <p:tav tm="100000">
                                          <p:val>
                                            <p:strVal val="#ppt_x"/>
                                          </p:val>
                                        </p:tav>
                                      </p:tavLst>
                                    </p:anim>
                                    <p:anim calcmode="lin" valueType="num">
                                      <p:cBhvr>
                                        <p:cTn id="23" dur="500" fill="hold"/>
                                        <p:tgtEl>
                                          <p:spTgt spid="21515"/>
                                        </p:tgtEl>
                                        <p:attrNameLst>
                                          <p:attrName>ppt_y</p:attrName>
                                        </p:attrNameLst>
                                      </p:cBhvr>
                                      <p:tavLst>
                                        <p:tav tm="0">
                                          <p:val>
                                            <p:strVal val="#ppt_y"/>
                                          </p:val>
                                        </p:tav>
                                        <p:tav tm="100000">
                                          <p:val>
                                            <p:strVal val="#ppt_y"/>
                                          </p:val>
                                        </p:tav>
                                      </p:tavLst>
                                    </p:anim>
                                    <p:anim calcmode="lin" valueType="num">
                                      <p:cBhvr>
                                        <p:cTn id="24" dur="500" fill="hold"/>
                                        <p:tgtEl>
                                          <p:spTgt spid="21515"/>
                                        </p:tgtEl>
                                        <p:attrNameLst>
                                          <p:attrName>ppt_w</p:attrName>
                                        </p:attrNameLst>
                                      </p:cBhvr>
                                      <p:tavLst>
                                        <p:tav tm="0">
                                          <p:val>
                                            <p:fltVal val="0"/>
                                          </p:val>
                                        </p:tav>
                                        <p:tav tm="100000">
                                          <p:val>
                                            <p:strVal val="#ppt_w"/>
                                          </p:val>
                                        </p:tav>
                                      </p:tavLst>
                                    </p:anim>
                                    <p:anim calcmode="lin" valueType="num">
                                      <p:cBhvr>
                                        <p:cTn id="25" dur="500" fill="hold"/>
                                        <p:tgtEl>
                                          <p:spTgt spid="21515"/>
                                        </p:tgtEl>
                                        <p:attrNameLst>
                                          <p:attrName>ppt_h</p:attrName>
                                        </p:attrNameLst>
                                      </p:cBhvr>
                                      <p:tavLst>
                                        <p:tav tm="0">
                                          <p:val>
                                            <p:strVal val="#ppt_h"/>
                                          </p:val>
                                        </p:tav>
                                        <p:tav tm="100000">
                                          <p:val>
                                            <p:strVal val="#ppt_h"/>
                                          </p:val>
                                        </p:tav>
                                      </p:tavLst>
                                    </p:anim>
                                  </p:childTnLst>
                                </p:cTn>
                              </p:par>
                            </p:childTnLst>
                          </p:cTn>
                        </p:par>
                        <p:par>
                          <p:cTn id="26" fill="hold">
                            <p:stCondLst>
                              <p:cond delay="500"/>
                            </p:stCondLst>
                            <p:childTnLst>
                              <p:par>
                                <p:cTn id="27" presetID="1" presetClass="entr" presetSubtype="0" fill="hold" grpId="0" nodeType="afterEffect">
                                  <p:stCondLst>
                                    <p:cond delay="0"/>
                                  </p:stCondLst>
                                  <p:childTnLst>
                                    <p:set>
                                      <p:cBhvr>
                                        <p:cTn id="28" dur="1" fill="hold">
                                          <p:stCondLst>
                                            <p:cond delay="499"/>
                                          </p:stCondLst>
                                        </p:cTn>
                                        <p:tgtEl>
                                          <p:spTgt spid="215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7" presetClass="entr" presetSubtype="8" fill="hold" nodeType="clickEffect">
                                  <p:stCondLst>
                                    <p:cond delay="0"/>
                                  </p:stCondLst>
                                  <p:childTnLst>
                                    <p:set>
                                      <p:cBhvr>
                                        <p:cTn id="32" dur="1" fill="hold">
                                          <p:stCondLst>
                                            <p:cond delay="0"/>
                                          </p:stCondLst>
                                        </p:cTn>
                                        <p:tgtEl>
                                          <p:spTgt spid="21513"/>
                                        </p:tgtEl>
                                        <p:attrNameLst>
                                          <p:attrName>style.visibility</p:attrName>
                                        </p:attrNameLst>
                                      </p:cBhvr>
                                      <p:to>
                                        <p:strVal val="visible"/>
                                      </p:to>
                                    </p:set>
                                    <p:anim calcmode="lin" valueType="num">
                                      <p:cBhvr>
                                        <p:cTn id="33" dur="500" fill="hold"/>
                                        <p:tgtEl>
                                          <p:spTgt spid="21513"/>
                                        </p:tgtEl>
                                        <p:attrNameLst>
                                          <p:attrName>ppt_x</p:attrName>
                                        </p:attrNameLst>
                                      </p:cBhvr>
                                      <p:tavLst>
                                        <p:tav tm="0">
                                          <p:val>
                                            <p:strVal val="#ppt_x-#ppt_w/2"/>
                                          </p:val>
                                        </p:tav>
                                        <p:tav tm="100000">
                                          <p:val>
                                            <p:strVal val="#ppt_x"/>
                                          </p:val>
                                        </p:tav>
                                      </p:tavLst>
                                    </p:anim>
                                    <p:anim calcmode="lin" valueType="num">
                                      <p:cBhvr>
                                        <p:cTn id="34" dur="500" fill="hold"/>
                                        <p:tgtEl>
                                          <p:spTgt spid="21513"/>
                                        </p:tgtEl>
                                        <p:attrNameLst>
                                          <p:attrName>ppt_y</p:attrName>
                                        </p:attrNameLst>
                                      </p:cBhvr>
                                      <p:tavLst>
                                        <p:tav tm="0">
                                          <p:val>
                                            <p:strVal val="#ppt_y"/>
                                          </p:val>
                                        </p:tav>
                                        <p:tav tm="100000">
                                          <p:val>
                                            <p:strVal val="#ppt_y"/>
                                          </p:val>
                                        </p:tav>
                                      </p:tavLst>
                                    </p:anim>
                                    <p:anim calcmode="lin" valueType="num">
                                      <p:cBhvr>
                                        <p:cTn id="35" dur="500" fill="hold"/>
                                        <p:tgtEl>
                                          <p:spTgt spid="21513"/>
                                        </p:tgtEl>
                                        <p:attrNameLst>
                                          <p:attrName>ppt_w</p:attrName>
                                        </p:attrNameLst>
                                      </p:cBhvr>
                                      <p:tavLst>
                                        <p:tav tm="0">
                                          <p:val>
                                            <p:fltVal val="0"/>
                                          </p:val>
                                        </p:tav>
                                        <p:tav tm="100000">
                                          <p:val>
                                            <p:strVal val="#ppt_w"/>
                                          </p:val>
                                        </p:tav>
                                      </p:tavLst>
                                    </p:anim>
                                    <p:anim calcmode="lin" valueType="num">
                                      <p:cBhvr>
                                        <p:cTn id="36" dur="500" fill="hold"/>
                                        <p:tgtEl>
                                          <p:spTgt spid="21513"/>
                                        </p:tgtEl>
                                        <p:attrNameLst>
                                          <p:attrName>ppt_h</p:attrName>
                                        </p:attrNameLst>
                                      </p:cBhvr>
                                      <p:tavLst>
                                        <p:tav tm="0">
                                          <p:val>
                                            <p:strVal val="#ppt_h"/>
                                          </p:val>
                                        </p:tav>
                                        <p:tav tm="100000">
                                          <p:val>
                                            <p:strVal val="#ppt_h"/>
                                          </p:val>
                                        </p:tav>
                                      </p:tavLst>
                                    </p:anim>
                                  </p:childTnLst>
                                </p:cTn>
                              </p:par>
                            </p:childTnLst>
                          </p:cTn>
                        </p:par>
                        <p:par>
                          <p:cTn id="37" fill="hold">
                            <p:stCondLst>
                              <p:cond delay="500"/>
                            </p:stCondLst>
                            <p:childTnLst>
                              <p:par>
                                <p:cTn id="38" presetID="1" presetClass="entr" presetSubtype="0" fill="hold" grpId="0" nodeType="afterEffect">
                                  <p:stCondLst>
                                    <p:cond delay="0"/>
                                  </p:stCondLst>
                                  <p:childTnLst>
                                    <p:set>
                                      <p:cBhvr>
                                        <p:cTn id="39" dur="1" fill="hold">
                                          <p:stCondLst>
                                            <p:cond delay="499"/>
                                          </p:stCondLst>
                                        </p:cTn>
                                        <p:tgtEl>
                                          <p:spTgt spid="21508"/>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8" fill="hold" nodeType="clickEffect">
                                  <p:stCondLst>
                                    <p:cond delay="0"/>
                                  </p:stCondLst>
                                  <p:childTnLst>
                                    <p:set>
                                      <p:cBhvr>
                                        <p:cTn id="43" dur="1" fill="hold">
                                          <p:stCondLst>
                                            <p:cond delay="0"/>
                                          </p:stCondLst>
                                        </p:cTn>
                                        <p:tgtEl>
                                          <p:spTgt spid="21511"/>
                                        </p:tgtEl>
                                        <p:attrNameLst>
                                          <p:attrName>style.visibility</p:attrName>
                                        </p:attrNameLst>
                                      </p:cBhvr>
                                      <p:to>
                                        <p:strVal val="visible"/>
                                      </p:to>
                                    </p:set>
                                    <p:anim calcmode="lin" valueType="num">
                                      <p:cBhvr>
                                        <p:cTn id="44" dur="500" fill="hold"/>
                                        <p:tgtEl>
                                          <p:spTgt spid="21511"/>
                                        </p:tgtEl>
                                        <p:attrNameLst>
                                          <p:attrName>ppt_x</p:attrName>
                                        </p:attrNameLst>
                                      </p:cBhvr>
                                      <p:tavLst>
                                        <p:tav tm="0">
                                          <p:val>
                                            <p:strVal val="#ppt_x-#ppt_w/2"/>
                                          </p:val>
                                        </p:tav>
                                        <p:tav tm="100000">
                                          <p:val>
                                            <p:strVal val="#ppt_x"/>
                                          </p:val>
                                        </p:tav>
                                      </p:tavLst>
                                    </p:anim>
                                    <p:anim calcmode="lin" valueType="num">
                                      <p:cBhvr>
                                        <p:cTn id="45" dur="500" fill="hold"/>
                                        <p:tgtEl>
                                          <p:spTgt spid="21511"/>
                                        </p:tgtEl>
                                        <p:attrNameLst>
                                          <p:attrName>ppt_y</p:attrName>
                                        </p:attrNameLst>
                                      </p:cBhvr>
                                      <p:tavLst>
                                        <p:tav tm="0">
                                          <p:val>
                                            <p:strVal val="#ppt_y"/>
                                          </p:val>
                                        </p:tav>
                                        <p:tav tm="100000">
                                          <p:val>
                                            <p:strVal val="#ppt_y"/>
                                          </p:val>
                                        </p:tav>
                                      </p:tavLst>
                                    </p:anim>
                                    <p:anim calcmode="lin" valueType="num">
                                      <p:cBhvr>
                                        <p:cTn id="46" dur="500" fill="hold"/>
                                        <p:tgtEl>
                                          <p:spTgt spid="21511"/>
                                        </p:tgtEl>
                                        <p:attrNameLst>
                                          <p:attrName>ppt_w</p:attrName>
                                        </p:attrNameLst>
                                      </p:cBhvr>
                                      <p:tavLst>
                                        <p:tav tm="0">
                                          <p:val>
                                            <p:fltVal val="0"/>
                                          </p:val>
                                        </p:tav>
                                        <p:tav tm="100000">
                                          <p:val>
                                            <p:strVal val="#ppt_w"/>
                                          </p:val>
                                        </p:tav>
                                      </p:tavLst>
                                    </p:anim>
                                    <p:anim calcmode="lin" valueType="num">
                                      <p:cBhvr>
                                        <p:cTn id="47" dur="500" fill="hold"/>
                                        <p:tgtEl>
                                          <p:spTgt spid="21511"/>
                                        </p:tgtEl>
                                        <p:attrNameLst>
                                          <p:attrName>ppt_h</p:attrName>
                                        </p:attrNameLst>
                                      </p:cBhvr>
                                      <p:tavLst>
                                        <p:tav tm="0">
                                          <p:val>
                                            <p:strVal val="#ppt_h"/>
                                          </p:val>
                                        </p:tav>
                                        <p:tav tm="100000">
                                          <p:val>
                                            <p:strVal val="#ppt_h"/>
                                          </p:val>
                                        </p:tav>
                                      </p:tavLst>
                                    </p:anim>
                                  </p:childTnLst>
                                </p:cTn>
                              </p:par>
                            </p:childTnLst>
                          </p:cTn>
                        </p:par>
                        <p:par>
                          <p:cTn id="48" fill="hold">
                            <p:stCondLst>
                              <p:cond delay="500"/>
                            </p:stCondLst>
                            <p:childTnLst>
                              <p:par>
                                <p:cTn id="49" presetID="1" presetClass="entr" presetSubtype="0" fill="hold" grpId="0" nodeType="afterEffect">
                                  <p:stCondLst>
                                    <p:cond delay="0"/>
                                  </p:stCondLst>
                                  <p:childTnLst>
                                    <p:set>
                                      <p:cBhvr>
                                        <p:cTn id="50" dur="1" fill="hold">
                                          <p:stCondLst>
                                            <p:cond delay="499"/>
                                          </p:stCondLst>
                                        </p:cTn>
                                        <p:tgtEl>
                                          <p:spTgt spid="2150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499"/>
                                          </p:stCondLst>
                                        </p:cTn>
                                        <p:tgtEl>
                                          <p:spTgt spid="21521"/>
                                        </p:tgtEl>
                                        <p:attrNameLst>
                                          <p:attrName>style.visibility</p:attrName>
                                        </p:attrNameLst>
                                      </p:cBhvr>
                                      <p:to>
                                        <p:strVal val="visible"/>
                                      </p:to>
                                    </p:set>
                                  </p:childTnLst>
                                </p:cTn>
                              </p:par>
                            </p:childTnLst>
                          </p:cTn>
                        </p:par>
                        <p:par>
                          <p:cTn id="55" fill="hold">
                            <p:stCondLst>
                              <p:cond delay="500"/>
                            </p:stCondLst>
                            <p:childTnLst>
                              <p:par>
                                <p:cTn id="56" presetID="1" presetClass="entr" presetSubtype="0" fill="hold" grpId="0" nodeType="afterEffect">
                                  <p:stCondLst>
                                    <p:cond delay="1000"/>
                                  </p:stCondLst>
                                  <p:childTnLst>
                                    <p:set>
                                      <p:cBhvr>
                                        <p:cTn id="57" dur="1" fill="hold">
                                          <p:stCondLst>
                                            <p:cond delay="499"/>
                                          </p:stCondLst>
                                        </p:cTn>
                                        <p:tgtEl>
                                          <p:spTgt spid="21522"/>
                                        </p:tgtEl>
                                        <p:attrNameLst>
                                          <p:attrName>style.visibility</p:attrName>
                                        </p:attrNameLst>
                                      </p:cBhvr>
                                      <p:to>
                                        <p:strVal val="visible"/>
                                      </p:to>
                                    </p:set>
                                  </p:childTnLst>
                                </p:cTn>
                              </p:par>
                            </p:childTnLst>
                          </p:cTn>
                        </p:par>
                        <p:par>
                          <p:cTn id="58" fill="hold">
                            <p:stCondLst>
                              <p:cond delay="2000"/>
                            </p:stCondLst>
                            <p:childTnLst>
                              <p:par>
                                <p:cTn id="59" presetID="1" presetClass="entr" presetSubtype="0" fill="hold" grpId="0" nodeType="afterEffect">
                                  <p:stCondLst>
                                    <p:cond delay="1000"/>
                                  </p:stCondLst>
                                  <p:childTnLst>
                                    <p:set>
                                      <p:cBhvr>
                                        <p:cTn id="60" dur="1" fill="hold">
                                          <p:stCondLst>
                                            <p:cond delay="499"/>
                                          </p:stCondLst>
                                        </p:cTn>
                                        <p:tgtEl>
                                          <p:spTgt spid="21520"/>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7" presetClass="entr" presetSubtype="8" fill="hold" nodeType="clickEffect">
                                  <p:stCondLst>
                                    <p:cond delay="0"/>
                                  </p:stCondLst>
                                  <p:childTnLst>
                                    <p:set>
                                      <p:cBhvr>
                                        <p:cTn id="64" dur="1" fill="hold">
                                          <p:stCondLst>
                                            <p:cond delay="0"/>
                                          </p:stCondLst>
                                        </p:cTn>
                                        <p:tgtEl>
                                          <p:spTgt spid="21514"/>
                                        </p:tgtEl>
                                        <p:attrNameLst>
                                          <p:attrName>style.visibility</p:attrName>
                                        </p:attrNameLst>
                                      </p:cBhvr>
                                      <p:to>
                                        <p:strVal val="visible"/>
                                      </p:to>
                                    </p:set>
                                    <p:anim calcmode="lin" valueType="num">
                                      <p:cBhvr>
                                        <p:cTn id="65" dur="500" fill="hold"/>
                                        <p:tgtEl>
                                          <p:spTgt spid="21514"/>
                                        </p:tgtEl>
                                        <p:attrNameLst>
                                          <p:attrName>ppt_x</p:attrName>
                                        </p:attrNameLst>
                                      </p:cBhvr>
                                      <p:tavLst>
                                        <p:tav tm="0">
                                          <p:val>
                                            <p:strVal val="#ppt_x-#ppt_w/2"/>
                                          </p:val>
                                        </p:tav>
                                        <p:tav tm="100000">
                                          <p:val>
                                            <p:strVal val="#ppt_x"/>
                                          </p:val>
                                        </p:tav>
                                      </p:tavLst>
                                    </p:anim>
                                    <p:anim calcmode="lin" valueType="num">
                                      <p:cBhvr>
                                        <p:cTn id="66" dur="500" fill="hold"/>
                                        <p:tgtEl>
                                          <p:spTgt spid="21514"/>
                                        </p:tgtEl>
                                        <p:attrNameLst>
                                          <p:attrName>ppt_y</p:attrName>
                                        </p:attrNameLst>
                                      </p:cBhvr>
                                      <p:tavLst>
                                        <p:tav tm="0">
                                          <p:val>
                                            <p:strVal val="#ppt_y"/>
                                          </p:val>
                                        </p:tav>
                                        <p:tav tm="100000">
                                          <p:val>
                                            <p:strVal val="#ppt_y"/>
                                          </p:val>
                                        </p:tav>
                                      </p:tavLst>
                                    </p:anim>
                                    <p:anim calcmode="lin" valueType="num">
                                      <p:cBhvr>
                                        <p:cTn id="67" dur="500" fill="hold"/>
                                        <p:tgtEl>
                                          <p:spTgt spid="21514"/>
                                        </p:tgtEl>
                                        <p:attrNameLst>
                                          <p:attrName>ppt_w</p:attrName>
                                        </p:attrNameLst>
                                      </p:cBhvr>
                                      <p:tavLst>
                                        <p:tav tm="0">
                                          <p:val>
                                            <p:fltVal val="0"/>
                                          </p:val>
                                        </p:tav>
                                        <p:tav tm="100000">
                                          <p:val>
                                            <p:strVal val="#ppt_w"/>
                                          </p:val>
                                        </p:tav>
                                      </p:tavLst>
                                    </p:anim>
                                    <p:anim calcmode="lin" valueType="num">
                                      <p:cBhvr>
                                        <p:cTn id="68" dur="500" fill="hold"/>
                                        <p:tgtEl>
                                          <p:spTgt spid="21514"/>
                                        </p:tgtEl>
                                        <p:attrNameLst>
                                          <p:attrName>ppt_h</p:attrName>
                                        </p:attrNameLst>
                                      </p:cBhvr>
                                      <p:tavLst>
                                        <p:tav tm="0">
                                          <p:val>
                                            <p:strVal val="#ppt_h"/>
                                          </p:val>
                                        </p:tav>
                                        <p:tav tm="100000">
                                          <p:val>
                                            <p:strVal val="#ppt_h"/>
                                          </p:val>
                                        </p:tav>
                                      </p:tavLst>
                                    </p:anim>
                                  </p:childTnLst>
                                </p:cTn>
                              </p:par>
                            </p:childTnLst>
                          </p:cTn>
                        </p:par>
                        <p:par>
                          <p:cTn id="69" fill="hold">
                            <p:stCondLst>
                              <p:cond delay="500"/>
                            </p:stCondLst>
                            <p:childTnLst>
                              <p:par>
                                <p:cTn id="70" presetID="1" presetClass="entr" presetSubtype="0" fill="hold" grpId="0" nodeType="afterEffect">
                                  <p:stCondLst>
                                    <p:cond delay="0"/>
                                  </p:stCondLst>
                                  <p:childTnLst>
                                    <p:set>
                                      <p:cBhvr>
                                        <p:cTn id="71" dur="1" fill="hold">
                                          <p:stCondLst>
                                            <p:cond delay="499"/>
                                          </p:stCondLst>
                                        </p:cTn>
                                        <p:tgtEl>
                                          <p:spTgt spid="21509"/>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7" presetClass="entr" presetSubtype="8" fill="hold" nodeType="clickEffect">
                                  <p:stCondLst>
                                    <p:cond delay="0"/>
                                  </p:stCondLst>
                                  <p:childTnLst>
                                    <p:set>
                                      <p:cBhvr>
                                        <p:cTn id="75" dur="1" fill="hold">
                                          <p:stCondLst>
                                            <p:cond delay="0"/>
                                          </p:stCondLst>
                                        </p:cTn>
                                        <p:tgtEl>
                                          <p:spTgt spid="21512"/>
                                        </p:tgtEl>
                                        <p:attrNameLst>
                                          <p:attrName>style.visibility</p:attrName>
                                        </p:attrNameLst>
                                      </p:cBhvr>
                                      <p:to>
                                        <p:strVal val="visible"/>
                                      </p:to>
                                    </p:set>
                                    <p:anim calcmode="lin" valueType="num">
                                      <p:cBhvr>
                                        <p:cTn id="76" dur="500" fill="hold"/>
                                        <p:tgtEl>
                                          <p:spTgt spid="21512"/>
                                        </p:tgtEl>
                                        <p:attrNameLst>
                                          <p:attrName>ppt_x</p:attrName>
                                        </p:attrNameLst>
                                      </p:cBhvr>
                                      <p:tavLst>
                                        <p:tav tm="0">
                                          <p:val>
                                            <p:strVal val="#ppt_x-#ppt_w/2"/>
                                          </p:val>
                                        </p:tav>
                                        <p:tav tm="100000">
                                          <p:val>
                                            <p:strVal val="#ppt_x"/>
                                          </p:val>
                                        </p:tav>
                                      </p:tavLst>
                                    </p:anim>
                                    <p:anim calcmode="lin" valueType="num">
                                      <p:cBhvr>
                                        <p:cTn id="77" dur="500" fill="hold"/>
                                        <p:tgtEl>
                                          <p:spTgt spid="21512"/>
                                        </p:tgtEl>
                                        <p:attrNameLst>
                                          <p:attrName>ppt_y</p:attrName>
                                        </p:attrNameLst>
                                      </p:cBhvr>
                                      <p:tavLst>
                                        <p:tav tm="0">
                                          <p:val>
                                            <p:strVal val="#ppt_y"/>
                                          </p:val>
                                        </p:tav>
                                        <p:tav tm="100000">
                                          <p:val>
                                            <p:strVal val="#ppt_y"/>
                                          </p:val>
                                        </p:tav>
                                      </p:tavLst>
                                    </p:anim>
                                    <p:anim calcmode="lin" valueType="num">
                                      <p:cBhvr>
                                        <p:cTn id="78" dur="500" fill="hold"/>
                                        <p:tgtEl>
                                          <p:spTgt spid="21512"/>
                                        </p:tgtEl>
                                        <p:attrNameLst>
                                          <p:attrName>ppt_w</p:attrName>
                                        </p:attrNameLst>
                                      </p:cBhvr>
                                      <p:tavLst>
                                        <p:tav tm="0">
                                          <p:val>
                                            <p:fltVal val="0"/>
                                          </p:val>
                                        </p:tav>
                                        <p:tav tm="100000">
                                          <p:val>
                                            <p:strVal val="#ppt_w"/>
                                          </p:val>
                                        </p:tav>
                                      </p:tavLst>
                                    </p:anim>
                                    <p:anim calcmode="lin" valueType="num">
                                      <p:cBhvr>
                                        <p:cTn id="79" dur="500" fill="hold"/>
                                        <p:tgtEl>
                                          <p:spTgt spid="21512"/>
                                        </p:tgtEl>
                                        <p:attrNameLst>
                                          <p:attrName>ppt_h</p:attrName>
                                        </p:attrNameLst>
                                      </p:cBhvr>
                                      <p:tavLst>
                                        <p:tav tm="0">
                                          <p:val>
                                            <p:strVal val="#ppt_h"/>
                                          </p:val>
                                        </p:tav>
                                        <p:tav tm="100000">
                                          <p:val>
                                            <p:strVal val="#ppt_h"/>
                                          </p:val>
                                        </p:tav>
                                      </p:tavLst>
                                    </p:anim>
                                  </p:childTnLst>
                                </p:cTn>
                              </p:par>
                            </p:childTnLst>
                          </p:cTn>
                        </p:par>
                        <p:par>
                          <p:cTn id="80" fill="hold">
                            <p:stCondLst>
                              <p:cond delay="500"/>
                            </p:stCondLst>
                            <p:childTnLst>
                              <p:par>
                                <p:cTn id="81" presetID="1" presetClass="entr" presetSubtype="0" fill="hold" grpId="0" nodeType="afterEffect">
                                  <p:stCondLst>
                                    <p:cond delay="1000"/>
                                  </p:stCondLst>
                                  <p:childTnLst>
                                    <p:set>
                                      <p:cBhvr>
                                        <p:cTn id="82" dur="1" fill="hold">
                                          <p:stCondLst>
                                            <p:cond delay="499"/>
                                          </p:stCondLst>
                                        </p:cTn>
                                        <p:tgtEl>
                                          <p:spTgt spid="215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5" grpId="0" build="p"/>
      <p:bldP spid="20492" grpId="0"/>
      <p:bldP spid="21506" grpId="0"/>
      <p:bldP spid="21507" grpId="0"/>
      <p:bldP spid="21508" grpId="0"/>
      <p:bldP spid="21509" grpId="0"/>
      <p:bldP spid="21510" grpId="0"/>
      <p:bldP spid="21520" grpId="0"/>
      <p:bldP spid="21521" grpId="0"/>
      <p:bldP spid="21522"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30722" name="AutoShape 2"/>
          <p:cNvSpPr/>
          <p:nvPr/>
        </p:nvSpPr>
        <p:spPr>
          <a:xfrm>
            <a:off x="5638800" y="1562100"/>
            <a:ext cx="3041650" cy="1906588"/>
          </a:xfrm>
          <a:prstGeom prst="wedgeRoundRectCallout">
            <a:avLst>
              <a:gd name="adj1" fmla="val -66968"/>
              <a:gd name="adj2" fmla="val 58963"/>
              <a:gd name="adj3" fmla="val 16667"/>
            </a:avLst>
          </a:prstGeom>
          <a:gradFill rotWithShape="1">
            <a:gsLst>
              <a:gs pos="0">
                <a:srgbClr val="FFFFFF"/>
              </a:gs>
              <a:gs pos="50000">
                <a:srgbClr val="99CCFF"/>
              </a:gs>
              <a:gs pos="100000">
                <a:srgbClr val="FFFFFF"/>
              </a:gs>
            </a:gsLst>
            <a:lin ang="5400000" scaled="1"/>
            <a:tileRect/>
          </a:gradFill>
          <a:ln w="28575" cap="flat" cmpd="sng">
            <a:solidFill>
              <a:srgbClr val="FF0000"/>
            </a:solidFill>
            <a:prstDash val="solid"/>
            <a:miter/>
            <a:headEnd type="none" w="sm" len="sm"/>
            <a:tailEnd type="none" w="sm" len="sm"/>
          </a:ln>
        </p:spPr>
        <p:txBody>
          <a:bodyPr lIns="0" tIns="0" rIns="0" bIns="0" anchor="ctr" anchorCtr="0">
            <a:spAutoFit/>
          </a:bodyPr>
          <a:lstStyle/>
          <a:p>
            <a:pPr eaLnBrk="0" hangingPunct="0"/>
            <a:r>
              <a:rPr lang="zh-CN" altLang="en-US" sz="2800" b="1" dirty="0">
                <a:solidFill>
                  <a:srgbClr val="FF0000"/>
                </a:solidFill>
                <a:latin typeface="微软雅黑" panose="020B0503020204020204" pitchFamily="34" charset="-122"/>
                <a:ea typeface="微软雅黑" panose="020B0503020204020204" pitchFamily="34" charset="-122"/>
              </a:rPr>
              <a:t>基区：最薄，掺杂浓度最低，减少载流子在此处的复合机会。</a:t>
            </a:r>
          </a:p>
        </p:txBody>
      </p:sp>
      <p:sp>
        <p:nvSpPr>
          <p:cNvPr id="30723" name="AutoShape 3"/>
          <p:cNvSpPr>
            <a:spLocks noChangeArrowheads="1"/>
          </p:cNvSpPr>
          <p:nvPr/>
        </p:nvSpPr>
        <p:spPr bwMode="auto">
          <a:xfrm>
            <a:off x="5715000" y="4887913"/>
            <a:ext cx="3079750" cy="1430338"/>
          </a:xfrm>
          <a:prstGeom prst="wedgeRoundRectCallout">
            <a:avLst>
              <a:gd name="adj1" fmla="val -65311"/>
              <a:gd name="adj2" fmla="val -91086"/>
              <a:gd name="adj3" fmla="val 16667"/>
            </a:avLst>
          </a:prstGeom>
          <a:gradFill rotWithShape="1">
            <a:gsLst>
              <a:gs pos="0">
                <a:schemeClr val="bg1"/>
              </a:gs>
              <a:gs pos="50000">
                <a:srgbClr val="CCFFCC"/>
              </a:gs>
              <a:gs pos="100000">
                <a:schemeClr val="bg1"/>
              </a:gs>
            </a:gsLst>
            <a:lin ang="5400000" scaled="1"/>
          </a:gradFill>
          <a:ln w="28575">
            <a:solidFill>
              <a:srgbClr val="FF0000"/>
            </a:solidFill>
            <a:miter lim="800000"/>
            <a:headEnd type="none" w="sm" len="sm"/>
            <a:tailEnd type="none" w="sm" len="sm"/>
          </a:ln>
          <a:effectLst/>
        </p:spPr>
        <p:txBody>
          <a:bodyPr lIns="0" tIns="0" rIns="0" bIns="0" anchor="ctr">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发射区：掺杂浓度最高，有足够的载流子供发射。</a:t>
            </a:r>
          </a:p>
        </p:txBody>
      </p:sp>
      <p:sp>
        <p:nvSpPr>
          <p:cNvPr id="30725" name="AutoShape 5"/>
          <p:cNvSpPr>
            <a:spLocks noChangeArrowheads="1"/>
          </p:cNvSpPr>
          <p:nvPr/>
        </p:nvSpPr>
        <p:spPr bwMode="auto">
          <a:xfrm>
            <a:off x="2501900" y="4681538"/>
            <a:ext cx="1308100" cy="488950"/>
          </a:xfrm>
          <a:prstGeom prst="wedgeRoundRectCallout">
            <a:avLst>
              <a:gd name="adj1" fmla="val 90670"/>
              <a:gd name="adj2" fmla="val -209563"/>
              <a:gd name="adj3" fmla="val 16667"/>
            </a:avLst>
          </a:prstGeom>
          <a:gradFill rotWithShape="1">
            <a:gsLst>
              <a:gs pos="0">
                <a:srgbClr val="FFFFFF"/>
              </a:gs>
              <a:gs pos="50000">
                <a:srgbClr val="CCFFCC"/>
              </a:gs>
              <a:gs pos="100000">
                <a:srgbClr val="FFFFFF"/>
              </a:gs>
            </a:gsLst>
            <a:lin ang="5400000" scaled="1"/>
          </a:gradFill>
          <a:ln w="28575">
            <a:solidFill>
              <a:srgbClr val="FF0000"/>
            </a:solidFill>
            <a:miter lim="800000"/>
            <a:headEnd type="none" w="sm" len="sm"/>
            <a:tailEnd type="none" w="sm" len="sm"/>
          </a:ln>
          <a:effectLst/>
        </p:spPr>
        <p:txBody>
          <a:bodyPr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发射结</a:t>
            </a:r>
          </a:p>
        </p:txBody>
      </p:sp>
      <p:sp>
        <p:nvSpPr>
          <p:cNvPr id="30726" name="AutoShape 6"/>
          <p:cNvSpPr>
            <a:spLocks noChangeArrowheads="1"/>
          </p:cNvSpPr>
          <p:nvPr/>
        </p:nvSpPr>
        <p:spPr bwMode="auto">
          <a:xfrm>
            <a:off x="2185988" y="2708275"/>
            <a:ext cx="1484313" cy="488950"/>
          </a:xfrm>
          <a:prstGeom prst="wedgeRoundRectCallout">
            <a:avLst>
              <a:gd name="adj1" fmla="val 100481"/>
              <a:gd name="adj2" fmla="val 70560"/>
              <a:gd name="adj3" fmla="val 16667"/>
            </a:avLst>
          </a:prstGeom>
          <a:gradFill rotWithShape="1">
            <a:gsLst>
              <a:gs pos="0">
                <a:srgbClr val="FFFFFF"/>
              </a:gs>
              <a:gs pos="50000">
                <a:srgbClr val="FFFF99"/>
              </a:gs>
              <a:gs pos="100000">
                <a:srgbClr val="FFFFFF"/>
              </a:gs>
            </a:gsLst>
            <a:lin ang="5400000" scaled="1"/>
          </a:gradFill>
          <a:ln w="28575">
            <a:solidFill>
              <a:srgbClr val="FF0000"/>
            </a:solidFill>
            <a:miter lim="800000"/>
            <a:headEnd type="none" w="sm" len="sm"/>
            <a:tailEnd type="none" w="sm" len="sm"/>
          </a:ln>
          <a:effectLst/>
        </p:spPr>
        <p:txBody>
          <a:bodyPr lIns="0" tIns="0" rIns="0" bIns="0" anchor="ct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chemeClr val="accent2"/>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集电结</a:t>
            </a:r>
          </a:p>
        </p:txBody>
      </p:sp>
      <p:grpSp>
        <p:nvGrpSpPr>
          <p:cNvPr id="70662" name="Group 7"/>
          <p:cNvGrpSpPr/>
          <p:nvPr/>
        </p:nvGrpSpPr>
        <p:grpSpPr>
          <a:xfrm>
            <a:off x="2249488" y="1384300"/>
            <a:ext cx="3182937" cy="4471988"/>
            <a:chOff x="731" y="267"/>
            <a:chExt cx="2507" cy="3520"/>
          </a:xfrm>
        </p:grpSpPr>
        <p:grpSp>
          <p:nvGrpSpPr>
            <p:cNvPr id="70663" name="Group 8"/>
            <p:cNvGrpSpPr/>
            <p:nvPr/>
          </p:nvGrpSpPr>
          <p:grpSpPr>
            <a:xfrm>
              <a:off x="1796" y="753"/>
              <a:ext cx="1339" cy="2587"/>
              <a:chOff x="971" y="1385"/>
              <a:chExt cx="1339" cy="2250"/>
            </a:xfrm>
          </p:grpSpPr>
          <p:sp>
            <p:nvSpPr>
              <p:cNvPr id="70664" name="Rectangle 9"/>
              <p:cNvSpPr/>
              <p:nvPr/>
            </p:nvSpPr>
            <p:spPr>
              <a:xfrm rot="5400000" flipH="1">
                <a:off x="1633" y="2484"/>
                <a:ext cx="501"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70665" name="Rectangle 10"/>
              <p:cNvSpPr/>
              <p:nvPr/>
            </p:nvSpPr>
            <p:spPr>
              <a:xfrm rot="5400000" flipH="1">
                <a:off x="1639" y="1665"/>
                <a:ext cx="489"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70666" name="Rectangle 11"/>
              <p:cNvSpPr/>
              <p:nvPr/>
            </p:nvSpPr>
            <p:spPr>
              <a:xfrm rot="5400000" flipH="1">
                <a:off x="1728" y="2078"/>
                <a:ext cx="324"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70667" name="Group 12"/>
              <p:cNvGrpSpPr/>
              <p:nvPr/>
            </p:nvGrpSpPr>
            <p:grpSpPr>
              <a:xfrm>
                <a:off x="1859" y="3173"/>
                <a:ext cx="84" cy="462"/>
                <a:chOff x="3467" y="3509"/>
                <a:chExt cx="84" cy="462"/>
              </a:xfrm>
            </p:grpSpPr>
            <p:sp>
              <p:nvSpPr>
                <p:cNvPr id="70668" name="Line 13"/>
                <p:cNvSpPr/>
                <p:nvPr/>
              </p:nvSpPr>
              <p:spPr>
                <a:xfrm rot="5400000" flipH="1">
                  <a:off x="3314" y="3704"/>
                  <a:ext cx="390" cy="0"/>
                </a:xfrm>
                <a:prstGeom prst="line">
                  <a:avLst/>
                </a:prstGeom>
                <a:ln w="38100" cap="flat" cmpd="sng">
                  <a:solidFill>
                    <a:schemeClr val="tx1"/>
                  </a:solidFill>
                  <a:prstDash val="solid"/>
                  <a:round/>
                  <a:headEnd type="none" w="sm" len="sm"/>
                  <a:tailEnd type="none" w="med" len="lg"/>
                </a:ln>
              </p:spPr>
            </p:sp>
            <p:sp>
              <p:nvSpPr>
                <p:cNvPr id="70669" name="Oval 14"/>
                <p:cNvSpPr/>
                <p:nvPr/>
              </p:nvSpPr>
              <p:spPr>
                <a:xfrm rot="5400000" flipH="1">
                  <a:off x="3473" y="3893"/>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70670" name="Group 15"/>
              <p:cNvGrpSpPr/>
              <p:nvPr/>
            </p:nvGrpSpPr>
            <p:grpSpPr>
              <a:xfrm>
                <a:off x="1853" y="1385"/>
                <a:ext cx="84" cy="462"/>
                <a:chOff x="3473" y="1277"/>
                <a:chExt cx="84" cy="462"/>
              </a:xfrm>
            </p:grpSpPr>
            <p:sp>
              <p:nvSpPr>
                <p:cNvPr id="70671" name="Line 16"/>
                <p:cNvSpPr/>
                <p:nvPr/>
              </p:nvSpPr>
              <p:spPr>
                <a:xfrm rot="5400000" flipH="1">
                  <a:off x="3314" y="1544"/>
                  <a:ext cx="390" cy="0"/>
                </a:xfrm>
                <a:prstGeom prst="line">
                  <a:avLst/>
                </a:prstGeom>
                <a:ln w="38100" cap="flat" cmpd="sng">
                  <a:solidFill>
                    <a:schemeClr val="tx1"/>
                  </a:solidFill>
                  <a:prstDash val="solid"/>
                  <a:round/>
                  <a:headEnd type="none" w="sm" len="sm"/>
                  <a:tailEnd type="none" w="med" len="lg"/>
                </a:ln>
              </p:spPr>
            </p:sp>
            <p:sp>
              <p:nvSpPr>
                <p:cNvPr id="70672" name="Oval 17"/>
                <p:cNvSpPr/>
                <p:nvPr/>
              </p:nvSpPr>
              <p:spPr>
                <a:xfrm rot="5400000" flipH="1">
                  <a:off x="3479" y="127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70673" name="Line 18"/>
              <p:cNvSpPr/>
              <p:nvPr/>
            </p:nvSpPr>
            <p:spPr>
              <a:xfrm rot="5400000" flipH="1">
                <a:off x="1259" y="2321"/>
                <a:ext cx="0" cy="432"/>
              </a:xfrm>
              <a:prstGeom prst="line">
                <a:avLst/>
              </a:prstGeom>
              <a:ln w="38100" cap="flat" cmpd="sng">
                <a:solidFill>
                  <a:schemeClr val="tx1"/>
                </a:solidFill>
                <a:prstDash val="solid"/>
                <a:round/>
                <a:headEnd type="none" w="sm" len="sm"/>
                <a:tailEnd type="none" w="med" len="lg"/>
              </a:ln>
            </p:spPr>
          </p:sp>
          <p:sp>
            <p:nvSpPr>
              <p:cNvPr id="70674" name="Oval 19"/>
              <p:cNvSpPr/>
              <p:nvPr/>
            </p:nvSpPr>
            <p:spPr>
              <a:xfrm rot="5400000" flipH="1">
                <a:off x="977" y="2495"/>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70675" name="Group 20"/>
            <p:cNvGrpSpPr/>
            <p:nvPr/>
          </p:nvGrpSpPr>
          <p:grpSpPr>
            <a:xfrm>
              <a:off x="1453" y="650"/>
              <a:ext cx="1235" cy="2739"/>
              <a:chOff x="591" y="1234"/>
              <a:chExt cx="1235" cy="2384"/>
            </a:xfrm>
          </p:grpSpPr>
          <p:sp>
            <p:nvSpPr>
              <p:cNvPr id="30741" name="Text Box 21"/>
              <p:cNvSpPr txBox="1">
                <a:spLocks noChangeArrowheads="1"/>
              </p:cNvSpPr>
              <p:nvPr/>
            </p:nvSpPr>
            <p:spPr bwMode="auto">
              <a:xfrm>
                <a:off x="588" y="2399"/>
                <a:ext cx="285" cy="356"/>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sz="2800" b="1"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B</a:t>
                </a:r>
                <a:endParaRPr lang="en-US" altLang="zh-CN" sz="2800" b="1" noProof="1">
                  <a:solidFill>
                    <a:schemeClr val="tx2"/>
                  </a:solidFill>
                  <a:effectLst>
                    <a:outerShdw blurRad="38100" dist="38100" dir="2700000">
                      <a:srgbClr val="FFFFFF"/>
                    </a:outerShdw>
                  </a:effectLst>
                  <a:latin typeface="宋体" panose="02010600030101010101" pitchFamily="2" charset="-122"/>
                </a:endParaRPr>
              </a:p>
            </p:txBody>
          </p:sp>
          <p:sp>
            <p:nvSpPr>
              <p:cNvPr id="30742" name="Text Box 22"/>
              <p:cNvSpPr txBox="1">
                <a:spLocks noChangeArrowheads="1"/>
              </p:cNvSpPr>
              <p:nvPr/>
            </p:nvSpPr>
            <p:spPr bwMode="auto">
              <a:xfrm>
                <a:off x="1542" y="3262"/>
                <a:ext cx="284" cy="356"/>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E</a:t>
                </a:r>
                <a:endParaRPr kumimoji="1" lang="en-US" altLang="zh-CN"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30743" name="Text Box 23"/>
              <p:cNvSpPr txBox="1">
                <a:spLocks noChangeArrowheads="1"/>
              </p:cNvSpPr>
              <p:nvPr/>
            </p:nvSpPr>
            <p:spPr bwMode="auto">
              <a:xfrm>
                <a:off x="1482" y="1241"/>
                <a:ext cx="284" cy="35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C</a:t>
                </a:r>
                <a:endParaRPr kumimoji="1" lang="en-US" altLang="zh-CN"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grpSp>
        <p:grpSp>
          <p:nvGrpSpPr>
            <p:cNvPr id="70679" name="Group 24"/>
            <p:cNvGrpSpPr/>
            <p:nvPr/>
          </p:nvGrpSpPr>
          <p:grpSpPr>
            <a:xfrm>
              <a:off x="2519" y="1385"/>
              <a:ext cx="322" cy="1291"/>
              <a:chOff x="1694" y="1934"/>
              <a:chExt cx="322" cy="1125"/>
            </a:xfrm>
          </p:grpSpPr>
          <p:sp>
            <p:nvSpPr>
              <p:cNvPr id="30745" name="Text Box 25"/>
              <p:cNvSpPr txBox="1">
                <a:spLocks noChangeArrowheads="1"/>
              </p:cNvSpPr>
              <p:nvPr/>
            </p:nvSpPr>
            <p:spPr bwMode="auto">
              <a:xfrm>
                <a:off x="1694" y="1934"/>
                <a:ext cx="299" cy="356"/>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sz="2800" b="1" noProof="1">
                    <a:solidFill>
                      <a:srgbClr val="000099"/>
                    </a:solidFill>
                    <a:effectLst>
                      <a:outerShdw blurRad="38100" dist="38100" dir="2700000">
                        <a:srgbClr val="000000"/>
                      </a:outerShdw>
                    </a:effectLst>
                    <a:latin typeface="宋体" panose="02010600030101010101" pitchFamily="2" charset="-122"/>
                    <a:ea typeface="宋体" panose="02010600030101010101" pitchFamily="2" charset="-122"/>
                    <a:cs typeface="+mn-cs"/>
                  </a:rPr>
                  <a:t>N</a:t>
                </a:r>
                <a:endParaRPr lang="en-US" altLang="zh-CN" sz="2800" b="1" noProof="1">
                  <a:solidFill>
                    <a:srgbClr val="000099"/>
                  </a:solidFill>
                  <a:effectLst>
                    <a:outerShdw blurRad="38100" dist="38100" dir="2700000">
                      <a:srgbClr val="000000"/>
                    </a:outerShdw>
                  </a:effectLst>
                  <a:latin typeface="宋体" panose="02010600030101010101" pitchFamily="2" charset="-122"/>
                </a:endParaRPr>
              </a:p>
            </p:txBody>
          </p:sp>
          <p:sp>
            <p:nvSpPr>
              <p:cNvPr id="30746" name="Text Box 26"/>
              <p:cNvSpPr txBox="1">
                <a:spLocks noChangeArrowheads="1"/>
              </p:cNvSpPr>
              <p:nvPr/>
            </p:nvSpPr>
            <p:spPr bwMode="auto">
              <a:xfrm>
                <a:off x="1707" y="2703"/>
                <a:ext cx="296" cy="356"/>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sz="2800" b="1"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N</a:t>
                </a:r>
                <a:endParaRPr lang="en-US" altLang="zh-CN" sz="2800" b="1" noProof="1">
                  <a:solidFill>
                    <a:schemeClr val="accent2"/>
                  </a:solidFill>
                  <a:effectLst>
                    <a:outerShdw blurRad="38100" dist="38100" dir="2700000">
                      <a:srgbClr val="000000"/>
                    </a:outerShdw>
                  </a:effectLst>
                  <a:latin typeface="宋体" panose="02010600030101010101" pitchFamily="2" charset="-122"/>
                </a:endParaRPr>
              </a:p>
            </p:txBody>
          </p:sp>
          <p:sp>
            <p:nvSpPr>
              <p:cNvPr id="30747" name="Text Box 27"/>
              <p:cNvSpPr txBox="1">
                <a:spLocks noChangeArrowheads="1"/>
              </p:cNvSpPr>
              <p:nvPr/>
            </p:nvSpPr>
            <p:spPr bwMode="auto">
              <a:xfrm>
                <a:off x="1717" y="2320"/>
                <a:ext cx="299" cy="355"/>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sz="2800" b="1"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P</a:t>
                </a:r>
                <a:endParaRPr lang="en-US" altLang="zh-CN" sz="2800" b="1" noProof="1">
                  <a:solidFill>
                    <a:schemeClr val="accent2"/>
                  </a:solidFill>
                  <a:effectLst>
                    <a:outerShdw blurRad="38100" dist="38100" dir="2700000">
                      <a:srgbClr val="000000"/>
                    </a:outerShdw>
                  </a:effectLst>
                  <a:latin typeface="宋体" panose="02010600030101010101" pitchFamily="2" charset="-122"/>
                </a:endParaRPr>
              </a:p>
            </p:txBody>
          </p:sp>
        </p:grpSp>
        <p:sp>
          <p:nvSpPr>
            <p:cNvPr id="30748" name="Text Box 28"/>
            <p:cNvSpPr txBox="1">
              <a:spLocks noChangeArrowheads="1"/>
            </p:cNvSpPr>
            <p:nvPr/>
          </p:nvSpPr>
          <p:spPr bwMode="auto">
            <a:xfrm>
              <a:off x="731" y="1898"/>
              <a:ext cx="705" cy="41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基极</a:t>
              </a:r>
              <a:endParaRPr kumimoji="1" lang="zh-CN" altLang="en-US" sz="2800" b="1" kern="1200" cap="none" spc="0" normalizeH="0" baseline="0" noProof="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30749" name="Text Box 29"/>
            <p:cNvSpPr txBox="1">
              <a:spLocks noChangeArrowheads="1"/>
            </p:cNvSpPr>
            <p:nvPr/>
          </p:nvSpPr>
          <p:spPr bwMode="auto">
            <a:xfrm>
              <a:off x="2231" y="3378"/>
              <a:ext cx="987"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发射极</a:t>
              </a:r>
            </a:p>
          </p:txBody>
        </p:sp>
        <p:sp>
          <p:nvSpPr>
            <p:cNvPr id="30750" name="Text Box 30"/>
            <p:cNvSpPr txBox="1">
              <a:spLocks noChangeArrowheads="1"/>
            </p:cNvSpPr>
            <p:nvPr/>
          </p:nvSpPr>
          <p:spPr bwMode="auto">
            <a:xfrm>
              <a:off x="2251" y="267"/>
              <a:ext cx="987" cy="409"/>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集电极</a:t>
              </a:r>
            </a:p>
          </p:txBody>
        </p:sp>
      </p:grpSp>
      <p:grpSp>
        <p:nvGrpSpPr>
          <p:cNvPr id="8" name="Group 31"/>
          <p:cNvGrpSpPr/>
          <p:nvPr/>
        </p:nvGrpSpPr>
        <p:grpSpPr>
          <a:xfrm>
            <a:off x="4238625" y="3317875"/>
            <a:ext cx="1095375" cy="123825"/>
            <a:chOff x="2532" y="1812"/>
            <a:chExt cx="828" cy="60"/>
          </a:xfrm>
        </p:grpSpPr>
        <p:sp>
          <p:nvSpPr>
            <p:cNvPr id="70687" name="Line 32"/>
            <p:cNvSpPr/>
            <p:nvPr/>
          </p:nvSpPr>
          <p:spPr>
            <a:xfrm>
              <a:off x="2532" y="1812"/>
              <a:ext cx="828" cy="0"/>
            </a:xfrm>
            <a:prstGeom prst="line">
              <a:avLst/>
            </a:prstGeom>
            <a:ln w="25400" cap="flat" cmpd="sng">
              <a:solidFill>
                <a:srgbClr val="FF3300"/>
              </a:solidFill>
              <a:prstDash val="dash"/>
              <a:round/>
              <a:headEnd type="none" w="sm" len="sm"/>
              <a:tailEnd type="none" w="med" len="lg"/>
            </a:ln>
          </p:spPr>
        </p:sp>
        <p:sp>
          <p:nvSpPr>
            <p:cNvPr id="70688" name="Line 33"/>
            <p:cNvSpPr/>
            <p:nvPr/>
          </p:nvSpPr>
          <p:spPr>
            <a:xfrm>
              <a:off x="2532" y="1872"/>
              <a:ext cx="828" cy="0"/>
            </a:xfrm>
            <a:prstGeom prst="line">
              <a:avLst/>
            </a:prstGeom>
            <a:ln w="25400" cap="flat" cmpd="sng">
              <a:solidFill>
                <a:srgbClr val="FF3300"/>
              </a:solidFill>
              <a:prstDash val="dash"/>
              <a:round/>
              <a:headEnd type="none" w="sm" len="sm"/>
              <a:tailEnd type="none" w="med" len="lg"/>
            </a:ln>
          </p:spPr>
        </p:sp>
      </p:grpSp>
      <p:grpSp>
        <p:nvGrpSpPr>
          <p:cNvPr id="9" name="Group 34"/>
          <p:cNvGrpSpPr/>
          <p:nvPr/>
        </p:nvGrpSpPr>
        <p:grpSpPr>
          <a:xfrm>
            <a:off x="4210050" y="3798888"/>
            <a:ext cx="1123950" cy="96837"/>
            <a:chOff x="2532" y="1812"/>
            <a:chExt cx="828" cy="60"/>
          </a:xfrm>
        </p:grpSpPr>
        <p:sp>
          <p:nvSpPr>
            <p:cNvPr id="70690" name="Line 35"/>
            <p:cNvSpPr/>
            <p:nvPr/>
          </p:nvSpPr>
          <p:spPr>
            <a:xfrm>
              <a:off x="2532" y="1812"/>
              <a:ext cx="828" cy="0"/>
            </a:xfrm>
            <a:prstGeom prst="line">
              <a:avLst/>
            </a:prstGeom>
            <a:ln w="25400" cap="flat" cmpd="sng">
              <a:solidFill>
                <a:srgbClr val="FF3300"/>
              </a:solidFill>
              <a:prstDash val="dash"/>
              <a:round/>
              <a:headEnd type="none" w="sm" len="sm"/>
              <a:tailEnd type="none" w="med" len="lg"/>
            </a:ln>
          </p:spPr>
        </p:sp>
        <p:sp>
          <p:nvSpPr>
            <p:cNvPr id="70691" name="Line 36"/>
            <p:cNvSpPr/>
            <p:nvPr/>
          </p:nvSpPr>
          <p:spPr>
            <a:xfrm>
              <a:off x="2532" y="1872"/>
              <a:ext cx="828" cy="0"/>
            </a:xfrm>
            <a:prstGeom prst="line">
              <a:avLst/>
            </a:prstGeom>
            <a:ln w="25400" cap="flat" cmpd="sng">
              <a:solidFill>
                <a:srgbClr val="FF3300"/>
              </a:solidFill>
              <a:prstDash val="dash"/>
              <a:round/>
              <a:headEnd type="none" w="sm" len="sm"/>
              <a:tailEnd type="none" w="med" len="lg"/>
            </a:ln>
          </p:spPr>
        </p:sp>
      </p:grpSp>
      <p:sp>
        <p:nvSpPr>
          <p:cNvPr id="30757" name="Rectangle 37"/>
          <p:cNvSpPr>
            <a:spLocks noChangeArrowheads="1"/>
          </p:cNvSpPr>
          <p:nvPr/>
        </p:nvSpPr>
        <p:spPr bwMode="auto">
          <a:xfrm>
            <a:off x="609600" y="420688"/>
            <a:ext cx="2681605" cy="52197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结构特点</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2233</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p>
        </p:txBody>
      </p:sp>
      <p:sp>
        <p:nvSpPr>
          <p:cNvPr id="70693" name="AutoShape 3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0694" name="AutoShape 3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0695" name="AutoShape 4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0724" name="AutoShape 4"/>
          <p:cNvSpPr>
            <a:spLocks noChangeArrowheads="1"/>
          </p:cNvSpPr>
          <p:nvPr/>
        </p:nvSpPr>
        <p:spPr bwMode="auto">
          <a:xfrm>
            <a:off x="1371600" y="1109663"/>
            <a:ext cx="2184400" cy="1430338"/>
          </a:xfrm>
          <a:prstGeom prst="wedgeRoundRectCallout">
            <a:avLst>
              <a:gd name="adj1" fmla="val 94448"/>
              <a:gd name="adj2" fmla="val 72444"/>
              <a:gd name="adj3" fmla="val 16667"/>
            </a:avLst>
          </a:prstGeom>
          <a:gradFill rotWithShape="0">
            <a:gsLst>
              <a:gs pos="0">
                <a:schemeClr val="bg1"/>
              </a:gs>
              <a:gs pos="50000">
                <a:srgbClr val="FFFF00"/>
              </a:gs>
              <a:gs pos="100000">
                <a:schemeClr val="bg1"/>
              </a:gs>
            </a:gsLst>
            <a:lin ang="5400000" scaled="1"/>
          </a:gradFill>
          <a:ln w="28575">
            <a:solidFill>
              <a:srgbClr val="FF0000"/>
            </a:solidFill>
            <a:miter lim="800000"/>
            <a:headEnd type="none" w="sm" len="sm"/>
            <a:tailEnd type="none" w="sm" len="sm"/>
          </a:ln>
          <a:effectLst/>
        </p:spPr>
        <p:txBody>
          <a:bodyPr lIns="0" tIns="0" rIns="0" bIns="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chemeClr val="accent2"/>
                </a:solidFill>
                <a:effectLst/>
                <a:uLnTx/>
                <a:uFillTx/>
                <a:latin typeface="微软雅黑" panose="020B0503020204020204" pitchFamily="34" charset="-122"/>
                <a:ea typeface="微软雅黑" panose="020B0503020204020204" pitchFamily="34" charset="-122"/>
                <a:cs typeface="+mn-cs"/>
              </a:rPr>
              <a:t>集电区：面积最大，收集载流子。</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right)">
                                      <p:cBhvr>
                                        <p:cTn id="7" dur="500"/>
                                        <p:tgtEl>
                                          <p:spTgt spid="307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30723"/>
                                        </p:tgtEl>
                                        <p:attrNameLst>
                                          <p:attrName>style.visibility</p:attrName>
                                        </p:attrNameLst>
                                      </p:cBhvr>
                                      <p:to>
                                        <p:strVal val="visible"/>
                                      </p:to>
                                    </p:set>
                                    <p:animEffect transition="in" filter="wipe(right)">
                                      <p:cBhvr>
                                        <p:cTn id="12" dur="500"/>
                                        <p:tgtEl>
                                          <p:spTgt spid="307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4"/>
                                        </p:tgtEl>
                                        <p:attrNameLst>
                                          <p:attrName>style.visibility</p:attrName>
                                        </p:attrNameLst>
                                      </p:cBhvr>
                                      <p:to>
                                        <p:strVal val="visible"/>
                                      </p:to>
                                    </p:set>
                                    <p:animEffect transition="in" filter="wipe(left)">
                                      <p:cBhvr>
                                        <p:cTn id="17" dur="500"/>
                                        <p:tgtEl>
                                          <p:spTgt spid="307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725"/>
                                        </p:tgtEl>
                                        <p:attrNameLst>
                                          <p:attrName>style.visibility</p:attrName>
                                        </p:attrNameLst>
                                      </p:cBhvr>
                                      <p:to>
                                        <p:strVal val="visible"/>
                                      </p:to>
                                    </p:set>
                                    <p:animEffect transition="in" filter="wipe(left)">
                                      <p:cBhvr>
                                        <p:cTn id="27" dur="500"/>
                                        <p:tgtEl>
                                          <p:spTgt spid="3072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5"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blinds(vertical)">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0726"/>
                                        </p:tgtEl>
                                        <p:attrNameLst>
                                          <p:attrName>style.visibility</p:attrName>
                                        </p:attrNameLst>
                                      </p:cBhvr>
                                      <p:to>
                                        <p:strVal val="visible"/>
                                      </p:to>
                                    </p:set>
                                    <p:animEffect transition="in" filter="wipe(left)">
                                      <p:cBhvr>
                                        <p:cTn id="37" dur="500"/>
                                        <p:tgtEl>
                                          <p:spTgt spid="30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30723" grpId="0" animBg="1"/>
      <p:bldP spid="30725" grpId="0" animBg="1"/>
      <p:bldP spid="30726" grpId="0" animBg="1"/>
      <p:bldP spid="3072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1618" name="Rectangle 2"/>
          <p:cNvSpPr>
            <a:spLocks noGrp="1" noChangeArrowheads="1"/>
          </p:cNvSpPr>
          <p:nvPr>
            <p:ph type="ctrTitle"/>
          </p:nvPr>
        </p:nvSpPr>
        <p:spPr>
          <a:xfrm>
            <a:off x="1143000" y="3683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grpSp>
        <p:nvGrpSpPr>
          <p:cNvPr id="74755" name="Group 4"/>
          <p:cNvGrpSpPr/>
          <p:nvPr/>
        </p:nvGrpSpPr>
        <p:grpSpPr>
          <a:xfrm flipV="1">
            <a:off x="2195513" y="1117600"/>
            <a:ext cx="4716462" cy="44450"/>
            <a:chOff x="672" y="672"/>
            <a:chExt cx="4038" cy="102"/>
          </a:xfrm>
        </p:grpSpPr>
        <p:pic>
          <p:nvPicPr>
            <p:cNvPr id="74756"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74757"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74758"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74759"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74760"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74761"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74762"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74763"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74764"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74765"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74766"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74767"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74768" name="Group 17"/>
            <p:cNvGrpSpPr/>
            <p:nvPr/>
          </p:nvGrpSpPr>
          <p:grpSpPr>
            <a:xfrm>
              <a:off x="1824" y="672"/>
              <a:ext cx="2886" cy="102"/>
              <a:chOff x="2298" y="3606"/>
              <a:chExt cx="2886" cy="102"/>
            </a:xfrm>
          </p:grpSpPr>
          <p:pic>
            <p:nvPicPr>
              <p:cNvPr id="74769"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74770"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74771"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74772"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74773"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74774"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74775"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74776"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74777"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74778"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74779"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74780"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74781"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74782"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74783"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74784"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74785"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74786"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74787"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74788"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74789"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74790"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74791"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74792"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74793"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74794"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74795"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74796"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74797"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74798"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74799" name="AutoShape 10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4800" name="AutoShape 10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4801" name="AutoShape 11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1753" name="Text Box 137"/>
          <p:cNvSpPr txBox="1">
            <a:spLocks noChangeArrowheads="1"/>
          </p:cNvSpPr>
          <p:nvPr/>
        </p:nvSpPr>
        <p:spPr bwMode="auto">
          <a:xfrm>
            <a:off x="1871663" y="4554538"/>
            <a:ext cx="5445125" cy="519113"/>
          </a:xfrm>
          <a:prstGeom prst="rect">
            <a:avLst/>
          </a:prstGeom>
          <a:gradFill rotWithShape="1">
            <a:gsLst>
              <a:gs pos="0">
                <a:srgbClr val="FFFF00"/>
              </a:gs>
              <a:gs pos="50000">
                <a:schemeClr val="bg1"/>
              </a:gs>
              <a:gs pos="100000">
                <a:srgbClr val="FFFF00"/>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一般用途小信号塑料外壳晶体管</a:t>
            </a:r>
          </a:p>
        </p:txBody>
      </p:sp>
      <p:pic>
        <p:nvPicPr>
          <p:cNvPr id="111754" name="Picture 138"/>
          <p:cNvPicPr>
            <a:picLocks noChangeAspect="1"/>
          </p:cNvPicPr>
          <p:nvPr/>
        </p:nvPicPr>
        <p:blipFill>
          <a:blip r:embed="rId4">
            <a:lum bright="39999" contrast="40000"/>
          </a:blip>
          <a:stretch>
            <a:fillRect/>
          </a:stretch>
        </p:blipFill>
        <p:spPr>
          <a:xfrm>
            <a:off x="115888" y="1676400"/>
            <a:ext cx="8904287" cy="24193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1754"/>
                                        </p:tgtEl>
                                        <p:attrNameLst>
                                          <p:attrName>style.visibility</p:attrName>
                                        </p:attrNameLst>
                                      </p:cBhvr>
                                      <p:to>
                                        <p:strVal val="visible"/>
                                      </p:to>
                                    </p:set>
                                    <p:animEffect transition="in" filter="blinds(horizontal)">
                                      <p:cBhvr>
                                        <p:cTn id="7" dur="500"/>
                                        <p:tgtEl>
                                          <p:spTgt spid="11175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1753"/>
                                        </p:tgtEl>
                                        <p:attrNameLst>
                                          <p:attrName>style.visibility</p:attrName>
                                        </p:attrNameLst>
                                      </p:cBhvr>
                                      <p:to>
                                        <p:strVal val="visible"/>
                                      </p:to>
                                    </p:set>
                                    <p:animEffect transition="in" filter="blinds(horizontal)">
                                      <p:cBhvr>
                                        <p:cTn id="12" dur="500"/>
                                        <p:tgtEl>
                                          <p:spTgt spid="111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753"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ctrTitle"/>
          </p:nvPr>
        </p:nvSpPr>
        <p:spPr>
          <a:xfrm>
            <a:off x="1143000" y="1524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sp>
        <p:nvSpPr>
          <p:cNvPr id="75779" name="AutoShape 10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5780" name="AutoShape 10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5781" name="AutoShape 11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pic>
        <p:nvPicPr>
          <p:cNvPr id="112776" name="Picture 136"/>
          <p:cNvPicPr>
            <a:picLocks noChangeAspect="1"/>
          </p:cNvPicPr>
          <p:nvPr/>
        </p:nvPicPr>
        <p:blipFill>
          <a:blip r:embed="rId3">
            <a:lum bright="39999" contrast="40000"/>
          </a:blip>
          <a:stretch>
            <a:fillRect/>
          </a:stretch>
        </p:blipFill>
        <p:spPr>
          <a:xfrm>
            <a:off x="115888" y="1133475"/>
            <a:ext cx="8907462" cy="3800475"/>
          </a:xfrm>
          <a:prstGeom prst="rect">
            <a:avLst/>
          </a:prstGeom>
          <a:noFill/>
          <a:ln w="9525">
            <a:noFill/>
          </a:ln>
        </p:spPr>
      </p:pic>
      <p:sp>
        <p:nvSpPr>
          <p:cNvPr id="112777" name="Text Box 137"/>
          <p:cNvSpPr txBox="1">
            <a:spLocks noChangeArrowheads="1"/>
          </p:cNvSpPr>
          <p:nvPr/>
        </p:nvSpPr>
        <p:spPr bwMode="auto">
          <a:xfrm>
            <a:off x="1871663" y="5229225"/>
            <a:ext cx="5445125" cy="519113"/>
          </a:xfrm>
          <a:prstGeom prst="rect">
            <a:avLst/>
          </a:prstGeom>
          <a:gradFill rotWithShape="1">
            <a:gsLst>
              <a:gs pos="0">
                <a:srgbClr val="FFFF00"/>
              </a:gs>
              <a:gs pos="50000">
                <a:schemeClr val="bg1"/>
              </a:gs>
              <a:gs pos="100000">
                <a:srgbClr val="FFFF00"/>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一般用途小信号金属外壳晶体管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777"/>
                                        </p:tgtEl>
                                        <p:attrNameLst>
                                          <p:attrName>style.visibility</p:attrName>
                                        </p:attrNameLst>
                                      </p:cBhvr>
                                      <p:to>
                                        <p:strVal val="visible"/>
                                      </p:to>
                                    </p:set>
                                    <p:animEffect transition="in" filter="blinds(horizontal)">
                                      <p:cBhvr>
                                        <p:cTn id="7" dur="500"/>
                                        <p:tgtEl>
                                          <p:spTgt spid="11277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2776"/>
                                        </p:tgtEl>
                                        <p:attrNameLst>
                                          <p:attrName>style.visibility</p:attrName>
                                        </p:attrNameLst>
                                      </p:cBhvr>
                                      <p:to>
                                        <p:strVal val="visible"/>
                                      </p:to>
                                    </p:set>
                                    <p:animEffect transition="in" filter="blinds(horizontal)">
                                      <p:cBhvr>
                                        <p:cTn id="12" dur="500"/>
                                        <p:tgtEl>
                                          <p:spTgt spid="11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77"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3666" name="Rectangle 2"/>
          <p:cNvSpPr>
            <a:spLocks noGrp="1" noChangeArrowheads="1"/>
          </p:cNvSpPr>
          <p:nvPr>
            <p:ph type="ctrTitle"/>
          </p:nvPr>
        </p:nvSpPr>
        <p:spPr>
          <a:xfrm>
            <a:off x="1143000" y="1524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grpSp>
        <p:nvGrpSpPr>
          <p:cNvPr id="76803" name="Group 4"/>
          <p:cNvGrpSpPr/>
          <p:nvPr/>
        </p:nvGrpSpPr>
        <p:grpSpPr>
          <a:xfrm flipV="1">
            <a:off x="2195513" y="909638"/>
            <a:ext cx="4716462" cy="44450"/>
            <a:chOff x="672" y="672"/>
            <a:chExt cx="4038" cy="102"/>
          </a:xfrm>
        </p:grpSpPr>
        <p:pic>
          <p:nvPicPr>
            <p:cNvPr id="76804" name="Picture 5"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76805" name="Picture 6"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76806" name="Picture 7"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76807" name="Picture 8"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76808" name="Picture 9"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76809" name="Picture 10"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76810" name="Picture 11"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76811" name="Picture 12"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76812" name="Picture 13"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76813" name="Picture 14"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76814" name="Picture 15"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76815" name="Picture 16"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76816" name="Group 17"/>
            <p:cNvGrpSpPr/>
            <p:nvPr/>
          </p:nvGrpSpPr>
          <p:grpSpPr>
            <a:xfrm>
              <a:off x="1824" y="672"/>
              <a:ext cx="2886" cy="102"/>
              <a:chOff x="2298" y="3606"/>
              <a:chExt cx="2886" cy="102"/>
            </a:xfrm>
          </p:grpSpPr>
          <p:pic>
            <p:nvPicPr>
              <p:cNvPr id="76817" name="Picture 18"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76818" name="Picture 19"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76819" name="Picture 20"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76820" name="Picture 21"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76821" name="Picture 22"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76822" name="Picture 23"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76823" name="Picture 24"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76824" name="Picture 25"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76825" name="Picture 26"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76826" name="Picture 27"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76827" name="Picture 28"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76828" name="Picture 29"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76829" name="Picture 30"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76830" name="Picture 31"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76831" name="Picture 32"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76832" name="Picture 33"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76833" name="Picture 34"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76834" name="Picture 35"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76835" name="Picture 36"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76836" name="Picture 37"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76837" name="Picture 38"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76838" name="Picture 39"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76839" name="Picture 40"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76840" name="Picture 41"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76841" name="Picture 42"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76842" name="Picture 43"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76843" name="Picture 44"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76844" name="Picture 45"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76845" name="Picture 46"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76846" name="Picture 47"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76847" name="AutoShape 10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6848" name="AutoShape 10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6849" name="AutoShape 11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3801" name="Text Box 137"/>
          <p:cNvSpPr txBox="1">
            <a:spLocks noChangeArrowheads="1"/>
          </p:cNvSpPr>
          <p:nvPr/>
        </p:nvSpPr>
        <p:spPr bwMode="auto">
          <a:xfrm>
            <a:off x="2638425" y="6038850"/>
            <a:ext cx="3059113" cy="519113"/>
          </a:xfrm>
          <a:prstGeom prst="rect">
            <a:avLst/>
          </a:prstGeom>
          <a:gradFill rotWithShape="1">
            <a:gsLst>
              <a:gs pos="0">
                <a:srgbClr val="FFFF00"/>
              </a:gs>
              <a:gs pos="50000">
                <a:schemeClr val="bg1"/>
              </a:gs>
              <a:gs pos="100000">
                <a:srgbClr val="FFFF00"/>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dirty="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一般多晶体管封装</a:t>
            </a:r>
          </a:p>
        </p:txBody>
      </p:sp>
      <p:pic>
        <p:nvPicPr>
          <p:cNvPr id="113803" name="Picture 139"/>
          <p:cNvPicPr>
            <a:picLocks noChangeAspect="1"/>
          </p:cNvPicPr>
          <p:nvPr/>
        </p:nvPicPr>
        <p:blipFill>
          <a:blip r:embed="rId4">
            <a:lum bright="39999" contrast="40000"/>
          </a:blip>
          <a:stretch>
            <a:fillRect/>
          </a:stretch>
        </p:blipFill>
        <p:spPr>
          <a:xfrm>
            <a:off x="898525" y="1089025"/>
            <a:ext cx="7499350" cy="49053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3803"/>
                                        </p:tgtEl>
                                        <p:attrNameLst>
                                          <p:attrName>style.visibility</p:attrName>
                                        </p:attrNameLst>
                                      </p:cBhvr>
                                      <p:to>
                                        <p:strVal val="visible"/>
                                      </p:to>
                                    </p:set>
                                    <p:animEffect transition="in" filter="blinds(horizontal)">
                                      <p:cBhvr>
                                        <p:cTn id="7" dur="500"/>
                                        <p:tgtEl>
                                          <p:spTgt spid="11380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801"/>
                                        </p:tgtEl>
                                        <p:attrNameLst>
                                          <p:attrName>style.visibility</p:attrName>
                                        </p:attrNameLst>
                                      </p:cBhvr>
                                      <p:to>
                                        <p:strVal val="visible"/>
                                      </p:to>
                                    </p:set>
                                    <p:animEffect transition="in" filter="blinds(horizontal)">
                                      <p:cBhvr>
                                        <p:cTn id="12" dur="500"/>
                                        <p:tgtEl>
                                          <p:spTgt spid="113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801"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114690" name="Rectangle 2"/>
          <p:cNvSpPr>
            <a:spLocks noGrp="1" noChangeArrowheads="1"/>
          </p:cNvSpPr>
          <p:nvPr>
            <p:ph type="ctrTitle"/>
          </p:nvPr>
        </p:nvSpPr>
        <p:spPr>
          <a:xfrm>
            <a:off x="1143000" y="152400"/>
            <a:ext cx="6629400" cy="8382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  </a:t>
            </a:r>
            <a:r>
              <a:rPr lang="zh-CN" altLang="en-US" sz="3600" b="1"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sym typeface="+mn-ea"/>
              </a:rPr>
              <a:t>双极型晶体管</a:t>
            </a:r>
            <a:endParaRPr kumimoji="1" lang="zh-CN" altLang="en-US" sz="3600" b="1" i="0" u="none" strike="noStrike" kern="0" cap="none" spc="0" normalizeH="0" baseline="0" noProof="0" dirty="0">
              <a:ln>
                <a:noFill/>
              </a:ln>
              <a:solidFill>
                <a:srgbClr val="CC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endParaRPr>
          </a:p>
        </p:txBody>
      </p:sp>
      <p:grpSp>
        <p:nvGrpSpPr>
          <p:cNvPr id="77827" name="Group 3"/>
          <p:cNvGrpSpPr/>
          <p:nvPr/>
        </p:nvGrpSpPr>
        <p:grpSpPr>
          <a:xfrm flipV="1">
            <a:off x="2195513" y="909638"/>
            <a:ext cx="4716462" cy="44450"/>
            <a:chOff x="672" y="672"/>
            <a:chExt cx="4038" cy="102"/>
          </a:xfrm>
        </p:grpSpPr>
        <p:pic>
          <p:nvPicPr>
            <p:cNvPr id="77828" name="Picture 4" descr="Green and Black Diamond"/>
            <p:cNvPicPr>
              <a:picLocks noChangeAspect="1"/>
            </p:cNvPicPr>
            <p:nvPr/>
          </p:nvPicPr>
          <p:blipFill>
            <a:blip r:embed="rId3"/>
            <a:stretch>
              <a:fillRect/>
            </a:stretch>
          </p:blipFill>
          <p:spPr>
            <a:xfrm>
              <a:off x="762" y="672"/>
              <a:ext cx="102" cy="102"/>
            </a:xfrm>
            <a:prstGeom prst="rect">
              <a:avLst/>
            </a:prstGeom>
            <a:noFill/>
            <a:ln w="9525">
              <a:noFill/>
            </a:ln>
          </p:spPr>
        </p:pic>
        <p:pic>
          <p:nvPicPr>
            <p:cNvPr id="77829" name="Picture 5" descr="Green and Black Diamond"/>
            <p:cNvPicPr>
              <a:picLocks noChangeAspect="1"/>
            </p:cNvPicPr>
            <p:nvPr/>
          </p:nvPicPr>
          <p:blipFill>
            <a:blip r:embed="rId3"/>
            <a:stretch>
              <a:fillRect/>
            </a:stretch>
          </p:blipFill>
          <p:spPr>
            <a:xfrm>
              <a:off x="864" y="672"/>
              <a:ext cx="102" cy="102"/>
            </a:xfrm>
            <a:prstGeom prst="rect">
              <a:avLst/>
            </a:prstGeom>
            <a:noFill/>
            <a:ln w="9525">
              <a:noFill/>
            </a:ln>
          </p:spPr>
        </p:pic>
        <p:pic>
          <p:nvPicPr>
            <p:cNvPr id="77830" name="Picture 6" descr="Green and Black Diamond"/>
            <p:cNvPicPr>
              <a:picLocks noChangeAspect="1"/>
            </p:cNvPicPr>
            <p:nvPr/>
          </p:nvPicPr>
          <p:blipFill>
            <a:blip r:embed="rId3"/>
            <a:stretch>
              <a:fillRect/>
            </a:stretch>
          </p:blipFill>
          <p:spPr>
            <a:xfrm>
              <a:off x="960" y="672"/>
              <a:ext cx="102" cy="102"/>
            </a:xfrm>
            <a:prstGeom prst="rect">
              <a:avLst/>
            </a:prstGeom>
            <a:noFill/>
            <a:ln w="9525">
              <a:noFill/>
            </a:ln>
          </p:spPr>
        </p:pic>
        <p:pic>
          <p:nvPicPr>
            <p:cNvPr id="77831" name="Picture 7" descr="Green and Black Diamond"/>
            <p:cNvPicPr>
              <a:picLocks noChangeAspect="1"/>
            </p:cNvPicPr>
            <p:nvPr/>
          </p:nvPicPr>
          <p:blipFill>
            <a:blip r:embed="rId3"/>
            <a:stretch>
              <a:fillRect/>
            </a:stretch>
          </p:blipFill>
          <p:spPr>
            <a:xfrm>
              <a:off x="1050" y="672"/>
              <a:ext cx="102" cy="102"/>
            </a:xfrm>
            <a:prstGeom prst="rect">
              <a:avLst/>
            </a:prstGeom>
            <a:noFill/>
            <a:ln w="9525">
              <a:noFill/>
            </a:ln>
          </p:spPr>
        </p:pic>
        <p:pic>
          <p:nvPicPr>
            <p:cNvPr id="77832" name="Picture 8" descr="Green and Black Diamond"/>
            <p:cNvPicPr>
              <a:picLocks noChangeAspect="1"/>
            </p:cNvPicPr>
            <p:nvPr/>
          </p:nvPicPr>
          <p:blipFill>
            <a:blip r:embed="rId3"/>
            <a:stretch>
              <a:fillRect/>
            </a:stretch>
          </p:blipFill>
          <p:spPr>
            <a:xfrm>
              <a:off x="1152" y="672"/>
              <a:ext cx="102" cy="102"/>
            </a:xfrm>
            <a:prstGeom prst="rect">
              <a:avLst/>
            </a:prstGeom>
            <a:noFill/>
            <a:ln w="9525">
              <a:noFill/>
            </a:ln>
          </p:spPr>
        </p:pic>
        <p:pic>
          <p:nvPicPr>
            <p:cNvPr id="77833" name="Picture 9" descr="Green and Black Diamond"/>
            <p:cNvPicPr>
              <a:picLocks noChangeAspect="1"/>
            </p:cNvPicPr>
            <p:nvPr/>
          </p:nvPicPr>
          <p:blipFill>
            <a:blip r:embed="rId3"/>
            <a:stretch>
              <a:fillRect/>
            </a:stretch>
          </p:blipFill>
          <p:spPr>
            <a:xfrm>
              <a:off x="1338" y="672"/>
              <a:ext cx="102" cy="102"/>
            </a:xfrm>
            <a:prstGeom prst="rect">
              <a:avLst/>
            </a:prstGeom>
            <a:noFill/>
            <a:ln w="9525">
              <a:noFill/>
            </a:ln>
          </p:spPr>
        </p:pic>
        <p:pic>
          <p:nvPicPr>
            <p:cNvPr id="77834" name="Picture 10" descr="Green and Black Diamond"/>
            <p:cNvPicPr>
              <a:picLocks noChangeAspect="1"/>
            </p:cNvPicPr>
            <p:nvPr/>
          </p:nvPicPr>
          <p:blipFill>
            <a:blip r:embed="rId3"/>
            <a:stretch>
              <a:fillRect/>
            </a:stretch>
          </p:blipFill>
          <p:spPr>
            <a:xfrm>
              <a:off x="1440" y="672"/>
              <a:ext cx="102" cy="102"/>
            </a:xfrm>
            <a:prstGeom prst="rect">
              <a:avLst/>
            </a:prstGeom>
            <a:noFill/>
            <a:ln w="9525">
              <a:noFill/>
            </a:ln>
          </p:spPr>
        </p:pic>
        <p:pic>
          <p:nvPicPr>
            <p:cNvPr id="77835" name="Picture 11" descr="Green and Black Diamond"/>
            <p:cNvPicPr>
              <a:picLocks noChangeAspect="1"/>
            </p:cNvPicPr>
            <p:nvPr/>
          </p:nvPicPr>
          <p:blipFill>
            <a:blip r:embed="rId3"/>
            <a:stretch>
              <a:fillRect/>
            </a:stretch>
          </p:blipFill>
          <p:spPr>
            <a:xfrm>
              <a:off x="1536" y="672"/>
              <a:ext cx="102" cy="102"/>
            </a:xfrm>
            <a:prstGeom prst="rect">
              <a:avLst/>
            </a:prstGeom>
            <a:noFill/>
            <a:ln w="9525">
              <a:noFill/>
            </a:ln>
          </p:spPr>
        </p:pic>
        <p:pic>
          <p:nvPicPr>
            <p:cNvPr id="77836" name="Picture 12" descr="Green and Black Diamond"/>
            <p:cNvPicPr>
              <a:picLocks noChangeAspect="1"/>
            </p:cNvPicPr>
            <p:nvPr/>
          </p:nvPicPr>
          <p:blipFill>
            <a:blip r:embed="rId3"/>
            <a:stretch>
              <a:fillRect/>
            </a:stretch>
          </p:blipFill>
          <p:spPr>
            <a:xfrm>
              <a:off x="1626" y="672"/>
              <a:ext cx="102" cy="102"/>
            </a:xfrm>
            <a:prstGeom prst="rect">
              <a:avLst/>
            </a:prstGeom>
            <a:noFill/>
            <a:ln w="9525">
              <a:noFill/>
            </a:ln>
          </p:spPr>
        </p:pic>
        <p:pic>
          <p:nvPicPr>
            <p:cNvPr id="77837" name="Picture 13" descr="Green and Black Diamond"/>
            <p:cNvPicPr>
              <a:picLocks noChangeAspect="1"/>
            </p:cNvPicPr>
            <p:nvPr/>
          </p:nvPicPr>
          <p:blipFill>
            <a:blip r:embed="rId3"/>
            <a:stretch>
              <a:fillRect/>
            </a:stretch>
          </p:blipFill>
          <p:spPr>
            <a:xfrm>
              <a:off x="672" y="672"/>
              <a:ext cx="102" cy="102"/>
            </a:xfrm>
            <a:prstGeom prst="rect">
              <a:avLst/>
            </a:prstGeom>
            <a:noFill/>
            <a:ln w="9525">
              <a:noFill/>
            </a:ln>
          </p:spPr>
        </p:pic>
        <p:pic>
          <p:nvPicPr>
            <p:cNvPr id="77838" name="Picture 14" descr="Green and Black Diamond"/>
            <p:cNvPicPr>
              <a:picLocks noChangeAspect="1"/>
            </p:cNvPicPr>
            <p:nvPr/>
          </p:nvPicPr>
          <p:blipFill>
            <a:blip r:embed="rId3"/>
            <a:stretch>
              <a:fillRect/>
            </a:stretch>
          </p:blipFill>
          <p:spPr>
            <a:xfrm>
              <a:off x="1248" y="672"/>
              <a:ext cx="102" cy="102"/>
            </a:xfrm>
            <a:prstGeom prst="rect">
              <a:avLst/>
            </a:prstGeom>
            <a:noFill/>
            <a:ln w="9525">
              <a:noFill/>
            </a:ln>
          </p:spPr>
        </p:pic>
        <p:pic>
          <p:nvPicPr>
            <p:cNvPr id="77839" name="Picture 15" descr="Green and Black Diamond"/>
            <p:cNvPicPr>
              <a:picLocks noChangeAspect="1"/>
            </p:cNvPicPr>
            <p:nvPr/>
          </p:nvPicPr>
          <p:blipFill>
            <a:blip r:embed="rId3"/>
            <a:stretch>
              <a:fillRect/>
            </a:stretch>
          </p:blipFill>
          <p:spPr>
            <a:xfrm>
              <a:off x="1728" y="672"/>
              <a:ext cx="102" cy="102"/>
            </a:xfrm>
            <a:prstGeom prst="rect">
              <a:avLst/>
            </a:prstGeom>
            <a:noFill/>
            <a:ln w="9525">
              <a:noFill/>
            </a:ln>
          </p:spPr>
        </p:pic>
        <p:grpSp>
          <p:nvGrpSpPr>
            <p:cNvPr id="77840" name="Group 16"/>
            <p:cNvGrpSpPr/>
            <p:nvPr/>
          </p:nvGrpSpPr>
          <p:grpSpPr>
            <a:xfrm>
              <a:off x="1824" y="672"/>
              <a:ext cx="2886" cy="102"/>
              <a:chOff x="2298" y="3606"/>
              <a:chExt cx="2886" cy="102"/>
            </a:xfrm>
          </p:grpSpPr>
          <p:pic>
            <p:nvPicPr>
              <p:cNvPr id="77841" name="Picture 17" descr="Green and Black Diamond"/>
              <p:cNvPicPr>
                <a:picLocks noChangeAspect="1"/>
              </p:cNvPicPr>
              <p:nvPr/>
            </p:nvPicPr>
            <p:blipFill>
              <a:blip r:embed="rId3"/>
              <a:stretch>
                <a:fillRect/>
              </a:stretch>
            </p:blipFill>
            <p:spPr>
              <a:xfrm>
                <a:off x="2298" y="3606"/>
                <a:ext cx="102" cy="102"/>
              </a:xfrm>
              <a:prstGeom prst="rect">
                <a:avLst/>
              </a:prstGeom>
              <a:noFill/>
              <a:ln w="9525">
                <a:noFill/>
              </a:ln>
            </p:spPr>
          </p:pic>
          <p:pic>
            <p:nvPicPr>
              <p:cNvPr id="77842" name="Picture 18" descr="Green and Black Diamond"/>
              <p:cNvPicPr>
                <a:picLocks noChangeAspect="1"/>
              </p:cNvPicPr>
              <p:nvPr/>
            </p:nvPicPr>
            <p:blipFill>
              <a:blip r:embed="rId3"/>
              <a:stretch>
                <a:fillRect/>
              </a:stretch>
            </p:blipFill>
            <p:spPr>
              <a:xfrm>
                <a:off x="2388" y="3606"/>
                <a:ext cx="102" cy="102"/>
              </a:xfrm>
              <a:prstGeom prst="rect">
                <a:avLst/>
              </a:prstGeom>
              <a:noFill/>
              <a:ln w="9525">
                <a:noFill/>
              </a:ln>
            </p:spPr>
          </p:pic>
          <p:pic>
            <p:nvPicPr>
              <p:cNvPr id="77843" name="Picture 19" descr="Green and Black Diamond"/>
              <p:cNvPicPr>
                <a:picLocks noChangeAspect="1"/>
              </p:cNvPicPr>
              <p:nvPr/>
            </p:nvPicPr>
            <p:blipFill>
              <a:blip r:embed="rId3"/>
              <a:stretch>
                <a:fillRect/>
              </a:stretch>
            </p:blipFill>
            <p:spPr>
              <a:xfrm>
                <a:off x="2490" y="3606"/>
                <a:ext cx="102" cy="102"/>
              </a:xfrm>
              <a:prstGeom prst="rect">
                <a:avLst/>
              </a:prstGeom>
              <a:noFill/>
              <a:ln w="9525">
                <a:noFill/>
              </a:ln>
            </p:spPr>
          </p:pic>
          <p:pic>
            <p:nvPicPr>
              <p:cNvPr id="77844" name="Picture 20" descr="Green and Black Diamond"/>
              <p:cNvPicPr>
                <a:picLocks noChangeAspect="1"/>
              </p:cNvPicPr>
              <p:nvPr/>
            </p:nvPicPr>
            <p:blipFill>
              <a:blip r:embed="rId3"/>
              <a:stretch>
                <a:fillRect/>
              </a:stretch>
            </p:blipFill>
            <p:spPr>
              <a:xfrm>
                <a:off x="2586" y="3606"/>
                <a:ext cx="102" cy="102"/>
              </a:xfrm>
              <a:prstGeom prst="rect">
                <a:avLst/>
              </a:prstGeom>
              <a:noFill/>
              <a:ln w="9525">
                <a:noFill/>
              </a:ln>
            </p:spPr>
          </p:pic>
          <p:pic>
            <p:nvPicPr>
              <p:cNvPr id="77845" name="Picture 21" descr="Green and Black Diamond"/>
              <p:cNvPicPr>
                <a:picLocks noChangeAspect="1"/>
              </p:cNvPicPr>
              <p:nvPr/>
            </p:nvPicPr>
            <p:blipFill>
              <a:blip r:embed="rId3"/>
              <a:stretch>
                <a:fillRect/>
              </a:stretch>
            </p:blipFill>
            <p:spPr>
              <a:xfrm>
                <a:off x="2676" y="3606"/>
                <a:ext cx="102" cy="102"/>
              </a:xfrm>
              <a:prstGeom prst="rect">
                <a:avLst/>
              </a:prstGeom>
              <a:noFill/>
              <a:ln w="9525">
                <a:noFill/>
              </a:ln>
            </p:spPr>
          </p:pic>
          <p:pic>
            <p:nvPicPr>
              <p:cNvPr id="77846" name="Picture 22" descr="Green and Black Diamond"/>
              <p:cNvPicPr>
                <a:picLocks noChangeAspect="1"/>
              </p:cNvPicPr>
              <p:nvPr/>
            </p:nvPicPr>
            <p:blipFill>
              <a:blip r:embed="rId3"/>
              <a:stretch>
                <a:fillRect/>
              </a:stretch>
            </p:blipFill>
            <p:spPr>
              <a:xfrm>
                <a:off x="2778" y="3606"/>
                <a:ext cx="102" cy="102"/>
              </a:xfrm>
              <a:prstGeom prst="rect">
                <a:avLst/>
              </a:prstGeom>
              <a:noFill/>
              <a:ln w="9525">
                <a:noFill/>
              </a:ln>
            </p:spPr>
          </p:pic>
          <p:pic>
            <p:nvPicPr>
              <p:cNvPr id="77847" name="Picture 23" descr="Green and Black Diamond"/>
              <p:cNvPicPr>
                <a:picLocks noChangeAspect="1"/>
              </p:cNvPicPr>
              <p:nvPr/>
            </p:nvPicPr>
            <p:blipFill>
              <a:blip r:embed="rId3"/>
              <a:stretch>
                <a:fillRect/>
              </a:stretch>
            </p:blipFill>
            <p:spPr>
              <a:xfrm>
                <a:off x="2964" y="3606"/>
                <a:ext cx="102" cy="102"/>
              </a:xfrm>
              <a:prstGeom prst="rect">
                <a:avLst/>
              </a:prstGeom>
              <a:noFill/>
              <a:ln w="9525">
                <a:noFill/>
              </a:ln>
            </p:spPr>
          </p:pic>
          <p:pic>
            <p:nvPicPr>
              <p:cNvPr id="77848" name="Picture 24" descr="Green and Black Diamond"/>
              <p:cNvPicPr>
                <a:picLocks noChangeAspect="1"/>
              </p:cNvPicPr>
              <p:nvPr/>
            </p:nvPicPr>
            <p:blipFill>
              <a:blip r:embed="rId3"/>
              <a:stretch>
                <a:fillRect/>
              </a:stretch>
            </p:blipFill>
            <p:spPr>
              <a:xfrm>
                <a:off x="3066" y="3606"/>
                <a:ext cx="102" cy="102"/>
              </a:xfrm>
              <a:prstGeom prst="rect">
                <a:avLst/>
              </a:prstGeom>
              <a:noFill/>
              <a:ln w="9525">
                <a:noFill/>
              </a:ln>
            </p:spPr>
          </p:pic>
          <p:pic>
            <p:nvPicPr>
              <p:cNvPr id="77849" name="Picture 25" descr="Green and Black Diamond"/>
              <p:cNvPicPr>
                <a:picLocks noChangeAspect="1"/>
              </p:cNvPicPr>
              <p:nvPr/>
            </p:nvPicPr>
            <p:blipFill>
              <a:blip r:embed="rId3"/>
              <a:stretch>
                <a:fillRect/>
              </a:stretch>
            </p:blipFill>
            <p:spPr>
              <a:xfrm>
                <a:off x="3162" y="3606"/>
                <a:ext cx="102" cy="102"/>
              </a:xfrm>
              <a:prstGeom prst="rect">
                <a:avLst/>
              </a:prstGeom>
              <a:noFill/>
              <a:ln w="9525">
                <a:noFill/>
              </a:ln>
            </p:spPr>
          </p:pic>
          <p:pic>
            <p:nvPicPr>
              <p:cNvPr id="77850" name="Picture 26" descr="Green and Black Diamond"/>
              <p:cNvPicPr>
                <a:picLocks noChangeAspect="1"/>
              </p:cNvPicPr>
              <p:nvPr/>
            </p:nvPicPr>
            <p:blipFill>
              <a:blip r:embed="rId3"/>
              <a:stretch>
                <a:fillRect/>
              </a:stretch>
            </p:blipFill>
            <p:spPr>
              <a:xfrm>
                <a:off x="3252" y="3606"/>
                <a:ext cx="102" cy="102"/>
              </a:xfrm>
              <a:prstGeom prst="rect">
                <a:avLst/>
              </a:prstGeom>
              <a:noFill/>
              <a:ln w="9525">
                <a:noFill/>
              </a:ln>
            </p:spPr>
          </p:pic>
          <p:pic>
            <p:nvPicPr>
              <p:cNvPr id="77851" name="Picture 27" descr="Green and Black Diamond"/>
              <p:cNvPicPr>
                <a:picLocks noChangeAspect="1"/>
              </p:cNvPicPr>
              <p:nvPr/>
            </p:nvPicPr>
            <p:blipFill>
              <a:blip r:embed="rId3"/>
              <a:stretch>
                <a:fillRect/>
              </a:stretch>
            </p:blipFill>
            <p:spPr>
              <a:xfrm>
                <a:off x="3354" y="3606"/>
                <a:ext cx="102" cy="102"/>
              </a:xfrm>
              <a:prstGeom prst="rect">
                <a:avLst/>
              </a:prstGeom>
              <a:noFill/>
              <a:ln w="9525">
                <a:noFill/>
              </a:ln>
            </p:spPr>
          </p:pic>
          <p:pic>
            <p:nvPicPr>
              <p:cNvPr id="77852" name="Picture 28" descr="Green and Black Diamond"/>
              <p:cNvPicPr>
                <a:picLocks noChangeAspect="1"/>
              </p:cNvPicPr>
              <p:nvPr/>
            </p:nvPicPr>
            <p:blipFill>
              <a:blip r:embed="rId3"/>
              <a:stretch>
                <a:fillRect/>
              </a:stretch>
            </p:blipFill>
            <p:spPr>
              <a:xfrm>
                <a:off x="3540" y="3606"/>
                <a:ext cx="102" cy="102"/>
              </a:xfrm>
              <a:prstGeom prst="rect">
                <a:avLst/>
              </a:prstGeom>
              <a:noFill/>
              <a:ln w="9525">
                <a:noFill/>
              </a:ln>
            </p:spPr>
          </p:pic>
          <p:pic>
            <p:nvPicPr>
              <p:cNvPr id="77853" name="Picture 29" descr="Green and Black Diamond"/>
              <p:cNvPicPr>
                <a:picLocks noChangeAspect="1"/>
              </p:cNvPicPr>
              <p:nvPr/>
            </p:nvPicPr>
            <p:blipFill>
              <a:blip r:embed="rId3"/>
              <a:stretch>
                <a:fillRect/>
              </a:stretch>
            </p:blipFill>
            <p:spPr>
              <a:xfrm>
                <a:off x="3642" y="3606"/>
                <a:ext cx="102" cy="102"/>
              </a:xfrm>
              <a:prstGeom prst="rect">
                <a:avLst/>
              </a:prstGeom>
              <a:noFill/>
              <a:ln w="9525">
                <a:noFill/>
              </a:ln>
            </p:spPr>
          </p:pic>
          <p:pic>
            <p:nvPicPr>
              <p:cNvPr id="77854" name="Picture 30" descr="Green and Black Diamond"/>
              <p:cNvPicPr>
                <a:picLocks noChangeAspect="1"/>
              </p:cNvPicPr>
              <p:nvPr/>
            </p:nvPicPr>
            <p:blipFill>
              <a:blip r:embed="rId3"/>
              <a:stretch>
                <a:fillRect/>
              </a:stretch>
            </p:blipFill>
            <p:spPr>
              <a:xfrm>
                <a:off x="3738" y="3606"/>
                <a:ext cx="102" cy="102"/>
              </a:xfrm>
              <a:prstGeom prst="rect">
                <a:avLst/>
              </a:prstGeom>
              <a:noFill/>
              <a:ln w="9525">
                <a:noFill/>
              </a:ln>
            </p:spPr>
          </p:pic>
          <p:pic>
            <p:nvPicPr>
              <p:cNvPr id="77855" name="Picture 31" descr="Green and Black Diamond"/>
              <p:cNvPicPr>
                <a:picLocks noChangeAspect="1"/>
              </p:cNvPicPr>
              <p:nvPr/>
            </p:nvPicPr>
            <p:blipFill>
              <a:blip r:embed="rId3"/>
              <a:stretch>
                <a:fillRect/>
              </a:stretch>
            </p:blipFill>
            <p:spPr>
              <a:xfrm>
                <a:off x="3828" y="3606"/>
                <a:ext cx="102" cy="102"/>
              </a:xfrm>
              <a:prstGeom prst="rect">
                <a:avLst/>
              </a:prstGeom>
              <a:noFill/>
              <a:ln w="9525">
                <a:noFill/>
              </a:ln>
            </p:spPr>
          </p:pic>
          <p:pic>
            <p:nvPicPr>
              <p:cNvPr id="77856" name="Picture 32" descr="Green and Black Diamond"/>
              <p:cNvPicPr>
                <a:picLocks noChangeAspect="1"/>
              </p:cNvPicPr>
              <p:nvPr/>
            </p:nvPicPr>
            <p:blipFill>
              <a:blip r:embed="rId3"/>
              <a:stretch>
                <a:fillRect/>
              </a:stretch>
            </p:blipFill>
            <p:spPr>
              <a:xfrm>
                <a:off x="2874" y="3606"/>
                <a:ext cx="102" cy="102"/>
              </a:xfrm>
              <a:prstGeom prst="rect">
                <a:avLst/>
              </a:prstGeom>
              <a:noFill/>
              <a:ln w="9525">
                <a:noFill/>
              </a:ln>
            </p:spPr>
          </p:pic>
          <p:pic>
            <p:nvPicPr>
              <p:cNvPr id="77857" name="Picture 33" descr="Green and Black Diamond"/>
              <p:cNvPicPr>
                <a:picLocks noChangeAspect="1"/>
              </p:cNvPicPr>
              <p:nvPr/>
            </p:nvPicPr>
            <p:blipFill>
              <a:blip r:embed="rId3"/>
              <a:stretch>
                <a:fillRect/>
              </a:stretch>
            </p:blipFill>
            <p:spPr>
              <a:xfrm>
                <a:off x="3450" y="3606"/>
                <a:ext cx="102" cy="102"/>
              </a:xfrm>
              <a:prstGeom prst="rect">
                <a:avLst/>
              </a:prstGeom>
              <a:noFill/>
              <a:ln w="9525">
                <a:noFill/>
              </a:ln>
            </p:spPr>
          </p:pic>
          <p:pic>
            <p:nvPicPr>
              <p:cNvPr id="77858" name="Picture 34" descr="Green and Black Diamond"/>
              <p:cNvPicPr>
                <a:picLocks noChangeAspect="1"/>
              </p:cNvPicPr>
              <p:nvPr/>
            </p:nvPicPr>
            <p:blipFill>
              <a:blip r:embed="rId3"/>
              <a:stretch>
                <a:fillRect/>
              </a:stretch>
            </p:blipFill>
            <p:spPr>
              <a:xfrm>
                <a:off x="3930" y="3606"/>
                <a:ext cx="102" cy="102"/>
              </a:xfrm>
              <a:prstGeom prst="rect">
                <a:avLst/>
              </a:prstGeom>
              <a:noFill/>
              <a:ln w="9525">
                <a:noFill/>
              </a:ln>
            </p:spPr>
          </p:pic>
          <p:pic>
            <p:nvPicPr>
              <p:cNvPr id="77859" name="Picture 35" descr="Green and Black Diamond"/>
              <p:cNvPicPr>
                <a:picLocks noChangeAspect="1"/>
              </p:cNvPicPr>
              <p:nvPr/>
            </p:nvPicPr>
            <p:blipFill>
              <a:blip r:embed="rId3"/>
              <a:stretch>
                <a:fillRect/>
              </a:stretch>
            </p:blipFill>
            <p:spPr>
              <a:xfrm>
                <a:off x="4026" y="3606"/>
                <a:ext cx="102" cy="102"/>
              </a:xfrm>
              <a:prstGeom prst="rect">
                <a:avLst/>
              </a:prstGeom>
              <a:noFill/>
              <a:ln w="9525">
                <a:noFill/>
              </a:ln>
            </p:spPr>
          </p:pic>
          <p:pic>
            <p:nvPicPr>
              <p:cNvPr id="77860" name="Picture 36" descr="Green and Black Diamond"/>
              <p:cNvPicPr>
                <a:picLocks noChangeAspect="1"/>
              </p:cNvPicPr>
              <p:nvPr/>
            </p:nvPicPr>
            <p:blipFill>
              <a:blip r:embed="rId3"/>
              <a:stretch>
                <a:fillRect/>
              </a:stretch>
            </p:blipFill>
            <p:spPr>
              <a:xfrm>
                <a:off x="4116" y="3606"/>
                <a:ext cx="102" cy="102"/>
              </a:xfrm>
              <a:prstGeom prst="rect">
                <a:avLst/>
              </a:prstGeom>
              <a:noFill/>
              <a:ln w="9525">
                <a:noFill/>
              </a:ln>
            </p:spPr>
          </p:pic>
          <p:pic>
            <p:nvPicPr>
              <p:cNvPr id="77861" name="Picture 37" descr="Green and Black Diamond"/>
              <p:cNvPicPr>
                <a:picLocks noChangeAspect="1"/>
              </p:cNvPicPr>
              <p:nvPr/>
            </p:nvPicPr>
            <p:blipFill>
              <a:blip r:embed="rId3"/>
              <a:stretch>
                <a:fillRect/>
              </a:stretch>
            </p:blipFill>
            <p:spPr>
              <a:xfrm>
                <a:off x="4218" y="3606"/>
                <a:ext cx="102" cy="102"/>
              </a:xfrm>
              <a:prstGeom prst="rect">
                <a:avLst/>
              </a:prstGeom>
              <a:noFill/>
              <a:ln w="9525">
                <a:noFill/>
              </a:ln>
            </p:spPr>
          </p:pic>
          <p:pic>
            <p:nvPicPr>
              <p:cNvPr id="77862" name="Picture 38" descr="Green and Black Diamond"/>
              <p:cNvPicPr>
                <a:picLocks noChangeAspect="1"/>
              </p:cNvPicPr>
              <p:nvPr/>
            </p:nvPicPr>
            <p:blipFill>
              <a:blip r:embed="rId3"/>
              <a:stretch>
                <a:fillRect/>
              </a:stretch>
            </p:blipFill>
            <p:spPr>
              <a:xfrm>
                <a:off x="4314" y="3606"/>
                <a:ext cx="102" cy="102"/>
              </a:xfrm>
              <a:prstGeom prst="rect">
                <a:avLst/>
              </a:prstGeom>
              <a:noFill/>
              <a:ln w="9525">
                <a:noFill/>
              </a:ln>
            </p:spPr>
          </p:pic>
          <p:pic>
            <p:nvPicPr>
              <p:cNvPr id="77863" name="Picture 39" descr="Green and Black Diamond"/>
              <p:cNvPicPr>
                <a:picLocks noChangeAspect="1"/>
              </p:cNvPicPr>
              <p:nvPr/>
            </p:nvPicPr>
            <p:blipFill>
              <a:blip r:embed="rId3"/>
              <a:stretch>
                <a:fillRect/>
              </a:stretch>
            </p:blipFill>
            <p:spPr>
              <a:xfrm>
                <a:off x="4404" y="3606"/>
                <a:ext cx="102" cy="102"/>
              </a:xfrm>
              <a:prstGeom prst="rect">
                <a:avLst/>
              </a:prstGeom>
              <a:noFill/>
              <a:ln w="9525">
                <a:noFill/>
              </a:ln>
            </p:spPr>
          </p:pic>
          <p:pic>
            <p:nvPicPr>
              <p:cNvPr id="77864" name="Picture 40" descr="Green and Black Diamond"/>
              <p:cNvPicPr>
                <a:picLocks noChangeAspect="1"/>
              </p:cNvPicPr>
              <p:nvPr/>
            </p:nvPicPr>
            <p:blipFill>
              <a:blip r:embed="rId3"/>
              <a:stretch>
                <a:fillRect/>
              </a:stretch>
            </p:blipFill>
            <p:spPr>
              <a:xfrm>
                <a:off x="4506" y="3606"/>
                <a:ext cx="102" cy="102"/>
              </a:xfrm>
              <a:prstGeom prst="rect">
                <a:avLst/>
              </a:prstGeom>
              <a:noFill/>
              <a:ln w="9525">
                <a:noFill/>
              </a:ln>
            </p:spPr>
          </p:pic>
          <p:pic>
            <p:nvPicPr>
              <p:cNvPr id="77865" name="Picture 41" descr="Green and Black Diamond"/>
              <p:cNvPicPr>
                <a:picLocks noChangeAspect="1"/>
              </p:cNvPicPr>
              <p:nvPr/>
            </p:nvPicPr>
            <p:blipFill>
              <a:blip r:embed="rId3"/>
              <a:stretch>
                <a:fillRect/>
              </a:stretch>
            </p:blipFill>
            <p:spPr>
              <a:xfrm>
                <a:off x="4692" y="3606"/>
                <a:ext cx="102" cy="102"/>
              </a:xfrm>
              <a:prstGeom prst="rect">
                <a:avLst/>
              </a:prstGeom>
              <a:noFill/>
              <a:ln w="9525">
                <a:noFill/>
              </a:ln>
            </p:spPr>
          </p:pic>
          <p:pic>
            <p:nvPicPr>
              <p:cNvPr id="77866" name="Picture 42" descr="Green and Black Diamond"/>
              <p:cNvPicPr>
                <a:picLocks noChangeAspect="1"/>
              </p:cNvPicPr>
              <p:nvPr/>
            </p:nvPicPr>
            <p:blipFill>
              <a:blip r:embed="rId3"/>
              <a:stretch>
                <a:fillRect/>
              </a:stretch>
            </p:blipFill>
            <p:spPr>
              <a:xfrm>
                <a:off x="4794" y="3606"/>
                <a:ext cx="102" cy="102"/>
              </a:xfrm>
              <a:prstGeom prst="rect">
                <a:avLst/>
              </a:prstGeom>
              <a:noFill/>
              <a:ln w="9525">
                <a:noFill/>
              </a:ln>
            </p:spPr>
          </p:pic>
          <p:pic>
            <p:nvPicPr>
              <p:cNvPr id="77867" name="Picture 43" descr="Green and Black Diamond"/>
              <p:cNvPicPr>
                <a:picLocks noChangeAspect="1"/>
              </p:cNvPicPr>
              <p:nvPr/>
            </p:nvPicPr>
            <p:blipFill>
              <a:blip r:embed="rId3"/>
              <a:stretch>
                <a:fillRect/>
              </a:stretch>
            </p:blipFill>
            <p:spPr>
              <a:xfrm>
                <a:off x="4890" y="3606"/>
                <a:ext cx="102" cy="102"/>
              </a:xfrm>
              <a:prstGeom prst="rect">
                <a:avLst/>
              </a:prstGeom>
              <a:noFill/>
              <a:ln w="9525">
                <a:noFill/>
              </a:ln>
            </p:spPr>
          </p:pic>
          <p:pic>
            <p:nvPicPr>
              <p:cNvPr id="77868" name="Picture 44" descr="Green and Black Diamond"/>
              <p:cNvPicPr>
                <a:picLocks noChangeAspect="1"/>
              </p:cNvPicPr>
              <p:nvPr/>
            </p:nvPicPr>
            <p:blipFill>
              <a:blip r:embed="rId3"/>
              <a:stretch>
                <a:fillRect/>
              </a:stretch>
            </p:blipFill>
            <p:spPr>
              <a:xfrm>
                <a:off x="4980" y="3606"/>
                <a:ext cx="102" cy="102"/>
              </a:xfrm>
              <a:prstGeom prst="rect">
                <a:avLst/>
              </a:prstGeom>
              <a:noFill/>
              <a:ln w="9525">
                <a:noFill/>
              </a:ln>
            </p:spPr>
          </p:pic>
          <p:pic>
            <p:nvPicPr>
              <p:cNvPr id="77869" name="Picture 45" descr="Green and Black Diamond"/>
              <p:cNvPicPr>
                <a:picLocks noChangeAspect="1"/>
              </p:cNvPicPr>
              <p:nvPr/>
            </p:nvPicPr>
            <p:blipFill>
              <a:blip r:embed="rId3"/>
              <a:stretch>
                <a:fillRect/>
              </a:stretch>
            </p:blipFill>
            <p:spPr>
              <a:xfrm>
                <a:off x="5082" y="3606"/>
                <a:ext cx="102" cy="102"/>
              </a:xfrm>
              <a:prstGeom prst="rect">
                <a:avLst/>
              </a:prstGeom>
              <a:noFill/>
              <a:ln w="9525">
                <a:noFill/>
              </a:ln>
            </p:spPr>
          </p:pic>
          <p:pic>
            <p:nvPicPr>
              <p:cNvPr id="77870" name="Picture 46" descr="Green and Black Diamond"/>
              <p:cNvPicPr>
                <a:picLocks noChangeAspect="1"/>
              </p:cNvPicPr>
              <p:nvPr/>
            </p:nvPicPr>
            <p:blipFill>
              <a:blip r:embed="rId3"/>
              <a:stretch>
                <a:fillRect/>
              </a:stretch>
            </p:blipFill>
            <p:spPr>
              <a:xfrm>
                <a:off x="4602" y="3606"/>
                <a:ext cx="102" cy="102"/>
              </a:xfrm>
              <a:prstGeom prst="rect">
                <a:avLst/>
              </a:prstGeom>
              <a:noFill/>
              <a:ln w="9525">
                <a:noFill/>
              </a:ln>
            </p:spPr>
          </p:pic>
        </p:grpSp>
      </p:grpSp>
      <p:sp>
        <p:nvSpPr>
          <p:cNvPr id="77871" name="AutoShape 47">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7872" name="AutoShape 48">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7873" name="AutoShape 49">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14739" name="Text Box 51"/>
          <p:cNvSpPr txBox="1">
            <a:spLocks noChangeArrowheads="1"/>
          </p:cNvSpPr>
          <p:nvPr/>
        </p:nvSpPr>
        <p:spPr bwMode="auto">
          <a:xfrm>
            <a:off x="2862263" y="6105525"/>
            <a:ext cx="3554413" cy="519113"/>
          </a:xfrm>
          <a:prstGeom prst="rect">
            <a:avLst/>
          </a:prstGeom>
          <a:gradFill rotWithShape="1">
            <a:gsLst>
              <a:gs pos="0">
                <a:srgbClr val="FFFF00"/>
              </a:gs>
              <a:gs pos="50000">
                <a:schemeClr val="bg1"/>
              </a:gs>
              <a:gs pos="100000">
                <a:srgbClr val="FFFF00"/>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effectLst>
                  <a:outerShdw blurRad="38100" dist="38100" dir="2700000" algn="tl">
                    <a:srgbClr val="FFFFFF"/>
                  </a:outerShdw>
                </a:effectLst>
                <a:latin typeface="Times New Roman" panose="02020603050405020304" pitchFamily="18" charset="0"/>
                <a:ea typeface="宋体" panose="02010600030101010101" pitchFamily="2" charset="-122"/>
                <a:cs typeface="+mn-cs"/>
              </a:rPr>
              <a:t>一般功率晶体管</a:t>
            </a:r>
          </a:p>
        </p:txBody>
      </p:sp>
      <p:pic>
        <p:nvPicPr>
          <p:cNvPr id="114740" name="Picture 52"/>
          <p:cNvPicPr>
            <a:picLocks noChangeAspect="1"/>
          </p:cNvPicPr>
          <p:nvPr/>
        </p:nvPicPr>
        <p:blipFill>
          <a:blip r:embed="rId4">
            <a:lum bright="39999" contrast="40000"/>
          </a:blip>
          <a:stretch>
            <a:fillRect/>
          </a:stretch>
        </p:blipFill>
        <p:spPr>
          <a:xfrm>
            <a:off x="592138" y="1042988"/>
            <a:ext cx="8120062" cy="48291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4739"/>
                                        </p:tgtEl>
                                        <p:attrNameLst>
                                          <p:attrName>style.visibility</p:attrName>
                                        </p:attrNameLst>
                                      </p:cBhvr>
                                      <p:to>
                                        <p:strVal val="visible"/>
                                      </p:to>
                                    </p:set>
                                    <p:animEffect transition="in" filter="blinds(horizontal)">
                                      <p:cBhvr>
                                        <p:cTn id="7" dur="500"/>
                                        <p:tgtEl>
                                          <p:spTgt spid="11473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14740"/>
                                        </p:tgtEl>
                                        <p:attrNameLst>
                                          <p:attrName>style.visibility</p:attrName>
                                        </p:attrNameLst>
                                      </p:cBhvr>
                                      <p:to>
                                        <p:strVal val="visible"/>
                                      </p:to>
                                    </p:set>
                                    <p:animEffect transition="in" filter="blinds(horizontal)">
                                      <p:cBhvr>
                                        <p:cTn id="12" dur="500"/>
                                        <p:tgtEl>
                                          <p:spTgt spid="114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39"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1511300" y="323850"/>
            <a:ext cx="55626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9. 5. 2  </a:t>
            </a:r>
            <a:r>
              <a:rPr kumimoji="1" lang="zh-CN" altLang="en-US" sz="3200" b="1" i="0" u="none" strike="noStrike" kern="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电流分配和放大原理</a:t>
            </a:r>
          </a:p>
        </p:txBody>
      </p:sp>
      <p:sp>
        <p:nvSpPr>
          <p:cNvPr id="33795" name="Rectangle 3"/>
          <p:cNvSpPr>
            <a:spLocks noGrp="1" noChangeArrowheads="1"/>
          </p:cNvSpPr>
          <p:nvPr>
            <p:ph type="subTitle" idx="1"/>
          </p:nvPr>
        </p:nvSpPr>
        <p:spPr>
          <a:xfrm>
            <a:off x="457200" y="1179513"/>
            <a:ext cx="77597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1.  </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晶体管放大的外部条件（三极管的工作电压）</a:t>
            </a:r>
            <a:endParaRPr kumimoji="1" lang="zh-CN" altLang="en-US" sz="3200" b="0"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grpSp>
        <p:nvGrpSpPr>
          <p:cNvPr id="78852" name="Group 4"/>
          <p:cNvGrpSpPr/>
          <p:nvPr/>
        </p:nvGrpSpPr>
        <p:grpSpPr>
          <a:xfrm>
            <a:off x="5094288" y="2373313"/>
            <a:ext cx="3059112" cy="3417887"/>
            <a:chOff x="3255" y="622"/>
            <a:chExt cx="2409" cy="2690"/>
          </a:xfrm>
        </p:grpSpPr>
        <p:grpSp>
          <p:nvGrpSpPr>
            <p:cNvPr id="78853" name="Group 5"/>
            <p:cNvGrpSpPr/>
            <p:nvPr/>
          </p:nvGrpSpPr>
          <p:grpSpPr>
            <a:xfrm>
              <a:off x="3255" y="622"/>
              <a:ext cx="1735" cy="2401"/>
              <a:chOff x="3515" y="622"/>
              <a:chExt cx="1735" cy="2401"/>
            </a:xfrm>
          </p:grpSpPr>
          <p:grpSp>
            <p:nvGrpSpPr>
              <p:cNvPr id="78854" name="Group 6"/>
              <p:cNvGrpSpPr/>
              <p:nvPr/>
            </p:nvGrpSpPr>
            <p:grpSpPr>
              <a:xfrm>
                <a:off x="3905" y="773"/>
                <a:ext cx="1339" cy="2250"/>
                <a:chOff x="971" y="1385"/>
                <a:chExt cx="1339" cy="2250"/>
              </a:xfrm>
            </p:grpSpPr>
            <p:sp>
              <p:nvSpPr>
                <p:cNvPr id="78855" name="Rectangle 7"/>
                <p:cNvSpPr/>
                <p:nvPr/>
              </p:nvSpPr>
              <p:spPr>
                <a:xfrm rot="5400000" flipH="1">
                  <a:off x="1633" y="2484"/>
                  <a:ext cx="501"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78856" name="Rectangle 8"/>
                <p:cNvSpPr/>
                <p:nvPr/>
              </p:nvSpPr>
              <p:spPr>
                <a:xfrm rot="5400000" flipH="1">
                  <a:off x="1639" y="1665"/>
                  <a:ext cx="489"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78857" name="Rectangle 9"/>
                <p:cNvSpPr/>
                <p:nvPr/>
              </p:nvSpPr>
              <p:spPr>
                <a:xfrm rot="5400000" flipH="1">
                  <a:off x="1728" y="2078"/>
                  <a:ext cx="324" cy="84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78858" name="Group 10"/>
                <p:cNvGrpSpPr/>
                <p:nvPr/>
              </p:nvGrpSpPr>
              <p:grpSpPr>
                <a:xfrm>
                  <a:off x="1859" y="3173"/>
                  <a:ext cx="84" cy="462"/>
                  <a:chOff x="3467" y="3509"/>
                  <a:chExt cx="84" cy="462"/>
                </a:xfrm>
              </p:grpSpPr>
              <p:sp>
                <p:nvSpPr>
                  <p:cNvPr id="78859" name="Line 11"/>
                  <p:cNvSpPr/>
                  <p:nvPr/>
                </p:nvSpPr>
                <p:spPr>
                  <a:xfrm rot="5400000" flipH="1">
                    <a:off x="3314" y="3704"/>
                    <a:ext cx="390" cy="0"/>
                  </a:xfrm>
                  <a:prstGeom prst="line">
                    <a:avLst/>
                  </a:prstGeom>
                  <a:ln w="38100" cap="flat" cmpd="sng">
                    <a:solidFill>
                      <a:schemeClr val="tx1"/>
                    </a:solidFill>
                    <a:prstDash val="solid"/>
                    <a:round/>
                    <a:headEnd type="none" w="sm" len="sm"/>
                    <a:tailEnd type="none" w="med" len="lg"/>
                  </a:ln>
                </p:spPr>
              </p:sp>
              <p:sp>
                <p:nvSpPr>
                  <p:cNvPr id="78860" name="Oval 12"/>
                  <p:cNvSpPr/>
                  <p:nvPr/>
                </p:nvSpPr>
                <p:spPr>
                  <a:xfrm rot="5400000" flipH="1">
                    <a:off x="3473" y="3893"/>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78861" name="Group 13"/>
                <p:cNvGrpSpPr/>
                <p:nvPr/>
              </p:nvGrpSpPr>
              <p:grpSpPr>
                <a:xfrm>
                  <a:off x="1853" y="1385"/>
                  <a:ext cx="84" cy="462"/>
                  <a:chOff x="3473" y="1277"/>
                  <a:chExt cx="84" cy="462"/>
                </a:xfrm>
              </p:grpSpPr>
              <p:sp>
                <p:nvSpPr>
                  <p:cNvPr id="78862" name="Line 14"/>
                  <p:cNvSpPr/>
                  <p:nvPr/>
                </p:nvSpPr>
                <p:spPr>
                  <a:xfrm rot="5400000" flipH="1">
                    <a:off x="3314" y="1544"/>
                    <a:ext cx="390" cy="0"/>
                  </a:xfrm>
                  <a:prstGeom prst="line">
                    <a:avLst/>
                  </a:prstGeom>
                  <a:ln w="38100" cap="flat" cmpd="sng">
                    <a:solidFill>
                      <a:schemeClr val="tx1"/>
                    </a:solidFill>
                    <a:prstDash val="solid"/>
                    <a:round/>
                    <a:headEnd type="none" w="sm" len="sm"/>
                    <a:tailEnd type="none" w="med" len="lg"/>
                  </a:ln>
                </p:spPr>
              </p:sp>
              <p:sp>
                <p:nvSpPr>
                  <p:cNvPr id="78863" name="Oval 15"/>
                  <p:cNvSpPr/>
                  <p:nvPr/>
                </p:nvSpPr>
                <p:spPr>
                  <a:xfrm rot="5400000" flipH="1">
                    <a:off x="3479" y="1271"/>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78864" name="Line 16"/>
                <p:cNvSpPr/>
                <p:nvPr/>
              </p:nvSpPr>
              <p:spPr>
                <a:xfrm rot="5400000" flipH="1">
                  <a:off x="1259" y="2321"/>
                  <a:ext cx="0" cy="432"/>
                </a:xfrm>
                <a:prstGeom prst="line">
                  <a:avLst/>
                </a:prstGeom>
                <a:ln w="38100" cap="flat" cmpd="sng">
                  <a:solidFill>
                    <a:schemeClr val="tx1"/>
                  </a:solidFill>
                  <a:prstDash val="solid"/>
                  <a:round/>
                  <a:headEnd type="none" w="sm" len="sm"/>
                  <a:tailEnd type="none" w="med" len="lg"/>
                </a:ln>
              </p:spPr>
            </p:sp>
            <p:sp>
              <p:nvSpPr>
                <p:cNvPr id="78865" name="Oval 17"/>
                <p:cNvSpPr/>
                <p:nvPr/>
              </p:nvSpPr>
              <p:spPr>
                <a:xfrm rot="5400000" flipH="1">
                  <a:off x="977" y="2495"/>
                  <a:ext cx="72" cy="84"/>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78866" name="Group 18"/>
              <p:cNvGrpSpPr/>
              <p:nvPr/>
            </p:nvGrpSpPr>
            <p:grpSpPr>
              <a:xfrm>
                <a:off x="3515" y="622"/>
                <a:ext cx="1255" cy="2385"/>
                <a:chOff x="581" y="1234"/>
                <a:chExt cx="1255" cy="2385"/>
              </a:xfrm>
            </p:grpSpPr>
            <p:sp>
              <p:nvSpPr>
                <p:cNvPr id="33811" name="Text Box 19"/>
                <p:cNvSpPr txBox="1">
                  <a:spLocks noChangeArrowheads="1"/>
                </p:cNvSpPr>
                <p:nvPr/>
              </p:nvSpPr>
              <p:spPr bwMode="auto">
                <a:xfrm>
                  <a:off x="581" y="2398"/>
                  <a:ext cx="303" cy="360"/>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cs typeface="+mn-cs"/>
                    </a:rPr>
                    <a:t>B</a:t>
                  </a:r>
                  <a:endPar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78868" name="Text Box 20"/>
                <p:cNvSpPr txBox="1"/>
                <p:nvPr/>
              </p:nvSpPr>
              <p:spPr>
                <a:xfrm>
                  <a:off x="1534" y="3259"/>
                  <a:ext cx="302" cy="36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solidFill>
                        <a:srgbClr val="003399"/>
                      </a:solidFill>
                      <a:latin typeface="Times New Roman" panose="02020603050405020304" pitchFamily="18" charset="0"/>
                      <a:ea typeface="楷体_GB2312" pitchFamily="49" charset="-122"/>
                    </a:rPr>
                    <a:t>E</a:t>
                  </a:r>
                </a:p>
              </p:txBody>
            </p:sp>
            <p:sp>
              <p:nvSpPr>
                <p:cNvPr id="33813" name="Text Box 21"/>
                <p:cNvSpPr txBox="1">
                  <a:spLocks noChangeArrowheads="1"/>
                </p:cNvSpPr>
                <p:nvPr/>
              </p:nvSpPr>
              <p:spPr bwMode="auto">
                <a:xfrm>
                  <a:off x="1466" y="1234"/>
                  <a:ext cx="316" cy="360"/>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cs typeface="+mn-cs"/>
                    </a:rPr>
                    <a:t>C</a:t>
                  </a:r>
                  <a:endPar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endParaRPr>
                </a:p>
              </p:txBody>
            </p:sp>
          </p:grpSp>
          <p:grpSp>
            <p:nvGrpSpPr>
              <p:cNvPr id="78870" name="Group 22"/>
              <p:cNvGrpSpPr/>
              <p:nvPr/>
            </p:nvGrpSpPr>
            <p:grpSpPr>
              <a:xfrm>
                <a:off x="4629" y="1320"/>
                <a:ext cx="321" cy="1129"/>
                <a:chOff x="1695" y="1932"/>
                <a:chExt cx="321" cy="1129"/>
              </a:xfrm>
            </p:grpSpPr>
            <p:sp>
              <p:nvSpPr>
                <p:cNvPr id="33815" name="Text Box 23"/>
                <p:cNvSpPr txBox="1">
                  <a:spLocks noChangeArrowheads="1"/>
                </p:cNvSpPr>
                <p:nvPr/>
              </p:nvSpPr>
              <p:spPr bwMode="auto">
                <a:xfrm>
                  <a:off x="1695" y="1932"/>
                  <a:ext cx="299" cy="360"/>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cs typeface="+mn-cs"/>
                    </a:rPr>
                    <a:t>N</a:t>
                  </a:r>
                  <a:endPar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33816" name="Text Box 24"/>
                <p:cNvSpPr txBox="1">
                  <a:spLocks noChangeArrowheads="1"/>
                </p:cNvSpPr>
                <p:nvPr/>
              </p:nvSpPr>
              <p:spPr bwMode="auto">
                <a:xfrm>
                  <a:off x="1707" y="2703"/>
                  <a:ext cx="296" cy="361"/>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cs typeface="+mn-cs"/>
                    </a:rPr>
                    <a:t>N</a:t>
                  </a:r>
                  <a:endPar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endParaRPr>
                </a:p>
              </p:txBody>
            </p:sp>
            <p:sp>
              <p:nvSpPr>
                <p:cNvPr id="33817" name="Text Box 25"/>
                <p:cNvSpPr txBox="1">
                  <a:spLocks noChangeArrowheads="1"/>
                </p:cNvSpPr>
                <p:nvPr/>
              </p:nvSpPr>
              <p:spPr bwMode="auto">
                <a:xfrm>
                  <a:off x="1717" y="2316"/>
                  <a:ext cx="299" cy="362"/>
                </a:xfrm>
                <a:prstGeom prst="rect">
                  <a:avLst/>
                </a:prstGeom>
                <a:noFill/>
                <a:ln w="25400">
                  <a:noFill/>
                  <a:miter lim="800000"/>
                  <a:headEnd type="none" w="sm" len="sm"/>
                  <a:tailEnd type="none" w="med" len="lg"/>
                </a:ln>
                <a:effectLst/>
              </p:spPr>
              <p:txBody>
                <a:bodyPr lIns="90000" tIns="46800" rIns="90000" bIns="46800" anchor="ctr">
                  <a:spAutoFit/>
                </a:bodyPr>
                <a:lstStyle/>
                <a:p>
                  <a:pPr algn="ctr">
                    <a:spcBef>
                      <a:spcPct val="50000"/>
                    </a:spcBef>
                  </a:pPr>
                  <a:r>
                    <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cs typeface="+mn-cs"/>
                    </a:rPr>
                    <a:t>P</a:t>
                  </a:r>
                  <a:endParaRPr lang="en-US" altLang="zh-CN" b="1" noProof="1">
                    <a:solidFill>
                      <a:srgbClr val="003399"/>
                    </a:solidFill>
                    <a:effectLst>
                      <a:outerShdw blurRad="38100" dist="38100" dir="2700000">
                        <a:srgbClr val="000000"/>
                      </a:outerShdw>
                    </a:effectLst>
                    <a:latin typeface="Times New Roman" panose="02020603050405020304" pitchFamily="18" charset="0"/>
                    <a:ea typeface="楷体_GB2312" pitchFamily="49" charset="-122"/>
                  </a:endParaRPr>
                </a:p>
              </p:txBody>
            </p:sp>
          </p:grpSp>
          <p:grpSp>
            <p:nvGrpSpPr>
              <p:cNvPr id="78874" name="Group 26"/>
              <p:cNvGrpSpPr/>
              <p:nvPr/>
            </p:nvGrpSpPr>
            <p:grpSpPr>
              <a:xfrm>
                <a:off x="4398" y="1692"/>
                <a:ext cx="852" cy="60"/>
                <a:chOff x="2532" y="1812"/>
                <a:chExt cx="828" cy="60"/>
              </a:xfrm>
            </p:grpSpPr>
            <p:sp>
              <p:nvSpPr>
                <p:cNvPr id="78875" name="Line 27"/>
                <p:cNvSpPr/>
                <p:nvPr/>
              </p:nvSpPr>
              <p:spPr>
                <a:xfrm>
                  <a:off x="2532" y="1812"/>
                  <a:ext cx="828" cy="0"/>
                </a:xfrm>
                <a:prstGeom prst="line">
                  <a:avLst/>
                </a:prstGeom>
                <a:ln w="25400" cap="flat" cmpd="sng">
                  <a:solidFill>
                    <a:schemeClr val="tx2"/>
                  </a:solidFill>
                  <a:prstDash val="dash"/>
                  <a:round/>
                  <a:headEnd type="none" w="sm" len="sm"/>
                  <a:tailEnd type="none" w="med" len="lg"/>
                </a:ln>
              </p:spPr>
            </p:sp>
            <p:sp>
              <p:nvSpPr>
                <p:cNvPr id="78876" name="Line 28"/>
                <p:cNvSpPr/>
                <p:nvPr/>
              </p:nvSpPr>
              <p:spPr>
                <a:xfrm>
                  <a:off x="2532" y="1872"/>
                  <a:ext cx="828" cy="0"/>
                </a:xfrm>
                <a:prstGeom prst="line">
                  <a:avLst/>
                </a:prstGeom>
                <a:ln w="25400" cap="flat" cmpd="sng">
                  <a:solidFill>
                    <a:schemeClr val="tx2"/>
                  </a:solidFill>
                  <a:prstDash val="dash"/>
                  <a:round/>
                  <a:headEnd type="none" w="sm" len="sm"/>
                  <a:tailEnd type="none" w="med" len="lg"/>
                </a:ln>
              </p:spPr>
            </p:sp>
          </p:grpSp>
          <p:grpSp>
            <p:nvGrpSpPr>
              <p:cNvPr id="78877" name="Group 29"/>
              <p:cNvGrpSpPr/>
              <p:nvPr/>
            </p:nvGrpSpPr>
            <p:grpSpPr>
              <a:xfrm>
                <a:off x="4398" y="2016"/>
                <a:ext cx="852" cy="60"/>
                <a:chOff x="2532" y="1812"/>
                <a:chExt cx="828" cy="60"/>
              </a:xfrm>
            </p:grpSpPr>
            <p:sp>
              <p:nvSpPr>
                <p:cNvPr id="78878" name="Line 30"/>
                <p:cNvSpPr/>
                <p:nvPr/>
              </p:nvSpPr>
              <p:spPr>
                <a:xfrm>
                  <a:off x="2532" y="1812"/>
                  <a:ext cx="828" cy="0"/>
                </a:xfrm>
                <a:prstGeom prst="line">
                  <a:avLst/>
                </a:prstGeom>
                <a:ln w="25400" cap="flat" cmpd="sng">
                  <a:solidFill>
                    <a:schemeClr val="tx2"/>
                  </a:solidFill>
                  <a:prstDash val="dash"/>
                  <a:round/>
                  <a:headEnd type="none" w="sm" len="sm"/>
                  <a:tailEnd type="none" w="med" len="lg"/>
                </a:ln>
              </p:spPr>
            </p:sp>
            <p:sp>
              <p:nvSpPr>
                <p:cNvPr id="78879" name="Line 31"/>
                <p:cNvSpPr/>
                <p:nvPr/>
              </p:nvSpPr>
              <p:spPr>
                <a:xfrm>
                  <a:off x="2532" y="1872"/>
                  <a:ext cx="828" cy="0"/>
                </a:xfrm>
                <a:prstGeom prst="line">
                  <a:avLst/>
                </a:prstGeom>
                <a:ln w="25400" cap="flat" cmpd="sng">
                  <a:solidFill>
                    <a:schemeClr val="tx2"/>
                  </a:solidFill>
                  <a:prstDash val="dash"/>
                  <a:round/>
                  <a:headEnd type="none" w="sm" len="sm"/>
                  <a:tailEnd type="none" w="med" len="lg"/>
                </a:ln>
              </p:spPr>
            </p:sp>
          </p:grpSp>
        </p:grpSp>
        <p:grpSp>
          <p:nvGrpSpPr>
            <p:cNvPr id="78880" name="Group 32"/>
            <p:cNvGrpSpPr/>
            <p:nvPr/>
          </p:nvGrpSpPr>
          <p:grpSpPr>
            <a:xfrm>
              <a:off x="3484" y="1920"/>
              <a:ext cx="1988" cy="1392"/>
              <a:chOff x="3580" y="1920"/>
              <a:chExt cx="1988" cy="1392"/>
            </a:xfrm>
          </p:grpSpPr>
          <p:grpSp>
            <p:nvGrpSpPr>
              <p:cNvPr id="78881" name="Group 33"/>
              <p:cNvGrpSpPr/>
              <p:nvPr/>
            </p:nvGrpSpPr>
            <p:grpSpPr>
              <a:xfrm>
                <a:off x="3580" y="1920"/>
                <a:ext cx="408" cy="1392"/>
                <a:chOff x="3744" y="1920"/>
                <a:chExt cx="408" cy="1548"/>
              </a:xfrm>
            </p:grpSpPr>
            <p:grpSp>
              <p:nvGrpSpPr>
                <p:cNvPr id="78882" name="Group 34"/>
                <p:cNvGrpSpPr/>
                <p:nvPr/>
              </p:nvGrpSpPr>
              <p:grpSpPr>
                <a:xfrm>
                  <a:off x="3744" y="2628"/>
                  <a:ext cx="408" cy="840"/>
                  <a:chOff x="1434" y="2946"/>
                  <a:chExt cx="408" cy="840"/>
                </a:xfrm>
              </p:grpSpPr>
              <p:sp>
                <p:nvSpPr>
                  <p:cNvPr id="78883" name="Line 35"/>
                  <p:cNvSpPr/>
                  <p:nvPr/>
                </p:nvSpPr>
                <p:spPr>
                  <a:xfrm>
                    <a:off x="1434" y="3342"/>
                    <a:ext cx="408" cy="0"/>
                  </a:xfrm>
                  <a:prstGeom prst="line">
                    <a:avLst/>
                  </a:prstGeom>
                  <a:ln w="38100" cap="flat" cmpd="sng">
                    <a:solidFill>
                      <a:schemeClr val="tx1"/>
                    </a:solidFill>
                    <a:prstDash val="solid"/>
                    <a:round/>
                    <a:headEnd type="none" w="sm" len="sm"/>
                    <a:tailEnd type="none" w="med" len="lg"/>
                  </a:ln>
                </p:spPr>
              </p:sp>
              <p:sp>
                <p:nvSpPr>
                  <p:cNvPr id="78884" name="Line 36"/>
                  <p:cNvSpPr/>
                  <p:nvPr/>
                </p:nvSpPr>
                <p:spPr>
                  <a:xfrm>
                    <a:off x="1530" y="3462"/>
                    <a:ext cx="204" cy="0"/>
                  </a:xfrm>
                  <a:prstGeom prst="line">
                    <a:avLst/>
                  </a:prstGeom>
                  <a:ln w="38100" cap="flat" cmpd="sng">
                    <a:solidFill>
                      <a:schemeClr val="tx1"/>
                    </a:solidFill>
                    <a:prstDash val="solid"/>
                    <a:round/>
                    <a:headEnd type="none" w="sm" len="sm"/>
                    <a:tailEnd type="none" w="med" len="lg"/>
                  </a:ln>
                </p:spPr>
              </p:sp>
              <p:sp>
                <p:nvSpPr>
                  <p:cNvPr id="78885" name="Line 37"/>
                  <p:cNvSpPr/>
                  <p:nvPr/>
                </p:nvSpPr>
                <p:spPr>
                  <a:xfrm>
                    <a:off x="1632" y="2946"/>
                    <a:ext cx="0" cy="396"/>
                  </a:xfrm>
                  <a:prstGeom prst="line">
                    <a:avLst/>
                  </a:prstGeom>
                  <a:ln w="38100" cap="flat" cmpd="sng">
                    <a:solidFill>
                      <a:schemeClr val="tx1"/>
                    </a:solidFill>
                    <a:prstDash val="solid"/>
                    <a:round/>
                    <a:headEnd type="none" w="sm" len="sm"/>
                    <a:tailEnd type="none" w="med" len="lg"/>
                  </a:ln>
                </p:spPr>
              </p:sp>
              <p:sp>
                <p:nvSpPr>
                  <p:cNvPr id="78886" name="Line 38"/>
                  <p:cNvSpPr/>
                  <p:nvPr/>
                </p:nvSpPr>
                <p:spPr>
                  <a:xfrm flipH="1">
                    <a:off x="1632" y="3462"/>
                    <a:ext cx="0" cy="324"/>
                  </a:xfrm>
                  <a:prstGeom prst="line">
                    <a:avLst/>
                  </a:prstGeom>
                  <a:ln w="38100" cap="flat" cmpd="sng">
                    <a:solidFill>
                      <a:schemeClr val="tx1"/>
                    </a:solidFill>
                    <a:prstDash val="solid"/>
                    <a:round/>
                    <a:headEnd type="none" w="sm" len="sm"/>
                    <a:tailEnd type="none" w="med" len="lg"/>
                  </a:ln>
                </p:spPr>
              </p:sp>
            </p:grpSp>
            <p:sp>
              <p:nvSpPr>
                <p:cNvPr id="78887" name="Rectangle 39"/>
                <p:cNvSpPr/>
                <p:nvPr/>
              </p:nvSpPr>
              <p:spPr>
                <a:xfrm>
                  <a:off x="3884" y="2286"/>
                  <a:ext cx="126" cy="348"/>
                </a:xfrm>
                <a:prstGeom prst="rect">
                  <a:avLst/>
                </a:prstGeom>
                <a:noFill/>
                <a:ln w="38100" cap="flat" cmpd="sng">
                  <a:solidFill>
                    <a:schemeClr val="tx1"/>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78888" name="Line 40"/>
                <p:cNvSpPr/>
                <p:nvPr/>
              </p:nvSpPr>
              <p:spPr>
                <a:xfrm flipV="1">
                  <a:off x="3950" y="1920"/>
                  <a:ext cx="0" cy="360"/>
                </a:xfrm>
                <a:prstGeom prst="line">
                  <a:avLst/>
                </a:prstGeom>
                <a:ln w="38100" cap="flat" cmpd="sng">
                  <a:solidFill>
                    <a:schemeClr val="tx1"/>
                  </a:solidFill>
                  <a:prstDash val="solid"/>
                  <a:round/>
                  <a:headEnd type="none" w="sm" len="sm"/>
                  <a:tailEnd type="none" w="med" len="lg"/>
                </a:ln>
              </p:spPr>
            </p:sp>
          </p:grpSp>
          <p:sp>
            <p:nvSpPr>
              <p:cNvPr id="78889" name="Line 41"/>
              <p:cNvSpPr/>
              <p:nvPr/>
            </p:nvSpPr>
            <p:spPr>
              <a:xfrm>
                <a:off x="3792" y="3312"/>
                <a:ext cx="1776" cy="0"/>
              </a:xfrm>
              <a:prstGeom prst="line">
                <a:avLst/>
              </a:prstGeom>
              <a:ln w="38100" cap="flat" cmpd="sng">
                <a:solidFill>
                  <a:schemeClr val="tx1"/>
                </a:solidFill>
                <a:prstDash val="solid"/>
                <a:round/>
                <a:headEnd type="none" w="med" len="med"/>
                <a:tailEnd type="none" w="med" len="med"/>
              </a:ln>
            </p:spPr>
          </p:sp>
          <p:sp>
            <p:nvSpPr>
              <p:cNvPr id="78890" name="Line 42"/>
              <p:cNvSpPr/>
              <p:nvPr/>
            </p:nvSpPr>
            <p:spPr>
              <a:xfrm>
                <a:off x="4656" y="3024"/>
                <a:ext cx="0" cy="288"/>
              </a:xfrm>
              <a:prstGeom prst="line">
                <a:avLst/>
              </a:prstGeom>
              <a:ln w="38100" cap="flat" cmpd="sng">
                <a:solidFill>
                  <a:schemeClr val="tx1"/>
                </a:solidFill>
                <a:prstDash val="solid"/>
                <a:round/>
                <a:headEnd type="none" w="med" len="med"/>
                <a:tailEnd type="none" w="med" len="med"/>
              </a:ln>
            </p:spPr>
          </p:sp>
        </p:grpSp>
        <p:grpSp>
          <p:nvGrpSpPr>
            <p:cNvPr id="78891" name="Group 43"/>
            <p:cNvGrpSpPr/>
            <p:nvPr/>
          </p:nvGrpSpPr>
          <p:grpSpPr>
            <a:xfrm>
              <a:off x="3711" y="2306"/>
              <a:ext cx="470" cy="936"/>
              <a:chOff x="3868" y="2258"/>
              <a:chExt cx="470" cy="936"/>
            </a:xfrm>
          </p:grpSpPr>
          <p:sp>
            <p:nvSpPr>
              <p:cNvPr id="78892" name="Text Box 44"/>
              <p:cNvSpPr txBox="1"/>
              <p:nvPr/>
            </p:nvSpPr>
            <p:spPr>
              <a:xfrm>
                <a:off x="3930" y="2834"/>
                <a:ext cx="408" cy="36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solidFill>
                      <a:srgbClr val="FF0000"/>
                    </a:solidFill>
                    <a:latin typeface="Times New Roman" panose="02020603050405020304" pitchFamily="18" charset="0"/>
                    <a:ea typeface="楷体_GB2312" pitchFamily="49" charset="-122"/>
                  </a:rPr>
                  <a:t>E</a:t>
                </a:r>
                <a:r>
                  <a:rPr lang="en-US" altLang="zh-CN" b="1" baseline="-25000" dirty="0">
                    <a:solidFill>
                      <a:srgbClr val="FF0000"/>
                    </a:solidFill>
                    <a:latin typeface="Times New Roman" panose="02020603050405020304" pitchFamily="18" charset="0"/>
                    <a:ea typeface="楷体_GB2312" pitchFamily="49" charset="-122"/>
                  </a:rPr>
                  <a:t>B</a:t>
                </a:r>
                <a:endParaRPr lang="en-US" altLang="zh-CN" b="1" dirty="0">
                  <a:solidFill>
                    <a:srgbClr val="FF0000"/>
                  </a:solidFill>
                  <a:latin typeface="Times New Roman" panose="02020603050405020304" pitchFamily="18" charset="0"/>
                  <a:ea typeface="楷体_GB2312" pitchFamily="49" charset="-122"/>
                </a:endParaRPr>
              </a:p>
            </p:txBody>
          </p:sp>
          <p:sp>
            <p:nvSpPr>
              <p:cNvPr id="78893" name="Text Box 45"/>
              <p:cNvSpPr txBox="1"/>
              <p:nvPr/>
            </p:nvSpPr>
            <p:spPr>
              <a:xfrm>
                <a:off x="3868" y="2258"/>
                <a:ext cx="409" cy="36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grpSp>
        <p:grpSp>
          <p:nvGrpSpPr>
            <p:cNvPr id="78894" name="Group 46"/>
            <p:cNvGrpSpPr/>
            <p:nvPr/>
          </p:nvGrpSpPr>
          <p:grpSpPr>
            <a:xfrm>
              <a:off x="4560" y="816"/>
              <a:ext cx="1104" cy="2496"/>
              <a:chOff x="4656" y="816"/>
              <a:chExt cx="1104" cy="2496"/>
            </a:xfrm>
          </p:grpSpPr>
          <p:grpSp>
            <p:nvGrpSpPr>
              <p:cNvPr id="78895" name="Group 47"/>
              <p:cNvGrpSpPr/>
              <p:nvPr/>
            </p:nvGrpSpPr>
            <p:grpSpPr>
              <a:xfrm>
                <a:off x="4656" y="816"/>
                <a:ext cx="1104" cy="2496"/>
                <a:chOff x="4656" y="816"/>
                <a:chExt cx="1104" cy="2496"/>
              </a:xfrm>
            </p:grpSpPr>
            <p:sp>
              <p:nvSpPr>
                <p:cNvPr id="78896" name="Line 48"/>
                <p:cNvSpPr/>
                <p:nvPr/>
              </p:nvSpPr>
              <p:spPr>
                <a:xfrm flipV="1">
                  <a:off x="5568" y="816"/>
                  <a:ext cx="0" cy="480"/>
                </a:xfrm>
                <a:prstGeom prst="line">
                  <a:avLst/>
                </a:prstGeom>
                <a:ln w="38100" cap="flat" cmpd="sng">
                  <a:solidFill>
                    <a:schemeClr val="tx1"/>
                  </a:solidFill>
                  <a:prstDash val="solid"/>
                  <a:round/>
                  <a:headEnd type="none" w="sm" len="sm"/>
                  <a:tailEnd type="none" w="med" len="lg"/>
                </a:ln>
              </p:spPr>
            </p:sp>
            <p:grpSp>
              <p:nvGrpSpPr>
                <p:cNvPr id="78897" name="Group 49"/>
                <p:cNvGrpSpPr/>
                <p:nvPr/>
              </p:nvGrpSpPr>
              <p:grpSpPr>
                <a:xfrm>
                  <a:off x="4656" y="816"/>
                  <a:ext cx="1104" cy="2496"/>
                  <a:chOff x="4656" y="816"/>
                  <a:chExt cx="1104" cy="2496"/>
                </a:xfrm>
              </p:grpSpPr>
              <p:grpSp>
                <p:nvGrpSpPr>
                  <p:cNvPr id="78898" name="Group 50"/>
                  <p:cNvGrpSpPr/>
                  <p:nvPr/>
                </p:nvGrpSpPr>
                <p:grpSpPr>
                  <a:xfrm>
                    <a:off x="5352" y="2388"/>
                    <a:ext cx="408" cy="348"/>
                    <a:chOff x="4020" y="3336"/>
                    <a:chExt cx="408" cy="348"/>
                  </a:xfrm>
                </p:grpSpPr>
                <p:sp>
                  <p:nvSpPr>
                    <p:cNvPr id="78899" name="Line 51"/>
                    <p:cNvSpPr/>
                    <p:nvPr/>
                  </p:nvSpPr>
                  <p:spPr>
                    <a:xfrm>
                      <a:off x="4020" y="3336"/>
                      <a:ext cx="408" cy="0"/>
                    </a:xfrm>
                    <a:prstGeom prst="line">
                      <a:avLst/>
                    </a:prstGeom>
                    <a:ln w="38100" cap="flat" cmpd="sng">
                      <a:solidFill>
                        <a:schemeClr val="tx1"/>
                      </a:solidFill>
                      <a:prstDash val="solid"/>
                      <a:round/>
                      <a:headEnd type="none" w="sm" len="sm"/>
                      <a:tailEnd type="none" w="med" len="lg"/>
                    </a:ln>
                  </p:spPr>
                </p:sp>
                <p:sp>
                  <p:nvSpPr>
                    <p:cNvPr id="78900" name="Line 52"/>
                    <p:cNvSpPr/>
                    <p:nvPr/>
                  </p:nvSpPr>
                  <p:spPr>
                    <a:xfrm>
                      <a:off x="4116" y="3456"/>
                      <a:ext cx="204" cy="0"/>
                    </a:xfrm>
                    <a:prstGeom prst="line">
                      <a:avLst/>
                    </a:prstGeom>
                    <a:ln w="38100" cap="flat" cmpd="sng">
                      <a:solidFill>
                        <a:schemeClr val="tx1"/>
                      </a:solidFill>
                      <a:prstDash val="solid"/>
                      <a:round/>
                      <a:headEnd type="none" w="sm" len="sm"/>
                      <a:tailEnd type="none" w="med" len="lg"/>
                    </a:ln>
                  </p:spPr>
                </p:sp>
                <p:sp>
                  <p:nvSpPr>
                    <p:cNvPr id="78901" name="Line 53"/>
                    <p:cNvSpPr/>
                    <p:nvPr/>
                  </p:nvSpPr>
                  <p:spPr>
                    <a:xfrm>
                      <a:off x="4020" y="3564"/>
                      <a:ext cx="408" cy="0"/>
                    </a:xfrm>
                    <a:prstGeom prst="line">
                      <a:avLst/>
                    </a:prstGeom>
                    <a:ln w="38100" cap="flat" cmpd="sng">
                      <a:solidFill>
                        <a:schemeClr val="tx1"/>
                      </a:solidFill>
                      <a:prstDash val="solid"/>
                      <a:round/>
                      <a:headEnd type="none" w="sm" len="sm"/>
                      <a:tailEnd type="none" w="med" len="lg"/>
                    </a:ln>
                  </p:spPr>
                </p:sp>
                <p:sp>
                  <p:nvSpPr>
                    <p:cNvPr id="78902" name="Line 54"/>
                    <p:cNvSpPr/>
                    <p:nvPr/>
                  </p:nvSpPr>
                  <p:spPr>
                    <a:xfrm>
                      <a:off x="4128" y="3684"/>
                      <a:ext cx="204" cy="0"/>
                    </a:xfrm>
                    <a:prstGeom prst="line">
                      <a:avLst/>
                    </a:prstGeom>
                    <a:ln w="38100" cap="flat" cmpd="sng">
                      <a:solidFill>
                        <a:schemeClr val="tx1"/>
                      </a:solidFill>
                      <a:prstDash val="solid"/>
                      <a:round/>
                      <a:headEnd type="none" w="sm" len="sm"/>
                      <a:tailEnd type="none" w="med" len="lg"/>
                    </a:ln>
                  </p:spPr>
                </p:sp>
              </p:grpSp>
              <p:sp>
                <p:nvSpPr>
                  <p:cNvPr id="78903" name="Line 55"/>
                  <p:cNvSpPr/>
                  <p:nvPr/>
                </p:nvSpPr>
                <p:spPr>
                  <a:xfrm>
                    <a:off x="5568" y="1680"/>
                    <a:ext cx="0" cy="672"/>
                  </a:xfrm>
                  <a:prstGeom prst="line">
                    <a:avLst/>
                  </a:prstGeom>
                  <a:ln w="38100" cap="flat" cmpd="sng">
                    <a:solidFill>
                      <a:schemeClr val="tx1"/>
                    </a:solidFill>
                    <a:prstDash val="solid"/>
                    <a:round/>
                    <a:headEnd type="none" w="sm" len="sm"/>
                    <a:tailEnd type="none" w="med" len="lg"/>
                  </a:ln>
                </p:spPr>
              </p:sp>
              <p:sp>
                <p:nvSpPr>
                  <p:cNvPr id="78904" name="Line 56"/>
                  <p:cNvSpPr/>
                  <p:nvPr/>
                </p:nvSpPr>
                <p:spPr>
                  <a:xfrm>
                    <a:off x="5568" y="2784"/>
                    <a:ext cx="0" cy="528"/>
                  </a:xfrm>
                  <a:prstGeom prst="line">
                    <a:avLst/>
                  </a:prstGeom>
                  <a:ln w="38100" cap="flat" cmpd="sng">
                    <a:solidFill>
                      <a:schemeClr val="tx1"/>
                    </a:solidFill>
                    <a:prstDash val="solid"/>
                    <a:round/>
                    <a:headEnd type="none" w="sm" len="sm"/>
                    <a:tailEnd type="none" w="med" len="lg"/>
                  </a:ln>
                </p:spPr>
              </p:sp>
              <p:sp>
                <p:nvSpPr>
                  <p:cNvPr id="78905" name="Line 57"/>
                  <p:cNvSpPr/>
                  <p:nvPr/>
                </p:nvSpPr>
                <p:spPr>
                  <a:xfrm>
                    <a:off x="4656" y="816"/>
                    <a:ext cx="912" cy="0"/>
                  </a:xfrm>
                  <a:prstGeom prst="line">
                    <a:avLst/>
                  </a:prstGeom>
                  <a:ln w="38100" cap="flat" cmpd="sng">
                    <a:solidFill>
                      <a:schemeClr val="tx1"/>
                    </a:solidFill>
                    <a:prstDash val="solid"/>
                    <a:round/>
                    <a:headEnd type="none" w="med" len="med"/>
                    <a:tailEnd type="none" w="med" len="med"/>
                  </a:ln>
                </p:spPr>
              </p:sp>
              <p:sp>
                <p:nvSpPr>
                  <p:cNvPr id="78906" name="Rectangle 58"/>
                  <p:cNvSpPr/>
                  <p:nvPr/>
                </p:nvSpPr>
                <p:spPr>
                  <a:xfrm>
                    <a:off x="5495" y="1248"/>
                    <a:ext cx="136" cy="432"/>
                  </a:xfrm>
                  <a:prstGeom prst="rect">
                    <a:avLst/>
                  </a:prstGeom>
                  <a:noFill/>
                  <a:ln w="38100" cap="flat" cmpd="sng">
                    <a:solidFill>
                      <a:schemeClr val="tx1"/>
                    </a:solidFill>
                    <a:prstDash val="solid"/>
                    <a:miter/>
                    <a:headEnd type="none" w="med" len="med"/>
                    <a:tailEnd type="none" w="med" len="med"/>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sp>
            <p:nvSpPr>
              <p:cNvPr id="33851" name="Rectangle 59"/>
              <p:cNvSpPr>
                <a:spLocks noChangeArrowheads="1"/>
              </p:cNvSpPr>
              <p:nvPr/>
            </p:nvSpPr>
            <p:spPr bwMode="auto">
              <a:xfrm>
                <a:off x="5161" y="2739"/>
                <a:ext cx="418" cy="360"/>
              </a:xfrm>
              <a:prstGeom prst="rect">
                <a:avLst/>
              </a:prstGeom>
              <a:noFill/>
              <a:ln w="38100">
                <a:noFill/>
                <a:miter lim="800000"/>
              </a:ln>
              <a:effectLst/>
            </p:spPr>
            <p:txBody>
              <a:bodyPr wrap="none" lIns="90000" tIns="46800" rIns="90000" bIns="46800" anchor="ctr">
                <a:spAutoFit/>
              </a:body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1" lang="en-US" altLang="zh-CN" sz="2400" b="1" i="1" u="none" strike="noStrike" kern="1200" cap="none" spc="0" normalizeH="0" baseline="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E</a:t>
                </a:r>
                <a:r>
                  <a:rPr kumimoji="1" lang="en-US" altLang="zh-CN" sz="2400" b="1" i="0" u="none" strike="noStrike" kern="1200" cap="none" spc="0" normalizeH="0" baseline="-25000" noProof="0">
                    <a:ln>
                      <a:noFill/>
                    </a:ln>
                    <a:solidFill>
                      <a:srgbClr val="FF0000"/>
                    </a:solidFill>
                    <a:effectLst>
                      <a:outerShdw blurRad="38100" dist="38100" dir="2700000" algn="tl">
                        <a:srgbClr val="C0C0C0"/>
                      </a:outerShdw>
                    </a:effectLst>
                    <a:uLnTx/>
                    <a:uFillTx/>
                    <a:latin typeface="Times New Roman" panose="02020603050405020304" pitchFamily="18" charset="0"/>
                    <a:ea typeface="楷体_GB2312" pitchFamily="49" charset="-122"/>
                    <a:cs typeface="+mn-cs"/>
                  </a:rPr>
                  <a:t>C</a:t>
                </a:r>
              </a:p>
            </p:txBody>
          </p:sp>
          <p:sp>
            <p:nvSpPr>
              <p:cNvPr id="78908" name="Rectangle 60"/>
              <p:cNvSpPr/>
              <p:nvPr/>
            </p:nvSpPr>
            <p:spPr>
              <a:xfrm>
                <a:off x="5132" y="1587"/>
                <a:ext cx="418" cy="359"/>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C</a:t>
                </a:r>
              </a:p>
            </p:txBody>
          </p:sp>
        </p:grpSp>
      </p:grpSp>
      <p:sp>
        <p:nvSpPr>
          <p:cNvPr id="33853" name="Text Box 61"/>
          <p:cNvSpPr txBox="1">
            <a:spLocks noChangeArrowheads="1"/>
          </p:cNvSpPr>
          <p:nvPr/>
        </p:nvSpPr>
        <p:spPr bwMode="auto">
          <a:xfrm>
            <a:off x="838200" y="1843088"/>
            <a:ext cx="4343400" cy="519113"/>
          </a:xfrm>
          <a:prstGeom prst="rect">
            <a:avLst/>
          </a:prstGeom>
          <a:gradFill rotWithShape="1">
            <a:gsLst>
              <a:gs pos="0">
                <a:srgbClr val="FFFF99"/>
              </a:gs>
              <a:gs pos="50000">
                <a:srgbClr val="FFFFFF"/>
              </a:gs>
              <a:gs pos="100000">
                <a:srgbClr val="FFFF99"/>
              </a:gs>
            </a:gsLst>
            <a:lin ang="5400000" scaled="1"/>
          </a:grad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solidFill>
                  <a:srgbClr val="0000FF"/>
                </a:solidFill>
                <a:effectLst>
                  <a:outerShdw blurRad="38100" dist="38100" dir="2700000" algn="tl">
                    <a:srgbClr val="000000"/>
                  </a:outerShdw>
                </a:effectLst>
                <a:latin typeface="Times New Roman" panose="02020603050405020304" pitchFamily="18" charset="0"/>
                <a:ea typeface="宋体" panose="02010600030101010101" pitchFamily="2" charset="-122"/>
                <a:cs typeface="+mn-cs"/>
              </a:rPr>
              <a:t>发射结正偏、集电结反偏</a:t>
            </a:r>
          </a:p>
        </p:txBody>
      </p:sp>
      <p:sp>
        <p:nvSpPr>
          <p:cNvPr id="33854" name="Rectangle 62"/>
          <p:cNvSpPr>
            <a:spLocks noChangeArrowheads="1"/>
          </p:cNvSpPr>
          <p:nvPr/>
        </p:nvSpPr>
        <p:spPr bwMode="auto">
          <a:xfrm>
            <a:off x="831850" y="4452938"/>
            <a:ext cx="3511550" cy="1414463"/>
          </a:xfrm>
          <a:prstGeom prst="rect">
            <a:avLst/>
          </a:prstGeom>
          <a:noFill/>
          <a:ln w="38100">
            <a:noFill/>
            <a:miter lim="800000"/>
          </a:ln>
          <a:effectLst/>
        </p:spPr>
        <p:txBody>
          <a:bodyPr wrap="none" lIns="90000" tIns="46800" rIns="90000" bIns="46800" anchor="ctr">
            <a:spAutoFit/>
          </a:bodyPr>
          <a:lstStyle/>
          <a:p>
            <a:pPr marL="0" marR="0" lvl="0" indent="0" algn="ctr" defTabSz="914400" rtl="0" eaLnBrk="1" fontAlgn="base" latinLnBrk="0" hangingPunct="1">
              <a:lnSpc>
                <a:spcPct val="100000"/>
              </a:lnSpc>
              <a:spcBef>
                <a:spcPct val="500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PNP</a:t>
            </a:r>
          </a:p>
          <a:p>
            <a:pPr marL="0" marR="0" lvl="0" indent="0" algn="ctr" defTabSz="914400" rtl="0" eaLnBrk="1" fontAlgn="base" latinLnBrk="0" hangingPunct="1">
              <a:lnSpc>
                <a:spcPct val="100000"/>
              </a:lnSpc>
              <a:spcBef>
                <a:spcPct val="5000"/>
              </a:spcBef>
              <a:spcAft>
                <a:spcPct val="0"/>
              </a:spcAft>
              <a:buClrTx/>
              <a:buSzTx/>
              <a:buFontTx/>
              <a:buNone/>
              <a:defRPr/>
            </a:pPr>
            <a:r>
              <a:rPr kumimoji="1" lang="zh-CN" altLang="en-US" sz="2800" b="1" i="0" u="none" strike="noStrike" kern="1200" cap="none" spc="0" normalizeH="0" baseline="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发射结正偏</a:t>
            </a:r>
            <a:r>
              <a:rPr kumimoji="1" lang="zh-CN" altLang="en-US" sz="2800" b="1" i="0" u="none" strike="noStrike" kern="1200" cap="none" spc="0" normalizeH="0" baseline="0" noProof="0">
                <a:ln>
                  <a:noFill/>
                </a:ln>
                <a:solidFill>
                  <a:srgbClr val="CC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en-US" altLang="zh-CN" sz="2800" b="1" i="0" u="none" strike="noStrike" kern="1200" cap="none" spc="0" normalizeH="0" baseline="-2500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800" b="1" i="0" u="none" strike="noStrike" kern="1200" cap="none" spc="0" normalizeH="0" baseline="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&lt;</a:t>
            </a:r>
            <a:r>
              <a:rPr kumimoji="1" lang="en-US" altLang="zh-CN" sz="2800" b="1" i="1" u="none" strike="noStrike" kern="1200" cap="none" spc="0" normalizeH="0" baseline="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en-US" altLang="zh-CN" sz="2800" b="1" i="0" u="none" strike="noStrike" kern="1200" cap="none" spc="0" normalizeH="0" baseline="-2500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endParaRPr kumimoji="1" lang="en-US" altLang="zh-CN" sz="2800" b="1" i="0" u="none" strike="noStrike" kern="1200" cap="none" spc="0" normalizeH="0" baseline="0" noProof="0">
              <a:ln>
                <a:noFill/>
              </a:ln>
              <a:solidFill>
                <a:srgbClr val="9900CC"/>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ctr" defTabSz="914400" rtl="0" eaLnBrk="1" fontAlgn="base" latinLnBrk="0" hangingPunct="1">
              <a:lnSpc>
                <a:spcPct val="100000"/>
              </a:lnSpc>
              <a:spcBef>
                <a:spcPct val="5000"/>
              </a:spcBef>
              <a:spcAft>
                <a:spcPct val="0"/>
              </a:spcAft>
              <a:buClrTx/>
              <a:buSzTx/>
              <a:buFontTx/>
              <a:buNone/>
              <a:defRPr/>
            </a:pPr>
            <a:r>
              <a:rPr kumimoji="1" lang="zh-CN" altLang="en-US" sz="2800" b="1" i="0"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集电结反偏      </a:t>
            </a:r>
            <a:r>
              <a:rPr kumimoji="1" lang="en-US" altLang="zh-CN" sz="2800" b="1" i="1"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en-US" altLang="zh-CN" sz="2800" b="1" i="0" u="none" strike="noStrike" kern="1200" cap="none" spc="0" normalizeH="0" baseline="-2500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&lt;</a:t>
            </a:r>
            <a:r>
              <a:rPr kumimoji="1" lang="en-US" altLang="zh-CN" sz="2800" b="1" i="1" u="none" strike="noStrike" kern="1200" cap="none" spc="0" normalizeH="0" baseline="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V</a:t>
            </a:r>
            <a:r>
              <a:rPr kumimoji="1" lang="en-US" altLang="zh-CN" sz="2800" b="1" i="0" u="none" strike="noStrike" kern="1200" cap="none" spc="0" normalizeH="0" baseline="-25000" noProof="0">
                <a:ln>
                  <a:noFill/>
                </a:ln>
                <a:solidFill>
                  <a:srgbClr val="0033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p>
        </p:txBody>
      </p:sp>
      <p:sp>
        <p:nvSpPr>
          <p:cNvPr id="33855" name="Text Box 63"/>
          <p:cNvSpPr txBox="1">
            <a:spLocks noChangeArrowheads="1"/>
          </p:cNvSpPr>
          <p:nvPr/>
        </p:nvSpPr>
        <p:spPr bwMode="auto">
          <a:xfrm>
            <a:off x="838200" y="2416175"/>
            <a:ext cx="3657600" cy="1927225"/>
          </a:xfrm>
          <a:prstGeom prst="rect">
            <a:avLst/>
          </a:prstGeom>
          <a:noFill/>
          <a:ln w="9525">
            <a:noFill/>
            <a:miter lim="800000"/>
          </a:ln>
          <a:effectLst/>
        </p:spPr>
        <p:txBody>
          <a:bodyPr>
            <a:spAutoFit/>
          </a:bodyPr>
          <a:lstStyle/>
          <a:p>
            <a:pPr marR="0" defTabSz="914400">
              <a:spcBef>
                <a:spcPct val="5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从电位的角度看：</a:t>
            </a:r>
          </a:p>
          <a:p>
            <a:pPr marR="0" defTabSz="914400">
              <a:spcBef>
                <a:spcPct val="5000"/>
              </a:spcBef>
              <a:buClrTx/>
              <a:buSzTx/>
              <a:buFontTx/>
              <a:defRPr/>
            </a:pPr>
            <a:r>
              <a:rPr kumimoji="1" lang="zh-CN" altLang="en-US" sz="2800" b="1" kern="1200" cap="none" spc="0" normalizeH="0" baseline="0" noProof="0">
                <a:solidFill>
                  <a:schemeClr val="hlink"/>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NPN</a:t>
            </a:r>
            <a:r>
              <a:rPr kumimoji="1" lang="en-US" altLang="zh-CN" sz="2800" b="1" kern="1200" cap="none" spc="0" normalizeH="0" baseline="0" noProof="0">
                <a:solidFill>
                  <a:srgbClr val="FF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a:p>
            <a:pPr marR="0" defTabSz="914400">
              <a:spcBef>
                <a:spcPct val="5000"/>
              </a:spcBef>
              <a:buClrTx/>
              <a:buSzTx/>
              <a:buFontTx/>
              <a:defRPr/>
            </a:pPr>
            <a:r>
              <a:rPr kumimoji="1" lang="zh-CN" altLang="en-US"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发射结正偏</a:t>
            </a: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en-US" altLang="zh-CN" sz="2800" b="1" i="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en-US" altLang="zh-CN"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&gt;</a:t>
            </a:r>
            <a:r>
              <a:rPr kumimoji="1" lang="en-US" altLang="zh-CN" sz="2800" b="1" i="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E</a:t>
            </a:r>
          </a:p>
          <a:p>
            <a:pPr marR="0" defTabSz="914400">
              <a:spcBef>
                <a:spcPct val="20000"/>
              </a:spcBef>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集电结反偏      </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&gt;</a:t>
            </a: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V</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p>
        </p:txBody>
      </p:sp>
      <p:sp>
        <p:nvSpPr>
          <p:cNvPr id="78912" name="AutoShape 6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8913" name="AutoShape 6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8914" name="AutoShape 6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853"/>
                                        </p:tgtEl>
                                        <p:attrNameLst>
                                          <p:attrName>style.visibility</p:attrName>
                                        </p:attrNameLst>
                                      </p:cBhvr>
                                      <p:to>
                                        <p:strVal val="visible"/>
                                      </p:to>
                                    </p:set>
                                    <p:animEffect transition="in" filter="wipe(left)">
                                      <p:cBhvr>
                                        <p:cTn id="7" dur="500"/>
                                        <p:tgtEl>
                                          <p:spTgt spid="3385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3855">
                                            <p:txEl>
                                              <p:pRg st="0" end="0"/>
                                            </p:txEl>
                                          </p:spTgt>
                                        </p:tgtEl>
                                        <p:attrNameLst>
                                          <p:attrName>style.visibility</p:attrName>
                                        </p:attrNameLst>
                                      </p:cBhvr>
                                      <p:to>
                                        <p:strVal val="visible"/>
                                      </p:to>
                                    </p:set>
                                    <p:animEffect transition="in" filter="blinds(vertical)">
                                      <p:cBhvr>
                                        <p:cTn id="12" dur="500"/>
                                        <p:tgtEl>
                                          <p:spTgt spid="3385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3855">
                                            <p:txEl>
                                              <p:pRg st="1" end="1"/>
                                            </p:txEl>
                                          </p:spTgt>
                                        </p:tgtEl>
                                        <p:attrNameLst>
                                          <p:attrName>style.visibility</p:attrName>
                                        </p:attrNameLst>
                                      </p:cBhvr>
                                      <p:to>
                                        <p:strVal val="visible"/>
                                      </p:to>
                                    </p:set>
                                    <p:animEffect transition="in" filter="blinds(vertical)">
                                      <p:cBhvr>
                                        <p:cTn id="17" dur="500"/>
                                        <p:tgtEl>
                                          <p:spTgt spid="3385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3855">
                                            <p:txEl>
                                              <p:pRg st="2" end="2"/>
                                            </p:txEl>
                                          </p:spTgt>
                                        </p:tgtEl>
                                        <p:attrNameLst>
                                          <p:attrName>style.visibility</p:attrName>
                                        </p:attrNameLst>
                                      </p:cBhvr>
                                      <p:to>
                                        <p:strVal val="visible"/>
                                      </p:to>
                                    </p:set>
                                    <p:animEffect transition="in" filter="blinds(vertical)">
                                      <p:cBhvr>
                                        <p:cTn id="22" dur="500"/>
                                        <p:tgtEl>
                                          <p:spTgt spid="3385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33855">
                                            <p:txEl>
                                              <p:pRg st="3" end="3"/>
                                            </p:txEl>
                                          </p:spTgt>
                                        </p:tgtEl>
                                        <p:attrNameLst>
                                          <p:attrName>style.visibility</p:attrName>
                                        </p:attrNameLst>
                                      </p:cBhvr>
                                      <p:to>
                                        <p:strVal val="visible"/>
                                      </p:to>
                                    </p:set>
                                    <p:animEffect transition="in" filter="blinds(vertical)">
                                      <p:cBhvr>
                                        <p:cTn id="27" dur="500"/>
                                        <p:tgtEl>
                                          <p:spTgt spid="3385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3854"/>
                                        </p:tgtEl>
                                        <p:attrNameLst>
                                          <p:attrName>style.visibility</p:attrName>
                                        </p:attrNameLst>
                                      </p:cBhvr>
                                      <p:to>
                                        <p:strVal val="visible"/>
                                      </p:to>
                                    </p:set>
                                    <p:animEffect transition="in" filter="wipe(left)">
                                      <p:cBhvr>
                                        <p:cTn id="32" dur="500"/>
                                        <p:tgtEl>
                                          <p:spTgt spid="338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53" grpId="0" animBg="1"/>
      <p:bldP spid="33854" grpId="0"/>
      <p:bldP spid="33855" grpId="0" build="p"/>
    </p:bldLst>
  </p:timing>
</p:sld>
</file>

<file path=ppt/slides/slide7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3794" name="Rectangle 2"/>
          <p:cNvSpPr>
            <a:spLocks noGrp="1" noChangeArrowheads="1"/>
          </p:cNvSpPr>
          <p:nvPr>
            <p:ph type="ctrTitle"/>
          </p:nvPr>
        </p:nvSpPr>
        <p:spPr>
          <a:xfrm>
            <a:off x="1844675" y="323850"/>
            <a:ext cx="5562600" cy="762000"/>
          </a:xfrm>
        </p:spPr>
        <p:txBody>
          <a:bodyPr vert="horz" wrap="square" lIns="91440" tIns="45720" rIns="91440" bIns="45720" numCol="1" anchor="ctr" anchorCtr="0" compatLnSpc="1"/>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9. 5. 2  </a:t>
            </a:r>
            <a:r>
              <a:rPr kumimoji="1" lang="zh-CN" altLang="en-US" sz="3200" b="1" i="0" u="none" strike="noStrike" kern="0" cap="none" spc="0" normalizeH="0" baseline="0" noProof="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电流分配和放大原理</a:t>
            </a:r>
          </a:p>
        </p:txBody>
      </p:sp>
      <p:sp>
        <p:nvSpPr>
          <p:cNvPr id="33795" name="Rectangle 3"/>
          <p:cNvSpPr>
            <a:spLocks noGrp="1" noChangeArrowheads="1"/>
          </p:cNvSpPr>
          <p:nvPr>
            <p:ph type="subTitle" idx="1"/>
          </p:nvPr>
        </p:nvSpPr>
        <p:spPr>
          <a:xfrm>
            <a:off x="457200" y="1179513"/>
            <a:ext cx="775970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  </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晶体管的基本连接方式</a:t>
            </a:r>
            <a:endParaRPr kumimoji="1" lang="zh-CN" altLang="en-US" sz="3200" b="0"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endParaRPr>
          </a:p>
        </p:txBody>
      </p:sp>
      <p:sp>
        <p:nvSpPr>
          <p:cNvPr id="33855" name="Text Box 63"/>
          <p:cNvSpPr txBox="1">
            <a:spLocks noChangeArrowheads="1"/>
          </p:cNvSpPr>
          <p:nvPr/>
        </p:nvSpPr>
        <p:spPr bwMode="auto">
          <a:xfrm>
            <a:off x="749300" y="1739900"/>
            <a:ext cx="7912100" cy="2112963"/>
          </a:xfrm>
          <a:prstGeom prst="rect">
            <a:avLst/>
          </a:prstGeom>
          <a:noFill/>
          <a:ln w="9525">
            <a:noFill/>
            <a:miter lim="800000"/>
          </a:ln>
          <a:effectLst/>
        </p:spPr>
        <p:txBody>
          <a:bodyPr>
            <a:spAutoFit/>
          </a:bodyPr>
          <a:lstStyle/>
          <a:p>
            <a:pPr marR="0" defTabSz="914400">
              <a:spcBef>
                <a:spcPct val="5000"/>
              </a:spcBef>
              <a:buClrTx/>
              <a:buSzTx/>
              <a:buFontTx/>
              <a:defRPr/>
            </a:pP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三极管有</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个极，而在连成电路时必须由</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个极接输入回路，</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个极接输出回路，这样势必有</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个极作为输入和输出的公共端。根据公共端的不同有</a:t>
            </a:r>
            <a:r>
              <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种基本连接方式。</a:t>
            </a:r>
          </a:p>
          <a:p>
            <a:pPr marR="0" defTabSz="914400">
              <a:spcBef>
                <a:spcPct val="5000"/>
              </a:spcBef>
              <a:buClrTx/>
              <a:buSzTx/>
              <a:buFontTx/>
              <a:defRPr/>
            </a:pPr>
            <a:r>
              <a:rPr kumimoji="1" lang="zh-CN" altLang="en-US" sz="2600" b="1" kern="1200" cap="none" spc="0" normalizeH="0" baseline="0" noProof="0" dirty="0">
                <a:solidFill>
                  <a:schemeClr val="hlink"/>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endParaRPr kumimoji="1" lang="en-US" altLang="zh-CN" sz="26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79877" name="AutoShape 6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9878" name="AutoShape 6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79879" name="AutoShape 6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79880" name="Group 67"/>
          <p:cNvGrpSpPr/>
          <p:nvPr/>
        </p:nvGrpSpPr>
        <p:grpSpPr>
          <a:xfrm>
            <a:off x="2006600" y="984250"/>
            <a:ext cx="5353050" cy="58738"/>
            <a:chOff x="240" y="762"/>
            <a:chExt cx="3372" cy="108"/>
          </a:xfrm>
        </p:grpSpPr>
        <p:pic>
          <p:nvPicPr>
            <p:cNvPr id="79881" name="Picture 68" descr="Green and Black Diamond"/>
            <p:cNvPicPr>
              <a:picLocks noChangeAspect="1"/>
            </p:cNvPicPr>
            <p:nvPr/>
          </p:nvPicPr>
          <p:blipFill>
            <a:blip r:embed="rId3"/>
            <a:stretch>
              <a:fillRect/>
            </a:stretch>
          </p:blipFill>
          <p:spPr>
            <a:xfrm>
              <a:off x="240" y="762"/>
              <a:ext cx="102" cy="102"/>
            </a:xfrm>
            <a:prstGeom prst="rect">
              <a:avLst/>
            </a:prstGeom>
            <a:noFill/>
            <a:ln w="9525">
              <a:noFill/>
            </a:ln>
          </p:spPr>
        </p:pic>
        <p:pic>
          <p:nvPicPr>
            <p:cNvPr id="79882" name="Picture 69" descr="Green and Black Diamond"/>
            <p:cNvPicPr>
              <a:picLocks noChangeAspect="1"/>
            </p:cNvPicPr>
            <p:nvPr/>
          </p:nvPicPr>
          <p:blipFill>
            <a:blip r:embed="rId3"/>
            <a:stretch>
              <a:fillRect/>
            </a:stretch>
          </p:blipFill>
          <p:spPr>
            <a:xfrm>
              <a:off x="330" y="762"/>
              <a:ext cx="102" cy="102"/>
            </a:xfrm>
            <a:prstGeom prst="rect">
              <a:avLst/>
            </a:prstGeom>
            <a:noFill/>
            <a:ln w="9525">
              <a:noFill/>
            </a:ln>
          </p:spPr>
        </p:pic>
        <p:pic>
          <p:nvPicPr>
            <p:cNvPr id="79883" name="Picture 70" descr="Green and Black Diamond"/>
            <p:cNvPicPr>
              <a:picLocks noChangeAspect="1"/>
            </p:cNvPicPr>
            <p:nvPr/>
          </p:nvPicPr>
          <p:blipFill>
            <a:blip r:embed="rId3"/>
            <a:stretch>
              <a:fillRect/>
            </a:stretch>
          </p:blipFill>
          <p:spPr>
            <a:xfrm>
              <a:off x="432" y="762"/>
              <a:ext cx="102" cy="102"/>
            </a:xfrm>
            <a:prstGeom prst="rect">
              <a:avLst/>
            </a:prstGeom>
            <a:noFill/>
            <a:ln w="9525">
              <a:noFill/>
            </a:ln>
          </p:spPr>
        </p:pic>
        <p:pic>
          <p:nvPicPr>
            <p:cNvPr id="79884" name="Picture 71" descr="Green and Black Diamond"/>
            <p:cNvPicPr>
              <a:picLocks noChangeAspect="1"/>
            </p:cNvPicPr>
            <p:nvPr/>
          </p:nvPicPr>
          <p:blipFill>
            <a:blip r:embed="rId3"/>
            <a:stretch>
              <a:fillRect/>
            </a:stretch>
          </p:blipFill>
          <p:spPr>
            <a:xfrm>
              <a:off x="528" y="762"/>
              <a:ext cx="102" cy="102"/>
            </a:xfrm>
            <a:prstGeom prst="rect">
              <a:avLst/>
            </a:prstGeom>
            <a:noFill/>
            <a:ln w="9525">
              <a:noFill/>
            </a:ln>
          </p:spPr>
        </p:pic>
        <p:pic>
          <p:nvPicPr>
            <p:cNvPr id="79885" name="Picture 72" descr="Green and Black Diamond"/>
            <p:cNvPicPr>
              <a:picLocks noChangeAspect="1"/>
            </p:cNvPicPr>
            <p:nvPr/>
          </p:nvPicPr>
          <p:blipFill>
            <a:blip r:embed="rId3"/>
            <a:stretch>
              <a:fillRect/>
            </a:stretch>
          </p:blipFill>
          <p:spPr>
            <a:xfrm>
              <a:off x="618" y="762"/>
              <a:ext cx="102" cy="102"/>
            </a:xfrm>
            <a:prstGeom prst="rect">
              <a:avLst/>
            </a:prstGeom>
            <a:noFill/>
            <a:ln w="9525">
              <a:noFill/>
            </a:ln>
          </p:spPr>
        </p:pic>
        <p:pic>
          <p:nvPicPr>
            <p:cNvPr id="79886" name="Picture 73" descr="Green and Black Diamond"/>
            <p:cNvPicPr>
              <a:picLocks noChangeAspect="1"/>
            </p:cNvPicPr>
            <p:nvPr/>
          </p:nvPicPr>
          <p:blipFill>
            <a:blip r:embed="rId3"/>
            <a:stretch>
              <a:fillRect/>
            </a:stretch>
          </p:blipFill>
          <p:spPr>
            <a:xfrm>
              <a:off x="720" y="762"/>
              <a:ext cx="102" cy="102"/>
            </a:xfrm>
            <a:prstGeom prst="rect">
              <a:avLst/>
            </a:prstGeom>
            <a:noFill/>
            <a:ln w="9525">
              <a:noFill/>
            </a:ln>
          </p:spPr>
        </p:pic>
        <p:pic>
          <p:nvPicPr>
            <p:cNvPr id="79887" name="Picture 74" descr="Green and Black Diamond"/>
            <p:cNvPicPr>
              <a:picLocks noChangeAspect="1"/>
            </p:cNvPicPr>
            <p:nvPr/>
          </p:nvPicPr>
          <p:blipFill>
            <a:blip r:embed="rId3"/>
            <a:stretch>
              <a:fillRect/>
            </a:stretch>
          </p:blipFill>
          <p:spPr>
            <a:xfrm>
              <a:off x="906" y="762"/>
              <a:ext cx="102" cy="102"/>
            </a:xfrm>
            <a:prstGeom prst="rect">
              <a:avLst/>
            </a:prstGeom>
            <a:noFill/>
            <a:ln w="9525">
              <a:noFill/>
            </a:ln>
          </p:spPr>
        </p:pic>
        <p:pic>
          <p:nvPicPr>
            <p:cNvPr id="79888" name="Picture 75" descr="Green and Black Diamond"/>
            <p:cNvPicPr>
              <a:picLocks noChangeAspect="1"/>
            </p:cNvPicPr>
            <p:nvPr/>
          </p:nvPicPr>
          <p:blipFill>
            <a:blip r:embed="rId3"/>
            <a:stretch>
              <a:fillRect/>
            </a:stretch>
          </p:blipFill>
          <p:spPr>
            <a:xfrm>
              <a:off x="1008" y="762"/>
              <a:ext cx="102" cy="102"/>
            </a:xfrm>
            <a:prstGeom prst="rect">
              <a:avLst/>
            </a:prstGeom>
            <a:noFill/>
            <a:ln w="9525">
              <a:noFill/>
            </a:ln>
          </p:spPr>
        </p:pic>
        <p:pic>
          <p:nvPicPr>
            <p:cNvPr id="79889" name="Picture 76" descr="Green and Black Diamond"/>
            <p:cNvPicPr>
              <a:picLocks noChangeAspect="1"/>
            </p:cNvPicPr>
            <p:nvPr/>
          </p:nvPicPr>
          <p:blipFill>
            <a:blip r:embed="rId3"/>
            <a:stretch>
              <a:fillRect/>
            </a:stretch>
          </p:blipFill>
          <p:spPr>
            <a:xfrm>
              <a:off x="1104" y="762"/>
              <a:ext cx="102" cy="102"/>
            </a:xfrm>
            <a:prstGeom prst="rect">
              <a:avLst/>
            </a:prstGeom>
            <a:noFill/>
            <a:ln w="9525">
              <a:noFill/>
            </a:ln>
          </p:spPr>
        </p:pic>
        <p:pic>
          <p:nvPicPr>
            <p:cNvPr id="79890" name="Picture 77" descr="Green and Black Diamond"/>
            <p:cNvPicPr>
              <a:picLocks noChangeAspect="1"/>
            </p:cNvPicPr>
            <p:nvPr/>
          </p:nvPicPr>
          <p:blipFill>
            <a:blip r:embed="rId3"/>
            <a:stretch>
              <a:fillRect/>
            </a:stretch>
          </p:blipFill>
          <p:spPr>
            <a:xfrm>
              <a:off x="1194" y="762"/>
              <a:ext cx="102" cy="102"/>
            </a:xfrm>
            <a:prstGeom prst="rect">
              <a:avLst/>
            </a:prstGeom>
            <a:noFill/>
            <a:ln w="9525">
              <a:noFill/>
            </a:ln>
          </p:spPr>
        </p:pic>
        <p:pic>
          <p:nvPicPr>
            <p:cNvPr id="79891" name="Picture 78" descr="Green and Black Diamond"/>
            <p:cNvPicPr>
              <a:picLocks noChangeAspect="1"/>
            </p:cNvPicPr>
            <p:nvPr/>
          </p:nvPicPr>
          <p:blipFill>
            <a:blip r:embed="rId3"/>
            <a:stretch>
              <a:fillRect/>
            </a:stretch>
          </p:blipFill>
          <p:spPr>
            <a:xfrm>
              <a:off x="1296" y="762"/>
              <a:ext cx="102" cy="102"/>
            </a:xfrm>
            <a:prstGeom prst="rect">
              <a:avLst/>
            </a:prstGeom>
            <a:noFill/>
            <a:ln w="9525">
              <a:noFill/>
            </a:ln>
          </p:spPr>
        </p:pic>
        <p:pic>
          <p:nvPicPr>
            <p:cNvPr id="79892" name="Picture 79" descr="Green and Black Diamond"/>
            <p:cNvPicPr>
              <a:picLocks noChangeAspect="1"/>
            </p:cNvPicPr>
            <p:nvPr/>
          </p:nvPicPr>
          <p:blipFill>
            <a:blip r:embed="rId3"/>
            <a:stretch>
              <a:fillRect/>
            </a:stretch>
          </p:blipFill>
          <p:spPr>
            <a:xfrm>
              <a:off x="1482" y="762"/>
              <a:ext cx="102" cy="102"/>
            </a:xfrm>
            <a:prstGeom prst="rect">
              <a:avLst/>
            </a:prstGeom>
            <a:noFill/>
            <a:ln w="9525">
              <a:noFill/>
            </a:ln>
          </p:spPr>
        </p:pic>
        <p:pic>
          <p:nvPicPr>
            <p:cNvPr id="79893" name="Picture 80" descr="Green and Black Diamond"/>
            <p:cNvPicPr>
              <a:picLocks noChangeAspect="1"/>
            </p:cNvPicPr>
            <p:nvPr/>
          </p:nvPicPr>
          <p:blipFill>
            <a:blip r:embed="rId3"/>
            <a:stretch>
              <a:fillRect/>
            </a:stretch>
          </p:blipFill>
          <p:spPr>
            <a:xfrm>
              <a:off x="1584" y="762"/>
              <a:ext cx="102" cy="102"/>
            </a:xfrm>
            <a:prstGeom prst="rect">
              <a:avLst/>
            </a:prstGeom>
            <a:noFill/>
            <a:ln w="9525">
              <a:noFill/>
            </a:ln>
          </p:spPr>
        </p:pic>
        <p:pic>
          <p:nvPicPr>
            <p:cNvPr id="79894" name="Picture 81" descr="Green and Black Diamond"/>
            <p:cNvPicPr>
              <a:picLocks noChangeAspect="1"/>
            </p:cNvPicPr>
            <p:nvPr/>
          </p:nvPicPr>
          <p:blipFill>
            <a:blip r:embed="rId3"/>
            <a:stretch>
              <a:fillRect/>
            </a:stretch>
          </p:blipFill>
          <p:spPr>
            <a:xfrm>
              <a:off x="1680" y="762"/>
              <a:ext cx="102" cy="102"/>
            </a:xfrm>
            <a:prstGeom prst="rect">
              <a:avLst/>
            </a:prstGeom>
            <a:noFill/>
            <a:ln w="9525">
              <a:noFill/>
            </a:ln>
          </p:spPr>
        </p:pic>
        <p:pic>
          <p:nvPicPr>
            <p:cNvPr id="79895" name="Picture 82" descr="Green and Black Diamond"/>
            <p:cNvPicPr>
              <a:picLocks noChangeAspect="1"/>
            </p:cNvPicPr>
            <p:nvPr/>
          </p:nvPicPr>
          <p:blipFill>
            <a:blip r:embed="rId3"/>
            <a:stretch>
              <a:fillRect/>
            </a:stretch>
          </p:blipFill>
          <p:spPr>
            <a:xfrm>
              <a:off x="1770" y="762"/>
              <a:ext cx="102" cy="102"/>
            </a:xfrm>
            <a:prstGeom prst="rect">
              <a:avLst/>
            </a:prstGeom>
            <a:noFill/>
            <a:ln w="9525">
              <a:noFill/>
            </a:ln>
          </p:spPr>
        </p:pic>
        <p:pic>
          <p:nvPicPr>
            <p:cNvPr id="79896" name="Picture 83" descr="Green and Black Diamond"/>
            <p:cNvPicPr>
              <a:picLocks noChangeAspect="1"/>
            </p:cNvPicPr>
            <p:nvPr/>
          </p:nvPicPr>
          <p:blipFill>
            <a:blip r:embed="rId3"/>
            <a:stretch>
              <a:fillRect/>
            </a:stretch>
          </p:blipFill>
          <p:spPr>
            <a:xfrm>
              <a:off x="816" y="762"/>
              <a:ext cx="102" cy="102"/>
            </a:xfrm>
            <a:prstGeom prst="rect">
              <a:avLst/>
            </a:prstGeom>
            <a:noFill/>
            <a:ln w="9525">
              <a:noFill/>
            </a:ln>
          </p:spPr>
        </p:pic>
        <p:pic>
          <p:nvPicPr>
            <p:cNvPr id="79897" name="Picture 84" descr="Green and Black Diamond"/>
            <p:cNvPicPr>
              <a:picLocks noChangeAspect="1"/>
            </p:cNvPicPr>
            <p:nvPr/>
          </p:nvPicPr>
          <p:blipFill>
            <a:blip r:embed="rId3"/>
            <a:stretch>
              <a:fillRect/>
            </a:stretch>
          </p:blipFill>
          <p:spPr>
            <a:xfrm>
              <a:off x="1392" y="762"/>
              <a:ext cx="102" cy="102"/>
            </a:xfrm>
            <a:prstGeom prst="rect">
              <a:avLst/>
            </a:prstGeom>
            <a:noFill/>
            <a:ln w="9525">
              <a:noFill/>
            </a:ln>
          </p:spPr>
        </p:pic>
        <p:pic>
          <p:nvPicPr>
            <p:cNvPr id="79898" name="Picture 85" descr="Green and Black Diamond"/>
            <p:cNvPicPr>
              <a:picLocks noChangeAspect="1"/>
            </p:cNvPicPr>
            <p:nvPr/>
          </p:nvPicPr>
          <p:blipFill>
            <a:blip r:embed="rId3"/>
            <a:stretch>
              <a:fillRect/>
            </a:stretch>
          </p:blipFill>
          <p:spPr>
            <a:xfrm>
              <a:off x="1872" y="762"/>
              <a:ext cx="102" cy="102"/>
            </a:xfrm>
            <a:prstGeom prst="rect">
              <a:avLst/>
            </a:prstGeom>
            <a:noFill/>
            <a:ln w="9525">
              <a:noFill/>
            </a:ln>
          </p:spPr>
        </p:pic>
        <p:pic>
          <p:nvPicPr>
            <p:cNvPr id="79899" name="Picture 86" descr="Green and Black Diamond"/>
            <p:cNvPicPr>
              <a:picLocks noChangeAspect="1"/>
            </p:cNvPicPr>
            <p:nvPr/>
          </p:nvPicPr>
          <p:blipFill>
            <a:blip r:embed="rId3"/>
            <a:stretch>
              <a:fillRect/>
            </a:stretch>
          </p:blipFill>
          <p:spPr>
            <a:xfrm>
              <a:off x="1968" y="762"/>
              <a:ext cx="102" cy="102"/>
            </a:xfrm>
            <a:prstGeom prst="rect">
              <a:avLst/>
            </a:prstGeom>
            <a:noFill/>
            <a:ln w="9525">
              <a:noFill/>
            </a:ln>
          </p:spPr>
        </p:pic>
        <p:pic>
          <p:nvPicPr>
            <p:cNvPr id="79900" name="Picture 87" descr="Green and Black Diamond"/>
            <p:cNvPicPr>
              <a:picLocks noChangeAspect="1"/>
            </p:cNvPicPr>
            <p:nvPr/>
          </p:nvPicPr>
          <p:blipFill>
            <a:blip r:embed="rId3"/>
            <a:stretch>
              <a:fillRect/>
            </a:stretch>
          </p:blipFill>
          <p:spPr>
            <a:xfrm>
              <a:off x="2058" y="762"/>
              <a:ext cx="102" cy="102"/>
            </a:xfrm>
            <a:prstGeom prst="rect">
              <a:avLst/>
            </a:prstGeom>
            <a:noFill/>
            <a:ln w="9525">
              <a:noFill/>
            </a:ln>
          </p:spPr>
        </p:pic>
        <p:pic>
          <p:nvPicPr>
            <p:cNvPr id="79901" name="Picture 88" descr="Green and Black Diamond"/>
            <p:cNvPicPr>
              <a:picLocks noChangeAspect="1"/>
            </p:cNvPicPr>
            <p:nvPr/>
          </p:nvPicPr>
          <p:blipFill>
            <a:blip r:embed="rId3"/>
            <a:stretch>
              <a:fillRect/>
            </a:stretch>
          </p:blipFill>
          <p:spPr>
            <a:xfrm>
              <a:off x="2160" y="762"/>
              <a:ext cx="102" cy="102"/>
            </a:xfrm>
            <a:prstGeom prst="rect">
              <a:avLst/>
            </a:prstGeom>
            <a:noFill/>
            <a:ln w="9525">
              <a:noFill/>
            </a:ln>
          </p:spPr>
        </p:pic>
        <p:pic>
          <p:nvPicPr>
            <p:cNvPr id="79902" name="Picture 89" descr="Green and Black Diamond"/>
            <p:cNvPicPr>
              <a:picLocks noChangeAspect="1"/>
            </p:cNvPicPr>
            <p:nvPr/>
          </p:nvPicPr>
          <p:blipFill>
            <a:blip r:embed="rId3"/>
            <a:stretch>
              <a:fillRect/>
            </a:stretch>
          </p:blipFill>
          <p:spPr>
            <a:xfrm>
              <a:off x="2256" y="762"/>
              <a:ext cx="102" cy="102"/>
            </a:xfrm>
            <a:prstGeom prst="rect">
              <a:avLst/>
            </a:prstGeom>
            <a:noFill/>
            <a:ln w="9525">
              <a:noFill/>
            </a:ln>
          </p:spPr>
        </p:pic>
        <p:pic>
          <p:nvPicPr>
            <p:cNvPr id="79903" name="Picture 90" descr="Green and Black Diamond"/>
            <p:cNvPicPr>
              <a:picLocks noChangeAspect="1"/>
            </p:cNvPicPr>
            <p:nvPr/>
          </p:nvPicPr>
          <p:blipFill>
            <a:blip r:embed="rId3"/>
            <a:stretch>
              <a:fillRect/>
            </a:stretch>
          </p:blipFill>
          <p:spPr>
            <a:xfrm>
              <a:off x="2346" y="762"/>
              <a:ext cx="102" cy="102"/>
            </a:xfrm>
            <a:prstGeom prst="rect">
              <a:avLst/>
            </a:prstGeom>
            <a:noFill/>
            <a:ln w="9525">
              <a:noFill/>
            </a:ln>
          </p:spPr>
        </p:pic>
        <p:pic>
          <p:nvPicPr>
            <p:cNvPr id="79904" name="Picture 91" descr="Green and Black Diamond"/>
            <p:cNvPicPr>
              <a:picLocks noChangeAspect="1"/>
            </p:cNvPicPr>
            <p:nvPr/>
          </p:nvPicPr>
          <p:blipFill>
            <a:blip r:embed="rId3"/>
            <a:stretch>
              <a:fillRect/>
            </a:stretch>
          </p:blipFill>
          <p:spPr>
            <a:xfrm>
              <a:off x="2448" y="762"/>
              <a:ext cx="102" cy="102"/>
            </a:xfrm>
            <a:prstGeom prst="rect">
              <a:avLst/>
            </a:prstGeom>
            <a:noFill/>
            <a:ln w="9525">
              <a:noFill/>
            </a:ln>
          </p:spPr>
        </p:pic>
        <p:pic>
          <p:nvPicPr>
            <p:cNvPr id="79905" name="Picture 92" descr="Green and Black Diamond"/>
            <p:cNvPicPr>
              <a:picLocks noChangeAspect="1"/>
            </p:cNvPicPr>
            <p:nvPr/>
          </p:nvPicPr>
          <p:blipFill>
            <a:blip r:embed="rId3"/>
            <a:stretch>
              <a:fillRect/>
            </a:stretch>
          </p:blipFill>
          <p:spPr>
            <a:xfrm>
              <a:off x="2634" y="762"/>
              <a:ext cx="102" cy="102"/>
            </a:xfrm>
            <a:prstGeom prst="rect">
              <a:avLst/>
            </a:prstGeom>
            <a:noFill/>
            <a:ln w="9525">
              <a:noFill/>
            </a:ln>
          </p:spPr>
        </p:pic>
        <p:pic>
          <p:nvPicPr>
            <p:cNvPr id="79906" name="Picture 93" descr="Green and Black Diamond"/>
            <p:cNvPicPr>
              <a:picLocks noChangeAspect="1"/>
            </p:cNvPicPr>
            <p:nvPr/>
          </p:nvPicPr>
          <p:blipFill>
            <a:blip r:embed="rId3"/>
            <a:stretch>
              <a:fillRect/>
            </a:stretch>
          </p:blipFill>
          <p:spPr>
            <a:xfrm>
              <a:off x="2736" y="762"/>
              <a:ext cx="102" cy="102"/>
            </a:xfrm>
            <a:prstGeom prst="rect">
              <a:avLst/>
            </a:prstGeom>
            <a:noFill/>
            <a:ln w="9525">
              <a:noFill/>
            </a:ln>
          </p:spPr>
        </p:pic>
        <p:pic>
          <p:nvPicPr>
            <p:cNvPr id="79907" name="Picture 94" descr="Green and Black Diamond"/>
            <p:cNvPicPr>
              <a:picLocks noChangeAspect="1"/>
            </p:cNvPicPr>
            <p:nvPr/>
          </p:nvPicPr>
          <p:blipFill>
            <a:blip r:embed="rId3"/>
            <a:stretch>
              <a:fillRect/>
            </a:stretch>
          </p:blipFill>
          <p:spPr>
            <a:xfrm>
              <a:off x="2832" y="762"/>
              <a:ext cx="102" cy="102"/>
            </a:xfrm>
            <a:prstGeom prst="rect">
              <a:avLst/>
            </a:prstGeom>
            <a:noFill/>
            <a:ln w="9525">
              <a:noFill/>
            </a:ln>
          </p:spPr>
        </p:pic>
        <p:pic>
          <p:nvPicPr>
            <p:cNvPr id="79908" name="Picture 95" descr="Green and Black Diamond"/>
            <p:cNvPicPr>
              <a:picLocks noChangeAspect="1"/>
            </p:cNvPicPr>
            <p:nvPr/>
          </p:nvPicPr>
          <p:blipFill>
            <a:blip r:embed="rId3"/>
            <a:stretch>
              <a:fillRect/>
            </a:stretch>
          </p:blipFill>
          <p:spPr>
            <a:xfrm>
              <a:off x="2922" y="762"/>
              <a:ext cx="102" cy="102"/>
            </a:xfrm>
            <a:prstGeom prst="rect">
              <a:avLst/>
            </a:prstGeom>
            <a:noFill/>
            <a:ln w="9525">
              <a:noFill/>
            </a:ln>
          </p:spPr>
        </p:pic>
        <p:pic>
          <p:nvPicPr>
            <p:cNvPr id="79909" name="Picture 96" descr="Green and Black Diamond"/>
            <p:cNvPicPr>
              <a:picLocks noChangeAspect="1"/>
            </p:cNvPicPr>
            <p:nvPr/>
          </p:nvPicPr>
          <p:blipFill>
            <a:blip r:embed="rId3"/>
            <a:stretch>
              <a:fillRect/>
            </a:stretch>
          </p:blipFill>
          <p:spPr>
            <a:xfrm>
              <a:off x="3024" y="762"/>
              <a:ext cx="102" cy="102"/>
            </a:xfrm>
            <a:prstGeom prst="rect">
              <a:avLst/>
            </a:prstGeom>
            <a:noFill/>
            <a:ln w="9525">
              <a:noFill/>
            </a:ln>
          </p:spPr>
        </p:pic>
        <p:pic>
          <p:nvPicPr>
            <p:cNvPr id="79910" name="Picture 97" descr="Green and Black Diamond"/>
            <p:cNvPicPr>
              <a:picLocks noChangeAspect="1"/>
            </p:cNvPicPr>
            <p:nvPr/>
          </p:nvPicPr>
          <p:blipFill>
            <a:blip r:embed="rId3"/>
            <a:stretch>
              <a:fillRect/>
            </a:stretch>
          </p:blipFill>
          <p:spPr>
            <a:xfrm>
              <a:off x="2544" y="762"/>
              <a:ext cx="102" cy="102"/>
            </a:xfrm>
            <a:prstGeom prst="rect">
              <a:avLst/>
            </a:prstGeom>
            <a:noFill/>
            <a:ln w="9525">
              <a:noFill/>
            </a:ln>
          </p:spPr>
        </p:pic>
        <p:pic>
          <p:nvPicPr>
            <p:cNvPr id="79911" name="Picture 98" descr="Green and Black Diamond"/>
            <p:cNvPicPr>
              <a:picLocks noChangeAspect="1"/>
            </p:cNvPicPr>
            <p:nvPr/>
          </p:nvPicPr>
          <p:blipFill>
            <a:blip r:embed="rId3"/>
            <a:stretch>
              <a:fillRect/>
            </a:stretch>
          </p:blipFill>
          <p:spPr>
            <a:xfrm>
              <a:off x="3120" y="768"/>
              <a:ext cx="102" cy="102"/>
            </a:xfrm>
            <a:prstGeom prst="rect">
              <a:avLst/>
            </a:prstGeom>
            <a:noFill/>
            <a:ln w="9525">
              <a:noFill/>
            </a:ln>
          </p:spPr>
        </p:pic>
        <p:pic>
          <p:nvPicPr>
            <p:cNvPr id="79912" name="Picture 99" descr="Green and Black Diamond"/>
            <p:cNvPicPr>
              <a:picLocks noChangeAspect="1"/>
            </p:cNvPicPr>
            <p:nvPr/>
          </p:nvPicPr>
          <p:blipFill>
            <a:blip r:embed="rId3"/>
            <a:stretch>
              <a:fillRect/>
            </a:stretch>
          </p:blipFill>
          <p:spPr>
            <a:xfrm>
              <a:off x="3222" y="768"/>
              <a:ext cx="102" cy="102"/>
            </a:xfrm>
            <a:prstGeom prst="rect">
              <a:avLst/>
            </a:prstGeom>
            <a:noFill/>
            <a:ln w="9525">
              <a:noFill/>
            </a:ln>
          </p:spPr>
        </p:pic>
        <p:pic>
          <p:nvPicPr>
            <p:cNvPr id="79913" name="Picture 100" descr="Green and Black Diamond"/>
            <p:cNvPicPr>
              <a:picLocks noChangeAspect="1"/>
            </p:cNvPicPr>
            <p:nvPr/>
          </p:nvPicPr>
          <p:blipFill>
            <a:blip r:embed="rId3"/>
            <a:stretch>
              <a:fillRect/>
            </a:stretch>
          </p:blipFill>
          <p:spPr>
            <a:xfrm>
              <a:off x="3318" y="768"/>
              <a:ext cx="102" cy="102"/>
            </a:xfrm>
            <a:prstGeom prst="rect">
              <a:avLst/>
            </a:prstGeom>
            <a:noFill/>
            <a:ln w="9525">
              <a:noFill/>
            </a:ln>
          </p:spPr>
        </p:pic>
        <p:pic>
          <p:nvPicPr>
            <p:cNvPr id="79914" name="Picture 101" descr="Green and Black Diamond"/>
            <p:cNvPicPr>
              <a:picLocks noChangeAspect="1"/>
            </p:cNvPicPr>
            <p:nvPr/>
          </p:nvPicPr>
          <p:blipFill>
            <a:blip r:embed="rId3"/>
            <a:stretch>
              <a:fillRect/>
            </a:stretch>
          </p:blipFill>
          <p:spPr>
            <a:xfrm>
              <a:off x="3408" y="768"/>
              <a:ext cx="102" cy="102"/>
            </a:xfrm>
            <a:prstGeom prst="rect">
              <a:avLst/>
            </a:prstGeom>
            <a:noFill/>
            <a:ln w="9525">
              <a:noFill/>
            </a:ln>
          </p:spPr>
        </p:pic>
        <p:pic>
          <p:nvPicPr>
            <p:cNvPr id="79915" name="Picture 102" descr="Green and Black Diamond"/>
            <p:cNvPicPr>
              <a:picLocks noChangeAspect="1"/>
            </p:cNvPicPr>
            <p:nvPr/>
          </p:nvPicPr>
          <p:blipFill>
            <a:blip r:embed="rId3"/>
            <a:stretch>
              <a:fillRect/>
            </a:stretch>
          </p:blipFill>
          <p:spPr>
            <a:xfrm>
              <a:off x="3510" y="768"/>
              <a:ext cx="102" cy="102"/>
            </a:xfrm>
            <a:prstGeom prst="rect">
              <a:avLst/>
            </a:prstGeom>
            <a:noFill/>
            <a:ln w="9525">
              <a:noFill/>
            </a:ln>
          </p:spPr>
        </p:pic>
      </p:grpSp>
      <p:grpSp>
        <p:nvGrpSpPr>
          <p:cNvPr id="3" name="组合 129"/>
          <p:cNvGrpSpPr/>
          <p:nvPr/>
        </p:nvGrpSpPr>
        <p:grpSpPr>
          <a:xfrm>
            <a:off x="1016000" y="3706813"/>
            <a:ext cx="2044700" cy="1951037"/>
            <a:chOff x="1371600" y="3834661"/>
            <a:chExt cx="2044700" cy="1950189"/>
          </a:xfrm>
        </p:grpSpPr>
        <p:sp>
          <p:nvSpPr>
            <p:cNvPr id="79917" name="Line 88"/>
            <p:cNvSpPr/>
            <p:nvPr/>
          </p:nvSpPr>
          <p:spPr>
            <a:xfrm>
              <a:off x="1604150" y="4789403"/>
              <a:ext cx="612000" cy="0"/>
            </a:xfrm>
            <a:prstGeom prst="line">
              <a:avLst/>
            </a:prstGeom>
            <a:ln w="38100" cap="flat" cmpd="sng">
              <a:solidFill>
                <a:schemeClr val="tx1"/>
              </a:solidFill>
              <a:prstDash val="solid"/>
              <a:round/>
              <a:headEnd type="none" w="sm" len="sm"/>
              <a:tailEnd type="none" w="med" len="lg"/>
            </a:ln>
          </p:spPr>
        </p:sp>
        <p:sp>
          <p:nvSpPr>
            <p:cNvPr id="79918" name="Line 89"/>
            <p:cNvSpPr/>
            <p:nvPr/>
          </p:nvSpPr>
          <p:spPr>
            <a:xfrm>
              <a:off x="2206247" y="4568077"/>
              <a:ext cx="0" cy="457917"/>
            </a:xfrm>
            <a:prstGeom prst="line">
              <a:avLst/>
            </a:prstGeom>
            <a:ln w="38100" cap="flat" cmpd="sng">
              <a:solidFill>
                <a:schemeClr val="tx1"/>
              </a:solidFill>
              <a:prstDash val="solid"/>
              <a:round/>
              <a:headEnd type="none" w="sm" len="sm"/>
              <a:tailEnd type="none" w="med" len="lg"/>
            </a:ln>
          </p:spPr>
        </p:sp>
        <p:sp>
          <p:nvSpPr>
            <p:cNvPr id="79919" name="Line 90"/>
            <p:cNvSpPr/>
            <p:nvPr/>
          </p:nvSpPr>
          <p:spPr>
            <a:xfrm>
              <a:off x="2206247" y="4797035"/>
              <a:ext cx="251552" cy="236590"/>
            </a:xfrm>
            <a:prstGeom prst="line">
              <a:avLst/>
            </a:prstGeom>
            <a:ln w="38100" cap="flat" cmpd="sng">
              <a:solidFill>
                <a:schemeClr val="tx2"/>
              </a:solidFill>
              <a:prstDash val="solid"/>
              <a:round/>
              <a:headEnd type="none" w="sm" len="sm"/>
              <a:tailEnd type="triangle" w="sm" len="lg"/>
            </a:ln>
          </p:spPr>
        </p:sp>
        <p:sp>
          <p:nvSpPr>
            <p:cNvPr id="79920" name="Line 91"/>
            <p:cNvSpPr/>
            <p:nvPr/>
          </p:nvSpPr>
          <p:spPr>
            <a:xfrm flipV="1">
              <a:off x="2206247" y="4575708"/>
              <a:ext cx="251552" cy="206062"/>
            </a:xfrm>
            <a:prstGeom prst="line">
              <a:avLst/>
            </a:prstGeom>
            <a:ln w="38100" cap="flat" cmpd="sng">
              <a:solidFill>
                <a:schemeClr val="tx1"/>
              </a:solidFill>
              <a:prstDash val="solid"/>
              <a:round/>
              <a:headEnd type="none" w="sm" len="sm"/>
              <a:tailEnd type="none" w="med" len="lg"/>
            </a:ln>
          </p:spPr>
        </p:sp>
        <p:sp>
          <p:nvSpPr>
            <p:cNvPr id="79921" name="Line 92"/>
            <p:cNvSpPr/>
            <p:nvPr/>
          </p:nvSpPr>
          <p:spPr>
            <a:xfrm>
              <a:off x="2442554" y="3850674"/>
              <a:ext cx="0" cy="740299"/>
            </a:xfrm>
            <a:prstGeom prst="line">
              <a:avLst/>
            </a:prstGeom>
            <a:ln w="38100" cap="flat" cmpd="sng">
              <a:solidFill>
                <a:schemeClr val="tx1"/>
              </a:solidFill>
              <a:prstDash val="solid"/>
              <a:round/>
              <a:headEnd type="none" w="sm" len="sm"/>
              <a:tailEnd type="none" w="med" len="lg"/>
            </a:ln>
          </p:spPr>
        </p:sp>
        <p:sp>
          <p:nvSpPr>
            <p:cNvPr id="79922" name="Line 93"/>
            <p:cNvSpPr/>
            <p:nvPr/>
          </p:nvSpPr>
          <p:spPr>
            <a:xfrm>
              <a:off x="2442554" y="5018361"/>
              <a:ext cx="0" cy="720000"/>
            </a:xfrm>
            <a:prstGeom prst="line">
              <a:avLst/>
            </a:prstGeom>
            <a:ln w="38100" cap="flat" cmpd="sng">
              <a:solidFill>
                <a:schemeClr val="tx1"/>
              </a:solidFill>
              <a:prstDash val="solid"/>
              <a:round/>
              <a:headEnd type="none" w="sm" len="sm"/>
              <a:tailEnd type="none" w="med" len="lg"/>
            </a:ln>
          </p:spPr>
        </p:sp>
        <p:sp>
          <p:nvSpPr>
            <p:cNvPr id="79923" name="Text Box 94"/>
            <p:cNvSpPr txBox="1"/>
            <p:nvPr/>
          </p:nvSpPr>
          <p:spPr>
            <a:xfrm>
              <a:off x="1786749" y="4406900"/>
              <a:ext cx="384951" cy="45791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79924" name="Text Box 95"/>
            <p:cNvSpPr txBox="1"/>
            <p:nvPr/>
          </p:nvSpPr>
          <p:spPr>
            <a:xfrm>
              <a:off x="2438400" y="5328205"/>
              <a:ext cx="383681"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79925" name="Text Box 96"/>
            <p:cNvSpPr txBox="1"/>
            <p:nvPr/>
          </p:nvSpPr>
          <p:spPr>
            <a:xfrm>
              <a:off x="2436983" y="3861355"/>
              <a:ext cx="401467"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79926" name="Text Box 100"/>
            <p:cNvSpPr txBox="1"/>
            <p:nvPr/>
          </p:nvSpPr>
          <p:spPr>
            <a:xfrm>
              <a:off x="1449562" y="4984750"/>
              <a:ext cx="410988" cy="463846"/>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i</a:t>
              </a:r>
              <a:endParaRPr lang="en-US" altLang="zh-CN" b="1" dirty="0">
                <a:latin typeface="Times New Roman" panose="02020603050405020304" pitchFamily="18" charset="0"/>
                <a:ea typeface="楷体_GB2312" pitchFamily="49" charset="-122"/>
              </a:endParaRPr>
            </a:p>
          </p:txBody>
        </p:sp>
        <p:sp>
          <p:nvSpPr>
            <p:cNvPr id="79927" name="Text Box 101"/>
            <p:cNvSpPr txBox="1"/>
            <p:nvPr/>
          </p:nvSpPr>
          <p:spPr>
            <a:xfrm>
              <a:off x="1371600" y="4698704"/>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28" name="Text Box 102"/>
            <p:cNvSpPr txBox="1"/>
            <p:nvPr/>
          </p:nvSpPr>
          <p:spPr>
            <a:xfrm>
              <a:off x="2754387" y="4584700"/>
              <a:ext cx="66191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o</a:t>
              </a:r>
              <a:endParaRPr lang="en-US" altLang="zh-CN" b="1" dirty="0">
                <a:latin typeface="Times New Roman" panose="02020603050405020304" pitchFamily="18" charset="0"/>
                <a:ea typeface="楷体_GB2312" pitchFamily="49" charset="-122"/>
              </a:endParaRPr>
            </a:p>
          </p:txBody>
        </p:sp>
        <p:sp>
          <p:nvSpPr>
            <p:cNvPr id="79929" name="Line 92"/>
            <p:cNvSpPr/>
            <p:nvPr/>
          </p:nvSpPr>
          <p:spPr>
            <a:xfrm rot="5400000">
              <a:off x="2754700" y="3567500"/>
              <a:ext cx="0" cy="612000"/>
            </a:xfrm>
            <a:prstGeom prst="line">
              <a:avLst/>
            </a:prstGeom>
            <a:ln w="38100" cap="flat" cmpd="sng">
              <a:solidFill>
                <a:schemeClr val="tx1"/>
              </a:solidFill>
              <a:prstDash val="solid"/>
              <a:round/>
              <a:headEnd type="none" w="sm" len="sm"/>
              <a:tailEnd type="none" w="med" len="lg"/>
            </a:ln>
          </p:spPr>
        </p:sp>
        <p:sp>
          <p:nvSpPr>
            <p:cNvPr id="79930" name="Line 92"/>
            <p:cNvSpPr/>
            <p:nvPr/>
          </p:nvSpPr>
          <p:spPr>
            <a:xfrm rot="5400000">
              <a:off x="2339600" y="4930400"/>
              <a:ext cx="0" cy="1620000"/>
            </a:xfrm>
            <a:prstGeom prst="line">
              <a:avLst/>
            </a:prstGeom>
            <a:ln w="38100" cap="flat" cmpd="sng">
              <a:solidFill>
                <a:schemeClr val="tx1"/>
              </a:solidFill>
              <a:prstDash val="solid"/>
              <a:round/>
              <a:headEnd type="none" w="sm" len="sm"/>
              <a:tailEnd type="none" w="med" len="lg"/>
            </a:ln>
          </p:spPr>
        </p:sp>
        <p:sp>
          <p:nvSpPr>
            <p:cNvPr id="79931" name="Text Box 101"/>
            <p:cNvSpPr txBox="1"/>
            <p:nvPr/>
          </p:nvSpPr>
          <p:spPr>
            <a:xfrm>
              <a:off x="2882737" y="5162550"/>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32" name="Text Box 101"/>
            <p:cNvSpPr txBox="1"/>
            <p:nvPr/>
          </p:nvSpPr>
          <p:spPr>
            <a:xfrm>
              <a:off x="2862277" y="3854154"/>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33" name="Text Box 101"/>
            <p:cNvSpPr txBox="1"/>
            <p:nvPr/>
          </p:nvSpPr>
          <p:spPr>
            <a:xfrm>
              <a:off x="1371600" y="5187654"/>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34" name="椭圆 124"/>
            <p:cNvSpPr/>
            <p:nvPr/>
          </p:nvSpPr>
          <p:spPr>
            <a:xfrm>
              <a:off x="3070577" y="3834661"/>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35" name="椭圆 125"/>
            <p:cNvSpPr/>
            <p:nvPr/>
          </p:nvSpPr>
          <p:spPr>
            <a:xfrm>
              <a:off x="1566300" y="4746239"/>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36" name="椭圆 126"/>
            <p:cNvSpPr/>
            <p:nvPr/>
          </p:nvSpPr>
          <p:spPr>
            <a:xfrm>
              <a:off x="1495779" y="5712850"/>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37" name="椭圆 128"/>
            <p:cNvSpPr/>
            <p:nvPr/>
          </p:nvSpPr>
          <p:spPr>
            <a:xfrm>
              <a:off x="3149600" y="5707239"/>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grpSp>
        <p:nvGrpSpPr>
          <p:cNvPr id="4" name="组合 154"/>
          <p:cNvGrpSpPr/>
          <p:nvPr/>
        </p:nvGrpSpPr>
        <p:grpSpPr>
          <a:xfrm>
            <a:off x="3549650" y="3695700"/>
            <a:ext cx="2044700" cy="1949450"/>
            <a:chOff x="3905250" y="3829050"/>
            <a:chExt cx="2044700" cy="1950189"/>
          </a:xfrm>
        </p:grpSpPr>
        <p:sp>
          <p:nvSpPr>
            <p:cNvPr id="79939" name="Line 88"/>
            <p:cNvSpPr/>
            <p:nvPr/>
          </p:nvSpPr>
          <p:spPr>
            <a:xfrm>
              <a:off x="4137800" y="4783792"/>
              <a:ext cx="612000" cy="0"/>
            </a:xfrm>
            <a:prstGeom prst="line">
              <a:avLst/>
            </a:prstGeom>
            <a:ln w="38100" cap="flat" cmpd="sng">
              <a:solidFill>
                <a:schemeClr val="tx1"/>
              </a:solidFill>
              <a:prstDash val="solid"/>
              <a:round/>
              <a:headEnd type="none" w="sm" len="sm"/>
              <a:tailEnd type="none" w="med" len="lg"/>
            </a:ln>
          </p:spPr>
        </p:sp>
        <p:sp>
          <p:nvSpPr>
            <p:cNvPr id="79940" name="Line 89"/>
            <p:cNvSpPr/>
            <p:nvPr/>
          </p:nvSpPr>
          <p:spPr>
            <a:xfrm>
              <a:off x="4739897" y="4562466"/>
              <a:ext cx="0" cy="457917"/>
            </a:xfrm>
            <a:prstGeom prst="line">
              <a:avLst/>
            </a:prstGeom>
            <a:ln w="38100" cap="flat" cmpd="sng">
              <a:solidFill>
                <a:schemeClr val="tx1"/>
              </a:solidFill>
              <a:prstDash val="solid"/>
              <a:round/>
              <a:headEnd type="none" w="sm" len="sm"/>
              <a:tailEnd type="none" w="med" len="lg"/>
            </a:ln>
          </p:spPr>
        </p:sp>
        <p:sp>
          <p:nvSpPr>
            <p:cNvPr id="79941" name="Line 90"/>
            <p:cNvSpPr/>
            <p:nvPr/>
          </p:nvSpPr>
          <p:spPr>
            <a:xfrm rot="-5400000">
              <a:off x="4751186" y="4503282"/>
              <a:ext cx="251552" cy="236590"/>
            </a:xfrm>
            <a:prstGeom prst="line">
              <a:avLst/>
            </a:prstGeom>
            <a:ln w="38100" cap="flat" cmpd="sng">
              <a:solidFill>
                <a:schemeClr val="tx2"/>
              </a:solidFill>
              <a:prstDash val="solid"/>
              <a:round/>
              <a:headEnd type="none" w="sm" len="sm"/>
              <a:tailEnd type="triangle" w="sm" len="lg"/>
            </a:ln>
          </p:spPr>
        </p:sp>
        <p:sp>
          <p:nvSpPr>
            <p:cNvPr id="79942" name="Line 91"/>
            <p:cNvSpPr/>
            <p:nvPr/>
          </p:nvSpPr>
          <p:spPr>
            <a:xfrm rot="-5400000" flipV="1">
              <a:off x="4739897" y="4785246"/>
              <a:ext cx="251552" cy="206062"/>
            </a:xfrm>
            <a:prstGeom prst="line">
              <a:avLst/>
            </a:prstGeom>
            <a:ln w="38100" cap="flat" cmpd="sng">
              <a:solidFill>
                <a:schemeClr val="tx1"/>
              </a:solidFill>
              <a:prstDash val="solid"/>
              <a:round/>
              <a:headEnd type="none" w="sm" len="sm"/>
              <a:tailEnd type="none" w="med" len="lg"/>
            </a:ln>
          </p:spPr>
        </p:sp>
        <p:sp>
          <p:nvSpPr>
            <p:cNvPr id="79943" name="Line 92"/>
            <p:cNvSpPr/>
            <p:nvPr/>
          </p:nvSpPr>
          <p:spPr>
            <a:xfrm>
              <a:off x="4953626" y="3845063"/>
              <a:ext cx="0" cy="720000"/>
            </a:xfrm>
            <a:prstGeom prst="line">
              <a:avLst/>
            </a:prstGeom>
            <a:ln w="38100" cap="flat" cmpd="sng">
              <a:solidFill>
                <a:schemeClr val="tx1"/>
              </a:solidFill>
              <a:prstDash val="solid"/>
              <a:round/>
              <a:headEnd type="none" w="sm" len="sm"/>
              <a:tailEnd type="none" w="med" len="lg"/>
            </a:ln>
          </p:spPr>
        </p:sp>
        <p:sp>
          <p:nvSpPr>
            <p:cNvPr id="79944" name="Line 93"/>
            <p:cNvSpPr/>
            <p:nvPr/>
          </p:nvSpPr>
          <p:spPr>
            <a:xfrm>
              <a:off x="4976204" y="5012750"/>
              <a:ext cx="0" cy="720000"/>
            </a:xfrm>
            <a:prstGeom prst="line">
              <a:avLst/>
            </a:prstGeom>
            <a:ln w="38100" cap="flat" cmpd="sng">
              <a:solidFill>
                <a:schemeClr val="tx1"/>
              </a:solidFill>
              <a:prstDash val="solid"/>
              <a:round/>
              <a:headEnd type="none" w="sm" len="sm"/>
              <a:tailEnd type="none" w="med" len="lg"/>
            </a:ln>
          </p:spPr>
        </p:sp>
        <p:sp>
          <p:nvSpPr>
            <p:cNvPr id="79945" name="Text Box 94"/>
            <p:cNvSpPr txBox="1"/>
            <p:nvPr/>
          </p:nvSpPr>
          <p:spPr>
            <a:xfrm>
              <a:off x="4320399" y="4401289"/>
              <a:ext cx="384951" cy="45791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79946" name="Text Box 95"/>
            <p:cNvSpPr txBox="1"/>
            <p:nvPr/>
          </p:nvSpPr>
          <p:spPr>
            <a:xfrm>
              <a:off x="4972050" y="4184650"/>
              <a:ext cx="383681"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79947" name="Text Box 96"/>
            <p:cNvSpPr txBox="1"/>
            <p:nvPr/>
          </p:nvSpPr>
          <p:spPr>
            <a:xfrm>
              <a:off x="4927600" y="5295900"/>
              <a:ext cx="401467"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79948" name="Text Box 100"/>
            <p:cNvSpPr txBox="1"/>
            <p:nvPr/>
          </p:nvSpPr>
          <p:spPr>
            <a:xfrm>
              <a:off x="3983212" y="4979139"/>
              <a:ext cx="410988" cy="463846"/>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i</a:t>
              </a:r>
              <a:endParaRPr lang="en-US" altLang="zh-CN" b="1" dirty="0">
                <a:latin typeface="Times New Roman" panose="02020603050405020304" pitchFamily="18" charset="0"/>
                <a:ea typeface="楷体_GB2312" pitchFamily="49" charset="-122"/>
              </a:endParaRPr>
            </a:p>
          </p:txBody>
        </p:sp>
        <p:sp>
          <p:nvSpPr>
            <p:cNvPr id="79949" name="Text Box 101"/>
            <p:cNvSpPr txBox="1"/>
            <p:nvPr/>
          </p:nvSpPr>
          <p:spPr>
            <a:xfrm>
              <a:off x="3905250" y="4693093"/>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50" name="Text Box 102"/>
            <p:cNvSpPr txBox="1"/>
            <p:nvPr/>
          </p:nvSpPr>
          <p:spPr>
            <a:xfrm>
              <a:off x="5288037" y="4579089"/>
              <a:ext cx="66191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o</a:t>
              </a:r>
              <a:endParaRPr lang="en-US" altLang="zh-CN" b="1" dirty="0">
                <a:latin typeface="Times New Roman" panose="02020603050405020304" pitchFamily="18" charset="0"/>
                <a:ea typeface="楷体_GB2312" pitchFamily="49" charset="-122"/>
              </a:endParaRPr>
            </a:p>
          </p:txBody>
        </p:sp>
        <p:sp>
          <p:nvSpPr>
            <p:cNvPr id="79951" name="Line 92"/>
            <p:cNvSpPr/>
            <p:nvPr/>
          </p:nvSpPr>
          <p:spPr>
            <a:xfrm rot="5400000">
              <a:off x="5288350" y="3561889"/>
              <a:ext cx="0" cy="612000"/>
            </a:xfrm>
            <a:prstGeom prst="line">
              <a:avLst/>
            </a:prstGeom>
            <a:ln w="38100" cap="flat" cmpd="sng">
              <a:solidFill>
                <a:schemeClr val="tx1"/>
              </a:solidFill>
              <a:prstDash val="solid"/>
              <a:round/>
              <a:headEnd type="none" w="sm" len="sm"/>
              <a:tailEnd type="none" w="med" len="lg"/>
            </a:ln>
          </p:spPr>
        </p:sp>
        <p:sp>
          <p:nvSpPr>
            <p:cNvPr id="79952" name="Line 92"/>
            <p:cNvSpPr/>
            <p:nvPr/>
          </p:nvSpPr>
          <p:spPr>
            <a:xfrm rot="5400000">
              <a:off x="4873250" y="4924789"/>
              <a:ext cx="0" cy="1620000"/>
            </a:xfrm>
            <a:prstGeom prst="line">
              <a:avLst/>
            </a:prstGeom>
            <a:ln w="38100" cap="flat" cmpd="sng">
              <a:solidFill>
                <a:schemeClr val="tx1"/>
              </a:solidFill>
              <a:prstDash val="solid"/>
              <a:round/>
              <a:headEnd type="none" w="sm" len="sm"/>
              <a:tailEnd type="none" w="med" len="lg"/>
            </a:ln>
          </p:spPr>
        </p:sp>
        <p:sp>
          <p:nvSpPr>
            <p:cNvPr id="79953" name="Text Box 101"/>
            <p:cNvSpPr txBox="1"/>
            <p:nvPr/>
          </p:nvSpPr>
          <p:spPr>
            <a:xfrm>
              <a:off x="5416387" y="5156939"/>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54" name="Text Box 101"/>
            <p:cNvSpPr txBox="1"/>
            <p:nvPr/>
          </p:nvSpPr>
          <p:spPr>
            <a:xfrm>
              <a:off x="5395927" y="3848543"/>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55" name="Text Box 101"/>
            <p:cNvSpPr txBox="1"/>
            <p:nvPr/>
          </p:nvSpPr>
          <p:spPr>
            <a:xfrm>
              <a:off x="3905250" y="5182043"/>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56" name="椭圆 150"/>
            <p:cNvSpPr/>
            <p:nvPr/>
          </p:nvSpPr>
          <p:spPr>
            <a:xfrm>
              <a:off x="5604227" y="3829050"/>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57" name="椭圆 151"/>
            <p:cNvSpPr/>
            <p:nvPr/>
          </p:nvSpPr>
          <p:spPr>
            <a:xfrm>
              <a:off x="4099950" y="4740628"/>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58" name="椭圆 152"/>
            <p:cNvSpPr/>
            <p:nvPr/>
          </p:nvSpPr>
          <p:spPr>
            <a:xfrm>
              <a:off x="4029429" y="5707239"/>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59" name="椭圆 153"/>
            <p:cNvSpPr/>
            <p:nvPr/>
          </p:nvSpPr>
          <p:spPr>
            <a:xfrm>
              <a:off x="5683250" y="5701628"/>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grpSp>
        <p:nvGrpSpPr>
          <p:cNvPr id="5" name="组合 177"/>
          <p:cNvGrpSpPr/>
          <p:nvPr/>
        </p:nvGrpSpPr>
        <p:grpSpPr>
          <a:xfrm>
            <a:off x="6172200" y="3605213"/>
            <a:ext cx="2355850" cy="2046287"/>
            <a:chOff x="6305550" y="3327955"/>
            <a:chExt cx="2355850" cy="2045556"/>
          </a:xfrm>
        </p:grpSpPr>
        <p:sp>
          <p:nvSpPr>
            <p:cNvPr id="79961" name="Line 88"/>
            <p:cNvSpPr/>
            <p:nvPr/>
          </p:nvSpPr>
          <p:spPr>
            <a:xfrm>
              <a:off x="6538100" y="3755764"/>
              <a:ext cx="612000" cy="0"/>
            </a:xfrm>
            <a:prstGeom prst="line">
              <a:avLst/>
            </a:prstGeom>
            <a:ln w="38100" cap="flat" cmpd="sng">
              <a:solidFill>
                <a:schemeClr val="tx1"/>
              </a:solidFill>
              <a:prstDash val="solid"/>
              <a:round/>
              <a:headEnd type="none" w="sm" len="sm"/>
              <a:tailEnd type="none" w="med" len="lg"/>
            </a:ln>
          </p:spPr>
        </p:sp>
        <p:sp>
          <p:nvSpPr>
            <p:cNvPr id="79962" name="Line 89"/>
            <p:cNvSpPr/>
            <p:nvPr/>
          </p:nvSpPr>
          <p:spPr>
            <a:xfrm rot="-5400000">
              <a:off x="7379053" y="3740145"/>
              <a:ext cx="0" cy="457917"/>
            </a:xfrm>
            <a:prstGeom prst="line">
              <a:avLst/>
            </a:prstGeom>
            <a:ln w="38100" cap="flat" cmpd="sng">
              <a:solidFill>
                <a:schemeClr val="tx1"/>
              </a:solidFill>
              <a:prstDash val="solid"/>
              <a:round/>
              <a:headEnd type="none" w="sm" len="sm"/>
              <a:tailEnd type="none" w="med" len="lg"/>
            </a:ln>
          </p:spPr>
        </p:sp>
        <p:sp>
          <p:nvSpPr>
            <p:cNvPr id="79963" name="Line 90"/>
            <p:cNvSpPr/>
            <p:nvPr/>
          </p:nvSpPr>
          <p:spPr>
            <a:xfrm rot="5400000" flipH="1">
              <a:off x="7098169" y="3718329"/>
              <a:ext cx="251552" cy="236590"/>
            </a:xfrm>
            <a:prstGeom prst="line">
              <a:avLst/>
            </a:prstGeom>
            <a:ln w="38100" cap="flat" cmpd="sng">
              <a:solidFill>
                <a:schemeClr val="tx2"/>
              </a:solidFill>
              <a:prstDash val="solid"/>
              <a:round/>
              <a:headEnd type="none" w="sm" len="sm"/>
              <a:tailEnd type="triangle" w="sm" len="lg"/>
            </a:ln>
          </p:spPr>
        </p:sp>
        <p:sp>
          <p:nvSpPr>
            <p:cNvPr id="79964" name="Line 91"/>
            <p:cNvSpPr/>
            <p:nvPr/>
          </p:nvSpPr>
          <p:spPr>
            <a:xfrm flipV="1">
              <a:off x="7416800" y="3756338"/>
              <a:ext cx="251552" cy="206062"/>
            </a:xfrm>
            <a:prstGeom prst="line">
              <a:avLst/>
            </a:prstGeom>
            <a:ln w="38100" cap="flat" cmpd="sng">
              <a:solidFill>
                <a:schemeClr val="tx1"/>
              </a:solidFill>
              <a:prstDash val="solid"/>
              <a:round/>
              <a:headEnd type="none" w="sm" len="sm"/>
              <a:tailEnd type="none" w="med" len="lg"/>
            </a:ln>
          </p:spPr>
        </p:sp>
        <p:sp>
          <p:nvSpPr>
            <p:cNvPr id="79965" name="Line 93"/>
            <p:cNvSpPr/>
            <p:nvPr/>
          </p:nvSpPr>
          <p:spPr>
            <a:xfrm>
              <a:off x="7372350" y="3953600"/>
              <a:ext cx="0" cy="1368000"/>
            </a:xfrm>
            <a:prstGeom prst="line">
              <a:avLst/>
            </a:prstGeom>
            <a:ln w="38100" cap="flat" cmpd="sng">
              <a:solidFill>
                <a:schemeClr val="tx1"/>
              </a:solidFill>
              <a:prstDash val="solid"/>
              <a:round/>
              <a:headEnd type="none" w="sm" len="sm"/>
              <a:tailEnd type="none" w="med" len="lg"/>
            </a:ln>
          </p:spPr>
        </p:sp>
        <p:sp>
          <p:nvSpPr>
            <p:cNvPr id="79966" name="Text Box 94"/>
            <p:cNvSpPr txBox="1"/>
            <p:nvPr/>
          </p:nvSpPr>
          <p:spPr>
            <a:xfrm>
              <a:off x="7298549" y="4895850"/>
              <a:ext cx="384951" cy="45791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79967" name="Text Box 95"/>
            <p:cNvSpPr txBox="1"/>
            <p:nvPr/>
          </p:nvSpPr>
          <p:spPr>
            <a:xfrm>
              <a:off x="6455269" y="3327955"/>
              <a:ext cx="383681"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79968" name="Text Box 96"/>
            <p:cNvSpPr txBox="1"/>
            <p:nvPr/>
          </p:nvSpPr>
          <p:spPr>
            <a:xfrm>
              <a:off x="7904333" y="3340100"/>
              <a:ext cx="401467" cy="456645"/>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79969" name="Text Box 100"/>
            <p:cNvSpPr txBox="1"/>
            <p:nvPr/>
          </p:nvSpPr>
          <p:spPr>
            <a:xfrm>
              <a:off x="6350000" y="4229100"/>
              <a:ext cx="410988" cy="463846"/>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i</a:t>
              </a:r>
              <a:endParaRPr lang="en-US" altLang="zh-CN" b="1" dirty="0">
                <a:latin typeface="Times New Roman" panose="02020603050405020304" pitchFamily="18" charset="0"/>
                <a:ea typeface="楷体_GB2312" pitchFamily="49" charset="-122"/>
              </a:endParaRPr>
            </a:p>
          </p:txBody>
        </p:sp>
        <p:sp>
          <p:nvSpPr>
            <p:cNvPr id="79970" name="Text Box 101"/>
            <p:cNvSpPr txBox="1"/>
            <p:nvPr/>
          </p:nvSpPr>
          <p:spPr>
            <a:xfrm>
              <a:off x="6305550" y="3740150"/>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71" name="Text Box 102"/>
            <p:cNvSpPr txBox="1"/>
            <p:nvPr/>
          </p:nvSpPr>
          <p:spPr>
            <a:xfrm>
              <a:off x="7999487" y="4229100"/>
              <a:ext cx="66191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o</a:t>
              </a:r>
              <a:endParaRPr lang="en-US" altLang="zh-CN" b="1" dirty="0">
                <a:latin typeface="Times New Roman" panose="02020603050405020304" pitchFamily="18" charset="0"/>
                <a:ea typeface="楷体_GB2312" pitchFamily="49" charset="-122"/>
              </a:endParaRPr>
            </a:p>
          </p:txBody>
        </p:sp>
        <p:sp>
          <p:nvSpPr>
            <p:cNvPr id="79972" name="Line 92"/>
            <p:cNvSpPr/>
            <p:nvPr/>
          </p:nvSpPr>
          <p:spPr>
            <a:xfrm rot="5400000">
              <a:off x="7945050" y="3445439"/>
              <a:ext cx="0" cy="612000"/>
            </a:xfrm>
            <a:prstGeom prst="line">
              <a:avLst/>
            </a:prstGeom>
            <a:ln w="38100" cap="flat" cmpd="sng">
              <a:solidFill>
                <a:schemeClr val="tx1"/>
              </a:solidFill>
              <a:prstDash val="solid"/>
              <a:round/>
              <a:headEnd type="none" w="sm" len="sm"/>
              <a:tailEnd type="none" w="med" len="lg"/>
            </a:ln>
          </p:spPr>
        </p:sp>
        <p:sp>
          <p:nvSpPr>
            <p:cNvPr id="79973" name="Line 92"/>
            <p:cNvSpPr/>
            <p:nvPr/>
          </p:nvSpPr>
          <p:spPr>
            <a:xfrm rot="5400000">
              <a:off x="7393493" y="4519061"/>
              <a:ext cx="0" cy="1620000"/>
            </a:xfrm>
            <a:prstGeom prst="line">
              <a:avLst/>
            </a:prstGeom>
            <a:ln w="38100" cap="flat" cmpd="sng">
              <a:solidFill>
                <a:schemeClr val="tx1"/>
              </a:solidFill>
              <a:prstDash val="solid"/>
              <a:round/>
              <a:headEnd type="none" w="sm" len="sm"/>
              <a:tailEnd type="none" w="med" len="lg"/>
            </a:ln>
          </p:spPr>
        </p:sp>
        <p:sp>
          <p:nvSpPr>
            <p:cNvPr id="79974" name="Text Box 101"/>
            <p:cNvSpPr txBox="1"/>
            <p:nvPr/>
          </p:nvSpPr>
          <p:spPr>
            <a:xfrm>
              <a:off x="8127837" y="4673600"/>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75" name="Text Box 101"/>
            <p:cNvSpPr txBox="1"/>
            <p:nvPr/>
          </p:nvSpPr>
          <p:spPr>
            <a:xfrm>
              <a:off x="8107377" y="3715193"/>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a:t>
              </a:r>
              <a:endParaRPr lang="en-US" altLang="zh-CN" b="1" dirty="0">
                <a:latin typeface="Times New Roman" panose="02020603050405020304" pitchFamily="18" charset="0"/>
                <a:ea typeface="楷体_GB2312" pitchFamily="49" charset="-122"/>
              </a:endParaRPr>
            </a:p>
          </p:txBody>
        </p:sp>
        <p:sp>
          <p:nvSpPr>
            <p:cNvPr id="79976" name="Text Box 101"/>
            <p:cNvSpPr txBox="1"/>
            <p:nvPr/>
          </p:nvSpPr>
          <p:spPr>
            <a:xfrm>
              <a:off x="6305550" y="4629150"/>
              <a:ext cx="444663" cy="463846"/>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_</a:t>
              </a:r>
              <a:endParaRPr lang="en-US" altLang="zh-CN" b="1" dirty="0">
                <a:latin typeface="Times New Roman" panose="02020603050405020304" pitchFamily="18" charset="0"/>
                <a:ea typeface="楷体_GB2312" pitchFamily="49" charset="-122"/>
              </a:endParaRPr>
            </a:p>
          </p:txBody>
        </p:sp>
        <p:sp>
          <p:nvSpPr>
            <p:cNvPr id="79977" name="椭圆 173"/>
            <p:cNvSpPr/>
            <p:nvPr/>
          </p:nvSpPr>
          <p:spPr>
            <a:xfrm>
              <a:off x="8260927" y="3712600"/>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78" name="椭圆 174"/>
            <p:cNvSpPr/>
            <p:nvPr/>
          </p:nvSpPr>
          <p:spPr>
            <a:xfrm>
              <a:off x="6500250" y="3712600"/>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79" name="椭圆 175"/>
            <p:cNvSpPr/>
            <p:nvPr/>
          </p:nvSpPr>
          <p:spPr>
            <a:xfrm>
              <a:off x="6549672" y="5301511"/>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79980" name="椭圆 176"/>
            <p:cNvSpPr/>
            <p:nvPr/>
          </p:nvSpPr>
          <p:spPr>
            <a:xfrm>
              <a:off x="8203493" y="5295900"/>
              <a:ext cx="72000" cy="72000"/>
            </a:xfrm>
            <a:prstGeom prst="ellipse">
              <a:avLst/>
            </a:prstGeom>
            <a:noFill/>
            <a:ln w="25400" cap="flat" cmpd="sng">
              <a:solidFill>
                <a:schemeClr val="tx1"/>
              </a:solidFill>
              <a:prstDash val="solid"/>
              <a:round/>
              <a:headEnd type="none" w="med" len="med"/>
              <a:tailEnd type="none" w="med" len="med"/>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sp>
        <p:nvSpPr>
          <p:cNvPr id="179" name="Rectangle 3"/>
          <p:cNvSpPr txBox="1">
            <a:spLocks noChangeArrowheads="1"/>
          </p:cNvSpPr>
          <p:nvPr/>
        </p:nvSpPr>
        <p:spPr bwMode="auto">
          <a:xfrm>
            <a:off x="876300" y="5829300"/>
            <a:ext cx="2495550" cy="533400"/>
          </a:xfrm>
          <a:prstGeom prst="rect">
            <a:avLst/>
          </a:prstGeom>
          <a:noFill/>
          <a:ln w="9525">
            <a:noFill/>
            <a:miter lim="800000"/>
          </a:ln>
        </p:spPr>
        <p:txBody>
          <a:bodyPr/>
          <a:lstStyle/>
          <a:p>
            <a:pPr marR="0" defTabSz="914400">
              <a:spcBef>
                <a:spcPct val="20000"/>
              </a:spcBef>
              <a:buClrTx/>
              <a:buSzTx/>
              <a:buFontTx/>
              <a:defRPr/>
            </a:pPr>
            <a:r>
              <a:rPr kumimoji="1" lang="en-US" altLang="zh-CN" sz="2600" b="1" kern="0" cap="none" spc="0" normalizeH="0" baseline="0" noProof="0" dirty="0">
                <a:solidFill>
                  <a:srgbClr val="0000FF"/>
                </a:solidFill>
                <a:effectLst>
                  <a:outerShdw blurRad="38100" dist="38100" dir="2700000" algn="tl">
                    <a:srgbClr val="C0C0C0"/>
                  </a:outerShdw>
                </a:effectLst>
                <a:latin typeface="+mn-lt"/>
                <a:ea typeface="+mn-ea"/>
                <a:cs typeface="+mn-cs"/>
              </a:rPr>
              <a:t>(a)</a:t>
            </a:r>
            <a:r>
              <a:rPr kumimoji="1" lang="zh-CN" altLang="en-US" sz="2600" b="1" kern="0" cap="none" spc="0" normalizeH="0" baseline="0" noProof="0" dirty="0">
                <a:solidFill>
                  <a:srgbClr val="0000FF"/>
                </a:solidFill>
                <a:effectLst>
                  <a:outerShdw blurRad="38100" dist="38100" dir="2700000" algn="tl">
                    <a:srgbClr val="C0C0C0"/>
                  </a:outerShdw>
                </a:effectLst>
                <a:latin typeface="+mn-lt"/>
                <a:ea typeface="+mn-ea"/>
                <a:cs typeface="+mn-cs"/>
              </a:rPr>
              <a:t>共射极接法</a:t>
            </a:r>
            <a:endParaRPr kumimoji="1" lang="zh-CN" altLang="en-US" sz="2600" kern="0" cap="none" spc="0" normalizeH="0" baseline="0" noProof="0" dirty="0">
              <a:solidFill>
                <a:srgbClr val="0000FF"/>
              </a:solidFill>
              <a:effectLst>
                <a:outerShdw blurRad="38100" dist="38100" dir="2700000" algn="tl">
                  <a:srgbClr val="C0C0C0"/>
                </a:outerShdw>
              </a:effectLst>
              <a:latin typeface="+mn-lt"/>
              <a:ea typeface="+mn-ea"/>
              <a:cs typeface="+mn-cs"/>
            </a:endParaRPr>
          </a:p>
        </p:txBody>
      </p:sp>
      <p:sp>
        <p:nvSpPr>
          <p:cNvPr id="180" name="Rectangle 3"/>
          <p:cNvSpPr txBox="1">
            <a:spLocks noChangeArrowheads="1"/>
          </p:cNvSpPr>
          <p:nvPr/>
        </p:nvSpPr>
        <p:spPr bwMode="auto">
          <a:xfrm>
            <a:off x="3460750" y="5829300"/>
            <a:ext cx="2762250" cy="533400"/>
          </a:xfrm>
          <a:prstGeom prst="rect">
            <a:avLst/>
          </a:prstGeom>
          <a:noFill/>
          <a:ln w="9525">
            <a:noFill/>
            <a:miter lim="800000"/>
          </a:ln>
        </p:spPr>
        <p:txBody>
          <a:bodyPr/>
          <a:lstStyle/>
          <a:p>
            <a:pPr marR="0" defTabSz="914400">
              <a:spcBef>
                <a:spcPct val="20000"/>
              </a:spcBef>
              <a:buClrTx/>
              <a:buSzTx/>
              <a:buFontTx/>
              <a:defRPr/>
            </a:pPr>
            <a:r>
              <a:rPr kumimoji="1" lang="en-US" altLang="zh-CN" sz="2600" b="1" kern="0" cap="none" spc="0" normalizeH="0" baseline="0" noProof="0" dirty="0">
                <a:solidFill>
                  <a:srgbClr val="0000FF"/>
                </a:solidFill>
                <a:effectLst>
                  <a:outerShdw blurRad="38100" dist="38100" dir="2700000" algn="tl">
                    <a:srgbClr val="C0C0C0"/>
                  </a:outerShdw>
                </a:effectLst>
                <a:latin typeface="+mn-lt"/>
                <a:ea typeface="+mn-ea"/>
                <a:cs typeface="+mn-cs"/>
              </a:rPr>
              <a:t>(b)</a:t>
            </a:r>
            <a:r>
              <a:rPr kumimoji="1" lang="zh-CN" altLang="en-US" sz="2600" b="1" kern="0" cap="none" spc="0" normalizeH="0" baseline="0" noProof="0" dirty="0">
                <a:solidFill>
                  <a:srgbClr val="0000FF"/>
                </a:solidFill>
                <a:effectLst>
                  <a:outerShdw blurRad="38100" dist="38100" dir="2700000" algn="tl">
                    <a:srgbClr val="C0C0C0"/>
                  </a:outerShdw>
                </a:effectLst>
                <a:latin typeface="+mn-lt"/>
                <a:ea typeface="+mn-ea"/>
                <a:cs typeface="+mn-cs"/>
              </a:rPr>
              <a:t>共集电极接法</a:t>
            </a:r>
            <a:endParaRPr kumimoji="1" lang="zh-CN" altLang="en-US" sz="2600" kern="0" cap="none" spc="0" normalizeH="0" baseline="0" noProof="0" dirty="0">
              <a:solidFill>
                <a:srgbClr val="0000FF"/>
              </a:solidFill>
              <a:effectLst>
                <a:outerShdw blurRad="38100" dist="38100" dir="2700000" algn="tl">
                  <a:srgbClr val="C0C0C0"/>
                </a:outerShdw>
              </a:effectLst>
              <a:latin typeface="+mn-lt"/>
              <a:ea typeface="+mn-ea"/>
              <a:cs typeface="+mn-cs"/>
            </a:endParaRPr>
          </a:p>
        </p:txBody>
      </p:sp>
      <p:sp>
        <p:nvSpPr>
          <p:cNvPr id="181" name="Rectangle 3"/>
          <p:cNvSpPr txBox="1">
            <a:spLocks noChangeArrowheads="1"/>
          </p:cNvSpPr>
          <p:nvPr/>
        </p:nvSpPr>
        <p:spPr bwMode="auto">
          <a:xfrm>
            <a:off x="6305550" y="5829300"/>
            <a:ext cx="2495550" cy="533400"/>
          </a:xfrm>
          <a:prstGeom prst="rect">
            <a:avLst/>
          </a:prstGeom>
          <a:noFill/>
          <a:ln w="9525">
            <a:noFill/>
            <a:miter lim="800000"/>
          </a:ln>
        </p:spPr>
        <p:txBody>
          <a:bodyPr/>
          <a:lstStyle/>
          <a:p>
            <a:pPr marR="0" defTabSz="914400">
              <a:spcBef>
                <a:spcPct val="20000"/>
              </a:spcBef>
              <a:buClrTx/>
              <a:buSzTx/>
              <a:buFontTx/>
              <a:defRPr/>
            </a:pPr>
            <a:r>
              <a:rPr kumimoji="1" lang="en-US" altLang="zh-CN" sz="2600" b="1" kern="0" cap="none" spc="0" normalizeH="0" baseline="0" noProof="0" dirty="0">
                <a:solidFill>
                  <a:srgbClr val="0000FF"/>
                </a:solidFill>
                <a:effectLst>
                  <a:outerShdw blurRad="38100" dist="38100" dir="2700000" algn="tl">
                    <a:srgbClr val="C0C0C0"/>
                  </a:outerShdw>
                </a:effectLst>
                <a:latin typeface="+mn-lt"/>
                <a:ea typeface="+mn-ea"/>
                <a:cs typeface="+mn-cs"/>
              </a:rPr>
              <a:t>(c)</a:t>
            </a:r>
            <a:r>
              <a:rPr kumimoji="1" lang="zh-CN" altLang="en-US" sz="2600" b="1" kern="0" cap="none" spc="0" normalizeH="0" baseline="0" noProof="0" dirty="0">
                <a:solidFill>
                  <a:srgbClr val="0000FF"/>
                </a:solidFill>
                <a:effectLst>
                  <a:outerShdw blurRad="38100" dist="38100" dir="2700000" algn="tl">
                    <a:srgbClr val="C0C0C0"/>
                  </a:outerShdw>
                </a:effectLst>
                <a:latin typeface="+mn-lt"/>
                <a:ea typeface="+mn-ea"/>
                <a:cs typeface="+mn-cs"/>
              </a:rPr>
              <a:t>共基极接法</a:t>
            </a:r>
            <a:endParaRPr kumimoji="1" lang="zh-CN" altLang="en-US" sz="2600" kern="0" cap="none" spc="0" normalizeH="0" baseline="0" noProof="0" dirty="0">
              <a:solidFill>
                <a:srgbClr val="0000FF"/>
              </a:solidFill>
              <a:effectLst>
                <a:outerShdw blurRad="38100" dist="38100" dir="2700000" algn="tl">
                  <a:srgbClr val="C0C0C0"/>
                </a:outerShdw>
              </a:effectLst>
              <a:latin typeface="+mn-lt"/>
              <a:ea typeface="+mn-ea"/>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3855">
                                            <p:txEl>
                                              <p:pRg st="0" end="0"/>
                                            </p:txEl>
                                          </p:spTgt>
                                        </p:tgtEl>
                                        <p:attrNameLst>
                                          <p:attrName>style.visibility</p:attrName>
                                        </p:attrNameLst>
                                      </p:cBhvr>
                                      <p:to>
                                        <p:strVal val="visible"/>
                                      </p:to>
                                    </p:set>
                                    <p:animEffect transition="in" filter="blinds(vertical)">
                                      <p:cBhvr>
                                        <p:cTn id="7" dur="500"/>
                                        <p:tgtEl>
                                          <p:spTgt spid="3385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blinds(horizontal)">
                                      <p:cBhvr>
                                        <p:cTn id="17" dur="500"/>
                                        <p:tgtEl>
                                          <p:spTgt spid="17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80"/>
                                        </p:tgtEl>
                                        <p:attrNameLst>
                                          <p:attrName>style.visibility</p:attrName>
                                        </p:attrNameLst>
                                      </p:cBhvr>
                                      <p:to>
                                        <p:strVal val="visible"/>
                                      </p:to>
                                    </p:set>
                                    <p:animEffect transition="in" filter="blinds(horizontal)">
                                      <p:cBhvr>
                                        <p:cTn id="27" dur="500"/>
                                        <p:tgtEl>
                                          <p:spTgt spid="18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81"/>
                                        </p:tgtEl>
                                        <p:attrNameLst>
                                          <p:attrName>style.visibility</p:attrName>
                                        </p:attrNameLst>
                                      </p:cBhvr>
                                      <p:to>
                                        <p:strVal val="visible"/>
                                      </p:to>
                                    </p:set>
                                    <p:animEffect transition="in" filter="blinds(horizontal)">
                                      <p:cBhvr>
                                        <p:cTn id="37" dur="5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55" grpId="0" build="p"/>
      <p:bldP spid="179" grpId="0"/>
      <p:bldP spid="180" grpId="0"/>
      <p:bldP spid="181"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Text Box 2" descr="80%"/>
          <p:cNvSpPr txBox="1"/>
          <p:nvPr/>
        </p:nvSpPr>
        <p:spPr>
          <a:xfrm>
            <a:off x="1066800" y="5408930"/>
            <a:ext cx="6781800" cy="519113"/>
          </a:xfrm>
          <a:prstGeom prst="rect">
            <a:avLst/>
          </a:prstGeom>
          <a:noFill/>
          <a:ln w="9525">
            <a:noFill/>
          </a:ln>
        </p:spPr>
        <p:txBody>
          <a:bodyPr anchor="t" anchorCtr="0">
            <a:spAutoFit/>
          </a:bodyPr>
          <a:lstStyle/>
          <a:p>
            <a:pPr>
              <a:spcBef>
                <a:spcPct val="50000"/>
              </a:spcBef>
            </a:pPr>
            <a:r>
              <a:rPr lang="zh-CN" altLang="en-US" sz="2800" b="1" dirty="0">
                <a:solidFill>
                  <a:srgbClr val="0000FF"/>
                </a:solidFill>
                <a:latin typeface="微软雅黑" panose="020B0503020204020204" pitchFamily="34" charset="-122"/>
                <a:ea typeface="微软雅黑" panose="020B0503020204020204" pitchFamily="34" charset="-122"/>
              </a:rPr>
              <a:t>　发射极是输入回路、输出回路的公共端 </a:t>
            </a:r>
          </a:p>
        </p:txBody>
      </p:sp>
      <p:sp>
        <p:nvSpPr>
          <p:cNvPr id="38915" name="Rectangle 3"/>
          <p:cNvSpPr/>
          <p:nvPr/>
        </p:nvSpPr>
        <p:spPr>
          <a:xfrm>
            <a:off x="3443923" y="4913948"/>
            <a:ext cx="2324100" cy="519112"/>
          </a:xfrm>
          <a:prstGeom prst="rect">
            <a:avLst/>
          </a:prstGeom>
          <a:gradFill rotWithShape="0">
            <a:gsLst>
              <a:gs pos="0">
                <a:srgbClr val="00FF00"/>
              </a:gs>
              <a:gs pos="50000">
                <a:srgbClr val="FFFFFF"/>
              </a:gs>
              <a:gs pos="100000">
                <a:srgbClr val="00FF00"/>
              </a:gs>
            </a:gsLst>
            <a:lin ang="5400000" scaled="1"/>
            <a:tileRect/>
          </a:gradFill>
          <a:ln w="38100">
            <a:noFill/>
          </a:ln>
        </p:spPr>
        <p:txBody>
          <a:bodyPr wrap="none" lIns="90000" tIns="46800" rIns="90000" bIns="46800" anchor="ctr" anchorCtr="0">
            <a:spAutoFit/>
          </a:bodyPr>
          <a:lstStyle/>
          <a:p>
            <a:pPr algn="ctr">
              <a:spcBef>
                <a:spcPct val="50000"/>
              </a:spcBef>
            </a:pPr>
            <a:r>
              <a:rPr lang="zh-CN" altLang="en-US" sz="2800" b="1" dirty="0">
                <a:solidFill>
                  <a:srgbClr val="6600CC"/>
                </a:solidFill>
                <a:latin typeface="Times New Roman" panose="02020603050405020304" pitchFamily="18" charset="0"/>
                <a:ea typeface="宋体" panose="02010600030101010101" pitchFamily="2" charset="-122"/>
              </a:rPr>
              <a:t>共发射极电路</a:t>
            </a:r>
          </a:p>
        </p:txBody>
      </p:sp>
      <p:sp>
        <p:nvSpPr>
          <p:cNvPr id="88068"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69"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0"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1" name="AutoShape 7">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0" name="Freeform 8"/>
          <p:cNvSpPr/>
          <p:nvPr/>
        </p:nvSpPr>
        <p:spPr>
          <a:xfrm>
            <a:off x="2892425" y="2643188"/>
            <a:ext cx="1317625" cy="974725"/>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544" h="828">
                <a:moveTo>
                  <a:pt x="0" y="747"/>
                </a:moveTo>
                <a:cubicBezTo>
                  <a:pt x="0" y="712"/>
                  <a:pt x="0" y="605"/>
                  <a:pt x="17" y="536"/>
                </a:cubicBezTo>
                <a:cubicBezTo>
                  <a:pt x="34" y="467"/>
                  <a:pt x="43" y="400"/>
                  <a:pt x="102" y="330"/>
                </a:cubicBezTo>
                <a:cubicBezTo>
                  <a:pt x="161" y="260"/>
                  <a:pt x="292" y="162"/>
                  <a:pt x="372" y="113"/>
                </a:cubicBezTo>
                <a:cubicBezTo>
                  <a:pt x="452" y="64"/>
                  <a:pt x="521" y="51"/>
                  <a:pt x="584" y="33"/>
                </a:cubicBezTo>
                <a:cubicBezTo>
                  <a:pt x="647" y="15"/>
                  <a:pt x="669" y="0"/>
                  <a:pt x="751" y="4"/>
                </a:cubicBezTo>
                <a:cubicBezTo>
                  <a:pt x="833" y="8"/>
                  <a:pt x="976" y="22"/>
                  <a:pt x="1075" y="58"/>
                </a:cubicBezTo>
                <a:cubicBezTo>
                  <a:pt x="1175" y="95"/>
                  <a:pt x="1274" y="158"/>
                  <a:pt x="1346" y="222"/>
                </a:cubicBezTo>
                <a:cubicBezTo>
                  <a:pt x="1418" y="285"/>
                  <a:pt x="1476" y="373"/>
                  <a:pt x="1508" y="439"/>
                </a:cubicBezTo>
                <a:cubicBezTo>
                  <a:pt x="1540" y="505"/>
                  <a:pt x="1538" y="552"/>
                  <a:pt x="1541" y="617"/>
                </a:cubicBezTo>
                <a:cubicBezTo>
                  <a:pt x="1544" y="682"/>
                  <a:pt x="1528" y="784"/>
                  <a:pt x="1525" y="828"/>
                </a:cubicBezTo>
              </a:path>
            </a:pathLst>
          </a:custGeom>
          <a:noFill/>
          <a:ln w="38100" cap="flat" cmpd="sng">
            <a:solidFill>
              <a:schemeClr val="accent2"/>
            </a:solidFill>
            <a:prstDash val="solid"/>
            <a:round/>
            <a:headEnd type="none" w="med" len="med"/>
            <a:tailEnd type="none" w="med" len="med"/>
          </a:ln>
        </p:spPr>
        <p:txBody>
          <a:bodyPr/>
          <a:lstStyle/>
          <a:p>
            <a:endParaRPr lang="zh-CN" altLang="en-US"/>
          </a:p>
        </p:txBody>
      </p:sp>
      <p:sp>
        <p:nvSpPr>
          <p:cNvPr id="38921" name="Freeform 9"/>
          <p:cNvSpPr/>
          <p:nvPr/>
        </p:nvSpPr>
        <p:spPr>
          <a:xfrm>
            <a:off x="4895850" y="2308225"/>
            <a:ext cx="1608138" cy="117316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544" h="828">
                <a:moveTo>
                  <a:pt x="0" y="747"/>
                </a:moveTo>
                <a:cubicBezTo>
                  <a:pt x="0" y="712"/>
                  <a:pt x="0" y="605"/>
                  <a:pt x="17" y="536"/>
                </a:cubicBezTo>
                <a:cubicBezTo>
                  <a:pt x="34" y="467"/>
                  <a:pt x="43" y="400"/>
                  <a:pt x="102" y="330"/>
                </a:cubicBezTo>
                <a:cubicBezTo>
                  <a:pt x="161" y="260"/>
                  <a:pt x="292" y="162"/>
                  <a:pt x="372" y="113"/>
                </a:cubicBezTo>
                <a:cubicBezTo>
                  <a:pt x="452" y="64"/>
                  <a:pt x="521" y="51"/>
                  <a:pt x="584" y="33"/>
                </a:cubicBezTo>
                <a:cubicBezTo>
                  <a:pt x="647" y="15"/>
                  <a:pt x="669" y="0"/>
                  <a:pt x="751" y="4"/>
                </a:cubicBezTo>
                <a:cubicBezTo>
                  <a:pt x="833" y="8"/>
                  <a:pt x="976" y="22"/>
                  <a:pt x="1075" y="58"/>
                </a:cubicBezTo>
                <a:cubicBezTo>
                  <a:pt x="1175" y="95"/>
                  <a:pt x="1274" y="158"/>
                  <a:pt x="1346" y="222"/>
                </a:cubicBezTo>
                <a:cubicBezTo>
                  <a:pt x="1418" y="285"/>
                  <a:pt x="1476" y="373"/>
                  <a:pt x="1508" y="439"/>
                </a:cubicBezTo>
                <a:cubicBezTo>
                  <a:pt x="1540" y="505"/>
                  <a:pt x="1538" y="552"/>
                  <a:pt x="1541" y="617"/>
                </a:cubicBezTo>
                <a:cubicBezTo>
                  <a:pt x="1544" y="682"/>
                  <a:pt x="1528" y="784"/>
                  <a:pt x="1525" y="828"/>
                </a:cubicBezTo>
              </a:path>
            </a:pathLst>
          </a:custGeom>
          <a:noFill/>
          <a:ln w="38100" cap="flat" cmpd="sng">
            <a:solidFill>
              <a:schemeClr val="accent2"/>
            </a:solidFill>
            <a:prstDash val="solid"/>
            <a:round/>
            <a:headEnd type="none" w="med" len="med"/>
            <a:tailEnd type="none" w="med" len="med"/>
          </a:ln>
        </p:spPr>
        <p:txBody>
          <a:bodyPr/>
          <a:lstStyle/>
          <a:p>
            <a:endParaRPr lang="zh-CN" altLang="en-US"/>
          </a:p>
        </p:txBody>
      </p:sp>
      <p:sp>
        <p:nvSpPr>
          <p:cNvPr id="38922" name="Text Box 10"/>
          <p:cNvSpPr txBox="1"/>
          <p:nvPr/>
        </p:nvSpPr>
        <p:spPr>
          <a:xfrm>
            <a:off x="2730500" y="3571875"/>
            <a:ext cx="1708150" cy="519113"/>
          </a:xfrm>
          <a:prstGeom prst="rect">
            <a:avLst/>
          </a:prstGeom>
          <a:noFill/>
          <a:ln w="9525">
            <a:noFill/>
          </a:ln>
        </p:spPr>
        <p:txBody>
          <a:bodyPr anchor="t" anchorCtr="0">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输入回路</a:t>
            </a:r>
          </a:p>
        </p:txBody>
      </p:sp>
      <p:sp>
        <p:nvSpPr>
          <p:cNvPr id="38923" name="Text Box 11"/>
          <p:cNvSpPr txBox="1"/>
          <p:nvPr/>
        </p:nvSpPr>
        <p:spPr>
          <a:xfrm>
            <a:off x="4911725" y="3328988"/>
            <a:ext cx="2117725" cy="519112"/>
          </a:xfrm>
          <a:prstGeom prst="rect">
            <a:avLst/>
          </a:prstGeom>
          <a:noFill/>
          <a:ln w="38100">
            <a:noFill/>
          </a:ln>
        </p:spPr>
        <p:txBody>
          <a:bodyPr lIns="90000" tIns="46800" rIns="90000" bIns="46800" anchor="ctr" anchorCtr="0">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输出回路</a:t>
            </a:r>
          </a:p>
        </p:txBody>
      </p:sp>
      <p:sp>
        <p:nvSpPr>
          <p:cNvPr id="38924" name="Text Box 12"/>
          <p:cNvSpPr txBox="1">
            <a:spLocks noChangeArrowheads="1"/>
          </p:cNvSpPr>
          <p:nvPr/>
        </p:nvSpPr>
        <p:spPr bwMode="auto">
          <a:xfrm>
            <a:off x="996158" y="548800"/>
            <a:ext cx="3700145" cy="523240"/>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3.晶体管特性测量实验</a:t>
            </a:r>
          </a:p>
        </p:txBody>
      </p:sp>
      <p:grpSp>
        <p:nvGrpSpPr>
          <p:cNvPr id="8" name="Group 78"/>
          <p:cNvGrpSpPr/>
          <p:nvPr/>
        </p:nvGrpSpPr>
        <p:grpSpPr>
          <a:xfrm>
            <a:off x="4397375" y="4211638"/>
            <a:ext cx="327025" cy="244475"/>
            <a:chOff x="2976" y="2688"/>
            <a:chExt cx="192" cy="144"/>
          </a:xfrm>
        </p:grpSpPr>
        <p:sp>
          <p:nvSpPr>
            <p:cNvPr id="88143" name="Line 79"/>
            <p:cNvSpPr/>
            <p:nvPr/>
          </p:nvSpPr>
          <p:spPr>
            <a:xfrm>
              <a:off x="3072" y="2688"/>
              <a:ext cx="0" cy="144"/>
            </a:xfrm>
            <a:prstGeom prst="line">
              <a:avLst/>
            </a:prstGeom>
            <a:ln w="38100" cap="flat" cmpd="sng">
              <a:solidFill>
                <a:srgbClr val="000000"/>
              </a:solidFill>
              <a:prstDash val="solid"/>
              <a:round/>
              <a:headEnd type="none" w="med" len="med"/>
              <a:tailEnd type="none" w="med" len="med"/>
            </a:ln>
          </p:spPr>
        </p:sp>
        <p:sp>
          <p:nvSpPr>
            <p:cNvPr id="88144" name="Line 80"/>
            <p:cNvSpPr/>
            <p:nvPr/>
          </p:nvSpPr>
          <p:spPr>
            <a:xfrm>
              <a:off x="2976" y="2832"/>
              <a:ext cx="192" cy="0"/>
            </a:xfrm>
            <a:prstGeom prst="line">
              <a:avLst/>
            </a:prstGeom>
            <a:ln w="38100" cap="flat" cmpd="sng">
              <a:solidFill>
                <a:srgbClr val="000000"/>
              </a:solidFill>
              <a:prstDash val="solid"/>
              <a:round/>
              <a:headEnd type="none" w="med" len="med"/>
              <a:tailEnd type="none" w="med" len="med"/>
            </a:ln>
          </p:spPr>
        </p:sp>
      </p:grpSp>
      <p:grpSp>
        <p:nvGrpSpPr>
          <p:cNvPr id="25604" name="Group 4"/>
          <p:cNvGrpSpPr/>
          <p:nvPr/>
        </p:nvGrpSpPr>
        <p:grpSpPr>
          <a:xfrm>
            <a:off x="2188210" y="995680"/>
            <a:ext cx="5076825" cy="3702685"/>
            <a:chOff x="0" y="0"/>
            <a:chExt cx="3256" cy="2474"/>
          </a:xfrm>
        </p:grpSpPr>
        <p:sp>
          <p:nvSpPr>
            <p:cNvPr id="25608" name="Line 5"/>
            <p:cNvSpPr/>
            <p:nvPr/>
          </p:nvSpPr>
          <p:spPr>
            <a:xfrm>
              <a:off x="864" y="1008"/>
              <a:ext cx="0" cy="1152"/>
            </a:xfrm>
            <a:prstGeom prst="line">
              <a:avLst/>
            </a:prstGeom>
            <a:ln w="38100" cap="flat" cmpd="sng">
              <a:solidFill>
                <a:schemeClr val="tx1"/>
              </a:solidFill>
              <a:prstDash val="solid"/>
              <a:headEnd type="none" w="med" len="med"/>
              <a:tailEnd type="none" w="med" len="med"/>
            </a:ln>
          </p:spPr>
        </p:sp>
        <p:sp>
          <p:nvSpPr>
            <p:cNvPr id="25609" name="未知"/>
            <p:cNvSpPr/>
            <p:nvPr/>
          </p:nvSpPr>
          <p:spPr>
            <a:xfrm>
              <a:off x="48" y="1008"/>
              <a:ext cx="2784" cy="1152"/>
            </a:xfrm>
            <a:custGeom>
              <a:avLst/>
              <a:gdLst>
                <a:gd name="txL" fmla="*/ 0 w 2784"/>
                <a:gd name="txT" fmla="*/ 0 h 1152"/>
                <a:gd name="txR" fmla="*/ 2784 w 2784"/>
                <a:gd name="txB" fmla="*/ 1152 h 1152"/>
              </a:gdLst>
              <a:ahLst/>
              <a:cxnLst>
                <a:cxn ang="0">
                  <a:pos x="1392" y="0"/>
                </a:cxn>
                <a:cxn ang="0">
                  <a:pos x="0" y="0"/>
                </a:cxn>
                <a:cxn ang="0">
                  <a:pos x="0" y="1152"/>
                </a:cxn>
                <a:cxn ang="0">
                  <a:pos x="2784" y="1152"/>
                </a:cxn>
                <a:cxn ang="0">
                  <a:pos x="2784" y="240"/>
                </a:cxn>
              </a:cxnLst>
              <a:rect l="txL" t="txT" r="txR" b="txB"/>
              <a:pathLst>
                <a:path w="2784" h="1152">
                  <a:moveTo>
                    <a:pt x="1392" y="0"/>
                  </a:moveTo>
                  <a:lnTo>
                    <a:pt x="0" y="0"/>
                  </a:lnTo>
                  <a:lnTo>
                    <a:pt x="0" y="1152"/>
                  </a:lnTo>
                  <a:lnTo>
                    <a:pt x="2784" y="1152"/>
                  </a:lnTo>
                  <a:lnTo>
                    <a:pt x="2784" y="24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5610" name="Line 7"/>
            <p:cNvSpPr/>
            <p:nvPr/>
          </p:nvSpPr>
          <p:spPr>
            <a:xfrm>
              <a:off x="2187" y="528"/>
              <a:ext cx="0" cy="1632"/>
            </a:xfrm>
            <a:prstGeom prst="line">
              <a:avLst/>
            </a:prstGeom>
            <a:ln w="38100" cap="flat" cmpd="sng">
              <a:solidFill>
                <a:schemeClr val="tx1"/>
              </a:solidFill>
              <a:prstDash val="solid"/>
              <a:headEnd type="none" w="med" len="med"/>
              <a:tailEnd type="none" w="med" len="med"/>
            </a:ln>
          </p:spPr>
        </p:sp>
        <p:grpSp>
          <p:nvGrpSpPr>
            <p:cNvPr id="25611" name="Group 8"/>
            <p:cNvGrpSpPr/>
            <p:nvPr/>
          </p:nvGrpSpPr>
          <p:grpSpPr>
            <a:xfrm>
              <a:off x="1440" y="864"/>
              <a:ext cx="240" cy="314"/>
              <a:chOff x="0" y="0"/>
              <a:chExt cx="240" cy="314"/>
            </a:xfrm>
          </p:grpSpPr>
          <p:sp>
            <p:nvSpPr>
              <p:cNvPr id="25659" name="Line 9"/>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25660" name="Line 10"/>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25661" name="Line 11"/>
              <p:cNvSpPr/>
              <p:nvPr/>
            </p:nvSpPr>
            <p:spPr>
              <a:xfrm>
                <a:off x="0" y="170"/>
                <a:ext cx="240" cy="144"/>
              </a:xfrm>
              <a:prstGeom prst="line">
                <a:avLst/>
              </a:prstGeom>
              <a:ln w="38100" cap="flat" cmpd="sng">
                <a:solidFill>
                  <a:schemeClr val="tx1"/>
                </a:solidFill>
                <a:prstDash val="solid"/>
                <a:headEnd type="none" w="med" len="med"/>
                <a:tailEnd type="stealth" w="med" len="lg"/>
              </a:ln>
            </p:spPr>
          </p:sp>
        </p:grpSp>
        <p:grpSp>
          <p:nvGrpSpPr>
            <p:cNvPr id="25612" name="Group 12"/>
            <p:cNvGrpSpPr/>
            <p:nvPr/>
          </p:nvGrpSpPr>
          <p:grpSpPr>
            <a:xfrm rot="5400000" flipV="1">
              <a:off x="2707" y="973"/>
              <a:ext cx="231" cy="288"/>
              <a:chOff x="0" y="0"/>
              <a:chExt cx="231" cy="288"/>
            </a:xfrm>
          </p:grpSpPr>
          <p:grpSp>
            <p:nvGrpSpPr>
              <p:cNvPr id="25653" name="Group 13"/>
              <p:cNvGrpSpPr/>
              <p:nvPr/>
            </p:nvGrpSpPr>
            <p:grpSpPr>
              <a:xfrm>
                <a:off x="0" y="0"/>
                <a:ext cx="78" cy="288"/>
                <a:chOff x="0" y="0"/>
                <a:chExt cx="78" cy="288"/>
              </a:xfrm>
            </p:grpSpPr>
            <p:sp>
              <p:nvSpPr>
                <p:cNvPr id="25657" name="Line 14"/>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58" name="Line 15"/>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nvGrpSpPr>
              <p:cNvPr id="25654" name="Group 16"/>
              <p:cNvGrpSpPr/>
              <p:nvPr/>
            </p:nvGrpSpPr>
            <p:grpSpPr>
              <a:xfrm>
                <a:off x="153" y="0"/>
                <a:ext cx="78" cy="288"/>
                <a:chOff x="0" y="0"/>
                <a:chExt cx="78" cy="288"/>
              </a:xfrm>
            </p:grpSpPr>
            <p:sp>
              <p:nvSpPr>
                <p:cNvPr id="25655" name="Line 17"/>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56" name="Line 18"/>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sp>
          <p:nvSpPr>
            <p:cNvPr id="25613" name="未知"/>
            <p:cNvSpPr/>
            <p:nvPr/>
          </p:nvSpPr>
          <p:spPr>
            <a:xfrm>
              <a:off x="1641" y="528"/>
              <a:ext cx="1191" cy="480"/>
            </a:xfrm>
            <a:custGeom>
              <a:avLst/>
              <a:gdLst>
                <a:gd name="txL" fmla="*/ 0 w 1152"/>
                <a:gd name="txT" fmla="*/ 0 h 480"/>
                <a:gd name="txR" fmla="*/ 1152 w 1152"/>
                <a:gd name="txB" fmla="*/ 480 h 480"/>
              </a:gdLst>
              <a:ahLst/>
              <a:cxnLst>
                <a:cxn ang="0">
                  <a:pos x="0" y="336"/>
                </a:cxn>
                <a:cxn ang="0">
                  <a:pos x="0" y="0"/>
                </a:cxn>
                <a:cxn ang="0">
                  <a:pos x="1407" y="0"/>
                </a:cxn>
                <a:cxn ang="0">
                  <a:pos x="1407" y="480"/>
                </a:cxn>
              </a:cxnLst>
              <a:rect l="txL" t="txT" r="txR" b="txB"/>
              <a:pathLst>
                <a:path w="1152" h="480">
                  <a:moveTo>
                    <a:pt x="0" y="336"/>
                  </a:moveTo>
                  <a:lnTo>
                    <a:pt x="0" y="0"/>
                  </a:lnTo>
                  <a:lnTo>
                    <a:pt x="1152" y="0"/>
                  </a:lnTo>
                  <a:lnTo>
                    <a:pt x="1152" y="48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nvGrpSpPr>
            <p:cNvPr id="25614" name="Group 20"/>
            <p:cNvGrpSpPr/>
            <p:nvPr/>
          </p:nvGrpSpPr>
          <p:grpSpPr>
            <a:xfrm>
              <a:off x="2304" y="384"/>
              <a:ext cx="432" cy="288"/>
              <a:chOff x="0" y="0"/>
              <a:chExt cx="432" cy="288"/>
            </a:xfrm>
          </p:grpSpPr>
          <p:sp>
            <p:nvSpPr>
              <p:cNvPr id="25651" name="Oval 21"/>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52" name="Text Box 22"/>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grpSp>
          <p:nvGrpSpPr>
            <p:cNvPr id="25615" name="Group 23"/>
            <p:cNvGrpSpPr/>
            <p:nvPr/>
          </p:nvGrpSpPr>
          <p:grpSpPr>
            <a:xfrm>
              <a:off x="288" y="864"/>
              <a:ext cx="432" cy="288"/>
              <a:chOff x="0" y="0"/>
              <a:chExt cx="432" cy="288"/>
            </a:xfrm>
          </p:grpSpPr>
          <p:sp>
            <p:nvSpPr>
              <p:cNvPr id="25649" name="Oval 24"/>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50" name="Text Box 25"/>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zh-CN" altLang="en-US" sz="1600" dirty="0">
                    <a:latin typeface="Times New Roman" panose="02020603050405020304" pitchFamily="18" charset="0"/>
                    <a:sym typeface="Symbol" panose="05050102010706020507" pitchFamily="18" charset="2"/>
                  </a:rPr>
                  <a:t></a:t>
                </a:r>
                <a:r>
                  <a:rPr lang="en-US" altLang="zh-CN" sz="1600">
                    <a:latin typeface="Times New Roman" panose="02020603050405020304" pitchFamily="18" charset="0"/>
                  </a:rPr>
                  <a:t>A</a:t>
                </a:r>
              </a:p>
            </p:txBody>
          </p:sp>
        </p:grpSp>
        <p:grpSp>
          <p:nvGrpSpPr>
            <p:cNvPr id="25616" name="Group 26"/>
            <p:cNvGrpSpPr/>
            <p:nvPr/>
          </p:nvGrpSpPr>
          <p:grpSpPr>
            <a:xfrm>
              <a:off x="663" y="1392"/>
              <a:ext cx="432" cy="288"/>
              <a:chOff x="0" y="0"/>
              <a:chExt cx="432" cy="288"/>
            </a:xfrm>
          </p:grpSpPr>
          <p:sp>
            <p:nvSpPr>
              <p:cNvPr id="25647" name="Oval 27"/>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8" name="Text Box 28"/>
              <p:cNvSpPr txBox="1"/>
              <p:nvPr/>
            </p:nvSpPr>
            <p:spPr>
              <a:xfrm>
                <a:off x="0" y="30"/>
                <a:ext cx="432" cy="246"/>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grpSp>
          <p:nvGrpSpPr>
            <p:cNvPr id="25617" name="Group 29"/>
            <p:cNvGrpSpPr/>
            <p:nvPr/>
          </p:nvGrpSpPr>
          <p:grpSpPr>
            <a:xfrm>
              <a:off x="1968" y="1248"/>
              <a:ext cx="432" cy="288"/>
              <a:chOff x="0" y="0"/>
              <a:chExt cx="432" cy="288"/>
            </a:xfrm>
          </p:grpSpPr>
          <p:sp>
            <p:nvSpPr>
              <p:cNvPr id="25645" name="Oval 30"/>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6" name="Text Box 31"/>
              <p:cNvSpPr txBox="1"/>
              <p:nvPr/>
            </p:nvSpPr>
            <p:spPr>
              <a:xfrm>
                <a:off x="0" y="30"/>
                <a:ext cx="432" cy="246"/>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sp>
          <p:nvSpPr>
            <p:cNvPr id="25618" name="Rectangle 32"/>
            <p:cNvSpPr/>
            <p:nvPr/>
          </p:nvSpPr>
          <p:spPr>
            <a:xfrm rot="5400000">
              <a:off x="-96" y="1248"/>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19" name="Rectangle 33"/>
            <p:cNvSpPr/>
            <p:nvPr/>
          </p:nvSpPr>
          <p:spPr>
            <a:xfrm rot="5400000">
              <a:off x="-96" y="1779"/>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20" name="Line 34"/>
            <p:cNvSpPr/>
            <p:nvPr/>
          </p:nvSpPr>
          <p:spPr>
            <a:xfrm>
              <a:off x="1662" y="1170"/>
              <a:ext cx="0" cy="1008"/>
            </a:xfrm>
            <a:prstGeom prst="line">
              <a:avLst/>
            </a:prstGeom>
            <a:ln w="38100" cap="flat" cmpd="sng">
              <a:solidFill>
                <a:schemeClr val="tx1"/>
              </a:solidFill>
              <a:prstDash val="solid"/>
              <a:headEnd type="none" w="med" len="med"/>
              <a:tailEnd type="none" w="med" len="med"/>
            </a:ln>
          </p:spPr>
        </p:sp>
        <p:grpSp>
          <p:nvGrpSpPr>
            <p:cNvPr id="25621" name="Group 35"/>
            <p:cNvGrpSpPr/>
            <p:nvPr/>
          </p:nvGrpSpPr>
          <p:grpSpPr>
            <a:xfrm>
              <a:off x="1437" y="1509"/>
              <a:ext cx="432" cy="288"/>
              <a:chOff x="0" y="0"/>
              <a:chExt cx="432" cy="288"/>
            </a:xfrm>
          </p:grpSpPr>
          <p:sp>
            <p:nvSpPr>
              <p:cNvPr id="25643" name="Oval 36"/>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4" name="Text Box 37"/>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sp>
          <p:nvSpPr>
            <p:cNvPr id="25622" name="Line 38"/>
            <p:cNvSpPr/>
            <p:nvPr/>
          </p:nvSpPr>
          <p:spPr>
            <a:xfrm flipV="1">
              <a:off x="2736" y="864"/>
              <a:ext cx="240" cy="384"/>
            </a:xfrm>
            <a:prstGeom prst="line">
              <a:avLst/>
            </a:prstGeom>
            <a:ln w="25400" cap="flat" cmpd="sng">
              <a:solidFill>
                <a:schemeClr val="tx1"/>
              </a:solidFill>
              <a:prstDash val="solid"/>
              <a:headEnd type="none" w="med" len="med"/>
              <a:tailEnd type="stealth" w="sm" len="lg"/>
            </a:ln>
          </p:spPr>
        </p:sp>
        <p:sp>
          <p:nvSpPr>
            <p:cNvPr id="25623" name="未知"/>
            <p:cNvSpPr/>
            <p:nvPr/>
          </p:nvSpPr>
          <p:spPr>
            <a:xfrm>
              <a:off x="48" y="1536"/>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38100" cap="flat" cmpd="sng">
              <a:solidFill>
                <a:schemeClr val="tx1">
                  <a:alpha val="100000"/>
                </a:schemeClr>
              </a:solidFill>
              <a:prstDash val="solid"/>
              <a:round/>
              <a:headEnd type="none" w="med" len="med"/>
              <a:tailEnd type="stealth" w="sm" len="lg"/>
            </a:ln>
          </p:spPr>
          <p:txBody>
            <a:bodyPr/>
            <a:lstStyle/>
            <a:p>
              <a:endParaRPr lang="zh-CN" altLang="en-US"/>
            </a:p>
          </p:txBody>
        </p:sp>
        <p:sp>
          <p:nvSpPr>
            <p:cNvPr id="25624" name="Line 40"/>
            <p:cNvSpPr/>
            <p:nvPr/>
          </p:nvSpPr>
          <p:spPr>
            <a:xfrm>
              <a:off x="336" y="816"/>
              <a:ext cx="336" cy="0"/>
            </a:xfrm>
            <a:prstGeom prst="line">
              <a:avLst/>
            </a:prstGeom>
            <a:ln w="25400" cap="flat" cmpd="sng">
              <a:solidFill>
                <a:schemeClr val="tx1"/>
              </a:solidFill>
              <a:prstDash val="solid"/>
              <a:headEnd type="none" w="med" len="med"/>
              <a:tailEnd type="stealth" w="sm" len="lg"/>
            </a:ln>
          </p:spPr>
        </p:sp>
        <p:sp>
          <p:nvSpPr>
            <p:cNvPr id="25625" name="Line 41"/>
            <p:cNvSpPr/>
            <p:nvPr/>
          </p:nvSpPr>
          <p:spPr>
            <a:xfrm flipH="1">
              <a:off x="2352" y="288"/>
              <a:ext cx="288" cy="0"/>
            </a:xfrm>
            <a:prstGeom prst="line">
              <a:avLst/>
            </a:prstGeom>
            <a:ln w="25400" cap="flat" cmpd="sng">
              <a:solidFill>
                <a:schemeClr val="tx1"/>
              </a:solidFill>
              <a:prstDash val="solid"/>
              <a:headEnd type="none" w="med" len="med"/>
              <a:tailEnd type="stealth" w="sm" len="lg"/>
            </a:ln>
          </p:spPr>
        </p:sp>
        <p:sp>
          <p:nvSpPr>
            <p:cNvPr id="25626" name="Line 42"/>
            <p:cNvSpPr/>
            <p:nvPr/>
          </p:nvSpPr>
          <p:spPr>
            <a:xfrm>
              <a:off x="1842" y="1488"/>
              <a:ext cx="0" cy="336"/>
            </a:xfrm>
            <a:prstGeom prst="line">
              <a:avLst/>
            </a:prstGeom>
            <a:ln w="25400" cap="flat" cmpd="sng">
              <a:solidFill>
                <a:schemeClr val="tx1"/>
              </a:solidFill>
              <a:prstDash val="solid"/>
              <a:headEnd type="none" w="med" len="med"/>
              <a:tailEnd type="stealth" w="sm" len="lg"/>
            </a:ln>
          </p:spPr>
        </p:sp>
        <p:sp>
          <p:nvSpPr>
            <p:cNvPr id="25627" name="Text Box 43"/>
            <p:cNvSpPr txBox="1"/>
            <p:nvPr/>
          </p:nvSpPr>
          <p:spPr>
            <a:xfrm>
              <a:off x="2406" y="0"/>
              <a:ext cx="271"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C</a:t>
              </a:r>
            </a:p>
          </p:txBody>
        </p:sp>
        <p:sp>
          <p:nvSpPr>
            <p:cNvPr id="25628" name="Text Box 44"/>
            <p:cNvSpPr txBox="1"/>
            <p:nvPr/>
          </p:nvSpPr>
          <p:spPr>
            <a:xfrm>
              <a:off x="2937" y="1008"/>
              <a:ext cx="319"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C</a:t>
              </a:r>
            </a:p>
          </p:txBody>
        </p:sp>
        <p:sp>
          <p:nvSpPr>
            <p:cNvPr id="25629" name="Text Box 45"/>
            <p:cNvSpPr txBox="1"/>
            <p:nvPr/>
          </p:nvSpPr>
          <p:spPr>
            <a:xfrm>
              <a:off x="384" y="528"/>
              <a:ext cx="336" cy="513"/>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5630" name="Text Box 46"/>
            <p:cNvSpPr txBox="1"/>
            <p:nvPr/>
          </p:nvSpPr>
          <p:spPr>
            <a:xfrm>
              <a:off x="1722" y="1488"/>
              <a:ext cx="474" cy="431"/>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E</a:t>
              </a:r>
              <a:endParaRPr lang="en-US" altLang="zh-CN" sz="2000" b="0">
                <a:latin typeface="Times New Roman" panose="02020603050405020304" pitchFamily="18" charset="0"/>
              </a:endParaRPr>
            </a:p>
            <a:p>
              <a:pPr algn="ctr" eaLnBrk="1" hangingPunct="1"/>
              <a:endParaRPr lang="zh-CN" altLang="en-US" sz="1600" dirty="0">
                <a:latin typeface="Times New Roman" panose="02020603050405020304" pitchFamily="18" charset="0"/>
              </a:endParaRPr>
            </a:p>
          </p:txBody>
        </p:sp>
        <p:sp>
          <p:nvSpPr>
            <p:cNvPr id="25631" name="Text Box 47"/>
            <p:cNvSpPr txBox="1"/>
            <p:nvPr/>
          </p:nvSpPr>
          <p:spPr>
            <a:xfrm>
              <a:off x="90" y="1260"/>
              <a:ext cx="336" cy="513"/>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R</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5632" name="Text Box 48"/>
            <p:cNvSpPr txBox="1"/>
            <p:nvPr/>
          </p:nvSpPr>
          <p:spPr>
            <a:xfrm>
              <a:off x="960" y="1223"/>
              <a:ext cx="480" cy="606"/>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BE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sp>
          <p:nvSpPr>
            <p:cNvPr id="25633" name="Text Box 49"/>
            <p:cNvSpPr txBox="1"/>
            <p:nvPr/>
          </p:nvSpPr>
          <p:spPr>
            <a:xfrm>
              <a:off x="2256" y="1079"/>
              <a:ext cx="480" cy="606"/>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CE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grpSp>
          <p:nvGrpSpPr>
            <p:cNvPr id="25634" name="Group 50"/>
            <p:cNvGrpSpPr/>
            <p:nvPr/>
          </p:nvGrpSpPr>
          <p:grpSpPr>
            <a:xfrm>
              <a:off x="432" y="2007"/>
              <a:ext cx="78" cy="288"/>
              <a:chOff x="0" y="0"/>
              <a:chExt cx="78" cy="288"/>
            </a:xfrm>
          </p:grpSpPr>
          <p:sp>
            <p:nvSpPr>
              <p:cNvPr id="25641" name="Line 51"/>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42" name="Line 52"/>
              <p:cNvSpPr/>
              <p:nvPr/>
            </p:nvSpPr>
            <p:spPr>
              <a:xfrm>
                <a:off x="78" y="96"/>
                <a:ext cx="0" cy="118"/>
              </a:xfrm>
              <a:prstGeom prst="line">
                <a:avLst/>
              </a:prstGeom>
              <a:ln w="38100" cap="flat" cmpd="sng">
                <a:solidFill>
                  <a:schemeClr val="tx1"/>
                </a:solidFill>
                <a:prstDash val="solid"/>
                <a:headEnd type="none" w="med" len="med"/>
                <a:tailEnd type="none" w="med" len="med"/>
              </a:ln>
            </p:spPr>
          </p:sp>
        </p:grpSp>
        <p:sp>
          <p:nvSpPr>
            <p:cNvPr id="25635" name="Rectangle 53"/>
            <p:cNvSpPr/>
            <p:nvPr/>
          </p:nvSpPr>
          <p:spPr>
            <a:xfrm>
              <a:off x="441" y="2112"/>
              <a:ext cx="66" cy="96"/>
            </a:xfrm>
            <a:prstGeom prst="rect">
              <a:avLst/>
            </a:prstGeom>
            <a:solidFill>
              <a:schemeClr val="bg1"/>
            </a:solidFill>
            <a:ln w="9525">
              <a:noFill/>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36" name="Text Box 54"/>
            <p:cNvSpPr txBox="1"/>
            <p:nvPr/>
          </p:nvSpPr>
          <p:spPr>
            <a:xfrm>
              <a:off x="395" y="2208"/>
              <a:ext cx="312"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B</a:t>
              </a:r>
            </a:p>
          </p:txBody>
        </p:sp>
        <p:sp>
          <p:nvSpPr>
            <p:cNvPr id="25637" name="Text Box 55"/>
            <p:cNvSpPr txBox="1"/>
            <p:nvPr/>
          </p:nvSpPr>
          <p:spPr>
            <a:xfrm>
              <a:off x="1506" y="586"/>
              <a:ext cx="436" cy="266"/>
            </a:xfrm>
            <a:prstGeom prst="rect">
              <a:avLst/>
            </a:prstGeom>
            <a:noFill/>
            <a:ln w="9525">
              <a:noFill/>
            </a:ln>
          </p:spPr>
          <p:txBody>
            <a:bodyPr anchor="ctr" anchorCtr="0">
              <a:spAutoFit/>
            </a:bodyPr>
            <a:lstStyle/>
            <a:p>
              <a:pPr algn="ctr" eaLnBrk="1" hangingPunct="1"/>
              <a:r>
                <a:rPr lang="en-US" altLang="zh-CN" sz="2000">
                  <a:latin typeface="Times New Roman" panose="02020603050405020304" pitchFamily="18" charset="0"/>
                </a:rPr>
                <a:t>C</a:t>
              </a:r>
              <a:endParaRPr lang="en-US" altLang="zh-CN" sz="2000" b="0">
                <a:latin typeface="Times New Roman" panose="02020603050405020304" pitchFamily="18" charset="0"/>
              </a:endParaRPr>
            </a:p>
          </p:txBody>
        </p:sp>
        <p:sp>
          <p:nvSpPr>
            <p:cNvPr id="25638" name="Text Box 56"/>
            <p:cNvSpPr txBox="1"/>
            <p:nvPr/>
          </p:nvSpPr>
          <p:spPr>
            <a:xfrm>
              <a:off x="1636" y="1114"/>
              <a:ext cx="237" cy="266"/>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E</a:t>
              </a:r>
              <a:endParaRPr lang="en-US" altLang="zh-CN" sz="2000" b="0">
                <a:latin typeface="Times New Roman" panose="02020603050405020304" pitchFamily="18" charset="0"/>
              </a:endParaRPr>
            </a:p>
          </p:txBody>
        </p:sp>
        <p:sp>
          <p:nvSpPr>
            <p:cNvPr id="25639" name="Text Box 57"/>
            <p:cNvSpPr txBox="1"/>
            <p:nvPr/>
          </p:nvSpPr>
          <p:spPr>
            <a:xfrm>
              <a:off x="1204" y="778"/>
              <a:ext cx="237" cy="266"/>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B</a:t>
              </a:r>
              <a:endParaRPr lang="en-US" altLang="zh-CN" sz="2000" b="0">
                <a:latin typeface="Times New Roman" panose="02020603050405020304" pitchFamily="18" charset="0"/>
              </a:endParaRPr>
            </a:p>
          </p:txBody>
        </p:sp>
        <p:sp>
          <p:nvSpPr>
            <p:cNvPr id="25640" name="Text Box 58"/>
            <p:cNvSpPr txBox="1"/>
            <p:nvPr/>
          </p:nvSpPr>
          <p:spPr>
            <a:xfrm>
              <a:off x="1584" y="864"/>
              <a:ext cx="624" cy="225"/>
            </a:xfrm>
            <a:prstGeom prst="rect">
              <a:avLst/>
            </a:prstGeom>
            <a:noFill/>
            <a:ln w="9525">
              <a:noFill/>
            </a:ln>
          </p:spPr>
          <p:txBody>
            <a:bodyPr>
              <a:spAutoFit/>
            </a:bodyPr>
            <a:lstStyle/>
            <a:p>
              <a:pPr eaLnBrk="1" hangingPunct="1">
                <a:spcBef>
                  <a:spcPct val="50000"/>
                </a:spcBef>
              </a:pPr>
              <a:r>
                <a:rPr lang="en-US" altLang="zh-CN" sz="1600">
                  <a:latin typeface="Times New Roman" panose="02020603050405020304" pitchFamily="18" charset="0"/>
                </a:rPr>
                <a:t>3DG100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920"/>
                                        </p:tgtEl>
                                        <p:attrNameLst>
                                          <p:attrName>style.visibility</p:attrName>
                                        </p:attrNameLst>
                                      </p:cBhvr>
                                      <p:to>
                                        <p:strVal val="visible"/>
                                      </p:to>
                                    </p:set>
                                    <p:animEffect transition="in" filter="wipe(left)">
                                      <p:cBhvr>
                                        <p:cTn id="7" dur="500"/>
                                        <p:tgtEl>
                                          <p:spTgt spid="3892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8922"/>
                                        </p:tgtEl>
                                        <p:attrNameLst>
                                          <p:attrName>style.visibility</p:attrName>
                                        </p:attrNameLst>
                                      </p:cBhvr>
                                      <p:to>
                                        <p:strVal val="visible"/>
                                      </p:to>
                                    </p:set>
                                    <p:animEffect transition="in" filter="blinds(horizontal)">
                                      <p:cBhvr>
                                        <p:cTn id="11" dur="500"/>
                                        <p:tgtEl>
                                          <p:spTgt spid="389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921"/>
                                        </p:tgtEl>
                                        <p:attrNameLst>
                                          <p:attrName>style.visibility</p:attrName>
                                        </p:attrNameLst>
                                      </p:cBhvr>
                                      <p:to>
                                        <p:strVal val="visible"/>
                                      </p:to>
                                    </p:set>
                                    <p:animEffect transition="in" filter="wipe(left)">
                                      <p:cBhvr>
                                        <p:cTn id="16" dur="500"/>
                                        <p:tgtEl>
                                          <p:spTgt spid="38921"/>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38923"/>
                                        </p:tgtEl>
                                        <p:attrNameLst>
                                          <p:attrName>style.visibility</p:attrName>
                                        </p:attrNameLst>
                                      </p:cBhvr>
                                      <p:to>
                                        <p:strVal val="visible"/>
                                      </p:to>
                                    </p:set>
                                    <p:animEffect transition="in" filter="blinds(horizontal)">
                                      <p:cBhvr>
                                        <p:cTn id="20" dur="500"/>
                                        <p:tgtEl>
                                          <p:spTgt spid="389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8914"/>
                                        </p:tgtEl>
                                        <p:attrNameLst>
                                          <p:attrName>style.visibility</p:attrName>
                                        </p:attrNameLst>
                                      </p:cBhvr>
                                      <p:to>
                                        <p:strVal val="visible"/>
                                      </p:to>
                                    </p:set>
                                    <p:animEffect transition="in" filter="wipe(left)">
                                      <p:cBhvr>
                                        <p:cTn id="29" dur="500"/>
                                        <p:tgtEl>
                                          <p:spTgt spid="389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915"/>
                                        </p:tgtEl>
                                        <p:attrNameLst>
                                          <p:attrName>style.visibility</p:attrName>
                                        </p:attrNameLst>
                                      </p:cBhvr>
                                      <p:to>
                                        <p:strVal val="visible"/>
                                      </p:to>
                                    </p:set>
                                    <p:animEffect transition="in" filter="wipe(left)">
                                      <p:cBhvr>
                                        <p:cTn id="34"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bldLvl="0" animBg="1"/>
      <p:bldP spid="38922" grpId="0"/>
      <p:bldP spid="38923"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Text Box 2" descr="80%"/>
          <p:cNvSpPr txBox="1"/>
          <p:nvPr/>
        </p:nvSpPr>
        <p:spPr>
          <a:xfrm>
            <a:off x="836295" y="4734560"/>
            <a:ext cx="7673340" cy="1395095"/>
          </a:xfrm>
          <a:prstGeom prst="rect">
            <a:avLst/>
          </a:prstGeom>
          <a:noFill/>
          <a:ln w="9525">
            <a:noFill/>
          </a:ln>
        </p:spPr>
        <p:txBody>
          <a:bodyPr wrap="square" anchor="t" anchorCtr="0">
            <a:noAutofit/>
          </a:bodyPr>
          <a:lstStyle/>
          <a:p>
            <a:pPr>
              <a:spcBef>
                <a:spcPct val="50000"/>
              </a:spcBef>
            </a:pPr>
            <a:r>
              <a:rPr lang="en-US" altLang="zh-CN" b="1" dirty="0">
                <a:sym typeface="+mn-ea"/>
              </a:rPr>
              <a:t>        </a:t>
            </a:r>
            <a:r>
              <a:rPr lang="zh-CN" altLang="en-US" b="1" dirty="0">
                <a:sym typeface="+mn-ea"/>
              </a:rPr>
              <a:t>为了使晶体管具有放大作用，电源 </a:t>
            </a:r>
            <a:r>
              <a:rPr lang="en-US" altLang="zh-CN" b="1" i="1">
                <a:solidFill>
                  <a:srgbClr val="0000FF"/>
                </a:solidFill>
                <a:sym typeface="+mn-ea"/>
              </a:rPr>
              <a:t>E</a:t>
            </a:r>
            <a:r>
              <a:rPr lang="en-US" altLang="zh-CN" b="1" baseline="-25000">
                <a:solidFill>
                  <a:srgbClr val="0000FF"/>
                </a:solidFill>
                <a:sym typeface="+mn-ea"/>
              </a:rPr>
              <a:t>B</a:t>
            </a:r>
            <a:r>
              <a:rPr lang="en-US" altLang="zh-CN" b="1">
                <a:sym typeface="+mn-ea"/>
              </a:rPr>
              <a:t> </a:t>
            </a:r>
            <a:r>
              <a:rPr lang="zh-CN" altLang="en-US" b="1" dirty="0">
                <a:sym typeface="+mn-ea"/>
              </a:rPr>
              <a:t>和 </a:t>
            </a:r>
            <a:r>
              <a:rPr lang="en-US" altLang="zh-CN" b="1" i="1">
                <a:solidFill>
                  <a:srgbClr val="0000FF"/>
                </a:solidFill>
                <a:sym typeface="+mn-ea"/>
              </a:rPr>
              <a:t>E</a:t>
            </a:r>
            <a:r>
              <a:rPr lang="en-US" altLang="zh-CN" b="1" baseline="-25000">
                <a:solidFill>
                  <a:srgbClr val="0000FF"/>
                </a:solidFill>
                <a:sym typeface="+mn-ea"/>
              </a:rPr>
              <a:t>C</a:t>
            </a:r>
            <a:r>
              <a:rPr lang="en-US" altLang="zh-CN" b="1">
                <a:sym typeface="+mn-ea"/>
              </a:rPr>
              <a:t> </a:t>
            </a:r>
            <a:r>
              <a:rPr lang="zh-CN" altLang="en-US" b="1" dirty="0">
                <a:sym typeface="+mn-ea"/>
              </a:rPr>
              <a:t>的极性必须使</a:t>
            </a:r>
            <a:r>
              <a:rPr lang="zh-CN" altLang="en-US" b="1" dirty="0">
                <a:solidFill>
                  <a:srgbClr val="FF0000"/>
                </a:solidFill>
                <a:sym typeface="+mn-ea"/>
              </a:rPr>
              <a:t>发射结上</a:t>
            </a:r>
            <a:r>
              <a:rPr lang="zh-CN" altLang="en-US" b="1" dirty="0">
                <a:solidFill>
                  <a:srgbClr val="FF0000"/>
                </a:solidFill>
                <a:latin typeface="宋体" panose="02010600030101010101" pitchFamily="2" charset="-122"/>
                <a:sym typeface="+mn-ea"/>
              </a:rPr>
              <a:t>加正向电压(正向偏置)，集电结加反向电压(反向偏置)，</a:t>
            </a:r>
            <a:r>
              <a:rPr lang="zh-CN" altLang="en-US" b="1" dirty="0">
                <a:solidFill>
                  <a:schemeClr val="tx1"/>
                </a:solidFill>
                <a:latin typeface="宋体" panose="02010600030101010101" pitchFamily="2" charset="-122"/>
                <a:sym typeface="+mn-ea"/>
              </a:rPr>
              <a:t>通过改变电阻</a:t>
            </a:r>
            <a:r>
              <a:rPr lang="zh-CN" altLang="zh-CN" b="1" i="1" dirty="0">
                <a:sym typeface="+mn-ea"/>
              </a:rPr>
              <a:t>R</a:t>
            </a:r>
            <a:r>
              <a:rPr lang="zh-CN" altLang="zh-CN" b="1" baseline="-25000" dirty="0">
                <a:sym typeface="+mn-ea"/>
              </a:rPr>
              <a:t>B</a:t>
            </a:r>
            <a:r>
              <a:rPr lang="zh-CN" altLang="en-US" b="1" dirty="0">
                <a:solidFill>
                  <a:schemeClr val="tx1"/>
                </a:solidFill>
                <a:latin typeface="宋体" panose="02010600030101010101" pitchFamily="2" charset="-122"/>
                <a:sym typeface="+mn-ea"/>
              </a:rPr>
              <a:t>，测得结果如下。</a:t>
            </a:r>
            <a:endParaRPr lang="zh-CN" altLang="en-US" b="1" dirty="0">
              <a:solidFill>
                <a:srgbClr val="FF0000"/>
              </a:solidFill>
              <a:latin typeface="宋体" panose="02010600030101010101" pitchFamily="2" charset="-122"/>
            </a:endParaRPr>
          </a:p>
          <a:p>
            <a:pPr>
              <a:spcBef>
                <a:spcPct val="50000"/>
              </a:spcBef>
            </a:pPr>
            <a:r>
              <a:rPr lang="zh-CN" altLang="en-US" sz="2800" b="1" dirty="0">
                <a:solidFill>
                  <a:srgbClr val="0000FF"/>
                </a:solidFill>
                <a:latin typeface="微软雅黑" panose="020B0503020204020204" pitchFamily="34" charset="-122"/>
                <a:ea typeface="微软雅黑" panose="020B0503020204020204" pitchFamily="34" charset="-122"/>
              </a:rPr>
              <a:t> </a:t>
            </a:r>
          </a:p>
        </p:txBody>
      </p:sp>
      <p:sp>
        <p:nvSpPr>
          <p:cNvPr id="88068"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69"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0"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1" name="AutoShape 7">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4" name="Text Box 12"/>
          <p:cNvSpPr txBox="1">
            <a:spLocks noChangeArrowheads="1"/>
          </p:cNvSpPr>
          <p:nvPr/>
        </p:nvSpPr>
        <p:spPr bwMode="auto">
          <a:xfrm>
            <a:off x="996158" y="548800"/>
            <a:ext cx="3700145" cy="523240"/>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3.晶体管特性测量实验</a:t>
            </a:r>
          </a:p>
        </p:txBody>
      </p:sp>
      <p:grpSp>
        <p:nvGrpSpPr>
          <p:cNvPr id="8" name="Group 78"/>
          <p:cNvGrpSpPr/>
          <p:nvPr/>
        </p:nvGrpSpPr>
        <p:grpSpPr>
          <a:xfrm>
            <a:off x="4397375" y="4078288"/>
            <a:ext cx="327025" cy="244475"/>
            <a:chOff x="2976" y="2688"/>
            <a:chExt cx="192" cy="144"/>
          </a:xfrm>
        </p:grpSpPr>
        <p:sp>
          <p:nvSpPr>
            <p:cNvPr id="88143" name="Line 79"/>
            <p:cNvSpPr/>
            <p:nvPr/>
          </p:nvSpPr>
          <p:spPr>
            <a:xfrm>
              <a:off x="3072" y="2688"/>
              <a:ext cx="0" cy="144"/>
            </a:xfrm>
            <a:prstGeom prst="line">
              <a:avLst/>
            </a:prstGeom>
            <a:ln w="38100" cap="flat" cmpd="sng">
              <a:solidFill>
                <a:srgbClr val="000000"/>
              </a:solidFill>
              <a:prstDash val="solid"/>
              <a:round/>
              <a:headEnd type="none" w="med" len="med"/>
              <a:tailEnd type="none" w="med" len="med"/>
            </a:ln>
          </p:spPr>
        </p:sp>
        <p:sp>
          <p:nvSpPr>
            <p:cNvPr id="88144" name="Line 80"/>
            <p:cNvSpPr/>
            <p:nvPr/>
          </p:nvSpPr>
          <p:spPr>
            <a:xfrm>
              <a:off x="2976" y="2832"/>
              <a:ext cx="192" cy="0"/>
            </a:xfrm>
            <a:prstGeom prst="line">
              <a:avLst/>
            </a:prstGeom>
            <a:ln w="38100" cap="flat" cmpd="sng">
              <a:solidFill>
                <a:srgbClr val="000000"/>
              </a:solidFill>
              <a:prstDash val="solid"/>
              <a:round/>
              <a:headEnd type="none" w="med" len="med"/>
              <a:tailEnd type="none" w="med" len="med"/>
            </a:ln>
          </p:spPr>
        </p:sp>
      </p:grpSp>
      <p:grpSp>
        <p:nvGrpSpPr>
          <p:cNvPr id="25604" name="Group 4"/>
          <p:cNvGrpSpPr/>
          <p:nvPr/>
        </p:nvGrpSpPr>
        <p:grpSpPr>
          <a:xfrm>
            <a:off x="2106930" y="836930"/>
            <a:ext cx="5076825" cy="3702685"/>
            <a:chOff x="0" y="0"/>
            <a:chExt cx="3256" cy="2474"/>
          </a:xfrm>
        </p:grpSpPr>
        <p:sp>
          <p:nvSpPr>
            <p:cNvPr id="25608" name="Line 5"/>
            <p:cNvSpPr/>
            <p:nvPr/>
          </p:nvSpPr>
          <p:spPr>
            <a:xfrm>
              <a:off x="864" y="1008"/>
              <a:ext cx="0" cy="1152"/>
            </a:xfrm>
            <a:prstGeom prst="line">
              <a:avLst/>
            </a:prstGeom>
            <a:ln w="38100" cap="flat" cmpd="sng">
              <a:solidFill>
                <a:schemeClr val="tx1"/>
              </a:solidFill>
              <a:prstDash val="solid"/>
              <a:headEnd type="none" w="med" len="med"/>
              <a:tailEnd type="none" w="med" len="med"/>
            </a:ln>
          </p:spPr>
        </p:sp>
        <p:sp>
          <p:nvSpPr>
            <p:cNvPr id="25609" name="未知"/>
            <p:cNvSpPr/>
            <p:nvPr/>
          </p:nvSpPr>
          <p:spPr>
            <a:xfrm>
              <a:off x="48" y="1008"/>
              <a:ext cx="2784" cy="1152"/>
            </a:xfrm>
            <a:custGeom>
              <a:avLst/>
              <a:gdLst>
                <a:gd name="txL" fmla="*/ 0 w 2784"/>
                <a:gd name="txT" fmla="*/ 0 h 1152"/>
                <a:gd name="txR" fmla="*/ 2784 w 2784"/>
                <a:gd name="txB" fmla="*/ 1152 h 1152"/>
              </a:gdLst>
              <a:ahLst/>
              <a:cxnLst>
                <a:cxn ang="0">
                  <a:pos x="1392" y="0"/>
                </a:cxn>
                <a:cxn ang="0">
                  <a:pos x="0" y="0"/>
                </a:cxn>
                <a:cxn ang="0">
                  <a:pos x="0" y="1152"/>
                </a:cxn>
                <a:cxn ang="0">
                  <a:pos x="2784" y="1152"/>
                </a:cxn>
                <a:cxn ang="0">
                  <a:pos x="2784" y="240"/>
                </a:cxn>
              </a:cxnLst>
              <a:rect l="txL" t="txT" r="txR" b="txB"/>
              <a:pathLst>
                <a:path w="2784" h="1152">
                  <a:moveTo>
                    <a:pt x="1392" y="0"/>
                  </a:moveTo>
                  <a:lnTo>
                    <a:pt x="0" y="0"/>
                  </a:lnTo>
                  <a:lnTo>
                    <a:pt x="0" y="1152"/>
                  </a:lnTo>
                  <a:lnTo>
                    <a:pt x="2784" y="1152"/>
                  </a:lnTo>
                  <a:lnTo>
                    <a:pt x="2784" y="24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5610" name="Line 7"/>
            <p:cNvSpPr/>
            <p:nvPr/>
          </p:nvSpPr>
          <p:spPr>
            <a:xfrm>
              <a:off x="2187" y="528"/>
              <a:ext cx="0" cy="1632"/>
            </a:xfrm>
            <a:prstGeom prst="line">
              <a:avLst/>
            </a:prstGeom>
            <a:ln w="38100" cap="flat" cmpd="sng">
              <a:solidFill>
                <a:schemeClr val="tx1"/>
              </a:solidFill>
              <a:prstDash val="solid"/>
              <a:headEnd type="none" w="med" len="med"/>
              <a:tailEnd type="none" w="med" len="med"/>
            </a:ln>
          </p:spPr>
        </p:sp>
        <p:grpSp>
          <p:nvGrpSpPr>
            <p:cNvPr id="25611" name="Group 8"/>
            <p:cNvGrpSpPr/>
            <p:nvPr/>
          </p:nvGrpSpPr>
          <p:grpSpPr>
            <a:xfrm>
              <a:off x="1440" y="864"/>
              <a:ext cx="240" cy="314"/>
              <a:chOff x="0" y="0"/>
              <a:chExt cx="240" cy="314"/>
            </a:xfrm>
          </p:grpSpPr>
          <p:sp>
            <p:nvSpPr>
              <p:cNvPr id="25659" name="Line 9"/>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25660" name="Line 10"/>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25661" name="Line 11"/>
              <p:cNvSpPr/>
              <p:nvPr/>
            </p:nvSpPr>
            <p:spPr>
              <a:xfrm>
                <a:off x="0" y="170"/>
                <a:ext cx="240" cy="144"/>
              </a:xfrm>
              <a:prstGeom prst="line">
                <a:avLst/>
              </a:prstGeom>
              <a:ln w="38100" cap="flat" cmpd="sng">
                <a:solidFill>
                  <a:schemeClr val="tx1"/>
                </a:solidFill>
                <a:prstDash val="solid"/>
                <a:headEnd type="none" w="med" len="med"/>
                <a:tailEnd type="stealth" w="med" len="lg"/>
              </a:ln>
            </p:spPr>
          </p:sp>
        </p:grpSp>
        <p:grpSp>
          <p:nvGrpSpPr>
            <p:cNvPr id="25612" name="Group 12"/>
            <p:cNvGrpSpPr/>
            <p:nvPr/>
          </p:nvGrpSpPr>
          <p:grpSpPr>
            <a:xfrm rot="5400000" flipV="1">
              <a:off x="2707" y="973"/>
              <a:ext cx="231" cy="288"/>
              <a:chOff x="0" y="0"/>
              <a:chExt cx="231" cy="288"/>
            </a:xfrm>
          </p:grpSpPr>
          <p:grpSp>
            <p:nvGrpSpPr>
              <p:cNvPr id="25653" name="Group 13"/>
              <p:cNvGrpSpPr/>
              <p:nvPr/>
            </p:nvGrpSpPr>
            <p:grpSpPr>
              <a:xfrm>
                <a:off x="0" y="0"/>
                <a:ext cx="78" cy="288"/>
                <a:chOff x="0" y="0"/>
                <a:chExt cx="78" cy="288"/>
              </a:xfrm>
            </p:grpSpPr>
            <p:sp>
              <p:nvSpPr>
                <p:cNvPr id="25657" name="Line 14"/>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58" name="Line 15"/>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nvGrpSpPr>
              <p:cNvPr id="25654" name="Group 16"/>
              <p:cNvGrpSpPr/>
              <p:nvPr/>
            </p:nvGrpSpPr>
            <p:grpSpPr>
              <a:xfrm>
                <a:off x="153" y="0"/>
                <a:ext cx="78" cy="288"/>
                <a:chOff x="0" y="0"/>
                <a:chExt cx="78" cy="288"/>
              </a:xfrm>
            </p:grpSpPr>
            <p:sp>
              <p:nvSpPr>
                <p:cNvPr id="25655" name="Line 17"/>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56" name="Line 18"/>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sp>
          <p:nvSpPr>
            <p:cNvPr id="25613" name="未知"/>
            <p:cNvSpPr/>
            <p:nvPr/>
          </p:nvSpPr>
          <p:spPr>
            <a:xfrm>
              <a:off x="1641" y="528"/>
              <a:ext cx="1191" cy="480"/>
            </a:xfrm>
            <a:custGeom>
              <a:avLst/>
              <a:gdLst>
                <a:gd name="txL" fmla="*/ 0 w 1152"/>
                <a:gd name="txT" fmla="*/ 0 h 480"/>
                <a:gd name="txR" fmla="*/ 1152 w 1152"/>
                <a:gd name="txB" fmla="*/ 480 h 480"/>
              </a:gdLst>
              <a:ahLst/>
              <a:cxnLst>
                <a:cxn ang="0">
                  <a:pos x="0" y="336"/>
                </a:cxn>
                <a:cxn ang="0">
                  <a:pos x="0" y="0"/>
                </a:cxn>
                <a:cxn ang="0">
                  <a:pos x="1407" y="0"/>
                </a:cxn>
                <a:cxn ang="0">
                  <a:pos x="1407" y="480"/>
                </a:cxn>
              </a:cxnLst>
              <a:rect l="txL" t="txT" r="txR" b="txB"/>
              <a:pathLst>
                <a:path w="1152" h="480">
                  <a:moveTo>
                    <a:pt x="0" y="336"/>
                  </a:moveTo>
                  <a:lnTo>
                    <a:pt x="0" y="0"/>
                  </a:lnTo>
                  <a:lnTo>
                    <a:pt x="1152" y="0"/>
                  </a:lnTo>
                  <a:lnTo>
                    <a:pt x="1152" y="48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nvGrpSpPr>
            <p:cNvPr id="25614" name="Group 20"/>
            <p:cNvGrpSpPr/>
            <p:nvPr/>
          </p:nvGrpSpPr>
          <p:grpSpPr>
            <a:xfrm>
              <a:off x="2304" y="384"/>
              <a:ext cx="432" cy="288"/>
              <a:chOff x="0" y="0"/>
              <a:chExt cx="432" cy="288"/>
            </a:xfrm>
          </p:grpSpPr>
          <p:sp>
            <p:nvSpPr>
              <p:cNvPr id="25651" name="Oval 21"/>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52" name="Text Box 22"/>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grpSp>
          <p:nvGrpSpPr>
            <p:cNvPr id="25615" name="Group 23"/>
            <p:cNvGrpSpPr/>
            <p:nvPr/>
          </p:nvGrpSpPr>
          <p:grpSpPr>
            <a:xfrm>
              <a:off x="288" y="864"/>
              <a:ext cx="432" cy="288"/>
              <a:chOff x="0" y="0"/>
              <a:chExt cx="432" cy="288"/>
            </a:xfrm>
          </p:grpSpPr>
          <p:sp>
            <p:nvSpPr>
              <p:cNvPr id="25649" name="Oval 24"/>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50" name="Text Box 25"/>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zh-CN" altLang="en-US" sz="1600" dirty="0">
                    <a:latin typeface="Times New Roman" panose="02020603050405020304" pitchFamily="18" charset="0"/>
                    <a:sym typeface="Symbol" panose="05050102010706020507" pitchFamily="18" charset="2"/>
                  </a:rPr>
                  <a:t></a:t>
                </a:r>
                <a:r>
                  <a:rPr lang="en-US" altLang="zh-CN" sz="1600">
                    <a:latin typeface="Times New Roman" panose="02020603050405020304" pitchFamily="18" charset="0"/>
                  </a:rPr>
                  <a:t>A</a:t>
                </a:r>
              </a:p>
            </p:txBody>
          </p:sp>
        </p:grpSp>
        <p:grpSp>
          <p:nvGrpSpPr>
            <p:cNvPr id="25616" name="Group 26"/>
            <p:cNvGrpSpPr/>
            <p:nvPr/>
          </p:nvGrpSpPr>
          <p:grpSpPr>
            <a:xfrm>
              <a:off x="663" y="1392"/>
              <a:ext cx="432" cy="288"/>
              <a:chOff x="0" y="0"/>
              <a:chExt cx="432" cy="288"/>
            </a:xfrm>
          </p:grpSpPr>
          <p:sp>
            <p:nvSpPr>
              <p:cNvPr id="25647" name="Oval 27"/>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8" name="Text Box 28"/>
              <p:cNvSpPr txBox="1"/>
              <p:nvPr/>
            </p:nvSpPr>
            <p:spPr>
              <a:xfrm>
                <a:off x="0" y="30"/>
                <a:ext cx="432" cy="246"/>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grpSp>
          <p:nvGrpSpPr>
            <p:cNvPr id="25617" name="Group 29"/>
            <p:cNvGrpSpPr/>
            <p:nvPr/>
          </p:nvGrpSpPr>
          <p:grpSpPr>
            <a:xfrm>
              <a:off x="1968" y="1248"/>
              <a:ext cx="432" cy="288"/>
              <a:chOff x="0" y="0"/>
              <a:chExt cx="432" cy="288"/>
            </a:xfrm>
          </p:grpSpPr>
          <p:sp>
            <p:nvSpPr>
              <p:cNvPr id="25645" name="Oval 30"/>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6" name="Text Box 31"/>
              <p:cNvSpPr txBox="1"/>
              <p:nvPr/>
            </p:nvSpPr>
            <p:spPr>
              <a:xfrm>
                <a:off x="0" y="30"/>
                <a:ext cx="432" cy="246"/>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sp>
          <p:nvSpPr>
            <p:cNvPr id="25618" name="Rectangle 32"/>
            <p:cNvSpPr/>
            <p:nvPr/>
          </p:nvSpPr>
          <p:spPr>
            <a:xfrm rot="5400000">
              <a:off x="-96" y="1248"/>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19" name="Rectangle 33"/>
            <p:cNvSpPr/>
            <p:nvPr/>
          </p:nvSpPr>
          <p:spPr>
            <a:xfrm rot="5400000">
              <a:off x="-96" y="1779"/>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20" name="Line 34"/>
            <p:cNvSpPr/>
            <p:nvPr/>
          </p:nvSpPr>
          <p:spPr>
            <a:xfrm>
              <a:off x="1662" y="1170"/>
              <a:ext cx="0" cy="1008"/>
            </a:xfrm>
            <a:prstGeom prst="line">
              <a:avLst/>
            </a:prstGeom>
            <a:ln w="38100" cap="flat" cmpd="sng">
              <a:solidFill>
                <a:schemeClr val="tx1"/>
              </a:solidFill>
              <a:prstDash val="solid"/>
              <a:headEnd type="none" w="med" len="med"/>
              <a:tailEnd type="none" w="med" len="med"/>
            </a:ln>
          </p:spPr>
        </p:sp>
        <p:grpSp>
          <p:nvGrpSpPr>
            <p:cNvPr id="25621" name="Group 35"/>
            <p:cNvGrpSpPr/>
            <p:nvPr/>
          </p:nvGrpSpPr>
          <p:grpSpPr>
            <a:xfrm>
              <a:off x="1437" y="1509"/>
              <a:ext cx="432" cy="288"/>
              <a:chOff x="0" y="0"/>
              <a:chExt cx="432" cy="288"/>
            </a:xfrm>
          </p:grpSpPr>
          <p:sp>
            <p:nvSpPr>
              <p:cNvPr id="25643" name="Oval 36"/>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44" name="Text Box 37"/>
              <p:cNvSpPr txBox="1"/>
              <p:nvPr/>
            </p:nvSpPr>
            <p:spPr>
              <a:xfrm>
                <a:off x="0" y="12"/>
                <a:ext cx="432" cy="225"/>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sp>
          <p:nvSpPr>
            <p:cNvPr id="25622" name="Line 38"/>
            <p:cNvSpPr/>
            <p:nvPr/>
          </p:nvSpPr>
          <p:spPr>
            <a:xfrm flipV="1">
              <a:off x="2736" y="864"/>
              <a:ext cx="240" cy="384"/>
            </a:xfrm>
            <a:prstGeom prst="line">
              <a:avLst/>
            </a:prstGeom>
            <a:ln w="25400" cap="flat" cmpd="sng">
              <a:solidFill>
                <a:schemeClr val="tx1"/>
              </a:solidFill>
              <a:prstDash val="solid"/>
              <a:headEnd type="none" w="med" len="med"/>
              <a:tailEnd type="stealth" w="sm" len="lg"/>
            </a:ln>
          </p:spPr>
        </p:sp>
        <p:sp>
          <p:nvSpPr>
            <p:cNvPr id="25623" name="未知"/>
            <p:cNvSpPr/>
            <p:nvPr/>
          </p:nvSpPr>
          <p:spPr>
            <a:xfrm>
              <a:off x="48" y="1536"/>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38100" cap="flat" cmpd="sng">
              <a:solidFill>
                <a:schemeClr val="tx1">
                  <a:alpha val="100000"/>
                </a:schemeClr>
              </a:solidFill>
              <a:prstDash val="solid"/>
              <a:round/>
              <a:headEnd type="none" w="med" len="med"/>
              <a:tailEnd type="stealth" w="sm" len="lg"/>
            </a:ln>
          </p:spPr>
          <p:txBody>
            <a:bodyPr/>
            <a:lstStyle/>
            <a:p>
              <a:endParaRPr lang="zh-CN" altLang="en-US"/>
            </a:p>
          </p:txBody>
        </p:sp>
        <p:sp>
          <p:nvSpPr>
            <p:cNvPr id="25624" name="Line 40"/>
            <p:cNvSpPr/>
            <p:nvPr/>
          </p:nvSpPr>
          <p:spPr>
            <a:xfrm>
              <a:off x="336" y="816"/>
              <a:ext cx="336" cy="0"/>
            </a:xfrm>
            <a:prstGeom prst="line">
              <a:avLst/>
            </a:prstGeom>
            <a:ln w="25400" cap="flat" cmpd="sng">
              <a:solidFill>
                <a:schemeClr val="tx1"/>
              </a:solidFill>
              <a:prstDash val="solid"/>
              <a:headEnd type="none" w="med" len="med"/>
              <a:tailEnd type="stealth" w="sm" len="lg"/>
            </a:ln>
          </p:spPr>
        </p:sp>
        <p:sp>
          <p:nvSpPr>
            <p:cNvPr id="25625" name="Line 41"/>
            <p:cNvSpPr/>
            <p:nvPr/>
          </p:nvSpPr>
          <p:spPr>
            <a:xfrm flipH="1">
              <a:off x="2352" y="288"/>
              <a:ext cx="288" cy="0"/>
            </a:xfrm>
            <a:prstGeom prst="line">
              <a:avLst/>
            </a:prstGeom>
            <a:ln w="25400" cap="flat" cmpd="sng">
              <a:solidFill>
                <a:schemeClr val="tx1"/>
              </a:solidFill>
              <a:prstDash val="solid"/>
              <a:headEnd type="none" w="med" len="med"/>
              <a:tailEnd type="stealth" w="sm" len="lg"/>
            </a:ln>
          </p:spPr>
        </p:sp>
        <p:sp>
          <p:nvSpPr>
            <p:cNvPr id="25626" name="Line 42"/>
            <p:cNvSpPr/>
            <p:nvPr/>
          </p:nvSpPr>
          <p:spPr>
            <a:xfrm>
              <a:off x="1842" y="1488"/>
              <a:ext cx="0" cy="336"/>
            </a:xfrm>
            <a:prstGeom prst="line">
              <a:avLst/>
            </a:prstGeom>
            <a:ln w="25400" cap="flat" cmpd="sng">
              <a:solidFill>
                <a:schemeClr val="tx1"/>
              </a:solidFill>
              <a:prstDash val="solid"/>
              <a:headEnd type="none" w="med" len="med"/>
              <a:tailEnd type="stealth" w="sm" len="lg"/>
            </a:ln>
          </p:spPr>
        </p:sp>
        <p:sp>
          <p:nvSpPr>
            <p:cNvPr id="25627" name="Text Box 43"/>
            <p:cNvSpPr txBox="1"/>
            <p:nvPr/>
          </p:nvSpPr>
          <p:spPr>
            <a:xfrm>
              <a:off x="2406" y="0"/>
              <a:ext cx="271"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C</a:t>
              </a:r>
            </a:p>
          </p:txBody>
        </p:sp>
        <p:sp>
          <p:nvSpPr>
            <p:cNvPr id="25628" name="Text Box 44"/>
            <p:cNvSpPr txBox="1"/>
            <p:nvPr/>
          </p:nvSpPr>
          <p:spPr>
            <a:xfrm>
              <a:off x="2937" y="1008"/>
              <a:ext cx="319"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C</a:t>
              </a:r>
            </a:p>
          </p:txBody>
        </p:sp>
        <p:sp>
          <p:nvSpPr>
            <p:cNvPr id="25629" name="Text Box 45"/>
            <p:cNvSpPr txBox="1"/>
            <p:nvPr/>
          </p:nvSpPr>
          <p:spPr>
            <a:xfrm>
              <a:off x="384" y="528"/>
              <a:ext cx="336" cy="513"/>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5630" name="Text Box 46"/>
            <p:cNvSpPr txBox="1"/>
            <p:nvPr/>
          </p:nvSpPr>
          <p:spPr>
            <a:xfrm>
              <a:off x="1722" y="1488"/>
              <a:ext cx="474" cy="431"/>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E</a:t>
              </a:r>
              <a:endParaRPr lang="en-US" altLang="zh-CN" sz="2000" b="0">
                <a:latin typeface="Times New Roman" panose="02020603050405020304" pitchFamily="18" charset="0"/>
              </a:endParaRPr>
            </a:p>
            <a:p>
              <a:pPr algn="ctr" eaLnBrk="1" hangingPunct="1"/>
              <a:endParaRPr lang="zh-CN" altLang="en-US" sz="1600" dirty="0">
                <a:latin typeface="Times New Roman" panose="02020603050405020304" pitchFamily="18" charset="0"/>
              </a:endParaRPr>
            </a:p>
          </p:txBody>
        </p:sp>
        <p:sp>
          <p:nvSpPr>
            <p:cNvPr id="25631" name="Text Box 47"/>
            <p:cNvSpPr txBox="1"/>
            <p:nvPr/>
          </p:nvSpPr>
          <p:spPr>
            <a:xfrm>
              <a:off x="90" y="1260"/>
              <a:ext cx="336" cy="513"/>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R</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5632" name="Text Box 48"/>
            <p:cNvSpPr txBox="1"/>
            <p:nvPr/>
          </p:nvSpPr>
          <p:spPr>
            <a:xfrm>
              <a:off x="960" y="1223"/>
              <a:ext cx="480" cy="606"/>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BE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sp>
          <p:nvSpPr>
            <p:cNvPr id="25633" name="Text Box 49"/>
            <p:cNvSpPr txBox="1"/>
            <p:nvPr/>
          </p:nvSpPr>
          <p:spPr>
            <a:xfrm>
              <a:off x="2256" y="1079"/>
              <a:ext cx="480" cy="606"/>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CE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grpSp>
          <p:nvGrpSpPr>
            <p:cNvPr id="25634" name="Group 50"/>
            <p:cNvGrpSpPr/>
            <p:nvPr/>
          </p:nvGrpSpPr>
          <p:grpSpPr>
            <a:xfrm>
              <a:off x="432" y="2007"/>
              <a:ext cx="78" cy="288"/>
              <a:chOff x="0" y="0"/>
              <a:chExt cx="78" cy="288"/>
            </a:xfrm>
          </p:grpSpPr>
          <p:sp>
            <p:nvSpPr>
              <p:cNvPr id="25641" name="Line 51"/>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5642" name="Line 52"/>
              <p:cNvSpPr/>
              <p:nvPr/>
            </p:nvSpPr>
            <p:spPr>
              <a:xfrm>
                <a:off x="78" y="96"/>
                <a:ext cx="0" cy="118"/>
              </a:xfrm>
              <a:prstGeom prst="line">
                <a:avLst/>
              </a:prstGeom>
              <a:ln w="38100" cap="flat" cmpd="sng">
                <a:solidFill>
                  <a:schemeClr val="tx1"/>
                </a:solidFill>
                <a:prstDash val="solid"/>
                <a:headEnd type="none" w="med" len="med"/>
                <a:tailEnd type="none" w="med" len="med"/>
              </a:ln>
            </p:spPr>
          </p:sp>
        </p:grpSp>
        <p:sp>
          <p:nvSpPr>
            <p:cNvPr id="25635" name="Rectangle 53"/>
            <p:cNvSpPr/>
            <p:nvPr/>
          </p:nvSpPr>
          <p:spPr>
            <a:xfrm>
              <a:off x="441" y="2112"/>
              <a:ext cx="66" cy="96"/>
            </a:xfrm>
            <a:prstGeom prst="rect">
              <a:avLst/>
            </a:prstGeom>
            <a:solidFill>
              <a:schemeClr val="bg1"/>
            </a:solidFill>
            <a:ln w="9525">
              <a:noFill/>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5636" name="Text Box 54"/>
            <p:cNvSpPr txBox="1"/>
            <p:nvPr/>
          </p:nvSpPr>
          <p:spPr>
            <a:xfrm>
              <a:off x="395" y="2208"/>
              <a:ext cx="312" cy="266"/>
            </a:xfrm>
            <a:prstGeom prst="rect">
              <a:avLst/>
            </a:prstGeom>
            <a:noFill/>
            <a:ln w="9525">
              <a:noFill/>
            </a:ln>
          </p:spPr>
          <p:txBody>
            <a:bodyPr wrap="squar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B</a:t>
              </a:r>
            </a:p>
          </p:txBody>
        </p:sp>
        <p:sp>
          <p:nvSpPr>
            <p:cNvPr id="25637" name="Text Box 55"/>
            <p:cNvSpPr txBox="1"/>
            <p:nvPr/>
          </p:nvSpPr>
          <p:spPr>
            <a:xfrm>
              <a:off x="1506" y="586"/>
              <a:ext cx="436" cy="266"/>
            </a:xfrm>
            <a:prstGeom prst="rect">
              <a:avLst/>
            </a:prstGeom>
            <a:noFill/>
            <a:ln w="9525">
              <a:noFill/>
            </a:ln>
          </p:spPr>
          <p:txBody>
            <a:bodyPr anchor="ctr" anchorCtr="0">
              <a:spAutoFit/>
            </a:bodyPr>
            <a:lstStyle/>
            <a:p>
              <a:pPr algn="ctr" eaLnBrk="1" hangingPunct="1"/>
              <a:r>
                <a:rPr lang="en-US" altLang="zh-CN" sz="2000">
                  <a:latin typeface="Times New Roman" panose="02020603050405020304" pitchFamily="18" charset="0"/>
                </a:rPr>
                <a:t>C</a:t>
              </a:r>
              <a:endParaRPr lang="en-US" altLang="zh-CN" sz="2000" b="0">
                <a:latin typeface="Times New Roman" panose="02020603050405020304" pitchFamily="18" charset="0"/>
              </a:endParaRPr>
            </a:p>
          </p:txBody>
        </p:sp>
        <p:sp>
          <p:nvSpPr>
            <p:cNvPr id="25638" name="Text Box 56"/>
            <p:cNvSpPr txBox="1"/>
            <p:nvPr/>
          </p:nvSpPr>
          <p:spPr>
            <a:xfrm>
              <a:off x="1636" y="1114"/>
              <a:ext cx="237" cy="266"/>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E</a:t>
              </a:r>
              <a:endParaRPr lang="en-US" altLang="zh-CN" sz="2000" b="0">
                <a:latin typeface="Times New Roman" panose="02020603050405020304" pitchFamily="18" charset="0"/>
              </a:endParaRPr>
            </a:p>
          </p:txBody>
        </p:sp>
        <p:sp>
          <p:nvSpPr>
            <p:cNvPr id="25639" name="Text Box 57"/>
            <p:cNvSpPr txBox="1"/>
            <p:nvPr/>
          </p:nvSpPr>
          <p:spPr>
            <a:xfrm>
              <a:off x="1204" y="778"/>
              <a:ext cx="237" cy="266"/>
            </a:xfrm>
            <a:prstGeom prst="rect">
              <a:avLst/>
            </a:prstGeom>
            <a:noFill/>
            <a:ln w="9525">
              <a:noFill/>
            </a:ln>
          </p:spPr>
          <p:txBody>
            <a:bodyPr wrap="square" anchor="ctr" anchorCtr="0">
              <a:spAutoFit/>
            </a:bodyPr>
            <a:lstStyle/>
            <a:p>
              <a:pPr algn="ctr" eaLnBrk="1" hangingPunct="1"/>
              <a:r>
                <a:rPr lang="en-US" altLang="zh-CN" sz="2000">
                  <a:latin typeface="Times New Roman" panose="02020603050405020304" pitchFamily="18" charset="0"/>
                </a:rPr>
                <a:t>B</a:t>
              </a:r>
              <a:endParaRPr lang="en-US" altLang="zh-CN" sz="2000" b="0">
                <a:latin typeface="Times New Roman" panose="02020603050405020304" pitchFamily="18" charset="0"/>
              </a:endParaRPr>
            </a:p>
          </p:txBody>
        </p:sp>
        <p:sp>
          <p:nvSpPr>
            <p:cNvPr id="25640" name="Text Box 58"/>
            <p:cNvSpPr txBox="1"/>
            <p:nvPr/>
          </p:nvSpPr>
          <p:spPr>
            <a:xfrm>
              <a:off x="1584" y="864"/>
              <a:ext cx="624" cy="225"/>
            </a:xfrm>
            <a:prstGeom prst="rect">
              <a:avLst/>
            </a:prstGeom>
            <a:noFill/>
            <a:ln w="9525">
              <a:noFill/>
            </a:ln>
          </p:spPr>
          <p:txBody>
            <a:bodyPr>
              <a:spAutoFit/>
            </a:bodyPr>
            <a:lstStyle/>
            <a:p>
              <a:pPr eaLnBrk="1" hangingPunct="1">
                <a:spcBef>
                  <a:spcPct val="50000"/>
                </a:spcBef>
              </a:pPr>
              <a:r>
                <a:rPr lang="en-US" altLang="zh-CN" sz="1600">
                  <a:latin typeface="Times New Roman" panose="02020603050405020304" pitchFamily="18" charset="0"/>
                </a:rPr>
                <a:t>3DG100</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8914"/>
                                        </p:tgtEl>
                                        <p:attrNameLst>
                                          <p:attrName>style.visibility</p:attrName>
                                        </p:attrNameLst>
                                      </p:cBhvr>
                                      <p:to>
                                        <p:strVal val="visible"/>
                                      </p:to>
                                    </p:set>
                                    <p:animEffect transition="in" filter="wipe(left)">
                                      <p:cBhvr>
                                        <p:cTn id="11" dur="500"/>
                                        <p:tgtEl>
                                          <p:spTgt spid="389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323850"/>
            <a:ext cx="4495800" cy="6096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9.1.1 </a:t>
            </a:r>
            <a:r>
              <a:rPr kumimoji="1" lang="zh-CN" altLang="en-US"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a:t>
            </a:r>
          </a:p>
        </p:txBody>
      </p:sp>
      <p:sp>
        <p:nvSpPr>
          <p:cNvPr id="8195" name="Rectangle 3"/>
          <p:cNvSpPr>
            <a:spLocks noChangeArrowheads="1"/>
          </p:cNvSpPr>
          <p:nvPr/>
        </p:nvSpPr>
        <p:spPr bwMode="auto">
          <a:xfrm>
            <a:off x="304800" y="1088708"/>
            <a:ext cx="8305800" cy="103886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半导体材料的独特性能是由其内部的</a:t>
            </a: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导电机理</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所决定的。</a:t>
            </a:r>
          </a:p>
        </p:txBody>
      </p:sp>
      <p:sp>
        <p:nvSpPr>
          <p:cNvPr id="8196" name="Text Box 4"/>
          <p:cNvSpPr txBox="1">
            <a:spLocks noChangeArrowheads="1"/>
          </p:cNvSpPr>
          <p:nvPr/>
        </p:nvSpPr>
        <p:spPr bwMode="auto">
          <a:xfrm>
            <a:off x="474980" y="3364865"/>
            <a:ext cx="3228975" cy="2497455"/>
          </a:xfrm>
          <a:prstGeom prst="rect">
            <a:avLst/>
          </a:prstGeom>
          <a:noFill/>
          <a:ln w="38100">
            <a:noFill/>
            <a:prstDash val="dash"/>
            <a:miter lim="800000"/>
            <a:headEnd type="none" w="sm" len="sm"/>
            <a:tailEnd type="none" w="sm" len="sm"/>
          </a:ln>
          <a:effectLst/>
        </p:spPr>
        <p:txBody>
          <a:bodyPr>
            <a:noAutofit/>
          </a:bodyPr>
          <a:lstStyle/>
          <a:p>
            <a:pPr marR="0" defTabSz="914400">
              <a:spcBef>
                <a:spcPct val="50000"/>
              </a:spcBef>
              <a:buClrTx/>
              <a:buSzTx/>
              <a:buFontTx/>
              <a:defRPr/>
            </a:pPr>
            <a:r>
              <a:rPr kumimoji="1" lang="en-US" altLang="zh-CN" b="1" kern="1200" cap="none" spc="0" normalizeH="0" baseline="0" noProof="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b="1" kern="1200" cap="none" spc="0" normalizeH="0" baseline="0" noProof="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天然的硅和锗是不能制作成半导体器件的。它们必须经过高度提纯，形成晶格结构完全对称的</a:t>
            </a:r>
            <a:r>
              <a:rPr kumimoji="1" lang="zh-CN" altLang="en-US" b="1" kern="1200" cap="none" spc="0" normalizeH="0" baseline="0" noProof="0">
                <a:solidFill>
                  <a:srgbClr val="C0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本征半导体</a:t>
            </a:r>
            <a:r>
              <a:rPr kumimoji="1" lang="zh-CN" altLang="en-US" b="1" kern="1200" cap="none" spc="0" normalizeH="0" baseline="0" noProof="0">
                <a:solidFill>
                  <a:schemeClr val="tx1"/>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p>
        </p:txBody>
      </p:sp>
      <p:sp>
        <p:nvSpPr>
          <p:cNvPr id="12360" name="AutoShape 7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61" name="AutoShape 7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62" name="AutoShape 7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 name="Rectangle 3"/>
          <p:cNvSpPr>
            <a:spLocks noChangeArrowheads="1"/>
          </p:cNvSpPr>
          <p:nvPr/>
        </p:nvSpPr>
        <p:spPr bwMode="auto">
          <a:xfrm>
            <a:off x="304800" y="2021523"/>
            <a:ext cx="8305800" cy="103886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目前用的最多的半导体是</a:t>
            </a: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锗</a:t>
            </a:r>
            <a:r>
              <a:rPr kumimoji="1" lang="en-US" altLang="zh-CN"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Ge</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和</a:t>
            </a:r>
            <a:r>
              <a:rPr kumimoji="1" lang="zh-CN" altLang="en-US"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硅</a:t>
            </a:r>
            <a:r>
              <a:rPr kumimoji="1" lang="en-US" altLang="zh-CN" sz="28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Si</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，它们的共同特征是四价元素，即每个原子最外层电子数为</a:t>
            </a: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4</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个。</a:t>
            </a:r>
          </a:p>
        </p:txBody>
      </p:sp>
      <p:pic>
        <p:nvPicPr>
          <p:cNvPr id="5" name="图片 4"/>
          <p:cNvPicPr/>
          <p:nvPr/>
        </p:nvPicPr>
        <p:blipFill>
          <a:blip r:embed="rId4"/>
          <a:stretch>
            <a:fillRect/>
          </a:stretch>
        </p:blipFill>
        <p:spPr>
          <a:xfrm>
            <a:off x="6372225" y="3519170"/>
            <a:ext cx="1937385" cy="1863090"/>
          </a:xfrm>
          <a:prstGeom prst="rect">
            <a:avLst/>
          </a:prstGeom>
        </p:spPr>
      </p:pic>
      <p:pic>
        <p:nvPicPr>
          <p:cNvPr id="7" name="图片 6"/>
          <p:cNvPicPr/>
          <p:nvPr/>
        </p:nvPicPr>
        <p:blipFill>
          <a:blip r:embed="rId5"/>
          <a:stretch>
            <a:fillRect/>
          </a:stretch>
        </p:blipFill>
        <p:spPr>
          <a:xfrm>
            <a:off x="3851910" y="3294380"/>
            <a:ext cx="2304415" cy="2129790"/>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par>
                          <p:cTn id="8" fill="hold">
                            <p:stCondLst>
                              <p:cond delay="500"/>
                            </p:stCondLst>
                            <p:childTnLst>
                              <p:par>
                                <p:cTn id="9" presetID="4" presetClass="entr" presetSubtype="32" fill="hold" grpId="0" nodeType="afterEffect">
                                  <p:stCondLst>
                                    <p:cond delay="0"/>
                                  </p:stCondLst>
                                  <p:childTnLst>
                                    <p:set>
                                      <p:cBhvr>
                                        <p:cTn id="10" dur="1" fill="hold">
                                          <p:stCondLst>
                                            <p:cond delay="0"/>
                                          </p:stCondLst>
                                        </p:cTn>
                                        <p:tgtEl>
                                          <p:spTgt spid="8196"/>
                                        </p:tgtEl>
                                        <p:attrNameLst>
                                          <p:attrName>style.visibility</p:attrName>
                                        </p:attrNameLst>
                                      </p:cBhvr>
                                      <p:to>
                                        <p:strVal val="visible"/>
                                      </p:to>
                                    </p:set>
                                    <p:animEffect transition="in" filter="box(out)">
                                      <p:cBhvr>
                                        <p:cTn id="11" dur="500"/>
                                        <p:tgtEl>
                                          <p:spTgt spid="8196"/>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p:bldP spid="8196" grpId="0" bldLvl="0" animBg="1"/>
      <p:bldP spid="3"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8068"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69"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0"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1" name="AutoShape 7">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4" name="Text Box 12"/>
          <p:cNvSpPr txBox="1">
            <a:spLocks noChangeArrowheads="1"/>
          </p:cNvSpPr>
          <p:nvPr/>
        </p:nvSpPr>
        <p:spPr bwMode="auto">
          <a:xfrm>
            <a:off x="251303" y="54135"/>
            <a:ext cx="3700145" cy="523240"/>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3.晶体管特性测量实验</a:t>
            </a:r>
          </a:p>
        </p:txBody>
      </p:sp>
      <p:grpSp>
        <p:nvGrpSpPr>
          <p:cNvPr id="8" name="Group 78"/>
          <p:cNvGrpSpPr/>
          <p:nvPr/>
        </p:nvGrpSpPr>
        <p:grpSpPr>
          <a:xfrm>
            <a:off x="2890520" y="3454718"/>
            <a:ext cx="327025" cy="244475"/>
            <a:chOff x="2976" y="2688"/>
            <a:chExt cx="192" cy="144"/>
          </a:xfrm>
        </p:grpSpPr>
        <p:sp>
          <p:nvSpPr>
            <p:cNvPr id="88143" name="Line 79"/>
            <p:cNvSpPr/>
            <p:nvPr/>
          </p:nvSpPr>
          <p:spPr>
            <a:xfrm>
              <a:off x="3072" y="2688"/>
              <a:ext cx="0" cy="144"/>
            </a:xfrm>
            <a:prstGeom prst="line">
              <a:avLst/>
            </a:prstGeom>
            <a:ln w="38100" cap="flat" cmpd="sng">
              <a:solidFill>
                <a:srgbClr val="000000"/>
              </a:solidFill>
              <a:prstDash val="solid"/>
              <a:round/>
              <a:headEnd type="none" w="med" len="med"/>
              <a:tailEnd type="none" w="med" len="med"/>
            </a:ln>
          </p:spPr>
        </p:sp>
        <p:sp>
          <p:nvSpPr>
            <p:cNvPr id="88144" name="Line 80"/>
            <p:cNvSpPr/>
            <p:nvPr/>
          </p:nvSpPr>
          <p:spPr>
            <a:xfrm>
              <a:off x="2976" y="2832"/>
              <a:ext cx="192" cy="0"/>
            </a:xfrm>
            <a:prstGeom prst="line">
              <a:avLst/>
            </a:prstGeom>
            <a:ln w="38100" cap="flat" cmpd="sng">
              <a:solidFill>
                <a:srgbClr val="000000"/>
              </a:solidFill>
              <a:prstDash val="solid"/>
              <a:round/>
              <a:headEnd type="none" w="med" len="med"/>
              <a:tailEnd type="none" w="med" len="med"/>
            </a:ln>
          </p:spPr>
        </p:sp>
      </p:grpSp>
      <p:grpSp>
        <p:nvGrpSpPr>
          <p:cNvPr id="26626" name="Group 2"/>
          <p:cNvGrpSpPr/>
          <p:nvPr/>
        </p:nvGrpSpPr>
        <p:grpSpPr>
          <a:xfrm>
            <a:off x="835025" y="282575"/>
            <a:ext cx="4733925" cy="3624263"/>
            <a:chOff x="0" y="45"/>
            <a:chExt cx="3261" cy="2431"/>
          </a:xfrm>
        </p:grpSpPr>
        <p:sp>
          <p:nvSpPr>
            <p:cNvPr id="26644" name="Line 3"/>
            <p:cNvSpPr/>
            <p:nvPr/>
          </p:nvSpPr>
          <p:spPr>
            <a:xfrm>
              <a:off x="864" y="1008"/>
              <a:ext cx="0" cy="1152"/>
            </a:xfrm>
            <a:prstGeom prst="line">
              <a:avLst/>
            </a:prstGeom>
            <a:ln w="38100" cap="flat" cmpd="sng">
              <a:solidFill>
                <a:schemeClr val="tx1"/>
              </a:solidFill>
              <a:prstDash val="solid"/>
              <a:headEnd type="none" w="med" len="med"/>
              <a:tailEnd type="none" w="med" len="med"/>
            </a:ln>
          </p:spPr>
        </p:sp>
        <p:sp>
          <p:nvSpPr>
            <p:cNvPr id="26645" name="未知"/>
            <p:cNvSpPr/>
            <p:nvPr/>
          </p:nvSpPr>
          <p:spPr>
            <a:xfrm>
              <a:off x="48" y="1008"/>
              <a:ext cx="2784" cy="1152"/>
            </a:xfrm>
            <a:custGeom>
              <a:avLst/>
              <a:gdLst>
                <a:gd name="txL" fmla="*/ 0 w 2784"/>
                <a:gd name="txT" fmla="*/ 0 h 1152"/>
                <a:gd name="txR" fmla="*/ 2784 w 2784"/>
                <a:gd name="txB" fmla="*/ 1152 h 1152"/>
              </a:gdLst>
              <a:ahLst/>
              <a:cxnLst>
                <a:cxn ang="0">
                  <a:pos x="1392" y="0"/>
                </a:cxn>
                <a:cxn ang="0">
                  <a:pos x="0" y="0"/>
                </a:cxn>
                <a:cxn ang="0">
                  <a:pos x="0" y="1152"/>
                </a:cxn>
                <a:cxn ang="0">
                  <a:pos x="2784" y="1152"/>
                </a:cxn>
                <a:cxn ang="0">
                  <a:pos x="2784" y="240"/>
                </a:cxn>
              </a:cxnLst>
              <a:rect l="txL" t="txT" r="txR" b="txB"/>
              <a:pathLst>
                <a:path w="2784" h="1152">
                  <a:moveTo>
                    <a:pt x="1392" y="0"/>
                  </a:moveTo>
                  <a:lnTo>
                    <a:pt x="0" y="0"/>
                  </a:lnTo>
                  <a:lnTo>
                    <a:pt x="0" y="1152"/>
                  </a:lnTo>
                  <a:lnTo>
                    <a:pt x="2784" y="1152"/>
                  </a:lnTo>
                  <a:lnTo>
                    <a:pt x="2784" y="24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26646" name="Line 5"/>
            <p:cNvSpPr/>
            <p:nvPr/>
          </p:nvSpPr>
          <p:spPr>
            <a:xfrm>
              <a:off x="2187" y="528"/>
              <a:ext cx="0" cy="1632"/>
            </a:xfrm>
            <a:prstGeom prst="line">
              <a:avLst/>
            </a:prstGeom>
            <a:ln w="38100" cap="flat" cmpd="sng">
              <a:solidFill>
                <a:schemeClr val="tx1"/>
              </a:solidFill>
              <a:prstDash val="solid"/>
              <a:headEnd type="none" w="med" len="med"/>
              <a:tailEnd type="none" w="med" len="med"/>
            </a:ln>
          </p:spPr>
        </p:sp>
        <p:grpSp>
          <p:nvGrpSpPr>
            <p:cNvPr id="26647" name="Group 6"/>
            <p:cNvGrpSpPr/>
            <p:nvPr/>
          </p:nvGrpSpPr>
          <p:grpSpPr>
            <a:xfrm>
              <a:off x="1440" y="864"/>
              <a:ext cx="240" cy="314"/>
              <a:chOff x="0" y="0"/>
              <a:chExt cx="240" cy="314"/>
            </a:xfrm>
          </p:grpSpPr>
          <p:sp>
            <p:nvSpPr>
              <p:cNvPr id="26695" name="Line 7"/>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26696" name="Line 8"/>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26697" name="Line 9"/>
              <p:cNvSpPr/>
              <p:nvPr/>
            </p:nvSpPr>
            <p:spPr>
              <a:xfrm>
                <a:off x="0" y="170"/>
                <a:ext cx="240" cy="144"/>
              </a:xfrm>
              <a:prstGeom prst="line">
                <a:avLst/>
              </a:prstGeom>
              <a:ln w="38100" cap="flat" cmpd="sng">
                <a:solidFill>
                  <a:schemeClr val="tx1"/>
                </a:solidFill>
                <a:prstDash val="solid"/>
                <a:headEnd type="none" w="med" len="med"/>
                <a:tailEnd type="stealth" w="med" len="lg"/>
              </a:ln>
            </p:spPr>
          </p:sp>
        </p:grpSp>
        <p:grpSp>
          <p:nvGrpSpPr>
            <p:cNvPr id="26648" name="Group 10"/>
            <p:cNvGrpSpPr/>
            <p:nvPr/>
          </p:nvGrpSpPr>
          <p:grpSpPr>
            <a:xfrm rot="5400000" flipV="1">
              <a:off x="2707" y="973"/>
              <a:ext cx="231" cy="288"/>
              <a:chOff x="0" y="0"/>
              <a:chExt cx="231" cy="288"/>
            </a:xfrm>
          </p:grpSpPr>
          <p:grpSp>
            <p:nvGrpSpPr>
              <p:cNvPr id="26689" name="Group 11"/>
              <p:cNvGrpSpPr/>
              <p:nvPr/>
            </p:nvGrpSpPr>
            <p:grpSpPr>
              <a:xfrm>
                <a:off x="0" y="0"/>
                <a:ext cx="78" cy="288"/>
                <a:chOff x="0" y="0"/>
                <a:chExt cx="78" cy="288"/>
              </a:xfrm>
            </p:grpSpPr>
            <p:sp>
              <p:nvSpPr>
                <p:cNvPr id="26693" name="Line 12"/>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6694" name="Line 13"/>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nvGrpSpPr>
              <p:cNvPr id="26690" name="Group 14"/>
              <p:cNvGrpSpPr/>
              <p:nvPr/>
            </p:nvGrpSpPr>
            <p:grpSpPr>
              <a:xfrm>
                <a:off x="153" y="0"/>
                <a:ext cx="78" cy="288"/>
                <a:chOff x="0" y="0"/>
                <a:chExt cx="78" cy="288"/>
              </a:xfrm>
            </p:grpSpPr>
            <p:sp>
              <p:nvSpPr>
                <p:cNvPr id="26691" name="Line 15"/>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6692" name="Line 16"/>
                <p:cNvSpPr/>
                <p:nvPr/>
              </p:nvSpPr>
              <p:spPr>
                <a:xfrm>
                  <a:off x="78" y="96"/>
                  <a:ext cx="0" cy="118"/>
                </a:xfrm>
                <a:prstGeom prst="line">
                  <a:avLst/>
                </a:prstGeom>
                <a:ln w="38100" cap="flat" cmpd="sng">
                  <a:solidFill>
                    <a:schemeClr val="tx1"/>
                  </a:solidFill>
                  <a:prstDash val="solid"/>
                  <a:headEnd type="none" w="med" len="med"/>
                  <a:tailEnd type="none" w="med" len="med"/>
                </a:ln>
              </p:spPr>
            </p:sp>
          </p:grpSp>
        </p:grpSp>
        <p:sp>
          <p:nvSpPr>
            <p:cNvPr id="26649" name="未知"/>
            <p:cNvSpPr/>
            <p:nvPr/>
          </p:nvSpPr>
          <p:spPr>
            <a:xfrm>
              <a:off x="1641" y="528"/>
              <a:ext cx="1191" cy="480"/>
            </a:xfrm>
            <a:custGeom>
              <a:avLst/>
              <a:gdLst>
                <a:gd name="txL" fmla="*/ 0 w 1152"/>
                <a:gd name="txT" fmla="*/ 0 h 480"/>
                <a:gd name="txR" fmla="*/ 1152 w 1152"/>
                <a:gd name="txB" fmla="*/ 480 h 480"/>
              </a:gdLst>
              <a:ahLst/>
              <a:cxnLst>
                <a:cxn ang="0">
                  <a:pos x="0" y="336"/>
                </a:cxn>
                <a:cxn ang="0">
                  <a:pos x="0" y="0"/>
                </a:cxn>
                <a:cxn ang="0">
                  <a:pos x="1407" y="0"/>
                </a:cxn>
                <a:cxn ang="0">
                  <a:pos x="1407" y="480"/>
                </a:cxn>
              </a:cxnLst>
              <a:rect l="txL" t="txT" r="txR" b="txB"/>
              <a:pathLst>
                <a:path w="1152" h="480">
                  <a:moveTo>
                    <a:pt x="0" y="336"/>
                  </a:moveTo>
                  <a:lnTo>
                    <a:pt x="0" y="0"/>
                  </a:lnTo>
                  <a:lnTo>
                    <a:pt x="1152" y="0"/>
                  </a:lnTo>
                  <a:lnTo>
                    <a:pt x="1152" y="480"/>
                  </a:ln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nvGrpSpPr>
            <p:cNvPr id="26650" name="Group 18"/>
            <p:cNvGrpSpPr/>
            <p:nvPr/>
          </p:nvGrpSpPr>
          <p:grpSpPr>
            <a:xfrm>
              <a:off x="2304" y="384"/>
              <a:ext cx="432" cy="288"/>
              <a:chOff x="0" y="0"/>
              <a:chExt cx="432" cy="288"/>
            </a:xfrm>
          </p:grpSpPr>
          <p:sp>
            <p:nvSpPr>
              <p:cNvPr id="26687" name="Oval 19"/>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88" name="Text Box 20"/>
              <p:cNvSpPr txBox="1"/>
              <p:nvPr/>
            </p:nvSpPr>
            <p:spPr>
              <a:xfrm>
                <a:off x="0" y="12"/>
                <a:ext cx="432" cy="231"/>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grpSp>
          <p:nvGrpSpPr>
            <p:cNvPr id="26651" name="Group 21"/>
            <p:cNvGrpSpPr/>
            <p:nvPr/>
          </p:nvGrpSpPr>
          <p:grpSpPr>
            <a:xfrm>
              <a:off x="288" y="864"/>
              <a:ext cx="432" cy="288"/>
              <a:chOff x="0" y="0"/>
              <a:chExt cx="432" cy="288"/>
            </a:xfrm>
          </p:grpSpPr>
          <p:sp>
            <p:nvSpPr>
              <p:cNvPr id="26685" name="Oval 22"/>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86" name="Text Box 23"/>
              <p:cNvSpPr txBox="1"/>
              <p:nvPr/>
            </p:nvSpPr>
            <p:spPr>
              <a:xfrm>
                <a:off x="0" y="12"/>
                <a:ext cx="432" cy="231"/>
              </a:xfrm>
              <a:prstGeom prst="rect">
                <a:avLst/>
              </a:prstGeom>
              <a:noFill/>
              <a:ln w="9525">
                <a:noFill/>
              </a:ln>
            </p:spPr>
            <p:txBody>
              <a:bodyPr>
                <a:spAutoFit/>
              </a:bodyPr>
              <a:lstStyle/>
              <a:p>
                <a:pPr algn="ctr" eaLnBrk="1" hangingPunct="1">
                  <a:spcBef>
                    <a:spcPct val="50000"/>
                  </a:spcBef>
                </a:pPr>
                <a:r>
                  <a:rPr lang="zh-CN" altLang="en-US" sz="1600" dirty="0">
                    <a:latin typeface="Times New Roman" panose="02020603050405020304" pitchFamily="18" charset="0"/>
                    <a:sym typeface="Symbol" panose="05050102010706020507" pitchFamily="18" charset="2"/>
                  </a:rPr>
                  <a:t></a:t>
                </a:r>
                <a:r>
                  <a:rPr lang="en-US" altLang="zh-CN" sz="1600">
                    <a:latin typeface="Times New Roman" panose="02020603050405020304" pitchFamily="18" charset="0"/>
                  </a:rPr>
                  <a:t>A</a:t>
                </a:r>
              </a:p>
            </p:txBody>
          </p:sp>
        </p:grpSp>
        <p:grpSp>
          <p:nvGrpSpPr>
            <p:cNvPr id="26652" name="Group 24"/>
            <p:cNvGrpSpPr/>
            <p:nvPr/>
          </p:nvGrpSpPr>
          <p:grpSpPr>
            <a:xfrm>
              <a:off x="663" y="1392"/>
              <a:ext cx="432" cy="288"/>
              <a:chOff x="0" y="0"/>
              <a:chExt cx="432" cy="288"/>
            </a:xfrm>
          </p:grpSpPr>
          <p:sp>
            <p:nvSpPr>
              <p:cNvPr id="26683" name="Oval 25"/>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84" name="Text Box 26"/>
              <p:cNvSpPr txBox="1"/>
              <p:nvPr/>
            </p:nvSpPr>
            <p:spPr>
              <a:xfrm>
                <a:off x="0" y="30"/>
                <a:ext cx="432" cy="250"/>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grpSp>
          <p:nvGrpSpPr>
            <p:cNvPr id="26653" name="Group 27"/>
            <p:cNvGrpSpPr/>
            <p:nvPr/>
          </p:nvGrpSpPr>
          <p:grpSpPr>
            <a:xfrm>
              <a:off x="1968" y="1248"/>
              <a:ext cx="432" cy="288"/>
              <a:chOff x="0" y="0"/>
              <a:chExt cx="432" cy="288"/>
            </a:xfrm>
          </p:grpSpPr>
          <p:sp>
            <p:nvSpPr>
              <p:cNvPr id="26681" name="Oval 28"/>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82" name="Text Box 29"/>
              <p:cNvSpPr txBox="1"/>
              <p:nvPr/>
            </p:nvSpPr>
            <p:spPr>
              <a:xfrm>
                <a:off x="0" y="30"/>
                <a:ext cx="432" cy="250"/>
              </a:xfrm>
              <a:prstGeom prst="rect">
                <a:avLst/>
              </a:prstGeom>
              <a:noFill/>
              <a:ln w="9525">
                <a:noFill/>
              </a:ln>
            </p:spPr>
            <p:txBody>
              <a:bodyPr>
                <a:spAutoFit/>
              </a:bodyPr>
              <a:lstStyle/>
              <a:p>
                <a:pPr algn="ctr" eaLnBrk="1" hangingPunct="1">
                  <a:spcBef>
                    <a:spcPct val="50000"/>
                  </a:spcBef>
                </a:pPr>
                <a:r>
                  <a:rPr lang="en-US" altLang="zh-CN" sz="1800">
                    <a:latin typeface="Times New Roman" panose="02020603050405020304" pitchFamily="18" charset="0"/>
                    <a:sym typeface="Symbol" panose="05050102010706020507" pitchFamily="18" charset="2"/>
                  </a:rPr>
                  <a:t>V</a:t>
                </a:r>
                <a:endParaRPr lang="en-US" altLang="zh-CN" sz="1800">
                  <a:latin typeface="Times New Roman" panose="02020603050405020304" pitchFamily="18" charset="0"/>
                </a:endParaRPr>
              </a:p>
            </p:txBody>
          </p:sp>
        </p:grpSp>
        <p:sp>
          <p:nvSpPr>
            <p:cNvPr id="26654" name="Rectangle 30"/>
            <p:cNvSpPr/>
            <p:nvPr/>
          </p:nvSpPr>
          <p:spPr>
            <a:xfrm rot="5400000">
              <a:off x="-96" y="1248"/>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55" name="Rectangle 31"/>
            <p:cNvSpPr/>
            <p:nvPr/>
          </p:nvSpPr>
          <p:spPr>
            <a:xfrm rot="5400000">
              <a:off x="-96" y="1779"/>
              <a:ext cx="288" cy="96"/>
            </a:xfrm>
            <a:prstGeom prst="rect">
              <a:avLst/>
            </a:prstGeom>
            <a:solidFill>
              <a:schemeClr val="bg1"/>
            </a:solidFill>
            <a:ln w="38100" cap="flat" cmpd="sng">
              <a:solidFill>
                <a:srgbClr val="000000"/>
              </a:solidFill>
              <a:prstDash val="solid"/>
              <a:miter/>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56" name="Line 32"/>
            <p:cNvSpPr/>
            <p:nvPr/>
          </p:nvSpPr>
          <p:spPr>
            <a:xfrm>
              <a:off x="1662" y="1170"/>
              <a:ext cx="0" cy="1008"/>
            </a:xfrm>
            <a:prstGeom prst="line">
              <a:avLst/>
            </a:prstGeom>
            <a:ln w="38100" cap="flat" cmpd="sng">
              <a:solidFill>
                <a:schemeClr val="tx1"/>
              </a:solidFill>
              <a:prstDash val="solid"/>
              <a:headEnd type="none" w="med" len="med"/>
              <a:tailEnd type="none" w="med" len="med"/>
            </a:ln>
          </p:spPr>
        </p:sp>
        <p:grpSp>
          <p:nvGrpSpPr>
            <p:cNvPr id="26657" name="Group 33"/>
            <p:cNvGrpSpPr/>
            <p:nvPr/>
          </p:nvGrpSpPr>
          <p:grpSpPr>
            <a:xfrm>
              <a:off x="1437" y="1509"/>
              <a:ext cx="432" cy="288"/>
              <a:chOff x="0" y="0"/>
              <a:chExt cx="432" cy="288"/>
            </a:xfrm>
          </p:grpSpPr>
          <p:sp>
            <p:nvSpPr>
              <p:cNvPr id="26679" name="Oval 34"/>
              <p:cNvSpPr/>
              <p:nvPr/>
            </p:nvSpPr>
            <p:spPr>
              <a:xfrm>
                <a:off x="63" y="0"/>
                <a:ext cx="288" cy="288"/>
              </a:xfrm>
              <a:prstGeom prst="ellipse">
                <a:avLst/>
              </a:prstGeom>
              <a:solidFill>
                <a:schemeClr val="bg1"/>
              </a:solidFill>
              <a:ln w="38100" cap="flat" cmpd="sng">
                <a:solidFill>
                  <a:srgbClr val="000000"/>
                </a:solidFill>
                <a:prstDash val="solid"/>
                <a:headEnd type="none" w="med" len="med"/>
                <a:tailEnd type="none" w="med" len="med"/>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80" name="Text Box 35"/>
              <p:cNvSpPr txBox="1"/>
              <p:nvPr/>
            </p:nvSpPr>
            <p:spPr>
              <a:xfrm>
                <a:off x="0" y="12"/>
                <a:ext cx="432" cy="231"/>
              </a:xfrm>
              <a:prstGeom prst="rect">
                <a:avLst/>
              </a:prstGeom>
              <a:noFill/>
              <a:ln w="9525">
                <a:noFill/>
              </a:ln>
            </p:spPr>
            <p:txBody>
              <a:bodyPr>
                <a:spAutoFit/>
              </a:bodyPr>
              <a:lstStyle/>
              <a:p>
                <a:pPr algn="ctr" eaLnBrk="1" hangingPunct="1">
                  <a:spcBef>
                    <a:spcPct val="50000"/>
                  </a:spcBef>
                </a:pPr>
                <a:r>
                  <a:rPr lang="en-US" altLang="zh-CN" sz="1600" err="1">
                    <a:latin typeface="Times New Roman" panose="02020603050405020304" pitchFamily="18" charset="0"/>
                  </a:rPr>
                  <a:t>mA</a:t>
                </a:r>
                <a:endParaRPr lang="en-US" altLang="zh-CN" sz="1600">
                  <a:latin typeface="Times New Roman" panose="02020603050405020304" pitchFamily="18" charset="0"/>
                </a:endParaRPr>
              </a:p>
            </p:txBody>
          </p:sp>
        </p:grpSp>
        <p:sp>
          <p:nvSpPr>
            <p:cNvPr id="26658" name="Line 36"/>
            <p:cNvSpPr/>
            <p:nvPr/>
          </p:nvSpPr>
          <p:spPr>
            <a:xfrm flipV="1">
              <a:off x="2736" y="864"/>
              <a:ext cx="240" cy="384"/>
            </a:xfrm>
            <a:prstGeom prst="line">
              <a:avLst/>
            </a:prstGeom>
            <a:ln w="25400" cap="flat" cmpd="sng">
              <a:solidFill>
                <a:schemeClr val="tx1"/>
              </a:solidFill>
              <a:prstDash val="solid"/>
              <a:headEnd type="none" w="med" len="med"/>
              <a:tailEnd type="stealth" w="sm" len="lg"/>
            </a:ln>
          </p:spPr>
        </p:sp>
        <p:sp>
          <p:nvSpPr>
            <p:cNvPr id="26659" name="未知"/>
            <p:cNvSpPr/>
            <p:nvPr/>
          </p:nvSpPr>
          <p:spPr>
            <a:xfrm>
              <a:off x="48" y="1536"/>
              <a:ext cx="192" cy="288"/>
            </a:xfrm>
            <a:custGeom>
              <a:avLst/>
              <a:gdLst>
                <a:gd name="txL" fmla="*/ 0 w 192"/>
                <a:gd name="txT" fmla="*/ 0 h 288"/>
                <a:gd name="txR" fmla="*/ 192 w 192"/>
                <a:gd name="txB" fmla="*/ 288 h 288"/>
              </a:gdLst>
              <a:ahLst/>
              <a:cxnLst>
                <a:cxn ang="0">
                  <a:pos x="0" y="0"/>
                </a:cxn>
                <a:cxn ang="0">
                  <a:pos x="192" y="0"/>
                </a:cxn>
                <a:cxn ang="0">
                  <a:pos x="192" y="288"/>
                </a:cxn>
                <a:cxn ang="0">
                  <a:pos x="48" y="288"/>
                </a:cxn>
              </a:cxnLst>
              <a:rect l="txL" t="txT" r="txR" b="txB"/>
              <a:pathLst>
                <a:path w="192" h="288">
                  <a:moveTo>
                    <a:pt x="0" y="0"/>
                  </a:moveTo>
                  <a:lnTo>
                    <a:pt x="192" y="0"/>
                  </a:lnTo>
                  <a:lnTo>
                    <a:pt x="192" y="288"/>
                  </a:lnTo>
                  <a:lnTo>
                    <a:pt x="48" y="288"/>
                  </a:lnTo>
                </a:path>
              </a:pathLst>
            </a:custGeom>
            <a:noFill/>
            <a:ln w="38100" cap="flat" cmpd="sng">
              <a:solidFill>
                <a:schemeClr val="tx1">
                  <a:alpha val="100000"/>
                </a:schemeClr>
              </a:solidFill>
              <a:prstDash val="solid"/>
              <a:round/>
              <a:headEnd type="none" w="med" len="med"/>
              <a:tailEnd type="stealth" w="sm" len="lg"/>
            </a:ln>
          </p:spPr>
          <p:txBody>
            <a:bodyPr/>
            <a:lstStyle/>
            <a:p>
              <a:endParaRPr lang="zh-CN" altLang="en-US"/>
            </a:p>
          </p:txBody>
        </p:sp>
        <p:sp>
          <p:nvSpPr>
            <p:cNvPr id="26660" name="Line 38"/>
            <p:cNvSpPr/>
            <p:nvPr/>
          </p:nvSpPr>
          <p:spPr>
            <a:xfrm>
              <a:off x="336" y="816"/>
              <a:ext cx="336" cy="0"/>
            </a:xfrm>
            <a:prstGeom prst="line">
              <a:avLst/>
            </a:prstGeom>
            <a:ln w="25400" cap="flat" cmpd="sng">
              <a:solidFill>
                <a:schemeClr val="tx1"/>
              </a:solidFill>
              <a:prstDash val="solid"/>
              <a:headEnd type="none" w="med" len="med"/>
              <a:tailEnd type="stealth" w="sm" len="lg"/>
            </a:ln>
          </p:spPr>
        </p:sp>
        <p:sp>
          <p:nvSpPr>
            <p:cNvPr id="26661" name="Line 39"/>
            <p:cNvSpPr/>
            <p:nvPr/>
          </p:nvSpPr>
          <p:spPr>
            <a:xfrm flipH="1">
              <a:off x="2388" y="318"/>
              <a:ext cx="288" cy="0"/>
            </a:xfrm>
            <a:prstGeom prst="line">
              <a:avLst/>
            </a:prstGeom>
            <a:ln w="25400" cap="flat" cmpd="sng">
              <a:solidFill>
                <a:schemeClr val="tx1"/>
              </a:solidFill>
              <a:prstDash val="solid"/>
              <a:headEnd type="none" w="med" len="med"/>
              <a:tailEnd type="stealth" w="sm" len="lg"/>
            </a:ln>
          </p:spPr>
        </p:sp>
        <p:sp>
          <p:nvSpPr>
            <p:cNvPr id="26662" name="Line 40"/>
            <p:cNvSpPr/>
            <p:nvPr/>
          </p:nvSpPr>
          <p:spPr>
            <a:xfrm>
              <a:off x="1842" y="1488"/>
              <a:ext cx="0" cy="336"/>
            </a:xfrm>
            <a:prstGeom prst="line">
              <a:avLst/>
            </a:prstGeom>
            <a:ln w="25400" cap="flat" cmpd="sng">
              <a:solidFill>
                <a:schemeClr val="tx1"/>
              </a:solidFill>
              <a:prstDash val="solid"/>
              <a:headEnd type="none" w="med" len="med"/>
              <a:tailEnd type="stealth" w="sm" len="lg"/>
            </a:ln>
          </p:spPr>
        </p:sp>
        <p:sp>
          <p:nvSpPr>
            <p:cNvPr id="26663" name="Text Box 41"/>
            <p:cNvSpPr txBox="1"/>
            <p:nvPr/>
          </p:nvSpPr>
          <p:spPr>
            <a:xfrm>
              <a:off x="2485" y="45"/>
              <a:ext cx="281" cy="268"/>
            </a:xfrm>
            <a:prstGeom prst="rect">
              <a:avLst/>
            </a:prstGeom>
            <a:noFill/>
            <a:ln w="9525">
              <a:noFill/>
            </a:ln>
          </p:spPr>
          <p:txBody>
            <a:bodyPr wrap="none">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C</a:t>
              </a:r>
            </a:p>
          </p:txBody>
        </p:sp>
        <p:sp>
          <p:nvSpPr>
            <p:cNvPr id="26664" name="Text Box 42"/>
            <p:cNvSpPr txBox="1"/>
            <p:nvPr/>
          </p:nvSpPr>
          <p:spPr>
            <a:xfrm>
              <a:off x="2931" y="1008"/>
              <a:ext cx="330" cy="268"/>
            </a:xfrm>
            <a:prstGeom prst="rect">
              <a:avLst/>
            </a:prstGeom>
            <a:noFill/>
            <a:ln w="9525">
              <a:noFill/>
            </a:ln>
          </p:spPr>
          <p:txBody>
            <a:bodyPr wrap="non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C</a:t>
              </a:r>
            </a:p>
          </p:txBody>
        </p:sp>
        <p:sp>
          <p:nvSpPr>
            <p:cNvPr id="26665" name="Text Box 43"/>
            <p:cNvSpPr txBox="1"/>
            <p:nvPr/>
          </p:nvSpPr>
          <p:spPr>
            <a:xfrm>
              <a:off x="384" y="528"/>
              <a:ext cx="336" cy="516"/>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6666" name="Text Box 44"/>
            <p:cNvSpPr txBox="1"/>
            <p:nvPr/>
          </p:nvSpPr>
          <p:spPr>
            <a:xfrm>
              <a:off x="1722" y="1488"/>
              <a:ext cx="474" cy="434"/>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I</a:t>
              </a:r>
              <a:r>
                <a:rPr lang="en-US" altLang="zh-CN" sz="2000" baseline="-25000">
                  <a:latin typeface="Times New Roman" panose="02020603050405020304" pitchFamily="18" charset="0"/>
                </a:rPr>
                <a:t>E</a:t>
              </a:r>
              <a:endParaRPr lang="en-US" altLang="zh-CN" sz="2000" b="0">
                <a:latin typeface="Times New Roman" panose="02020603050405020304" pitchFamily="18" charset="0"/>
              </a:endParaRPr>
            </a:p>
            <a:p>
              <a:pPr algn="ctr" eaLnBrk="1" hangingPunct="1"/>
              <a:endParaRPr lang="zh-CN" altLang="en-US" sz="1600" dirty="0">
                <a:latin typeface="Times New Roman" panose="02020603050405020304" pitchFamily="18" charset="0"/>
              </a:endParaRPr>
            </a:p>
          </p:txBody>
        </p:sp>
        <p:sp>
          <p:nvSpPr>
            <p:cNvPr id="26667" name="Text Box 45"/>
            <p:cNvSpPr txBox="1"/>
            <p:nvPr/>
          </p:nvSpPr>
          <p:spPr>
            <a:xfrm>
              <a:off x="90" y="1260"/>
              <a:ext cx="336" cy="516"/>
            </a:xfrm>
            <a:prstGeom prst="rect">
              <a:avLst/>
            </a:prstGeom>
            <a:noFill/>
            <a:ln w="9525">
              <a:noFill/>
            </a:ln>
          </p:spPr>
          <p:txBody>
            <a:bodyPr>
              <a:spAutoFit/>
            </a:bodyPr>
            <a:lstStyle/>
            <a:p>
              <a:pPr algn="ctr" eaLnBrk="1" hangingPunct="1"/>
              <a:r>
                <a:rPr lang="en-US" altLang="zh-CN" sz="2000" i="1">
                  <a:latin typeface="Times New Roman" panose="02020603050405020304" pitchFamily="18" charset="0"/>
                </a:rPr>
                <a:t>R</a:t>
              </a:r>
              <a:r>
                <a:rPr lang="en-US" altLang="zh-CN" sz="2000" baseline="-25000">
                  <a:latin typeface="Times New Roman" panose="02020603050405020304" pitchFamily="18" charset="0"/>
                </a:rPr>
                <a:t>B</a:t>
              </a:r>
              <a:endParaRPr lang="en-US" altLang="zh-CN" sz="2000" b="0">
                <a:latin typeface="Times New Roman" panose="02020603050405020304" pitchFamily="18" charset="0"/>
              </a:endParaRPr>
            </a:p>
            <a:p>
              <a:pPr algn="ctr" eaLnBrk="1" hangingPunct="1">
                <a:spcBef>
                  <a:spcPct val="50000"/>
                </a:spcBef>
              </a:pPr>
              <a:endParaRPr lang="zh-CN" altLang="en-US" sz="1600" dirty="0">
                <a:latin typeface="Times New Roman" panose="02020603050405020304" pitchFamily="18" charset="0"/>
              </a:endParaRPr>
            </a:p>
          </p:txBody>
        </p:sp>
        <p:sp>
          <p:nvSpPr>
            <p:cNvPr id="26668" name="Text Box 46"/>
            <p:cNvSpPr txBox="1"/>
            <p:nvPr/>
          </p:nvSpPr>
          <p:spPr>
            <a:xfrm>
              <a:off x="960" y="1186"/>
              <a:ext cx="480" cy="681"/>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BE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sp>
          <p:nvSpPr>
            <p:cNvPr id="26669" name="Text Box 47"/>
            <p:cNvSpPr txBox="1"/>
            <p:nvPr/>
          </p:nvSpPr>
          <p:spPr>
            <a:xfrm>
              <a:off x="2256" y="1042"/>
              <a:ext cx="480" cy="681"/>
            </a:xfrm>
            <a:prstGeom prst="rect">
              <a:avLst/>
            </a:prstGeom>
            <a:noFill/>
            <a:ln w="9525">
              <a:noFill/>
            </a:ln>
          </p:spPr>
          <p:txBody>
            <a:bodyPr anchor="ctr" anchorCtr="0">
              <a:spAutoFit/>
            </a:bodyPr>
            <a:lstStyle/>
            <a:p>
              <a:pPr algn="ctr" eaLnBrk="1" hangingPunct="1"/>
              <a:r>
                <a:rPr lang="en-US" altLang="zh-CN" sz="2000" i="1">
                  <a:solidFill>
                    <a:srgbClr val="3333FF"/>
                  </a:solidFill>
                  <a:latin typeface="Times New Roman" panose="02020603050405020304" pitchFamily="18" charset="0"/>
                </a:rPr>
                <a:t>+</a:t>
              </a:r>
            </a:p>
            <a:p>
              <a:pPr algn="ctr" eaLnBrk="1" hangingPunct="1"/>
              <a:r>
                <a:rPr lang="en-US" altLang="zh-CN" sz="2000" i="1">
                  <a:solidFill>
                    <a:srgbClr val="3333FF"/>
                  </a:solidFill>
                  <a:latin typeface="Times New Roman" panose="02020603050405020304" pitchFamily="18" charset="0"/>
                </a:rPr>
                <a:t>U</a:t>
              </a:r>
              <a:r>
                <a:rPr lang="en-US" altLang="zh-CN" sz="2000" baseline="-25000">
                  <a:solidFill>
                    <a:srgbClr val="3333FF"/>
                  </a:solidFill>
                  <a:latin typeface="Times New Roman" panose="02020603050405020304" pitchFamily="18" charset="0"/>
                </a:rPr>
                <a:t>CE</a:t>
              </a:r>
            </a:p>
            <a:p>
              <a:pPr algn="ctr" eaLnBrk="1" hangingPunct="1"/>
              <a:r>
                <a:rPr lang="en-US" altLang="zh-CN" sz="2000" baseline="-25000">
                  <a:solidFill>
                    <a:srgbClr val="3333FF"/>
                  </a:solidFill>
                  <a:latin typeface="Times New Roman" panose="02020603050405020304" pitchFamily="18" charset="0"/>
                  <a:sym typeface="Symbol" panose="05050102010706020507" pitchFamily="18" charset="2"/>
                </a:rPr>
                <a:t></a:t>
              </a:r>
              <a:endParaRPr lang="en-US" altLang="zh-CN" sz="2000" b="0">
                <a:latin typeface="Times New Roman" panose="02020603050405020304" pitchFamily="18" charset="0"/>
              </a:endParaRPr>
            </a:p>
          </p:txBody>
        </p:sp>
        <p:grpSp>
          <p:nvGrpSpPr>
            <p:cNvPr id="26670" name="Group 48"/>
            <p:cNvGrpSpPr/>
            <p:nvPr/>
          </p:nvGrpSpPr>
          <p:grpSpPr>
            <a:xfrm>
              <a:off x="432" y="2007"/>
              <a:ext cx="78" cy="288"/>
              <a:chOff x="0" y="0"/>
              <a:chExt cx="78" cy="288"/>
            </a:xfrm>
          </p:grpSpPr>
          <p:sp>
            <p:nvSpPr>
              <p:cNvPr id="26677" name="Line 49"/>
              <p:cNvSpPr/>
              <p:nvPr/>
            </p:nvSpPr>
            <p:spPr>
              <a:xfrm>
                <a:off x="0" y="0"/>
                <a:ext cx="0" cy="288"/>
              </a:xfrm>
              <a:prstGeom prst="line">
                <a:avLst/>
              </a:prstGeom>
              <a:ln w="25400" cap="flat" cmpd="sng">
                <a:solidFill>
                  <a:schemeClr val="tx1"/>
                </a:solidFill>
                <a:prstDash val="solid"/>
                <a:headEnd type="none" w="med" len="med"/>
                <a:tailEnd type="none" w="med" len="med"/>
              </a:ln>
            </p:spPr>
          </p:sp>
          <p:sp>
            <p:nvSpPr>
              <p:cNvPr id="26678" name="Line 50"/>
              <p:cNvSpPr/>
              <p:nvPr/>
            </p:nvSpPr>
            <p:spPr>
              <a:xfrm>
                <a:off x="78" y="96"/>
                <a:ext cx="0" cy="118"/>
              </a:xfrm>
              <a:prstGeom prst="line">
                <a:avLst/>
              </a:prstGeom>
              <a:ln w="38100" cap="flat" cmpd="sng">
                <a:solidFill>
                  <a:schemeClr val="tx1"/>
                </a:solidFill>
                <a:prstDash val="solid"/>
                <a:headEnd type="none" w="med" len="med"/>
                <a:tailEnd type="none" w="med" len="med"/>
              </a:ln>
            </p:spPr>
          </p:sp>
        </p:grpSp>
        <p:sp>
          <p:nvSpPr>
            <p:cNvPr id="26671" name="Rectangle 51"/>
            <p:cNvSpPr/>
            <p:nvPr/>
          </p:nvSpPr>
          <p:spPr>
            <a:xfrm>
              <a:off x="441" y="2112"/>
              <a:ext cx="66" cy="96"/>
            </a:xfrm>
            <a:prstGeom prst="rect">
              <a:avLst/>
            </a:prstGeom>
            <a:solidFill>
              <a:schemeClr val="bg1"/>
            </a:solidFill>
            <a:ln w="9525">
              <a:noFill/>
            </a:ln>
          </p:spPr>
          <p:txBody>
            <a:bodyPr wrap="none" anchor="ctr" anchorCtr="0"/>
            <a:lstStyle/>
            <a:p>
              <a:pPr algn="ctr" eaLnBrk="1" hangingPunct="1"/>
              <a:endParaRPr lang="zh-CN" altLang="en-US" sz="2000" dirty="0">
                <a:latin typeface="Times New Roman" panose="02020603050405020304" pitchFamily="18" charset="0"/>
              </a:endParaRPr>
            </a:p>
          </p:txBody>
        </p:sp>
        <p:sp>
          <p:nvSpPr>
            <p:cNvPr id="26672" name="Text Box 52"/>
            <p:cNvSpPr txBox="1"/>
            <p:nvPr/>
          </p:nvSpPr>
          <p:spPr>
            <a:xfrm>
              <a:off x="390" y="2208"/>
              <a:ext cx="324" cy="268"/>
            </a:xfrm>
            <a:prstGeom prst="rect">
              <a:avLst/>
            </a:prstGeom>
            <a:noFill/>
            <a:ln w="9525">
              <a:noFill/>
            </a:ln>
          </p:spPr>
          <p:txBody>
            <a:bodyPr wrap="none">
              <a:spAutoFit/>
            </a:bodyPr>
            <a:lstStyle/>
            <a:p>
              <a:pPr algn="ctr" eaLnBrk="1" hangingPunct="1"/>
              <a:r>
                <a:rPr lang="en-US" altLang="zh-CN" sz="2000" i="1">
                  <a:latin typeface="Times New Roman" panose="02020603050405020304" pitchFamily="18" charset="0"/>
                </a:rPr>
                <a:t>E</a:t>
              </a:r>
              <a:r>
                <a:rPr lang="en-US" altLang="zh-CN" sz="2000" baseline="-25000">
                  <a:latin typeface="Times New Roman" panose="02020603050405020304" pitchFamily="18" charset="0"/>
                </a:rPr>
                <a:t>B</a:t>
              </a:r>
            </a:p>
          </p:txBody>
        </p:sp>
        <p:sp>
          <p:nvSpPr>
            <p:cNvPr id="26673" name="Text Box 53"/>
            <p:cNvSpPr txBox="1"/>
            <p:nvPr/>
          </p:nvSpPr>
          <p:spPr>
            <a:xfrm>
              <a:off x="1506" y="586"/>
              <a:ext cx="436" cy="268"/>
            </a:xfrm>
            <a:prstGeom prst="rect">
              <a:avLst/>
            </a:prstGeom>
            <a:noFill/>
            <a:ln w="9525">
              <a:noFill/>
            </a:ln>
          </p:spPr>
          <p:txBody>
            <a:bodyPr anchor="ctr" anchorCtr="0">
              <a:spAutoFit/>
            </a:bodyPr>
            <a:lstStyle/>
            <a:p>
              <a:pPr algn="ctr" eaLnBrk="1" hangingPunct="1"/>
              <a:r>
                <a:rPr lang="en-US" altLang="zh-CN" sz="2000">
                  <a:latin typeface="Times New Roman" panose="02020603050405020304" pitchFamily="18" charset="0"/>
                </a:rPr>
                <a:t>C</a:t>
              </a:r>
              <a:endParaRPr lang="en-US" altLang="zh-CN" sz="2000" b="0">
                <a:latin typeface="Times New Roman" panose="02020603050405020304" pitchFamily="18" charset="0"/>
              </a:endParaRPr>
            </a:p>
          </p:txBody>
        </p:sp>
        <p:sp>
          <p:nvSpPr>
            <p:cNvPr id="26674" name="Text Box 54"/>
            <p:cNvSpPr txBox="1"/>
            <p:nvPr/>
          </p:nvSpPr>
          <p:spPr>
            <a:xfrm>
              <a:off x="1631" y="1114"/>
              <a:ext cx="245" cy="268"/>
            </a:xfrm>
            <a:prstGeom prst="rect">
              <a:avLst/>
            </a:prstGeom>
            <a:noFill/>
            <a:ln w="9525">
              <a:noFill/>
            </a:ln>
          </p:spPr>
          <p:txBody>
            <a:bodyPr wrap="none" anchor="ctr" anchorCtr="0">
              <a:spAutoFit/>
            </a:bodyPr>
            <a:lstStyle/>
            <a:p>
              <a:pPr algn="ctr" eaLnBrk="1" hangingPunct="1"/>
              <a:r>
                <a:rPr lang="en-US" altLang="zh-CN" sz="2000">
                  <a:latin typeface="Times New Roman" panose="02020603050405020304" pitchFamily="18" charset="0"/>
                </a:rPr>
                <a:t>E</a:t>
              </a:r>
              <a:endParaRPr lang="en-US" altLang="zh-CN" sz="2000" b="0">
                <a:latin typeface="Times New Roman" panose="02020603050405020304" pitchFamily="18" charset="0"/>
              </a:endParaRPr>
            </a:p>
          </p:txBody>
        </p:sp>
        <p:sp>
          <p:nvSpPr>
            <p:cNvPr id="26675" name="Text Box 55"/>
            <p:cNvSpPr txBox="1"/>
            <p:nvPr/>
          </p:nvSpPr>
          <p:spPr>
            <a:xfrm>
              <a:off x="1199" y="778"/>
              <a:ext cx="245" cy="268"/>
            </a:xfrm>
            <a:prstGeom prst="rect">
              <a:avLst/>
            </a:prstGeom>
            <a:noFill/>
            <a:ln w="9525">
              <a:noFill/>
            </a:ln>
          </p:spPr>
          <p:txBody>
            <a:bodyPr wrap="none" anchor="ctr" anchorCtr="0">
              <a:spAutoFit/>
            </a:bodyPr>
            <a:lstStyle/>
            <a:p>
              <a:pPr algn="ctr" eaLnBrk="1" hangingPunct="1"/>
              <a:r>
                <a:rPr lang="en-US" altLang="zh-CN" sz="2000">
                  <a:latin typeface="Times New Roman" panose="02020603050405020304" pitchFamily="18" charset="0"/>
                </a:rPr>
                <a:t>B</a:t>
              </a:r>
              <a:endParaRPr lang="en-US" altLang="zh-CN" sz="2000" b="0">
                <a:latin typeface="Times New Roman" panose="02020603050405020304" pitchFamily="18" charset="0"/>
              </a:endParaRPr>
            </a:p>
          </p:txBody>
        </p:sp>
        <p:sp>
          <p:nvSpPr>
            <p:cNvPr id="26676" name="Text Box 56"/>
            <p:cNvSpPr txBox="1"/>
            <p:nvPr/>
          </p:nvSpPr>
          <p:spPr>
            <a:xfrm>
              <a:off x="1584" y="864"/>
              <a:ext cx="624" cy="231"/>
            </a:xfrm>
            <a:prstGeom prst="rect">
              <a:avLst/>
            </a:prstGeom>
            <a:noFill/>
            <a:ln w="9525">
              <a:noFill/>
            </a:ln>
          </p:spPr>
          <p:txBody>
            <a:bodyPr>
              <a:spAutoFit/>
            </a:bodyPr>
            <a:lstStyle/>
            <a:p>
              <a:pPr eaLnBrk="1" hangingPunct="1">
                <a:spcBef>
                  <a:spcPct val="50000"/>
                </a:spcBef>
              </a:pPr>
              <a:r>
                <a:rPr lang="en-US" altLang="zh-CN" sz="1600">
                  <a:latin typeface="Times New Roman" panose="02020603050405020304" pitchFamily="18" charset="0"/>
                </a:rPr>
                <a:t>3DG100</a:t>
              </a:r>
            </a:p>
          </p:txBody>
        </p:sp>
      </p:grpSp>
      <p:sp>
        <p:nvSpPr>
          <p:cNvPr id="26627" name="Text Box 57"/>
          <p:cNvSpPr txBox="1"/>
          <p:nvPr/>
        </p:nvSpPr>
        <p:spPr>
          <a:xfrm>
            <a:off x="1835150" y="3551238"/>
            <a:ext cx="1217613" cy="400050"/>
          </a:xfrm>
          <a:prstGeom prst="rect">
            <a:avLst/>
          </a:prstGeom>
          <a:noFill/>
          <a:ln w="9525">
            <a:noFill/>
          </a:ln>
        </p:spPr>
        <p:txBody>
          <a:bodyPr wrap="none">
            <a:spAutoFit/>
          </a:bodyPr>
          <a:lstStyle/>
          <a:p>
            <a:pPr algn="ctr" eaLnBrk="1" hangingPunct="1"/>
            <a:r>
              <a:rPr lang="zh-CN" altLang="en-US" sz="2000" dirty="0">
                <a:solidFill>
                  <a:srgbClr val="FF3300"/>
                </a:solidFill>
                <a:latin typeface="Times New Roman" panose="02020603050405020304" pitchFamily="18" charset="0"/>
              </a:rPr>
              <a:t>基极电路</a:t>
            </a:r>
          </a:p>
        </p:txBody>
      </p:sp>
      <p:sp>
        <p:nvSpPr>
          <p:cNvPr id="26628" name="Text Box 58"/>
          <p:cNvSpPr txBox="1"/>
          <p:nvPr/>
        </p:nvSpPr>
        <p:spPr>
          <a:xfrm>
            <a:off x="3657600" y="3551238"/>
            <a:ext cx="1474788" cy="400050"/>
          </a:xfrm>
          <a:prstGeom prst="rect">
            <a:avLst/>
          </a:prstGeom>
          <a:noFill/>
          <a:ln w="9525">
            <a:noFill/>
          </a:ln>
        </p:spPr>
        <p:txBody>
          <a:bodyPr wrap="none">
            <a:spAutoFit/>
          </a:bodyPr>
          <a:lstStyle/>
          <a:p>
            <a:pPr algn="ctr" eaLnBrk="1" hangingPunct="1"/>
            <a:r>
              <a:rPr lang="zh-CN" altLang="en-US" sz="2000" dirty="0">
                <a:solidFill>
                  <a:srgbClr val="FF3300"/>
                </a:solidFill>
                <a:latin typeface="Times New Roman" panose="02020603050405020304" pitchFamily="18" charset="0"/>
              </a:rPr>
              <a:t>集电极电路</a:t>
            </a:r>
          </a:p>
        </p:txBody>
      </p:sp>
      <p:graphicFrame>
        <p:nvGraphicFramePr>
          <p:cNvPr id="23626" name="Group 74"/>
          <p:cNvGraphicFramePr>
            <a:graphicFrameLocks noGrp="1"/>
          </p:cNvGraphicFramePr>
          <p:nvPr/>
        </p:nvGraphicFramePr>
        <p:xfrm>
          <a:off x="1077913" y="4510405"/>
          <a:ext cx="6808788" cy="1817118"/>
        </p:xfrm>
        <a:graphic>
          <a:graphicData uri="http://schemas.openxmlformats.org/drawingml/2006/table">
            <a:tbl>
              <a:tblPr/>
              <a:tblGrid>
                <a:gridCol w="1192354">
                  <a:extLst>
                    <a:ext uri="{9D8B030D-6E8A-4147-A177-3AD203B41FA5}">
                      <a16:colId xmlns:a16="http://schemas.microsoft.com/office/drawing/2014/main" val="20000"/>
                    </a:ext>
                  </a:extLst>
                </a:gridCol>
                <a:gridCol w="5616310">
                  <a:extLst>
                    <a:ext uri="{9D8B030D-6E8A-4147-A177-3AD203B41FA5}">
                      <a16:colId xmlns:a16="http://schemas.microsoft.com/office/drawing/2014/main" val="20001"/>
                    </a:ext>
                  </a:extLst>
                </a:gridCol>
              </a:tblGrid>
              <a:tr h="571094">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I</a:t>
                      </a:r>
                      <a:r>
                        <a:rPr kumimoji="0" lang="en-US" altLang="zh-CN" sz="2400" b="1" i="0" u="none" strike="noStrike" cap="none" normalizeH="0" baseline="-25000" dirty="0">
                          <a:ln>
                            <a:noFill/>
                          </a:ln>
                          <a:solidFill>
                            <a:schemeClr val="tx1"/>
                          </a:solidFill>
                          <a:effectLst/>
                          <a:latin typeface="Times New Roman" panose="02020603050405020304" pitchFamily="18" charset="0"/>
                          <a:ea typeface="宋体" panose="02010600030101010101" pitchFamily="2" charset="-122"/>
                        </a:rPr>
                        <a:t>B</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/mA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zh-CN" altLang="en-US"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      </a:t>
                      </a: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0        0.02   0.04   0.06   0.08   0.10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485">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I</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C</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/mA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&lt; 0.001   0.70   1.50   2.30   3.10   3.95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4539">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I</a:t>
                      </a:r>
                      <a:r>
                        <a:rPr kumimoji="0" lang="en-US" altLang="zh-CN" sz="24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E</a:t>
                      </a:r>
                      <a:r>
                        <a:rPr kumimoji="0"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/mA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pPr>
                      <a:r>
                        <a:rPr kumimoji="0" lang="en-US" altLang="zh-CN" sz="24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&lt; 0.001   0.72   1.54   2.36   3.18   4.05</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23625" name="Text Box 73"/>
          <p:cNvSpPr txBox="1"/>
          <p:nvPr/>
        </p:nvSpPr>
        <p:spPr>
          <a:xfrm>
            <a:off x="2575243" y="4059238"/>
            <a:ext cx="3732212" cy="457200"/>
          </a:xfrm>
          <a:prstGeom prst="rect">
            <a:avLst/>
          </a:prstGeom>
          <a:noFill/>
          <a:ln w="9525">
            <a:noFill/>
          </a:ln>
        </p:spPr>
        <p:txBody>
          <a:bodyPr>
            <a:spAutoFit/>
          </a:bodyPr>
          <a:lstStyle/>
          <a:p>
            <a:pPr algn="ctr" eaLnBrk="1" hangingPunct="1">
              <a:spcBef>
                <a:spcPct val="50000"/>
              </a:spcBef>
            </a:pPr>
            <a:r>
              <a:rPr lang="zh-CN" altLang="en-US" dirty="0">
                <a:solidFill>
                  <a:srgbClr val="0000FF"/>
                </a:solidFill>
                <a:latin typeface="Times New Roman" panose="02020603050405020304" pitchFamily="18" charset="0"/>
              </a:rPr>
              <a:t>晶体管电流测量数据</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3625"/>
                                        </p:tgtEl>
                                        <p:attrNameLst>
                                          <p:attrName>style.visibility</p:attrName>
                                        </p:attrNameLst>
                                      </p:cBhvr>
                                      <p:to>
                                        <p:strVal val="visible"/>
                                      </p:to>
                                    </p:set>
                                    <p:anim calcmode="lin" valueType="num">
                                      <p:cBhvr additive="base">
                                        <p:cTn id="12" dur="500" fill="hold"/>
                                        <p:tgtEl>
                                          <p:spTgt spid="23625"/>
                                        </p:tgtEl>
                                        <p:attrNameLst>
                                          <p:attrName>ppt_x</p:attrName>
                                        </p:attrNameLst>
                                      </p:cBhvr>
                                      <p:tavLst>
                                        <p:tav tm="0">
                                          <p:val>
                                            <p:strVal val="#ppt_x"/>
                                          </p:val>
                                        </p:tav>
                                        <p:tav tm="100000">
                                          <p:val>
                                            <p:strVal val="#ppt_x"/>
                                          </p:val>
                                        </p:tav>
                                      </p:tavLst>
                                    </p:anim>
                                    <p:anim calcmode="lin" valueType="num">
                                      <p:cBhvr additive="base">
                                        <p:cTn id="13" dur="500" fill="hold"/>
                                        <p:tgtEl>
                                          <p:spTgt spid="2362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23626"/>
                                        </p:tgtEl>
                                        <p:attrNameLst>
                                          <p:attrName>style.visibility</p:attrName>
                                        </p:attrNameLst>
                                      </p:cBhvr>
                                      <p:to>
                                        <p:strVal val="visible"/>
                                      </p:to>
                                    </p:set>
                                    <p:anim calcmode="lin" valueType="num">
                                      <p:cBhvr additive="base">
                                        <p:cTn id="18" dur="500" fill="hold"/>
                                        <p:tgtEl>
                                          <p:spTgt spid="23626"/>
                                        </p:tgtEl>
                                        <p:attrNameLst>
                                          <p:attrName>ppt_x</p:attrName>
                                        </p:attrNameLst>
                                      </p:cBhvr>
                                      <p:tavLst>
                                        <p:tav tm="0">
                                          <p:val>
                                            <p:strVal val="#ppt_x"/>
                                          </p:val>
                                        </p:tav>
                                        <p:tav tm="100000">
                                          <p:val>
                                            <p:strVal val="#ppt_x"/>
                                          </p:val>
                                        </p:tav>
                                      </p:tavLst>
                                    </p:anim>
                                    <p:anim calcmode="lin" valueType="num">
                                      <p:cBhvr additive="base">
                                        <p:cTn id="19" dur="500" fill="hold"/>
                                        <p:tgtEl>
                                          <p:spTgt spid="236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625"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34818" name="Rectangle 2"/>
          <p:cNvSpPr>
            <a:spLocks noGrp="1" noChangeArrowheads="1"/>
          </p:cNvSpPr>
          <p:nvPr>
            <p:ph type="subTitle" idx="1"/>
          </p:nvPr>
        </p:nvSpPr>
        <p:spPr>
          <a:xfrm>
            <a:off x="571500" y="584200"/>
            <a:ext cx="6216650"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各电极电流关系及电流放大作用</a:t>
            </a:r>
          </a:p>
        </p:txBody>
      </p:sp>
      <p:grpSp>
        <p:nvGrpSpPr>
          <p:cNvPr id="2" name="Group 3"/>
          <p:cNvGrpSpPr/>
          <p:nvPr/>
        </p:nvGrpSpPr>
        <p:grpSpPr>
          <a:xfrm>
            <a:off x="609600" y="1320800"/>
            <a:ext cx="8077200" cy="1752600"/>
            <a:chOff x="240" y="1775"/>
            <a:chExt cx="5088" cy="1298"/>
          </a:xfrm>
        </p:grpSpPr>
        <p:sp>
          <p:nvSpPr>
            <p:cNvPr id="34820" name="Text Box 4"/>
            <p:cNvSpPr txBox="1">
              <a:spLocks noChangeArrowheads="1"/>
            </p:cNvSpPr>
            <p:nvPr/>
          </p:nvSpPr>
          <p:spPr bwMode="auto">
            <a:xfrm>
              <a:off x="297" y="1780"/>
              <a:ext cx="803" cy="384"/>
            </a:xfrm>
            <a:prstGeom prst="rect">
              <a:avLst/>
            </a:prstGeom>
            <a:noFill/>
            <a:ln w="38100">
              <a:noFill/>
              <a:miter lim="800000"/>
            </a:ln>
            <a:effectLst/>
          </p:spPr>
          <p:txBody>
            <a:bodyPr wrap="none" anchor="ctr">
              <a:spAutoFit/>
            </a:bodyPr>
            <a:lstStyle/>
            <a:p>
              <a:pPr marR="0" algn="ctr" defTabSz="914400">
                <a:buClrTx/>
                <a:buSzTx/>
                <a:buFontTx/>
                <a:defRPr/>
              </a:pPr>
              <a:r>
                <a:rPr kumimoji="1" lang="en-US" altLang="zh-CN" sz="2800" b="1" i="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a:t>
              </a: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(mA)</a:t>
              </a:r>
            </a:p>
          </p:txBody>
        </p:sp>
        <p:sp>
          <p:nvSpPr>
            <p:cNvPr id="83973" name="Line 5"/>
            <p:cNvSpPr/>
            <p:nvPr/>
          </p:nvSpPr>
          <p:spPr>
            <a:xfrm>
              <a:off x="314" y="2185"/>
              <a:ext cx="4978" cy="0"/>
            </a:xfrm>
            <a:prstGeom prst="line">
              <a:avLst/>
            </a:prstGeom>
            <a:ln w="28575" cap="flat" cmpd="sng">
              <a:solidFill>
                <a:schemeClr val="tx1"/>
              </a:solidFill>
              <a:prstDash val="solid"/>
              <a:round/>
              <a:headEnd type="none" w="med" len="med"/>
              <a:tailEnd type="none" w="med" len="med"/>
            </a:ln>
          </p:spPr>
        </p:sp>
        <p:sp>
          <p:nvSpPr>
            <p:cNvPr id="83974" name="Line 6"/>
            <p:cNvSpPr/>
            <p:nvPr/>
          </p:nvSpPr>
          <p:spPr>
            <a:xfrm>
              <a:off x="300" y="2620"/>
              <a:ext cx="4978" cy="0"/>
            </a:xfrm>
            <a:prstGeom prst="line">
              <a:avLst/>
            </a:prstGeom>
            <a:ln w="28575" cap="flat" cmpd="sng">
              <a:solidFill>
                <a:schemeClr val="tx1"/>
              </a:solidFill>
              <a:prstDash val="solid"/>
              <a:round/>
              <a:headEnd type="none" w="med" len="med"/>
              <a:tailEnd type="none" w="med" len="med"/>
            </a:ln>
          </p:spPr>
        </p:sp>
        <p:sp>
          <p:nvSpPr>
            <p:cNvPr id="83975" name="Line 7"/>
            <p:cNvSpPr/>
            <p:nvPr/>
          </p:nvSpPr>
          <p:spPr>
            <a:xfrm>
              <a:off x="1152" y="1823"/>
              <a:ext cx="0" cy="1249"/>
            </a:xfrm>
            <a:prstGeom prst="line">
              <a:avLst/>
            </a:prstGeom>
            <a:ln w="28575" cap="flat" cmpd="sng">
              <a:solidFill>
                <a:schemeClr val="tx1"/>
              </a:solidFill>
              <a:prstDash val="solid"/>
              <a:round/>
              <a:headEnd type="none" w="med" len="med"/>
              <a:tailEnd type="none" w="med" len="med"/>
            </a:ln>
          </p:spPr>
        </p:sp>
        <p:sp>
          <p:nvSpPr>
            <p:cNvPr id="83976" name="Line 8"/>
            <p:cNvSpPr/>
            <p:nvPr/>
          </p:nvSpPr>
          <p:spPr>
            <a:xfrm>
              <a:off x="1872" y="1776"/>
              <a:ext cx="0" cy="1297"/>
            </a:xfrm>
            <a:prstGeom prst="line">
              <a:avLst/>
            </a:prstGeom>
            <a:ln w="28575" cap="flat" cmpd="sng">
              <a:solidFill>
                <a:schemeClr val="tx1"/>
              </a:solidFill>
              <a:prstDash val="solid"/>
              <a:round/>
              <a:headEnd type="none" w="med" len="med"/>
              <a:tailEnd type="none" w="med" len="med"/>
            </a:ln>
          </p:spPr>
        </p:sp>
        <p:sp>
          <p:nvSpPr>
            <p:cNvPr id="83977" name="Line 9"/>
            <p:cNvSpPr/>
            <p:nvPr/>
          </p:nvSpPr>
          <p:spPr>
            <a:xfrm>
              <a:off x="2544" y="1776"/>
              <a:ext cx="0" cy="1296"/>
            </a:xfrm>
            <a:prstGeom prst="line">
              <a:avLst/>
            </a:prstGeom>
            <a:ln w="28575" cap="flat" cmpd="sng">
              <a:solidFill>
                <a:schemeClr val="tx1"/>
              </a:solidFill>
              <a:prstDash val="solid"/>
              <a:round/>
              <a:headEnd type="none" w="med" len="med"/>
              <a:tailEnd type="none" w="med" len="med"/>
            </a:ln>
          </p:spPr>
        </p:sp>
        <p:sp>
          <p:nvSpPr>
            <p:cNvPr id="83978" name="Line 10"/>
            <p:cNvSpPr/>
            <p:nvPr/>
          </p:nvSpPr>
          <p:spPr>
            <a:xfrm>
              <a:off x="3264" y="1775"/>
              <a:ext cx="0" cy="1296"/>
            </a:xfrm>
            <a:prstGeom prst="line">
              <a:avLst/>
            </a:prstGeom>
            <a:ln w="28575" cap="flat" cmpd="sng">
              <a:solidFill>
                <a:schemeClr val="tx1"/>
              </a:solidFill>
              <a:prstDash val="solid"/>
              <a:round/>
              <a:headEnd type="none" w="med" len="med"/>
              <a:tailEnd type="none" w="med" len="med"/>
            </a:ln>
          </p:spPr>
        </p:sp>
        <p:sp>
          <p:nvSpPr>
            <p:cNvPr id="83979" name="Line 11"/>
            <p:cNvSpPr/>
            <p:nvPr/>
          </p:nvSpPr>
          <p:spPr>
            <a:xfrm>
              <a:off x="3984" y="1805"/>
              <a:ext cx="0" cy="1249"/>
            </a:xfrm>
            <a:prstGeom prst="line">
              <a:avLst/>
            </a:prstGeom>
            <a:ln w="28575" cap="flat" cmpd="sng">
              <a:solidFill>
                <a:schemeClr val="tx1"/>
              </a:solidFill>
              <a:prstDash val="solid"/>
              <a:round/>
              <a:headEnd type="none" w="med" len="med"/>
              <a:tailEnd type="none" w="med" len="med"/>
            </a:ln>
          </p:spPr>
        </p:sp>
        <p:sp>
          <p:nvSpPr>
            <p:cNvPr id="83980" name="Line 12"/>
            <p:cNvSpPr/>
            <p:nvPr/>
          </p:nvSpPr>
          <p:spPr>
            <a:xfrm>
              <a:off x="288" y="1775"/>
              <a:ext cx="5040" cy="0"/>
            </a:xfrm>
            <a:prstGeom prst="line">
              <a:avLst/>
            </a:prstGeom>
            <a:ln w="38100" cap="flat" cmpd="sng">
              <a:solidFill>
                <a:schemeClr val="tx1"/>
              </a:solidFill>
              <a:prstDash val="solid"/>
              <a:round/>
              <a:headEnd type="none" w="med" len="med"/>
              <a:tailEnd type="none" w="med" len="med"/>
            </a:ln>
          </p:spPr>
        </p:sp>
        <p:sp>
          <p:nvSpPr>
            <p:cNvPr id="83981" name="Line 13"/>
            <p:cNvSpPr/>
            <p:nvPr/>
          </p:nvSpPr>
          <p:spPr>
            <a:xfrm>
              <a:off x="288" y="3071"/>
              <a:ext cx="5040" cy="0"/>
            </a:xfrm>
            <a:prstGeom prst="line">
              <a:avLst/>
            </a:prstGeom>
            <a:ln w="38100" cap="flat" cmpd="sng">
              <a:solidFill>
                <a:schemeClr val="tx1"/>
              </a:solidFill>
              <a:prstDash val="solid"/>
              <a:round/>
              <a:headEnd type="none" w="med" len="med"/>
              <a:tailEnd type="none" w="med" len="med"/>
            </a:ln>
          </p:spPr>
        </p:sp>
        <p:sp>
          <p:nvSpPr>
            <p:cNvPr id="83982" name="Line 14"/>
            <p:cNvSpPr/>
            <p:nvPr/>
          </p:nvSpPr>
          <p:spPr>
            <a:xfrm>
              <a:off x="4656" y="1823"/>
              <a:ext cx="0" cy="1249"/>
            </a:xfrm>
            <a:prstGeom prst="line">
              <a:avLst/>
            </a:prstGeom>
            <a:ln w="28575" cap="flat" cmpd="sng">
              <a:solidFill>
                <a:schemeClr val="tx1"/>
              </a:solidFill>
              <a:prstDash val="solid"/>
              <a:round/>
              <a:headEnd type="none" w="med" len="med"/>
              <a:tailEnd type="none" w="med" len="med"/>
            </a:ln>
          </p:spPr>
        </p:sp>
        <p:sp>
          <p:nvSpPr>
            <p:cNvPr id="34831" name="Rectangle 15"/>
            <p:cNvSpPr>
              <a:spLocks noChangeArrowheads="1"/>
            </p:cNvSpPr>
            <p:nvPr/>
          </p:nvSpPr>
          <p:spPr bwMode="auto">
            <a:xfrm>
              <a:off x="288" y="2238"/>
              <a:ext cx="812" cy="38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(mA)</a:t>
              </a:r>
            </a:p>
          </p:txBody>
        </p:sp>
        <p:sp>
          <p:nvSpPr>
            <p:cNvPr id="34832" name="Rectangle 16"/>
            <p:cNvSpPr>
              <a:spLocks noChangeArrowheads="1"/>
            </p:cNvSpPr>
            <p:nvPr/>
          </p:nvSpPr>
          <p:spPr bwMode="auto">
            <a:xfrm>
              <a:off x="240" y="2670"/>
              <a:ext cx="803" cy="384"/>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(mA)</a:t>
              </a:r>
            </a:p>
          </p:txBody>
        </p:sp>
        <p:sp>
          <p:nvSpPr>
            <p:cNvPr id="34833" name="Text Box 17"/>
            <p:cNvSpPr txBox="1">
              <a:spLocks noChangeArrowheads="1"/>
            </p:cNvSpPr>
            <p:nvPr/>
          </p:nvSpPr>
          <p:spPr bwMode="auto">
            <a:xfrm>
              <a:off x="1392" y="1824"/>
              <a:ext cx="288" cy="382"/>
            </a:xfrm>
            <a:prstGeom prst="rect">
              <a:avLst/>
            </a:prstGeom>
            <a:noFill/>
            <a:ln w="9525">
              <a:noFill/>
              <a:miter lim="800000"/>
            </a:ln>
            <a:effectLst/>
          </p:spPr>
          <p:txBody>
            <a:bodyPr>
              <a:spAutoFit/>
            </a:bodyPr>
            <a:lstStyle/>
            <a:p>
              <a:pPr>
                <a:spcBef>
                  <a:spcPct val="50000"/>
                </a:spcBef>
              </a:pPr>
              <a:r>
                <a:rPr lang="en-US" altLang="zh-CN" sz="2800" b="1" noProof="1">
                  <a:effectLst>
                    <a:outerShdw blurRad="38100" dist="38100" dir="2700000">
                      <a:srgbClr val="FFFFFF"/>
                    </a:outerShdw>
                  </a:effectLst>
                  <a:latin typeface="Times New Roman" panose="02020603050405020304" pitchFamily="18" charset="0"/>
                  <a:ea typeface="宋体" panose="02010600030101010101" pitchFamily="2" charset="-122"/>
                  <a:cs typeface="+mn-cs"/>
                </a:rPr>
                <a:t>0</a:t>
              </a:r>
              <a:endParaRPr lang="en-US" altLang="zh-CN" sz="2800" b="1" noProof="1">
                <a:effectLst>
                  <a:outerShdw blurRad="38100" dist="38100" dir="2700000">
                    <a:srgbClr val="FFFFFF"/>
                  </a:outerShdw>
                </a:effectLst>
                <a:latin typeface="Times New Roman" panose="02020603050405020304" pitchFamily="18" charset="0"/>
              </a:endParaRPr>
            </a:p>
          </p:txBody>
        </p:sp>
        <p:sp>
          <p:nvSpPr>
            <p:cNvPr id="34834" name="Text Box 18"/>
            <p:cNvSpPr txBox="1">
              <a:spLocks noChangeArrowheads="1"/>
            </p:cNvSpPr>
            <p:nvPr/>
          </p:nvSpPr>
          <p:spPr bwMode="auto">
            <a:xfrm>
              <a:off x="1920" y="1824"/>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0.02</a:t>
              </a:r>
            </a:p>
          </p:txBody>
        </p:sp>
        <p:sp>
          <p:nvSpPr>
            <p:cNvPr id="34835" name="Text Box 19"/>
            <p:cNvSpPr txBox="1">
              <a:spLocks noChangeArrowheads="1"/>
            </p:cNvSpPr>
            <p:nvPr/>
          </p:nvSpPr>
          <p:spPr bwMode="auto">
            <a:xfrm>
              <a:off x="2640" y="1795"/>
              <a:ext cx="576" cy="384"/>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0.04</a:t>
              </a:r>
            </a:p>
          </p:txBody>
        </p:sp>
        <p:sp>
          <p:nvSpPr>
            <p:cNvPr id="34836" name="Text Box 20"/>
            <p:cNvSpPr txBox="1">
              <a:spLocks noChangeArrowheads="1"/>
            </p:cNvSpPr>
            <p:nvPr/>
          </p:nvSpPr>
          <p:spPr bwMode="auto">
            <a:xfrm>
              <a:off x="3312" y="1795"/>
              <a:ext cx="576" cy="384"/>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0.06</a:t>
              </a:r>
            </a:p>
          </p:txBody>
        </p:sp>
        <p:sp>
          <p:nvSpPr>
            <p:cNvPr id="34837" name="Text Box 21"/>
            <p:cNvSpPr txBox="1">
              <a:spLocks noChangeArrowheads="1"/>
            </p:cNvSpPr>
            <p:nvPr/>
          </p:nvSpPr>
          <p:spPr bwMode="auto">
            <a:xfrm>
              <a:off x="3984" y="1824"/>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0.08</a:t>
              </a:r>
            </a:p>
          </p:txBody>
        </p:sp>
        <p:sp>
          <p:nvSpPr>
            <p:cNvPr id="34838" name="Text Box 22"/>
            <p:cNvSpPr txBox="1">
              <a:spLocks noChangeArrowheads="1"/>
            </p:cNvSpPr>
            <p:nvPr/>
          </p:nvSpPr>
          <p:spPr bwMode="auto">
            <a:xfrm>
              <a:off x="4704" y="1824"/>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0.10</a:t>
              </a:r>
            </a:p>
          </p:txBody>
        </p:sp>
        <p:sp>
          <p:nvSpPr>
            <p:cNvPr id="34839" name="Text Box 23"/>
            <p:cNvSpPr txBox="1">
              <a:spLocks noChangeArrowheads="1"/>
            </p:cNvSpPr>
            <p:nvPr/>
          </p:nvSpPr>
          <p:spPr bwMode="auto">
            <a:xfrm>
              <a:off x="1200" y="2265"/>
              <a:ext cx="672" cy="339"/>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&lt;0.001</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4840" name="Text Box 24"/>
            <p:cNvSpPr txBox="1">
              <a:spLocks noChangeArrowheads="1"/>
            </p:cNvSpPr>
            <p:nvPr/>
          </p:nvSpPr>
          <p:spPr bwMode="auto">
            <a:xfrm>
              <a:off x="1920" y="2226"/>
              <a:ext cx="576" cy="381"/>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0.70</a:t>
              </a:r>
            </a:p>
          </p:txBody>
        </p:sp>
        <p:sp>
          <p:nvSpPr>
            <p:cNvPr id="34841" name="Text Box 25"/>
            <p:cNvSpPr txBox="1">
              <a:spLocks noChangeArrowheads="1"/>
            </p:cNvSpPr>
            <p:nvPr/>
          </p:nvSpPr>
          <p:spPr bwMode="auto">
            <a:xfrm>
              <a:off x="2640" y="2226"/>
              <a:ext cx="576" cy="381"/>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1.50</a:t>
              </a:r>
            </a:p>
          </p:txBody>
        </p:sp>
        <p:sp>
          <p:nvSpPr>
            <p:cNvPr id="34842" name="Text Box 26"/>
            <p:cNvSpPr txBox="1">
              <a:spLocks noChangeArrowheads="1"/>
            </p:cNvSpPr>
            <p:nvPr/>
          </p:nvSpPr>
          <p:spPr bwMode="auto">
            <a:xfrm>
              <a:off x="3312" y="2208"/>
              <a:ext cx="576" cy="384"/>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2.30</a:t>
              </a:r>
            </a:p>
          </p:txBody>
        </p:sp>
        <p:sp>
          <p:nvSpPr>
            <p:cNvPr id="34843" name="Text Box 27"/>
            <p:cNvSpPr txBox="1">
              <a:spLocks noChangeArrowheads="1"/>
            </p:cNvSpPr>
            <p:nvPr/>
          </p:nvSpPr>
          <p:spPr bwMode="auto">
            <a:xfrm>
              <a:off x="4032" y="2208"/>
              <a:ext cx="576" cy="384"/>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3.10</a:t>
              </a:r>
            </a:p>
          </p:txBody>
        </p:sp>
        <p:sp>
          <p:nvSpPr>
            <p:cNvPr id="34844" name="Text Box 28"/>
            <p:cNvSpPr txBox="1">
              <a:spLocks noChangeArrowheads="1"/>
            </p:cNvSpPr>
            <p:nvPr/>
          </p:nvSpPr>
          <p:spPr bwMode="auto">
            <a:xfrm>
              <a:off x="4656" y="2208"/>
              <a:ext cx="576" cy="384"/>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3.95</a:t>
              </a:r>
            </a:p>
          </p:txBody>
        </p:sp>
        <p:sp>
          <p:nvSpPr>
            <p:cNvPr id="34845" name="Text Box 29"/>
            <p:cNvSpPr txBox="1">
              <a:spLocks noChangeArrowheads="1"/>
            </p:cNvSpPr>
            <p:nvPr/>
          </p:nvSpPr>
          <p:spPr bwMode="auto">
            <a:xfrm>
              <a:off x="1200" y="2689"/>
              <a:ext cx="672" cy="341"/>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&lt;0.001</a:t>
              </a:r>
              <a:endPar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sp>
          <p:nvSpPr>
            <p:cNvPr id="34846" name="Text Box 30"/>
            <p:cNvSpPr txBox="1">
              <a:spLocks noChangeArrowheads="1"/>
            </p:cNvSpPr>
            <p:nvPr/>
          </p:nvSpPr>
          <p:spPr bwMode="auto">
            <a:xfrm>
              <a:off x="1920" y="2640"/>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0.72</a:t>
              </a:r>
            </a:p>
          </p:txBody>
        </p:sp>
        <p:sp>
          <p:nvSpPr>
            <p:cNvPr id="34847" name="Text Box 31"/>
            <p:cNvSpPr txBox="1">
              <a:spLocks noChangeArrowheads="1"/>
            </p:cNvSpPr>
            <p:nvPr/>
          </p:nvSpPr>
          <p:spPr bwMode="auto">
            <a:xfrm>
              <a:off x="2640" y="2640"/>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1.54</a:t>
              </a:r>
            </a:p>
          </p:txBody>
        </p:sp>
        <p:sp>
          <p:nvSpPr>
            <p:cNvPr id="34848" name="Text Box 32"/>
            <p:cNvSpPr txBox="1">
              <a:spLocks noChangeArrowheads="1"/>
            </p:cNvSpPr>
            <p:nvPr/>
          </p:nvSpPr>
          <p:spPr bwMode="auto">
            <a:xfrm>
              <a:off x="3312" y="2640"/>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2.36</a:t>
              </a:r>
            </a:p>
          </p:txBody>
        </p:sp>
        <p:sp>
          <p:nvSpPr>
            <p:cNvPr id="34849" name="Text Box 33"/>
            <p:cNvSpPr txBox="1">
              <a:spLocks noChangeArrowheads="1"/>
            </p:cNvSpPr>
            <p:nvPr/>
          </p:nvSpPr>
          <p:spPr bwMode="auto">
            <a:xfrm>
              <a:off x="4032" y="2640"/>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3.18</a:t>
              </a:r>
            </a:p>
          </p:txBody>
        </p:sp>
        <p:sp>
          <p:nvSpPr>
            <p:cNvPr id="34850" name="Text Box 34"/>
            <p:cNvSpPr txBox="1">
              <a:spLocks noChangeArrowheads="1"/>
            </p:cNvSpPr>
            <p:nvPr/>
          </p:nvSpPr>
          <p:spPr bwMode="auto">
            <a:xfrm>
              <a:off x="4656" y="2640"/>
              <a:ext cx="576" cy="382"/>
            </a:xfrm>
            <a:prstGeom prst="rect">
              <a:avLst/>
            </a:prstGeom>
            <a:noFill/>
            <a:ln w="9525">
              <a:noFill/>
              <a:miter lim="800000"/>
            </a:ln>
            <a:effectLst/>
          </p:spPr>
          <p:txBody>
            <a:bodyPr>
              <a:spAutoFit/>
            </a:bodyPr>
            <a:lstStyle/>
            <a:p>
              <a:pPr marR="0" defTabSz="914400">
                <a:spcBef>
                  <a:spcPct val="50000"/>
                </a:spcBef>
                <a:buClrTx/>
                <a:buSzTx/>
                <a:buFontTx/>
                <a:defRPr/>
              </a:pPr>
              <a:r>
                <a:rPr kumimoji="1" lang="en-US" altLang="zh-CN"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4.05</a:t>
              </a:r>
            </a:p>
          </p:txBody>
        </p:sp>
      </p:grpSp>
      <p:sp>
        <p:nvSpPr>
          <p:cNvPr id="34851" name="AutoShape 35"/>
          <p:cNvSpPr>
            <a:spLocks noChangeArrowheads="1"/>
          </p:cNvSpPr>
          <p:nvPr/>
        </p:nvSpPr>
        <p:spPr bwMode="auto">
          <a:xfrm>
            <a:off x="738188" y="3417888"/>
            <a:ext cx="1447800" cy="1143000"/>
          </a:xfrm>
          <a:prstGeom prst="irregularSeal1">
            <a:avLst/>
          </a:prstGeom>
          <a:gradFill rotWithShape="1">
            <a:gsLst>
              <a:gs pos="0">
                <a:schemeClr val="bg1"/>
              </a:gs>
              <a:gs pos="50000">
                <a:srgbClr val="CCFFCC"/>
              </a:gs>
              <a:gs pos="100000">
                <a:schemeClr val="bg1"/>
              </a:gs>
            </a:gsLst>
            <a:lin ang="5400000" scaled="1"/>
          </a:gradFill>
          <a:ln w="9525">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结论</a:t>
            </a:r>
            <a:r>
              <a:rPr kumimoji="1" lang="en-US" altLang="zh-CN" sz="2800" b="1" i="0" u="none" strike="noStrike" kern="1200" cap="none" spc="0" normalizeH="0" baseline="0" noProof="0">
                <a:ln>
                  <a:noFill/>
                </a:ln>
                <a:solidFill>
                  <a:srgbClr val="0000FF"/>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a:t>
            </a:r>
          </a:p>
        </p:txBody>
      </p:sp>
      <p:sp>
        <p:nvSpPr>
          <p:cNvPr id="34852" name="Rectangle 36"/>
          <p:cNvSpPr>
            <a:spLocks noChangeArrowheads="1"/>
          </p:cNvSpPr>
          <p:nvPr/>
        </p:nvSpPr>
        <p:spPr bwMode="auto">
          <a:xfrm>
            <a:off x="2455863" y="3479800"/>
            <a:ext cx="5626100" cy="427038"/>
          </a:xfrm>
          <a:prstGeom prst="rect">
            <a:avLst/>
          </a:prstGeom>
          <a:noFill/>
          <a:ln w="9525">
            <a:noFill/>
            <a:miter lim="800000"/>
          </a:ln>
          <a:effectLst/>
        </p:spPr>
        <p:txBody>
          <a:bodyPr lIns="0" tIns="0" rIns="0" bIns="0">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）三电极电流关系    </a:t>
            </a:r>
            <a:r>
              <a:rPr kumimoji="1" lang="en-US" altLang="zh-CN" sz="2800" b="1" i="1"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 </a:t>
            </a:r>
            <a:r>
              <a:rPr kumimoji="1" lang="en-US" altLang="zh-CN" sz="2800" b="1" i="1"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 </a:t>
            </a:r>
            <a:r>
              <a:rPr kumimoji="1" lang="en-US" altLang="zh-CN" sz="2800" b="1" i="1"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endParaRPr kumimoji="1" lang="en-US" altLang="zh-CN" sz="2800" b="1" i="1" u="none" strike="noStrike" kern="1200" cap="none" spc="0" normalizeH="0" baseline="-2500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84005" name="AutoShape 8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4006" name="AutoShape 8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4007" name="AutoShape 8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4901" name="Rectangle 85"/>
          <p:cNvSpPr>
            <a:spLocks noChangeArrowheads="1"/>
          </p:cNvSpPr>
          <p:nvPr/>
        </p:nvSpPr>
        <p:spPr bwMode="auto">
          <a:xfrm>
            <a:off x="2366963" y="4200525"/>
            <a:ext cx="3735388" cy="5842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endPar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34902" name="Rectangle 86"/>
          <p:cNvSpPr>
            <a:spLocks noChangeArrowheads="1"/>
          </p:cNvSpPr>
          <p:nvPr/>
        </p:nvSpPr>
        <p:spPr bwMode="auto">
          <a:xfrm>
            <a:off x="2352675" y="5056188"/>
            <a:ext cx="3028950" cy="53975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 </a:t>
            </a:r>
            <a:r>
              <a:rPr kumimoji="1" lang="en-US" altLang="zh-CN" sz="2800" b="1" i="1"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endParaRPr kumimoji="1" lang="en-US" altLang="zh-CN" sz="2800" b="1" i="1"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grpSp>
        <p:nvGrpSpPr>
          <p:cNvPr id="84010" name="Group 87"/>
          <p:cNvGrpSpPr/>
          <p:nvPr/>
        </p:nvGrpSpPr>
        <p:grpSpPr>
          <a:xfrm>
            <a:off x="6597650" y="4156075"/>
            <a:ext cx="1730375" cy="2028825"/>
            <a:chOff x="1008" y="723"/>
            <a:chExt cx="1362" cy="1595"/>
          </a:xfrm>
        </p:grpSpPr>
        <p:sp>
          <p:nvSpPr>
            <p:cNvPr id="84011" name="Line 88"/>
            <p:cNvSpPr/>
            <p:nvPr/>
          </p:nvSpPr>
          <p:spPr>
            <a:xfrm>
              <a:off x="1008" y="1478"/>
              <a:ext cx="564" cy="6"/>
            </a:xfrm>
            <a:prstGeom prst="line">
              <a:avLst/>
            </a:prstGeom>
            <a:ln w="38100" cap="flat" cmpd="sng">
              <a:solidFill>
                <a:schemeClr val="tx1"/>
              </a:solidFill>
              <a:prstDash val="solid"/>
              <a:round/>
              <a:headEnd type="none" w="sm" len="sm"/>
              <a:tailEnd type="none" w="med" len="lg"/>
            </a:ln>
          </p:spPr>
        </p:sp>
        <p:sp>
          <p:nvSpPr>
            <p:cNvPr id="84012" name="Line 89"/>
            <p:cNvSpPr/>
            <p:nvPr/>
          </p:nvSpPr>
          <p:spPr>
            <a:xfrm>
              <a:off x="1560" y="1304"/>
              <a:ext cx="0" cy="360"/>
            </a:xfrm>
            <a:prstGeom prst="line">
              <a:avLst/>
            </a:prstGeom>
            <a:ln w="38100" cap="flat" cmpd="sng">
              <a:solidFill>
                <a:schemeClr val="tx1"/>
              </a:solidFill>
              <a:prstDash val="solid"/>
              <a:round/>
              <a:headEnd type="none" w="sm" len="sm"/>
              <a:tailEnd type="none" w="med" len="lg"/>
            </a:ln>
          </p:spPr>
        </p:sp>
        <p:sp>
          <p:nvSpPr>
            <p:cNvPr id="84013" name="Line 90"/>
            <p:cNvSpPr/>
            <p:nvPr/>
          </p:nvSpPr>
          <p:spPr>
            <a:xfrm>
              <a:off x="1560" y="1484"/>
              <a:ext cx="198" cy="186"/>
            </a:xfrm>
            <a:prstGeom prst="line">
              <a:avLst/>
            </a:prstGeom>
            <a:ln w="38100" cap="flat" cmpd="sng">
              <a:solidFill>
                <a:schemeClr val="tx2"/>
              </a:solidFill>
              <a:prstDash val="solid"/>
              <a:round/>
              <a:headEnd type="none" w="sm" len="sm"/>
              <a:tailEnd type="triangle" w="sm" len="lg"/>
            </a:ln>
          </p:spPr>
        </p:sp>
        <p:sp>
          <p:nvSpPr>
            <p:cNvPr id="84014" name="Line 91"/>
            <p:cNvSpPr/>
            <p:nvPr/>
          </p:nvSpPr>
          <p:spPr>
            <a:xfrm flipV="1">
              <a:off x="1560" y="1310"/>
              <a:ext cx="198" cy="162"/>
            </a:xfrm>
            <a:prstGeom prst="line">
              <a:avLst/>
            </a:prstGeom>
            <a:ln w="38100" cap="flat" cmpd="sng">
              <a:solidFill>
                <a:schemeClr val="tx1"/>
              </a:solidFill>
              <a:prstDash val="solid"/>
              <a:round/>
              <a:headEnd type="none" w="sm" len="sm"/>
              <a:tailEnd type="none" w="med" len="lg"/>
            </a:ln>
          </p:spPr>
        </p:sp>
        <p:sp>
          <p:nvSpPr>
            <p:cNvPr id="84015" name="Line 92"/>
            <p:cNvSpPr/>
            <p:nvPr/>
          </p:nvSpPr>
          <p:spPr>
            <a:xfrm>
              <a:off x="1746" y="740"/>
              <a:ext cx="0" cy="582"/>
            </a:xfrm>
            <a:prstGeom prst="line">
              <a:avLst/>
            </a:prstGeom>
            <a:ln w="38100" cap="flat" cmpd="sng">
              <a:solidFill>
                <a:schemeClr val="tx1"/>
              </a:solidFill>
              <a:prstDash val="solid"/>
              <a:round/>
              <a:headEnd type="none" w="sm" len="sm"/>
              <a:tailEnd type="none" w="med" len="lg"/>
            </a:ln>
          </p:spPr>
        </p:sp>
        <p:sp>
          <p:nvSpPr>
            <p:cNvPr id="84016" name="Line 93"/>
            <p:cNvSpPr/>
            <p:nvPr/>
          </p:nvSpPr>
          <p:spPr>
            <a:xfrm>
              <a:off x="1746" y="1658"/>
              <a:ext cx="0" cy="660"/>
            </a:xfrm>
            <a:prstGeom prst="line">
              <a:avLst/>
            </a:prstGeom>
            <a:ln w="38100" cap="flat" cmpd="sng">
              <a:solidFill>
                <a:schemeClr val="tx1"/>
              </a:solidFill>
              <a:prstDash val="solid"/>
              <a:round/>
              <a:headEnd type="none" w="sm" len="sm"/>
              <a:tailEnd type="none" w="med" len="lg"/>
            </a:ln>
          </p:spPr>
        </p:sp>
        <p:sp>
          <p:nvSpPr>
            <p:cNvPr id="84017" name="Text Box 94"/>
            <p:cNvSpPr txBox="1"/>
            <p:nvPr/>
          </p:nvSpPr>
          <p:spPr>
            <a:xfrm>
              <a:off x="1145" y="1147"/>
              <a:ext cx="30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84018" name="Text Box 95"/>
            <p:cNvSpPr txBox="1"/>
            <p:nvPr/>
          </p:nvSpPr>
          <p:spPr>
            <a:xfrm>
              <a:off x="1409" y="1946"/>
              <a:ext cx="302"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84019" name="Text Box 96"/>
            <p:cNvSpPr txBox="1"/>
            <p:nvPr/>
          </p:nvSpPr>
          <p:spPr>
            <a:xfrm>
              <a:off x="1395" y="723"/>
              <a:ext cx="316" cy="359"/>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84020" name="Line 97"/>
            <p:cNvSpPr/>
            <p:nvPr/>
          </p:nvSpPr>
          <p:spPr>
            <a:xfrm>
              <a:off x="1020" y="1628"/>
              <a:ext cx="360" cy="0"/>
            </a:xfrm>
            <a:prstGeom prst="line">
              <a:avLst/>
            </a:prstGeom>
            <a:ln w="38100" cap="flat" cmpd="sng">
              <a:solidFill>
                <a:schemeClr val="tx1"/>
              </a:solidFill>
              <a:prstDash val="solid"/>
              <a:round/>
              <a:headEnd type="none" w="sm" len="sm"/>
              <a:tailEnd type="triangle" w="med" len="med"/>
            </a:ln>
          </p:spPr>
        </p:sp>
        <p:sp>
          <p:nvSpPr>
            <p:cNvPr id="84021" name="Line 98"/>
            <p:cNvSpPr/>
            <p:nvPr/>
          </p:nvSpPr>
          <p:spPr>
            <a:xfrm>
              <a:off x="1860" y="1754"/>
              <a:ext cx="0" cy="354"/>
            </a:xfrm>
            <a:prstGeom prst="line">
              <a:avLst/>
            </a:prstGeom>
            <a:ln w="38100" cap="flat" cmpd="sng">
              <a:solidFill>
                <a:schemeClr val="tx1"/>
              </a:solidFill>
              <a:prstDash val="solid"/>
              <a:round/>
              <a:headEnd type="none" w="sm" len="sm"/>
              <a:tailEnd type="triangle" w="med" len="med"/>
            </a:ln>
          </p:spPr>
        </p:sp>
        <p:sp>
          <p:nvSpPr>
            <p:cNvPr id="84022" name="Line 99"/>
            <p:cNvSpPr/>
            <p:nvPr/>
          </p:nvSpPr>
          <p:spPr>
            <a:xfrm>
              <a:off x="1836" y="746"/>
              <a:ext cx="0" cy="444"/>
            </a:xfrm>
            <a:prstGeom prst="line">
              <a:avLst/>
            </a:prstGeom>
            <a:ln w="38100" cap="flat" cmpd="sng">
              <a:solidFill>
                <a:schemeClr val="tx1"/>
              </a:solidFill>
              <a:prstDash val="solid"/>
              <a:round/>
              <a:headEnd type="none" w="sm" len="sm"/>
              <a:tailEnd type="triangle" w="med" len="med"/>
            </a:ln>
          </p:spPr>
        </p:sp>
        <p:sp>
          <p:nvSpPr>
            <p:cNvPr id="84023" name="Text Box 100"/>
            <p:cNvSpPr txBox="1"/>
            <p:nvPr/>
          </p:nvSpPr>
          <p:spPr>
            <a:xfrm>
              <a:off x="1040" y="1620"/>
              <a:ext cx="343" cy="36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4024" name="Text Box 101"/>
            <p:cNvSpPr txBox="1"/>
            <p:nvPr/>
          </p:nvSpPr>
          <p:spPr>
            <a:xfrm>
              <a:off x="1931" y="1821"/>
              <a:ext cx="350"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E</a:t>
              </a:r>
              <a:endParaRPr lang="en-US" altLang="zh-CN" b="1" dirty="0">
                <a:latin typeface="Times New Roman" panose="02020603050405020304" pitchFamily="18" charset="0"/>
                <a:ea typeface="楷体_GB2312" pitchFamily="49" charset="-122"/>
              </a:endParaRPr>
            </a:p>
          </p:txBody>
        </p:sp>
        <p:sp>
          <p:nvSpPr>
            <p:cNvPr id="84025" name="Text Box 102"/>
            <p:cNvSpPr txBox="1"/>
            <p:nvPr/>
          </p:nvSpPr>
          <p:spPr>
            <a:xfrm>
              <a:off x="1849" y="810"/>
              <a:ext cx="521" cy="360"/>
            </a:xfrm>
            <a:prstGeom prst="rect">
              <a:avLst/>
            </a:prstGeom>
            <a:noFill/>
            <a:ln w="25400">
              <a:noFill/>
            </a:ln>
          </p:spPr>
          <p:txBody>
            <a:bodyPr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4851"/>
                                        </p:tgtEl>
                                        <p:attrNameLst>
                                          <p:attrName>style.visibility</p:attrName>
                                        </p:attrNameLst>
                                      </p:cBhvr>
                                      <p:to>
                                        <p:strVal val="visible"/>
                                      </p:to>
                                    </p:set>
                                    <p:animEffect transition="in" filter="dissolve">
                                      <p:cBhvr>
                                        <p:cTn id="12" dur="500"/>
                                        <p:tgtEl>
                                          <p:spTgt spid="34851"/>
                                        </p:tgtEl>
                                      </p:cBhvr>
                                    </p:animEffect>
                                  </p:childTnLst>
                                  <p:subTnLst>
                                    <p:audio>
                                      <p:cMediaNode>
                                        <p:cTn display="0" masterRel="sameClick">
                                          <p:stCondLst>
                                            <p:cond evt="begin" delay="0">
                                              <p:tn val="10"/>
                                            </p:cond>
                                          </p:stCondLst>
                                          <p:endCondLst>
                                            <p:cond evt="onStopAudio" delay="0">
                                              <p:tgtEl>
                                                <p:sldTgt/>
                                              </p:tgtEl>
                                            </p:cond>
                                          </p:endCondLst>
                                        </p:cTn>
                                        <p:tgtEl>
                                          <p:sndTgt r:embed="rId2" name="LASER.WAV"/>
                                        </p:tgtEl>
                                      </p:cMediaNode>
                                    </p:audio>
                                  </p:subTnLst>
                                </p:cTn>
                              </p:par>
                            </p:childTnLst>
                          </p:cTn>
                        </p:par>
                      </p:childTnLst>
                    </p:cTn>
                  </p:par>
                  <p:par>
                    <p:cTn id="13" fill="hold">
                      <p:stCondLst>
                        <p:cond delay="indefinite"/>
                      </p:stCondLst>
                      <p:childTnLst>
                        <p:par>
                          <p:cTn id="14" fill="hold">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34852"/>
                                        </p:tgtEl>
                                        <p:attrNameLst>
                                          <p:attrName>style.visibility</p:attrName>
                                        </p:attrNameLst>
                                      </p:cBhvr>
                                      <p:to>
                                        <p:strVal val="visible"/>
                                      </p:to>
                                    </p:set>
                                    <p:animEffect transition="in" filter="blinds(vertical)">
                                      <p:cBhvr>
                                        <p:cTn id="17" dur="500"/>
                                        <p:tgtEl>
                                          <p:spTgt spid="34852"/>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34901"/>
                                        </p:tgtEl>
                                        <p:attrNameLst>
                                          <p:attrName>style.visibility</p:attrName>
                                        </p:attrNameLst>
                                      </p:cBhvr>
                                      <p:to>
                                        <p:strVal val="visible"/>
                                      </p:to>
                                    </p:set>
                                    <p:animEffect transition="in" filter="blinds(vertical)">
                                      <p:cBhvr>
                                        <p:cTn id="22" dur="500"/>
                                        <p:tgtEl>
                                          <p:spTgt spid="3490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34902"/>
                                        </p:tgtEl>
                                        <p:attrNameLst>
                                          <p:attrName>style.visibility</p:attrName>
                                        </p:attrNameLst>
                                      </p:cBhvr>
                                      <p:to>
                                        <p:strVal val="visible"/>
                                      </p:to>
                                    </p:set>
                                    <p:animEffect transition="in" filter="blinds(vertical)">
                                      <p:cBhvr>
                                        <p:cTn id="27" dur="500"/>
                                        <p:tgtEl>
                                          <p:spTgt spid="349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1" grpId="0" animBg="1"/>
      <p:bldP spid="34852" grpId="0"/>
      <p:bldP spid="34901" grpId="0"/>
      <p:bldP spid="34902"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6258" name="Rectangle 2"/>
          <p:cNvSpPr>
            <a:spLocks noGrp="1" noChangeArrowheads="1"/>
          </p:cNvSpPr>
          <p:nvPr>
            <p:ph type="subTitle" idx="1"/>
          </p:nvPr>
        </p:nvSpPr>
        <p:spPr>
          <a:xfrm>
            <a:off x="381000" y="420688"/>
            <a:ext cx="5900738" cy="533400"/>
          </a:xfrm>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3. </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各电极电流关系及电流放大作用</a:t>
            </a:r>
          </a:p>
        </p:txBody>
      </p:sp>
      <p:sp>
        <p:nvSpPr>
          <p:cNvPr id="96291" name="AutoShape 35"/>
          <p:cNvSpPr>
            <a:spLocks noChangeArrowheads="1"/>
          </p:cNvSpPr>
          <p:nvPr/>
        </p:nvSpPr>
        <p:spPr bwMode="auto">
          <a:xfrm>
            <a:off x="927100" y="1250950"/>
            <a:ext cx="1447800" cy="1143000"/>
          </a:xfrm>
          <a:prstGeom prst="irregularSeal1">
            <a:avLst/>
          </a:prstGeom>
          <a:gradFill rotWithShape="1">
            <a:gsLst>
              <a:gs pos="0">
                <a:schemeClr val="bg1"/>
              </a:gs>
              <a:gs pos="50000">
                <a:srgbClr val="CCFFCC"/>
              </a:gs>
              <a:gs pos="100000">
                <a:schemeClr val="bg1"/>
              </a:gs>
            </a:gsLst>
            <a:lin ang="5400000" scaled="1"/>
          </a:gradFill>
          <a:ln w="9525">
            <a:solidFill>
              <a:schemeClr val="tx1"/>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r>
              <a:rPr kumimoji="1" lang="zh-CN" altLang="en-US" sz="28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结论</a:t>
            </a:r>
            <a:r>
              <a:rPr kumimoji="1" lang="en-US" altLang="zh-CN" sz="2800" b="1" i="0" u="none" strike="noStrike" kern="1200" cap="none" spc="0" normalizeH="0" baseline="0" noProof="0">
                <a:ln>
                  <a:noFill/>
                </a:ln>
                <a:solidFill>
                  <a:srgbClr val="FF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a:t>
            </a:r>
          </a:p>
        </p:txBody>
      </p:sp>
      <p:sp>
        <p:nvSpPr>
          <p:cNvPr id="96292" name="Rectangle 36"/>
          <p:cNvSpPr>
            <a:spLocks noChangeArrowheads="1"/>
          </p:cNvSpPr>
          <p:nvPr/>
        </p:nvSpPr>
        <p:spPr bwMode="auto">
          <a:xfrm>
            <a:off x="2547938" y="1274763"/>
            <a:ext cx="5715000" cy="15240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1</a:t>
            </a:r>
            <a:r>
              <a:rPr kumimoji="1" lang="zh-CN" altLang="en-US"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）三电极电流关系  </a:t>
            </a: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 </a:t>
            </a: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800" b="1" i="0"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 </a:t>
            </a:r>
            <a:r>
              <a:rPr kumimoji="1" lang="en-US" altLang="zh-CN" sz="2800" b="1" i="1" u="none" strike="noStrike" kern="1200" cap="none" spc="0" normalizeH="0" baseline="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endParaRPr kumimoji="1" lang="en-US" altLang="zh-CN" sz="2800" b="1" i="1" u="none" strike="noStrike" kern="1200" cap="none" spc="0" normalizeH="0" baseline="-25000" noProof="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2</a:t>
            </a:r>
            <a:r>
              <a:rPr kumimoji="1" lang="zh-CN" altLang="en-US"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a:t>
            </a:r>
            <a:r>
              <a:rPr kumimoji="1" lang="zh-CN" altLang="en-US"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E</a:t>
            </a:r>
            <a:r>
              <a:rPr kumimoji="1" lang="en-US" altLang="zh-CN" sz="2800" b="1" i="1" u="none" strike="noStrike" kern="1200" cap="none" spc="0" normalizeH="0" baseline="-2500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endParaRPr kumimoji="1" lang="en-US" altLang="zh-CN" sz="2800" b="1" i="0" u="none" strike="noStrike" kern="1200" cap="none" spc="0" normalizeH="0" baseline="0" noProof="0">
              <a:ln>
                <a:noFill/>
              </a:ln>
              <a:solidFill>
                <a:srgbClr val="0100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3</a:t>
            </a: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C</a:t>
            </a: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en-US" altLang="zh-CN"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 </a:t>
            </a:r>
            <a:r>
              <a:rPr kumimoji="1" lang="en-US" altLang="zh-CN" sz="2800" b="1" i="1" u="none" strike="noStrike" kern="1200" cap="none" spc="0" normalizeH="0" baseline="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I</a:t>
            </a:r>
            <a:r>
              <a:rPr kumimoji="1" lang="en-US" altLang="zh-CN" sz="2800" b="1" i="0"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a:t>
            </a:r>
            <a:endParaRPr kumimoji="1" lang="en-US" altLang="zh-CN" sz="2800" b="1" i="1" u="none" strike="noStrike" kern="1200" cap="none" spc="0" normalizeH="0" baseline="-25000" noProof="0">
              <a:ln>
                <a:noFill/>
              </a:ln>
              <a:solidFill>
                <a:srgbClr val="006600"/>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endParaRPr>
          </a:p>
        </p:txBody>
      </p:sp>
      <p:sp>
        <p:nvSpPr>
          <p:cNvPr id="96293" name="Text Box 37" descr="60%"/>
          <p:cNvSpPr txBox="1">
            <a:spLocks noChangeArrowheads="1"/>
          </p:cNvSpPr>
          <p:nvPr/>
        </p:nvSpPr>
        <p:spPr bwMode="auto">
          <a:xfrm>
            <a:off x="566738" y="4565650"/>
            <a:ext cx="7966075" cy="1158875"/>
          </a:xfrm>
          <a:prstGeom prst="rect">
            <a:avLst/>
          </a:prstGeom>
          <a:noFill/>
          <a:ln w="9525">
            <a:noFill/>
            <a:miter lim="800000"/>
          </a:ln>
          <a:effectLst/>
        </p:spPr>
        <p:txBody>
          <a:bodyPr>
            <a:spAutoFit/>
          </a:bodyPr>
          <a:lstStyle/>
          <a:p>
            <a:pPr marR="0" defTabSz="914400">
              <a:lnSpc>
                <a:spcPct val="125000"/>
              </a:lnSpc>
              <a:spcBef>
                <a:spcPct val="5000"/>
              </a:spcBef>
              <a:buClrTx/>
              <a:buSzTx/>
              <a:buFontTx/>
              <a:defRPr/>
            </a:pP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实质</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用一个微小电流的变化去控制一个较大电流的变化，是</a:t>
            </a:r>
            <a:r>
              <a:rPr kumimoji="1" lang="en-US" altLang="zh-CN"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CCCS</a:t>
            </a:r>
            <a:r>
              <a:rPr kumimoji="1" lang="zh-CN" altLang="en-US" sz="2800" b="1" kern="1200" cap="none" spc="0" normalizeH="0" baseline="0" noProof="0">
                <a:solidFill>
                  <a:srgbClr val="66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器件。</a:t>
            </a:r>
          </a:p>
        </p:txBody>
      </p:sp>
      <p:sp>
        <p:nvSpPr>
          <p:cNvPr id="84998" name="AutoShape 38">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4999" name="AutoShape 39">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5000" name="AutoShape 40">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97" name="Rectangle 41"/>
          <p:cNvSpPr>
            <a:spLocks noChangeArrowheads="1"/>
          </p:cNvSpPr>
          <p:nvPr/>
        </p:nvSpPr>
        <p:spPr bwMode="auto">
          <a:xfrm>
            <a:off x="531813" y="3182938"/>
            <a:ext cx="7731125" cy="1158875"/>
          </a:xfrm>
          <a:prstGeom prst="rect">
            <a:avLst/>
          </a:prstGeom>
          <a:noFill/>
          <a:ln w="9525">
            <a:noFill/>
            <a:miter lim="800000"/>
          </a:ln>
          <a:effectLst/>
        </p:spPr>
        <p:txBody>
          <a:bodyPr>
            <a:spAutoFit/>
          </a:bodyPr>
          <a:lstStyle/>
          <a:p>
            <a:pPr marL="0" marR="0" lvl="0" indent="0" algn="l" defTabSz="914400" rtl="0" eaLnBrk="1" fontAlgn="base" latinLnBrk="0" hangingPunct="1">
              <a:lnSpc>
                <a:spcPct val="125000"/>
              </a:lnSpc>
              <a:spcBef>
                <a:spcPct val="5000"/>
              </a:spcBef>
              <a:spcAft>
                <a:spcPct val="0"/>
              </a:spcAft>
              <a:buClrTx/>
              <a:buSzTx/>
              <a:buFontTx/>
              <a:buNone/>
              <a:defRPr/>
            </a:pPr>
            <a:r>
              <a:rPr kumimoji="1" lang="en-US" altLang="zh-CN"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        </a:t>
            </a:r>
            <a:r>
              <a:rPr kumimoji="1" lang="zh-CN" altLang="en-US" sz="2800" b="1" i="0" u="none" strike="noStrike" kern="1200" cap="none" spc="0" normalizeH="0" baseline="0" noProof="0">
                <a:ln>
                  <a:noFill/>
                </a:ln>
                <a:solidFill>
                  <a:srgbClr val="0000FF"/>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把基极电流的微小变化能够引起集电极电流较大变化的特性称为晶体管的电流放大作用。</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6293"/>
                                        </p:tgtEl>
                                        <p:attrNameLst>
                                          <p:attrName>style.visibility</p:attrName>
                                        </p:attrNameLst>
                                      </p:cBhvr>
                                      <p:to>
                                        <p:strVal val="visible"/>
                                      </p:to>
                                    </p:set>
                                    <p:animEffect transition="in" filter="wipe(left)">
                                      <p:cBhvr>
                                        <p:cTn id="7" dur="500"/>
                                        <p:tgtEl>
                                          <p:spTgt spid="962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3"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611188" y="451961"/>
            <a:ext cx="512254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4.</a:t>
            </a:r>
            <a:r>
              <a:rPr kumimoji="1" lang="zh-CN" altLang="en-US" sz="2800" b="1"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晶体管内部载流子的运动规律</a:t>
            </a:r>
          </a:p>
        </p:txBody>
      </p:sp>
      <p:sp>
        <p:nvSpPr>
          <p:cNvPr id="80899" name="Rectangle 4"/>
          <p:cNvSpPr/>
          <p:nvPr/>
        </p:nvSpPr>
        <p:spPr>
          <a:xfrm rot="5400000" flipH="1">
            <a:off x="2849563" y="3744913"/>
            <a:ext cx="1441450"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00" name="Rectangle 5"/>
          <p:cNvSpPr/>
          <p:nvPr/>
        </p:nvSpPr>
        <p:spPr>
          <a:xfrm rot="5400000" flipH="1">
            <a:off x="2890838" y="1611313"/>
            <a:ext cx="1331912"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01" name="Rectangle 6"/>
          <p:cNvSpPr/>
          <p:nvPr/>
        </p:nvSpPr>
        <p:spPr>
          <a:xfrm rot="5400000" flipH="1">
            <a:off x="3217863" y="2671763"/>
            <a:ext cx="708025" cy="2625725"/>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02" name="Line 7"/>
          <p:cNvSpPr/>
          <p:nvPr/>
        </p:nvSpPr>
        <p:spPr>
          <a:xfrm rot="5400000" flipH="1">
            <a:off x="3375025" y="2043113"/>
            <a:ext cx="433388" cy="0"/>
          </a:xfrm>
          <a:prstGeom prst="line">
            <a:avLst/>
          </a:prstGeom>
          <a:ln w="38100" cap="flat" cmpd="sng">
            <a:solidFill>
              <a:schemeClr val="tx1"/>
            </a:solidFill>
            <a:prstDash val="solid"/>
            <a:round/>
            <a:headEnd type="none" w="sm" len="sm"/>
            <a:tailEnd type="none" w="med" len="lg"/>
          </a:ln>
        </p:spPr>
      </p:sp>
      <p:sp>
        <p:nvSpPr>
          <p:cNvPr id="80903" name="Line 8"/>
          <p:cNvSpPr/>
          <p:nvPr/>
        </p:nvSpPr>
        <p:spPr>
          <a:xfrm rot="5400000" flipH="1">
            <a:off x="1765300" y="3635375"/>
            <a:ext cx="0" cy="898525"/>
          </a:xfrm>
          <a:prstGeom prst="line">
            <a:avLst/>
          </a:prstGeom>
          <a:ln w="38100" cap="flat" cmpd="sng">
            <a:solidFill>
              <a:schemeClr val="tx1"/>
            </a:solidFill>
            <a:prstDash val="solid"/>
            <a:round/>
            <a:headEnd type="none" w="sm" len="sm"/>
            <a:tailEnd type="none" w="med" len="lg"/>
          </a:ln>
        </p:spPr>
      </p:sp>
      <p:sp>
        <p:nvSpPr>
          <p:cNvPr id="80904" name="Text Box 9"/>
          <p:cNvSpPr txBox="1"/>
          <p:nvPr/>
        </p:nvSpPr>
        <p:spPr>
          <a:xfrm>
            <a:off x="1727200" y="4129088"/>
            <a:ext cx="385763"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80905" name="Text Box 10"/>
          <p:cNvSpPr txBox="1"/>
          <p:nvPr/>
        </p:nvSpPr>
        <p:spPr>
          <a:xfrm>
            <a:off x="3016250" y="5818188"/>
            <a:ext cx="385763"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80906" name="Text Box 11"/>
          <p:cNvSpPr txBox="1"/>
          <p:nvPr/>
        </p:nvSpPr>
        <p:spPr>
          <a:xfrm>
            <a:off x="3149600" y="1817688"/>
            <a:ext cx="401638"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80907" name="Text Box 12"/>
          <p:cNvSpPr txBox="1"/>
          <p:nvPr/>
        </p:nvSpPr>
        <p:spPr>
          <a:xfrm>
            <a:off x="4819650" y="2897188"/>
            <a:ext cx="54292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0908" name="Text Box 13"/>
          <p:cNvSpPr txBox="1"/>
          <p:nvPr/>
        </p:nvSpPr>
        <p:spPr>
          <a:xfrm>
            <a:off x="4819650" y="4818063"/>
            <a:ext cx="54927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0909" name="Text Box 14"/>
          <p:cNvSpPr txBox="1"/>
          <p:nvPr/>
        </p:nvSpPr>
        <p:spPr>
          <a:xfrm>
            <a:off x="4872038" y="3775075"/>
            <a:ext cx="495300"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P</a:t>
            </a:r>
          </a:p>
        </p:txBody>
      </p:sp>
      <p:sp>
        <p:nvSpPr>
          <p:cNvPr id="80910" name="Line 15"/>
          <p:cNvSpPr/>
          <p:nvPr/>
        </p:nvSpPr>
        <p:spPr>
          <a:xfrm>
            <a:off x="1282700" y="6529388"/>
            <a:ext cx="4679950" cy="0"/>
          </a:xfrm>
          <a:prstGeom prst="line">
            <a:avLst/>
          </a:prstGeom>
          <a:ln w="38100" cap="flat" cmpd="sng">
            <a:solidFill>
              <a:schemeClr val="tx1"/>
            </a:solidFill>
            <a:prstDash val="solid"/>
            <a:round/>
            <a:headEnd type="none" w="sm" len="sm"/>
            <a:tailEnd type="none" w="med" len="lg"/>
          </a:ln>
        </p:spPr>
      </p:sp>
      <p:sp>
        <p:nvSpPr>
          <p:cNvPr id="80911" name="Line 16"/>
          <p:cNvSpPr/>
          <p:nvPr/>
        </p:nvSpPr>
        <p:spPr>
          <a:xfrm>
            <a:off x="1104900" y="5332413"/>
            <a:ext cx="466725" cy="0"/>
          </a:xfrm>
          <a:prstGeom prst="line">
            <a:avLst/>
          </a:prstGeom>
          <a:ln w="38100" cap="flat" cmpd="sng">
            <a:solidFill>
              <a:schemeClr val="tx1"/>
            </a:solidFill>
            <a:prstDash val="solid"/>
            <a:round/>
            <a:headEnd type="none" w="sm" len="sm"/>
            <a:tailEnd type="none" w="med" len="lg"/>
          </a:ln>
        </p:spPr>
      </p:sp>
      <p:sp>
        <p:nvSpPr>
          <p:cNvPr id="80912" name="Line 17"/>
          <p:cNvSpPr/>
          <p:nvPr/>
        </p:nvSpPr>
        <p:spPr>
          <a:xfrm>
            <a:off x="1214438" y="5468938"/>
            <a:ext cx="233362" cy="0"/>
          </a:xfrm>
          <a:prstGeom prst="line">
            <a:avLst/>
          </a:prstGeom>
          <a:ln w="38100" cap="flat" cmpd="sng">
            <a:solidFill>
              <a:schemeClr val="tx1"/>
            </a:solidFill>
            <a:prstDash val="solid"/>
            <a:round/>
            <a:headEnd type="none" w="sm" len="sm"/>
            <a:tailEnd type="none" w="med" len="lg"/>
          </a:ln>
        </p:spPr>
      </p:sp>
      <p:sp>
        <p:nvSpPr>
          <p:cNvPr id="80913" name="Line 18"/>
          <p:cNvSpPr/>
          <p:nvPr/>
        </p:nvSpPr>
        <p:spPr>
          <a:xfrm>
            <a:off x="1330325" y="4878388"/>
            <a:ext cx="0" cy="454025"/>
          </a:xfrm>
          <a:prstGeom prst="line">
            <a:avLst/>
          </a:prstGeom>
          <a:ln w="38100" cap="flat" cmpd="sng">
            <a:solidFill>
              <a:schemeClr val="tx1"/>
            </a:solidFill>
            <a:prstDash val="solid"/>
            <a:round/>
            <a:headEnd type="none" w="sm" len="sm"/>
            <a:tailEnd type="none" w="med" len="lg"/>
          </a:ln>
        </p:spPr>
      </p:sp>
      <p:sp>
        <p:nvSpPr>
          <p:cNvPr id="80914" name="Line 19"/>
          <p:cNvSpPr/>
          <p:nvPr/>
        </p:nvSpPr>
        <p:spPr>
          <a:xfrm flipH="1">
            <a:off x="1296988" y="5495925"/>
            <a:ext cx="0" cy="1044575"/>
          </a:xfrm>
          <a:prstGeom prst="line">
            <a:avLst/>
          </a:prstGeom>
          <a:ln w="38100" cap="flat" cmpd="sng">
            <a:solidFill>
              <a:schemeClr val="tx1"/>
            </a:solidFill>
            <a:prstDash val="solid"/>
            <a:round/>
            <a:headEnd type="none" w="sm" len="sm"/>
            <a:tailEnd type="none" w="med" len="lg"/>
          </a:ln>
        </p:spPr>
      </p:sp>
      <p:sp>
        <p:nvSpPr>
          <p:cNvPr id="80915" name="Rectangle 20"/>
          <p:cNvSpPr/>
          <p:nvPr/>
        </p:nvSpPr>
        <p:spPr>
          <a:xfrm>
            <a:off x="1265238" y="4487863"/>
            <a:ext cx="142875" cy="398462"/>
          </a:xfrm>
          <a:prstGeom prst="rect">
            <a:avLst/>
          </a:prstGeom>
          <a:noFill/>
          <a:ln w="38100" cap="flat" cmpd="sng">
            <a:solidFill>
              <a:schemeClr val="tx1"/>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16" name="Line 21"/>
          <p:cNvSpPr/>
          <p:nvPr/>
        </p:nvSpPr>
        <p:spPr>
          <a:xfrm flipV="1">
            <a:off x="1339850" y="4070350"/>
            <a:ext cx="0" cy="411163"/>
          </a:xfrm>
          <a:prstGeom prst="line">
            <a:avLst/>
          </a:prstGeom>
          <a:ln w="38100" cap="flat" cmpd="sng">
            <a:solidFill>
              <a:schemeClr val="tx1"/>
            </a:solidFill>
            <a:prstDash val="solid"/>
            <a:round/>
            <a:headEnd type="none" w="sm" len="sm"/>
            <a:tailEnd type="none" w="med" len="lg"/>
          </a:ln>
        </p:spPr>
      </p:sp>
      <p:sp>
        <p:nvSpPr>
          <p:cNvPr id="80917" name="Line 22"/>
          <p:cNvSpPr/>
          <p:nvPr/>
        </p:nvSpPr>
        <p:spPr>
          <a:xfrm>
            <a:off x="3594100" y="1817688"/>
            <a:ext cx="2339975" cy="0"/>
          </a:xfrm>
          <a:prstGeom prst="line">
            <a:avLst/>
          </a:prstGeom>
          <a:ln w="38100" cap="flat" cmpd="sng">
            <a:solidFill>
              <a:schemeClr val="tx1"/>
            </a:solidFill>
            <a:prstDash val="solid"/>
            <a:round/>
            <a:headEnd type="none" w="sm" len="sm"/>
            <a:tailEnd type="none" w="med" len="lg"/>
          </a:ln>
        </p:spPr>
      </p:sp>
      <p:grpSp>
        <p:nvGrpSpPr>
          <p:cNvPr id="80918" name="Group 23"/>
          <p:cNvGrpSpPr/>
          <p:nvPr/>
        </p:nvGrpSpPr>
        <p:grpSpPr>
          <a:xfrm>
            <a:off x="5730875" y="3740150"/>
            <a:ext cx="466725" cy="384175"/>
            <a:chOff x="4020" y="3336"/>
            <a:chExt cx="408" cy="348"/>
          </a:xfrm>
        </p:grpSpPr>
        <p:sp>
          <p:nvSpPr>
            <p:cNvPr id="80919" name="Line 24"/>
            <p:cNvSpPr/>
            <p:nvPr/>
          </p:nvSpPr>
          <p:spPr>
            <a:xfrm>
              <a:off x="4020" y="3336"/>
              <a:ext cx="408" cy="0"/>
            </a:xfrm>
            <a:prstGeom prst="line">
              <a:avLst/>
            </a:prstGeom>
            <a:ln w="38100" cap="flat" cmpd="sng">
              <a:solidFill>
                <a:schemeClr val="tx1"/>
              </a:solidFill>
              <a:prstDash val="solid"/>
              <a:round/>
              <a:headEnd type="none" w="sm" len="sm"/>
              <a:tailEnd type="none" w="med" len="lg"/>
            </a:ln>
          </p:spPr>
        </p:sp>
        <p:sp>
          <p:nvSpPr>
            <p:cNvPr id="80920" name="Line 25"/>
            <p:cNvSpPr/>
            <p:nvPr/>
          </p:nvSpPr>
          <p:spPr>
            <a:xfrm>
              <a:off x="4116" y="3456"/>
              <a:ext cx="204" cy="0"/>
            </a:xfrm>
            <a:prstGeom prst="line">
              <a:avLst/>
            </a:prstGeom>
            <a:ln w="38100" cap="flat" cmpd="sng">
              <a:solidFill>
                <a:schemeClr val="tx1"/>
              </a:solidFill>
              <a:prstDash val="solid"/>
              <a:round/>
              <a:headEnd type="none" w="sm" len="sm"/>
              <a:tailEnd type="none" w="med" len="lg"/>
            </a:ln>
          </p:spPr>
        </p:sp>
        <p:sp>
          <p:nvSpPr>
            <p:cNvPr id="80921" name="Line 26"/>
            <p:cNvSpPr/>
            <p:nvPr/>
          </p:nvSpPr>
          <p:spPr>
            <a:xfrm>
              <a:off x="4020" y="3564"/>
              <a:ext cx="408" cy="0"/>
            </a:xfrm>
            <a:prstGeom prst="line">
              <a:avLst/>
            </a:prstGeom>
            <a:ln w="38100" cap="flat" cmpd="sng">
              <a:solidFill>
                <a:schemeClr val="tx1"/>
              </a:solidFill>
              <a:prstDash val="solid"/>
              <a:round/>
              <a:headEnd type="none" w="sm" len="sm"/>
              <a:tailEnd type="none" w="med" len="lg"/>
            </a:ln>
          </p:spPr>
        </p:sp>
        <p:sp>
          <p:nvSpPr>
            <p:cNvPr id="80922" name="Line 27"/>
            <p:cNvSpPr/>
            <p:nvPr/>
          </p:nvSpPr>
          <p:spPr>
            <a:xfrm>
              <a:off x="4128" y="3684"/>
              <a:ext cx="204" cy="0"/>
            </a:xfrm>
            <a:prstGeom prst="line">
              <a:avLst/>
            </a:prstGeom>
            <a:ln w="38100" cap="flat" cmpd="sng">
              <a:solidFill>
                <a:schemeClr val="tx1"/>
              </a:solidFill>
              <a:prstDash val="solid"/>
              <a:round/>
              <a:headEnd type="none" w="sm" len="sm"/>
              <a:tailEnd type="none" w="med" len="lg"/>
            </a:ln>
          </p:spPr>
        </p:sp>
      </p:grpSp>
      <p:sp>
        <p:nvSpPr>
          <p:cNvPr id="80923" name="Line 28"/>
          <p:cNvSpPr/>
          <p:nvPr/>
        </p:nvSpPr>
        <p:spPr>
          <a:xfrm>
            <a:off x="5949950" y="1806575"/>
            <a:ext cx="0" cy="1943100"/>
          </a:xfrm>
          <a:prstGeom prst="line">
            <a:avLst/>
          </a:prstGeom>
          <a:ln w="38100" cap="flat" cmpd="sng">
            <a:solidFill>
              <a:schemeClr val="tx1"/>
            </a:solidFill>
            <a:prstDash val="solid"/>
            <a:round/>
            <a:headEnd type="none" w="sm" len="sm"/>
            <a:tailEnd type="none" w="med" len="lg"/>
          </a:ln>
        </p:spPr>
      </p:sp>
      <p:sp>
        <p:nvSpPr>
          <p:cNvPr id="80924" name="Line 30"/>
          <p:cNvSpPr/>
          <p:nvPr/>
        </p:nvSpPr>
        <p:spPr>
          <a:xfrm>
            <a:off x="5983288" y="4129088"/>
            <a:ext cx="0" cy="2411412"/>
          </a:xfrm>
          <a:prstGeom prst="line">
            <a:avLst/>
          </a:prstGeom>
          <a:ln w="38100" cap="flat" cmpd="sng">
            <a:solidFill>
              <a:schemeClr val="tx1"/>
            </a:solidFill>
            <a:prstDash val="solid"/>
            <a:round/>
            <a:headEnd type="none" w="sm" len="sm"/>
            <a:tailEnd type="none" w="med" len="lg"/>
          </a:ln>
        </p:spPr>
      </p:sp>
      <p:sp>
        <p:nvSpPr>
          <p:cNvPr id="80925" name="Line 32"/>
          <p:cNvSpPr/>
          <p:nvPr/>
        </p:nvSpPr>
        <p:spPr>
          <a:xfrm>
            <a:off x="3460750" y="5784850"/>
            <a:ext cx="0" cy="755650"/>
          </a:xfrm>
          <a:prstGeom prst="line">
            <a:avLst/>
          </a:prstGeom>
          <a:ln w="38100" cap="flat" cmpd="sng">
            <a:solidFill>
              <a:schemeClr val="tx1"/>
            </a:solidFill>
            <a:prstDash val="solid"/>
            <a:round/>
            <a:headEnd type="none" w="sm" len="sm"/>
            <a:tailEnd type="none" w="med" len="lg"/>
          </a:ln>
        </p:spPr>
      </p:sp>
      <p:sp>
        <p:nvSpPr>
          <p:cNvPr id="80926" name="Text Box 33"/>
          <p:cNvSpPr txBox="1"/>
          <p:nvPr/>
        </p:nvSpPr>
        <p:spPr>
          <a:xfrm>
            <a:off x="1482725" y="5202238"/>
            <a:ext cx="519113"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0927" name="Text Box 34"/>
          <p:cNvSpPr txBox="1"/>
          <p:nvPr/>
        </p:nvSpPr>
        <p:spPr>
          <a:xfrm>
            <a:off x="1395413" y="4491038"/>
            <a:ext cx="536575"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0928" name="Text Box 35"/>
          <p:cNvSpPr txBox="1"/>
          <p:nvPr/>
        </p:nvSpPr>
        <p:spPr>
          <a:xfrm>
            <a:off x="6175375" y="3668713"/>
            <a:ext cx="530225" cy="45878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nvGrpSpPr>
          <p:cNvPr id="3" name="组合 147"/>
          <p:cNvGrpSpPr/>
          <p:nvPr/>
        </p:nvGrpSpPr>
        <p:grpSpPr>
          <a:xfrm>
            <a:off x="3316288" y="4775200"/>
            <a:ext cx="1255712" cy="109538"/>
            <a:chOff x="3894600" y="3721050"/>
            <a:chExt cx="1255250" cy="108000"/>
          </a:xfrm>
        </p:grpSpPr>
        <p:sp>
          <p:nvSpPr>
            <p:cNvPr id="80930" name="Oval 38"/>
            <p:cNvSpPr/>
            <p:nvPr/>
          </p:nvSpPr>
          <p:spPr>
            <a:xfrm>
              <a:off x="4569515"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31" name="Oval 39"/>
            <p:cNvSpPr/>
            <p:nvPr/>
          </p:nvSpPr>
          <p:spPr>
            <a:xfrm>
              <a:off x="4788776"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32" name="Oval 40"/>
            <p:cNvSpPr/>
            <p:nvPr/>
          </p:nvSpPr>
          <p:spPr>
            <a:xfrm>
              <a:off x="500585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33" name="Oval 41"/>
            <p:cNvSpPr/>
            <p:nvPr/>
          </p:nvSpPr>
          <p:spPr>
            <a:xfrm>
              <a:off x="4130991"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34" name="Oval 42"/>
            <p:cNvSpPr/>
            <p:nvPr/>
          </p:nvSpPr>
          <p:spPr>
            <a:xfrm>
              <a:off x="4350253"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35" name="Oval 45"/>
            <p:cNvSpPr/>
            <p:nvPr/>
          </p:nvSpPr>
          <p:spPr>
            <a:xfrm>
              <a:off x="389460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80936" name="Line 65"/>
          <p:cNvSpPr/>
          <p:nvPr/>
        </p:nvSpPr>
        <p:spPr>
          <a:xfrm>
            <a:off x="2260600" y="4351338"/>
            <a:ext cx="2627313" cy="0"/>
          </a:xfrm>
          <a:prstGeom prst="line">
            <a:avLst/>
          </a:prstGeom>
          <a:ln w="76200" cap="flat" cmpd="sng">
            <a:solidFill>
              <a:schemeClr val="tx2"/>
            </a:solidFill>
            <a:prstDash val="solid"/>
            <a:round/>
            <a:headEnd type="none" w="med" len="med"/>
            <a:tailEnd type="none" w="med" len="med"/>
          </a:ln>
        </p:spPr>
      </p:sp>
      <p:sp>
        <p:nvSpPr>
          <p:cNvPr id="80937" name="Line 75"/>
          <p:cNvSpPr/>
          <p:nvPr/>
        </p:nvSpPr>
        <p:spPr>
          <a:xfrm>
            <a:off x="2227263" y="3630613"/>
            <a:ext cx="2663825" cy="0"/>
          </a:xfrm>
          <a:prstGeom prst="line">
            <a:avLst/>
          </a:prstGeom>
          <a:ln w="76200" cap="flat" cmpd="sng">
            <a:solidFill>
              <a:schemeClr val="tx2"/>
            </a:solidFill>
            <a:prstDash val="solid"/>
            <a:round/>
            <a:headEnd type="none" w="med" len="med"/>
            <a:tailEnd type="none" w="med" len="med"/>
          </a:ln>
        </p:spPr>
      </p:sp>
      <p:sp>
        <p:nvSpPr>
          <p:cNvPr id="79924" name="Text Box 77"/>
          <p:cNvSpPr txBox="1"/>
          <p:nvPr/>
        </p:nvSpPr>
        <p:spPr>
          <a:xfrm>
            <a:off x="2749550" y="5151438"/>
            <a:ext cx="585788"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endParaRPr lang="en-US" altLang="zh-CN" b="1" dirty="0">
              <a:solidFill>
                <a:srgbClr val="9900CC"/>
              </a:solidFill>
              <a:latin typeface="Times New Roman" panose="02020603050405020304" pitchFamily="18" charset="0"/>
              <a:ea typeface="楷体_GB2312" pitchFamily="49" charset="-122"/>
            </a:endParaRPr>
          </a:p>
        </p:txBody>
      </p:sp>
      <p:grpSp>
        <p:nvGrpSpPr>
          <p:cNvPr id="4" name="组合 146"/>
          <p:cNvGrpSpPr/>
          <p:nvPr/>
        </p:nvGrpSpPr>
        <p:grpSpPr>
          <a:xfrm>
            <a:off x="3375025" y="4937125"/>
            <a:ext cx="1152525" cy="658813"/>
            <a:chOff x="3917950" y="3881437"/>
            <a:chExt cx="1152455" cy="658813"/>
          </a:xfrm>
        </p:grpSpPr>
        <p:sp>
          <p:nvSpPr>
            <p:cNvPr id="80940" name="Line 99"/>
            <p:cNvSpPr/>
            <p:nvPr/>
          </p:nvSpPr>
          <p:spPr>
            <a:xfrm flipV="1">
              <a:off x="4850890" y="3881437"/>
              <a:ext cx="0" cy="658813"/>
            </a:xfrm>
            <a:prstGeom prst="line">
              <a:avLst/>
            </a:prstGeom>
            <a:ln w="28575" cap="flat" cmpd="sng">
              <a:solidFill>
                <a:schemeClr val="tx1"/>
              </a:solidFill>
              <a:prstDash val="solid"/>
              <a:round/>
              <a:headEnd type="none" w="med" len="med"/>
              <a:tailEnd type="triangle" w="med" len="med"/>
            </a:ln>
          </p:spPr>
        </p:sp>
        <p:sp>
          <p:nvSpPr>
            <p:cNvPr id="80941" name="Line 100"/>
            <p:cNvSpPr/>
            <p:nvPr/>
          </p:nvSpPr>
          <p:spPr>
            <a:xfrm flipV="1">
              <a:off x="5070405" y="3881437"/>
              <a:ext cx="0" cy="658813"/>
            </a:xfrm>
            <a:prstGeom prst="line">
              <a:avLst/>
            </a:prstGeom>
            <a:ln w="28575" cap="flat" cmpd="sng">
              <a:solidFill>
                <a:schemeClr val="tx1"/>
              </a:solidFill>
              <a:prstDash val="solid"/>
              <a:round/>
              <a:headEnd type="none" w="med" len="med"/>
              <a:tailEnd type="triangle" w="med" len="med"/>
            </a:ln>
          </p:spPr>
        </p:sp>
        <p:sp>
          <p:nvSpPr>
            <p:cNvPr id="80942" name="Line 102"/>
            <p:cNvSpPr/>
            <p:nvPr/>
          </p:nvSpPr>
          <p:spPr>
            <a:xfrm flipV="1">
              <a:off x="4411859" y="3881437"/>
              <a:ext cx="0" cy="658813"/>
            </a:xfrm>
            <a:prstGeom prst="line">
              <a:avLst/>
            </a:prstGeom>
            <a:ln w="28575" cap="flat" cmpd="sng">
              <a:solidFill>
                <a:schemeClr val="tx1"/>
              </a:solidFill>
              <a:prstDash val="solid"/>
              <a:round/>
              <a:headEnd type="none" w="med" len="med"/>
              <a:tailEnd type="triangle" w="med" len="med"/>
            </a:ln>
          </p:spPr>
        </p:sp>
        <p:sp>
          <p:nvSpPr>
            <p:cNvPr id="80943" name="Line 103"/>
            <p:cNvSpPr/>
            <p:nvPr/>
          </p:nvSpPr>
          <p:spPr>
            <a:xfrm flipV="1">
              <a:off x="4631375" y="3881437"/>
              <a:ext cx="0" cy="658813"/>
            </a:xfrm>
            <a:prstGeom prst="line">
              <a:avLst/>
            </a:prstGeom>
            <a:ln w="28575" cap="flat" cmpd="sng">
              <a:solidFill>
                <a:schemeClr val="tx1"/>
              </a:solidFill>
              <a:prstDash val="solid"/>
              <a:round/>
              <a:headEnd type="none" w="med" len="med"/>
              <a:tailEnd type="triangle" w="med" len="med"/>
            </a:ln>
          </p:spPr>
        </p:sp>
        <p:sp>
          <p:nvSpPr>
            <p:cNvPr id="80944" name="Line 104"/>
            <p:cNvSpPr/>
            <p:nvPr/>
          </p:nvSpPr>
          <p:spPr>
            <a:xfrm flipV="1">
              <a:off x="3917950" y="3881437"/>
              <a:ext cx="0" cy="658813"/>
            </a:xfrm>
            <a:prstGeom prst="line">
              <a:avLst/>
            </a:prstGeom>
            <a:ln w="28575" cap="flat" cmpd="sng">
              <a:solidFill>
                <a:schemeClr val="tx1"/>
              </a:solidFill>
              <a:prstDash val="solid"/>
              <a:round/>
              <a:headEnd type="none" w="med" len="med"/>
              <a:tailEnd type="triangle" w="med" len="med"/>
            </a:ln>
          </p:spPr>
        </p:sp>
        <p:sp>
          <p:nvSpPr>
            <p:cNvPr id="80945" name="Line 105"/>
            <p:cNvSpPr/>
            <p:nvPr/>
          </p:nvSpPr>
          <p:spPr>
            <a:xfrm flipV="1">
              <a:off x="4175195" y="3881437"/>
              <a:ext cx="0" cy="658813"/>
            </a:xfrm>
            <a:prstGeom prst="line">
              <a:avLst/>
            </a:prstGeom>
            <a:ln w="28575" cap="flat" cmpd="sng">
              <a:solidFill>
                <a:schemeClr val="tx1"/>
              </a:solidFill>
              <a:prstDash val="solid"/>
              <a:round/>
              <a:headEnd type="none" w="med" len="med"/>
              <a:tailEnd type="triangle" w="med" len="med"/>
            </a:ln>
          </p:spPr>
        </p:sp>
      </p:grpSp>
      <p:sp>
        <p:nvSpPr>
          <p:cNvPr id="80946" name="AutoShape 11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0947" name="AutoShape 11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0948" name="AutoShape 11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5" name="组合 145"/>
          <p:cNvGrpSpPr/>
          <p:nvPr/>
        </p:nvGrpSpPr>
        <p:grpSpPr>
          <a:xfrm>
            <a:off x="3316288" y="5619750"/>
            <a:ext cx="1255712" cy="109538"/>
            <a:chOff x="3860800" y="4565600"/>
            <a:chExt cx="1255250" cy="108000"/>
          </a:xfrm>
        </p:grpSpPr>
        <p:sp>
          <p:nvSpPr>
            <p:cNvPr id="80950" name="Oval 38"/>
            <p:cNvSpPr/>
            <p:nvPr/>
          </p:nvSpPr>
          <p:spPr>
            <a:xfrm>
              <a:off x="4535715"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51" name="Oval 39"/>
            <p:cNvSpPr/>
            <p:nvPr/>
          </p:nvSpPr>
          <p:spPr>
            <a:xfrm>
              <a:off x="4754976"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52" name="Oval 40"/>
            <p:cNvSpPr/>
            <p:nvPr/>
          </p:nvSpPr>
          <p:spPr>
            <a:xfrm>
              <a:off x="497205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53" name="Oval 41"/>
            <p:cNvSpPr/>
            <p:nvPr/>
          </p:nvSpPr>
          <p:spPr>
            <a:xfrm>
              <a:off x="4097191"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54" name="Oval 42"/>
            <p:cNvSpPr/>
            <p:nvPr/>
          </p:nvSpPr>
          <p:spPr>
            <a:xfrm>
              <a:off x="4316453"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0955" name="Oval 45"/>
            <p:cNvSpPr/>
            <p:nvPr/>
          </p:nvSpPr>
          <p:spPr>
            <a:xfrm>
              <a:off x="386080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6" name="组合 168"/>
          <p:cNvGrpSpPr/>
          <p:nvPr/>
        </p:nvGrpSpPr>
        <p:grpSpPr>
          <a:xfrm>
            <a:off x="2451100" y="4084638"/>
            <a:ext cx="431800" cy="577850"/>
            <a:chOff x="3028950" y="3028950"/>
            <a:chExt cx="431801" cy="577849"/>
          </a:xfrm>
        </p:grpSpPr>
        <p:sp>
          <p:nvSpPr>
            <p:cNvPr id="80957" name="Oval 36"/>
            <p:cNvSpPr/>
            <p:nvPr/>
          </p:nvSpPr>
          <p:spPr>
            <a:xfrm>
              <a:off x="3028950" y="3028950"/>
              <a:ext cx="165100" cy="163513"/>
            </a:xfrm>
            <a:prstGeom prst="ellipse">
              <a:avLst/>
            </a:prstGeom>
            <a:noFill/>
            <a:ln w="38100" cap="flat" cmpd="sng">
              <a:solidFill>
                <a:srgbClr val="FF3300"/>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cxnSp>
          <p:nvCxnSpPr>
            <p:cNvPr id="80958" name="直接箭头连接符 167"/>
            <p:cNvCxnSpPr>
              <a:stCxn id="80957" idx="5"/>
            </p:cNvCxnSpPr>
            <p:nvPr/>
          </p:nvCxnSpPr>
          <p:spPr>
            <a:xfrm rot="-5400000" flipH="1">
              <a:off x="3096165" y="3242213"/>
              <a:ext cx="438283" cy="290878"/>
            </a:xfrm>
            <a:prstGeom prst="straightConnector1">
              <a:avLst/>
            </a:prstGeom>
            <a:ln w="41275" cap="flat" cmpd="sng">
              <a:solidFill>
                <a:srgbClr val="9900CC"/>
              </a:solidFill>
              <a:prstDash val="solid"/>
              <a:round/>
              <a:headEnd type="none" w="med" len="med"/>
              <a:tailEnd type="arrow" w="med" len="med"/>
            </a:ln>
          </p:spPr>
        </p:cxnSp>
      </p:grpSp>
      <p:sp>
        <p:nvSpPr>
          <p:cNvPr id="170" name="Text Box 77"/>
          <p:cNvSpPr txBox="1"/>
          <p:nvPr/>
        </p:nvSpPr>
        <p:spPr>
          <a:xfrm>
            <a:off x="2349500" y="4440238"/>
            <a:ext cx="563563"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EP</a:t>
            </a:r>
            <a:endParaRPr lang="en-US" altLang="zh-CN" b="1" dirty="0">
              <a:solidFill>
                <a:srgbClr val="9900CC"/>
              </a:solidFill>
              <a:latin typeface="Times New Roman" panose="02020603050405020304" pitchFamily="18" charset="0"/>
              <a:ea typeface="楷体_GB2312" pitchFamily="49" charset="-122"/>
            </a:endParaRPr>
          </a:p>
        </p:txBody>
      </p:sp>
      <p:cxnSp>
        <p:nvCxnSpPr>
          <p:cNvPr id="172" name="直接箭头连接符 171"/>
          <p:cNvCxnSpPr>
            <a:stCxn id="80957" idx="5"/>
          </p:cNvCxnSpPr>
          <p:nvPr/>
        </p:nvCxnSpPr>
        <p:spPr>
          <a:xfrm rot="5400000">
            <a:off x="3438525" y="6105525"/>
            <a:ext cx="400050" cy="3175"/>
          </a:xfrm>
          <a:prstGeom prst="straightConnector1">
            <a:avLst/>
          </a:prstGeom>
          <a:ln w="38100" cap="flat" cmpd="sng">
            <a:solidFill>
              <a:schemeClr val="tx1"/>
            </a:solidFill>
            <a:prstDash val="solid"/>
            <a:round/>
            <a:headEnd type="none" w="med" len="med"/>
            <a:tailEnd type="arrow" w="med" len="med"/>
          </a:ln>
        </p:spPr>
      </p:cxnSp>
      <p:grpSp>
        <p:nvGrpSpPr>
          <p:cNvPr id="7" name="组合 180"/>
          <p:cNvGrpSpPr/>
          <p:nvPr/>
        </p:nvGrpSpPr>
        <p:grpSpPr>
          <a:xfrm>
            <a:off x="2971800" y="2351088"/>
            <a:ext cx="1955800" cy="3155950"/>
            <a:chOff x="3549650" y="1295400"/>
            <a:chExt cx="1955800" cy="3155950"/>
          </a:xfrm>
        </p:grpSpPr>
        <p:grpSp>
          <p:nvGrpSpPr>
            <p:cNvPr id="80962" name="组合 138"/>
            <p:cNvGrpSpPr/>
            <p:nvPr/>
          </p:nvGrpSpPr>
          <p:grpSpPr>
            <a:xfrm>
              <a:off x="3549650" y="1295400"/>
              <a:ext cx="1955800" cy="3155950"/>
              <a:chOff x="7425889" y="2095500"/>
              <a:chExt cx="1423894" cy="2044700"/>
            </a:xfrm>
          </p:grpSpPr>
          <p:cxnSp>
            <p:nvCxnSpPr>
              <p:cNvPr id="80963" name="直接连接符 136"/>
              <p:cNvCxnSpPr>
                <a:stCxn id="80957" idx="5"/>
              </p:cNvCxnSpPr>
              <p:nvPr/>
            </p:nvCxnSpPr>
            <p:spPr>
              <a:xfrm rot="-5400000" flipH="1">
                <a:off x="7752486" y="1958497"/>
                <a:ext cx="222250" cy="540000"/>
              </a:xfrm>
              <a:prstGeom prst="line">
                <a:avLst/>
              </a:prstGeom>
              <a:ln w="38100" cap="flat" cmpd="sng">
                <a:solidFill>
                  <a:srgbClr val="9900CC"/>
                </a:solidFill>
                <a:prstDash val="solid"/>
                <a:round/>
                <a:headEnd type="none" w="med" len="med"/>
                <a:tailEnd type="none" w="med" len="med"/>
              </a:ln>
            </p:spPr>
          </p:cxnSp>
          <p:cxnSp>
            <p:nvCxnSpPr>
              <p:cNvPr id="80964" name="直接连接符 129"/>
              <p:cNvCxnSpPr>
                <a:stCxn id="80957" idx="5"/>
              </p:cNvCxnSpPr>
              <p:nvPr/>
            </p:nvCxnSpPr>
            <p:spPr>
              <a:xfrm rot="5400000">
                <a:off x="6683375" y="3006725"/>
                <a:ext cx="1822450" cy="1588"/>
              </a:xfrm>
              <a:prstGeom prst="line">
                <a:avLst/>
              </a:prstGeom>
              <a:ln w="38100" cap="flat" cmpd="sng">
                <a:solidFill>
                  <a:srgbClr val="9900CC"/>
                </a:solidFill>
                <a:prstDash val="solid"/>
                <a:round/>
                <a:headEnd type="none" w="med" len="med"/>
                <a:tailEnd type="none" w="med" len="med"/>
              </a:ln>
            </p:spPr>
          </p:cxnSp>
          <p:cxnSp>
            <p:nvCxnSpPr>
              <p:cNvPr id="80965" name="直接连接符 130"/>
              <p:cNvCxnSpPr>
                <a:stCxn id="80957" idx="5"/>
              </p:cNvCxnSpPr>
              <p:nvPr/>
            </p:nvCxnSpPr>
            <p:spPr>
              <a:xfrm rot="5400000">
                <a:off x="7758454" y="3005931"/>
                <a:ext cx="1822450" cy="1588"/>
              </a:xfrm>
              <a:prstGeom prst="line">
                <a:avLst/>
              </a:prstGeom>
              <a:ln w="38100" cap="flat" cmpd="sng">
                <a:solidFill>
                  <a:srgbClr val="9900CC"/>
                </a:solidFill>
                <a:prstDash val="solid"/>
                <a:round/>
                <a:headEnd type="none" w="med" len="med"/>
                <a:tailEnd type="none" w="med" len="med"/>
              </a:ln>
            </p:spPr>
          </p:cxnSp>
          <p:sp>
            <p:nvSpPr>
              <p:cNvPr id="80966" name="Line 7"/>
              <p:cNvSpPr/>
              <p:nvPr/>
            </p:nvSpPr>
            <p:spPr>
              <a:xfrm rot="-10800000" flipH="1">
                <a:off x="7425889" y="3917950"/>
                <a:ext cx="180000" cy="0"/>
              </a:xfrm>
              <a:prstGeom prst="line">
                <a:avLst/>
              </a:prstGeom>
              <a:ln w="25400" cap="flat" cmpd="sng">
                <a:solidFill>
                  <a:schemeClr val="tx1"/>
                </a:solidFill>
                <a:prstDash val="solid"/>
                <a:round/>
                <a:headEnd type="none" w="sm" len="sm"/>
                <a:tailEnd type="none" w="med" len="lg"/>
              </a:ln>
            </p:spPr>
          </p:sp>
          <p:sp>
            <p:nvSpPr>
              <p:cNvPr id="80967" name="Line 7"/>
              <p:cNvSpPr/>
              <p:nvPr/>
            </p:nvSpPr>
            <p:spPr>
              <a:xfrm rot="-10800000" flipH="1">
                <a:off x="8669783" y="3917950"/>
                <a:ext cx="180000" cy="0"/>
              </a:xfrm>
              <a:prstGeom prst="line">
                <a:avLst/>
              </a:prstGeom>
              <a:ln w="38100" cap="flat" cmpd="sng">
                <a:solidFill>
                  <a:srgbClr val="9900CC"/>
                </a:solidFill>
                <a:prstDash val="solid"/>
                <a:round/>
                <a:headEnd type="none" w="sm" len="sm"/>
                <a:tailEnd type="none" w="med" len="lg"/>
              </a:ln>
            </p:spPr>
          </p:sp>
          <p:cxnSp>
            <p:nvCxnSpPr>
              <p:cNvPr id="80968" name="直接连接符 134"/>
              <p:cNvCxnSpPr>
                <a:stCxn id="80966" idx="0"/>
              </p:cNvCxnSpPr>
              <p:nvPr/>
            </p:nvCxnSpPr>
            <p:spPr>
              <a:xfrm rot="-5400000" flipH="1">
                <a:off x="7656764" y="3687075"/>
                <a:ext cx="222250" cy="684000"/>
              </a:xfrm>
              <a:prstGeom prst="line">
                <a:avLst/>
              </a:prstGeom>
              <a:ln w="38100" cap="flat" cmpd="sng">
                <a:solidFill>
                  <a:srgbClr val="9900CC"/>
                </a:solidFill>
                <a:prstDash val="solid"/>
                <a:round/>
                <a:headEnd type="none" w="med" len="med"/>
                <a:tailEnd type="none" w="med" len="med"/>
              </a:ln>
            </p:spPr>
          </p:cxnSp>
          <p:cxnSp>
            <p:nvCxnSpPr>
              <p:cNvPr id="80969" name="直接连接符 135"/>
              <p:cNvCxnSpPr>
                <a:stCxn id="80966" idx="0"/>
              </p:cNvCxnSpPr>
              <p:nvPr/>
            </p:nvCxnSpPr>
            <p:spPr>
              <a:xfrm rot="5400000" flipH="1" flipV="1">
                <a:off x="8368075" y="3669075"/>
                <a:ext cx="222250" cy="720000"/>
              </a:xfrm>
              <a:prstGeom prst="line">
                <a:avLst/>
              </a:prstGeom>
              <a:ln w="38100" cap="flat" cmpd="sng">
                <a:solidFill>
                  <a:srgbClr val="9900CC"/>
                </a:solidFill>
                <a:prstDash val="solid"/>
                <a:round/>
                <a:headEnd type="none" w="med" len="med"/>
                <a:tailEnd type="none" w="med" len="med"/>
              </a:ln>
            </p:spPr>
          </p:cxnSp>
          <p:cxnSp>
            <p:nvCxnSpPr>
              <p:cNvPr id="80970" name="直接连接符 137"/>
              <p:cNvCxnSpPr>
                <a:stCxn id="80966" idx="0"/>
              </p:cNvCxnSpPr>
              <p:nvPr/>
            </p:nvCxnSpPr>
            <p:spPr>
              <a:xfrm rot="5400000" flipH="1" flipV="1">
                <a:off x="8291847" y="1954931"/>
                <a:ext cx="222250" cy="540000"/>
              </a:xfrm>
              <a:prstGeom prst="line">
                <a:avLst/>
              </a:prstGeom>
              <a:ln w="38100" cap="flat" cmpd="sng">
                <a:solidFill>
                  <a:srgbClr val="9900CC"/>
                </a:solidFill>
                <a:prstDash val="solid"/>
                <a:round/>
                <a:headEnd type="none" w="med" len="med"/>
                <a:tailEnd type="none" w="med" len="med"/>
              </a:ln>
            </p:spPr>
          </p:cxnSp>
        </p:grpSp>
        <p:sp>
          <p:nvSpPr>
            <p:cNvPr id="80971" name="矩形 178"/>
            <p:cNvSpPr/>
            <p:nvPr/>
          </p:nvSpPr>
          <p:spPr>
            <a:xfrm>
              <a:off x="3805767" y="249555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80972" name="矩形 179"/>
            <p:cNvSpPr/>
            <p:nvPr/>
          </p:nvSpPr>
          <p:spPr>
            <a:xfrm>
              <a:off x="3805061" y="325120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sp>
        <p:nvSpPr>
          <p:cNvPr id="217" name="Text Box 77"/>
          <p:cNvSpPr txBox="1"/>
          <p:nvPr/>
        </p:nvSpPr>
        <p:spPr>
          <a:xfrm>
            <a:off x="3816350" y="5765800"/>
            <a:ext cx="2151063" cy="463550"/>
          </a:xfrm>
          <a:prstGeom prst="rect">
            <a:avLst/>
          </a:prstGeom>
          <a:noFill/>
          <a:ln w="25400">
            <a:noFill/>
          </a:ln>
        </p:spPr>
        <p:txBody>
          <a:bodyPr wrap="none" lIns="90000" tIns="46800" rIns="90000" bIns="46800" anchor="ctr">
            <a:spAutoFit/>
          </a:bodyPr>
          <a:lstStyle/>
          <a:p>
            <a:pPr algn="ctr">
              <a:spcBef>
                <a:spcPct val="50000"/>
              </a:spcBef>
            </a:pPr>
            <a:r>
              <a:rPr lang="en-US" altLang="zh-CN" b="1" i="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I</a:t>
            </a:r>
            <a:r>
              <a:rPr lang="en-US" altLang="zh-CN" b="1" baseline="-25000"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E</a:t>
            </a:r>
            <a:r>
              <a:rPr lang="en-US" altLang="zh-CN" b="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a:t>
            </a:r>
            <a:r>
              <a:rPr lang="en-US" altLang="zh-CN" b="1" i="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I</a:t>
            </a:r>
            <a:r>
              <a:rPr lang="en-US" altLang="zh-CN" b="1" baseline="-25000"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EN</a:t>
            </a:r>
            <a:r>
              <a:rPr lang="en-US" altLang="zh-CN" b="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a:t>
            </a:r>
            <a:r>
              <a:rPr lang="en-US" altLang="zh-CN" b="1" i="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I</a:t>
            </a:r>
            <a:r>
              <a:rPr lang="en-US" altLang="zh-CN" b="1" baseline="-25000"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EP</a:t>
            </a:r>
            <a:r>
              <a:rPr lang="en-US" altLang="zh-CN" b="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a:t>
            </a:r>
            <a:r>
              <a:rPr lang="en-US" altLang="zh-CN" b="1" i="1"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I</a:t>
            </a:r>
            <a:r>
              <a:rPr lang="en-US" altLang="zh-CN" b="1" baseline="-25000"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cs typeface="+mn-cs"/>
              </a:rPr>
              <a:t>EN</a:t>
            </a:r>
            <a:endParaRPr lang="en-US" altLang="zh-CN" b="1" baseline="-25000" noProof="1">
              <a:solidFill>
                <a:srgbClr val="9900CC"/>
              </a:solidFill>
              <a:effectLst>
                <a:outerShdw blurRad="38100" dist="38100" dir="2700000" algn="tl">
                  <a:srgbClr val="000000">
                    <a:alpha val="43137"/>
                  </a:srgbClr>
                </a:outerShdw>
              </a:effectLst>
              <a:latin typeface="Times New Roman" panose="02020603050405020304" pitchFamily="18" charset="0"/>
              <a:ea typeface="楷体_GB2312" pitchFamily="49" charset="-122"/>
            </a:endParaRPr>
          </a:p>
        </p:txBody>
      </p:sp>
      <p:sp>
        <p:nvSpPr>
          <p:cNvPr id="115" name="AutoShape 118"/>
          <p:cNvSpPr>
            <a:spLocks noChangeArrowheads="1"/>
          </p:cNvSpPr>
          <p:nvPr/>
        </p:nvSpPr>
        <p:spPr bwMode="auto">
          <a:xfrm>
            <a:off x="6296025" y="3206750"/>
            <a:ext cx="2587625" cy="2913063"/>
          </a:xfrm>
          <a:prstGeom prst="wedgeRoundRectCallout">
            <a:avLst>
              <a:gd name="adj1" fmla="val -119035"/>
              <a:gd name="adj2" fmla="val 20834"/>
              <a:gd name="adj3" fmla="val 16667"/>
            </a:avLst>
          </a:prstGeom>
          <a:gradFill rotWithShape="1">
            <a:gsLst>
              <a:gs pos="0">
                <a:srgbClr val="FFFFFF"/>
              </a:gs>
              <a:gs pos="50000">
                <a:srgbClr val="99FF99"/>
              </a:gs>
              <a:gs pos="100000">
                <a:srgbClr val="FFFFFF"/>
              </a:gs>
            </a:gsLst>
            <a:lin ang="5400000" scaled="1"/>
          </a:gradFill>
          <a:ln w="28575">
            <a:solidFill>
              <a:srgbClr val="FF33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发射结正偏，发射区电子不断向基区扩散，并不断地由电源得到补充，形成发射极电流主要部分</a:t>
            </a:r>
            <a:r>
              <a:rPr kumimoji="1" lang="en-US" altLang="zh-CN"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电子电流。</a:t>
            </a:r>
          </a:p>
        </p:txBody>
      </p:sp>
      <p:sp>
        <p:nvSpPr>
          <p:cNvPr id="116" name="Text Box 2"/>
          <p:cNvSpPr txBox="1">
            <a:spLocks noChangeArrowheads="1"/>
          </p:cNvSpPr>
          <p:nvPr/>
        </p:nvSpPr>
        <p:spPr bwMode="auto">
          <a:xfrm>
            <a:off x="615950" y="1028700"/>
            <a:ext cx="5956300" cy="52546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(1)</a:t>
            </a:r>
            <a:r>
              <a:rPr kumimoji="1" lang="zh-CN" altLang="en-US"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发射区向基区发射电子</a:t>
            </a:r>
          </a:p>
        </p:txBody>
      </p:sp>
      <p:sp>
        <p:nvSpPr>
          <p:cNvPr id="80" name="AutoShape 118"/>
          <p:cNvSpPr>
            <a:spLocks noChangeArrowheads="1"/>
          </p:cNvSpPr>
          <p:nvPr/>
        </p:nvSpPr>
        <p:spPr bwMode="auto">
          <a:xfrm>
            <a:off x="6350000" y="614363"/>
            <a:ext cx="2355850" cy="2147888"/>
          </a:xfrm>
          <a:prstGeom prst="wedgeRoundRectCallout">
            <a:avLst>
              <a:gd name="adj1" fmla="val -192782"/>
              <a:gd name="adj2" fmla="val 124436"/>
              <a:gd name="adj3" fmla="val 16667"/>
            </a:avLst>
          </a:prstGeom>
          <a:gradFill rotWithShape="1">
            <a:gsLst>
              <a:gs pos="0">
                <a:srgbClr val="FFFFFF"/>
              </a:gs>
              <a:gs pos="50000">
                <a:srgbClr val="99FF99"/>
              </a:gs>
              <a:gs pos="100000">
                <a:srgbClr val="FFFFFF"/>
              </a:gs>
            </a:gsLst>
            <a:lin ang="5400000" scaled="1"/>
          </a:gradFill>
          <a:ln w="28575">
            <a:solidFill>
              <a:srgbClr val="FF33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基区多子也要向发射区扩散，形成空穴电流</a:t>
            </a:r>
            <a:r>
              <a:rPr kumimoji="1" lang="en-US" altLang="zh-CN" sz="2400" b="1" i="1"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I</a:t>
            </a:r>
            <a:r>
              <a:rPr kumimoji="1" lang="en-US" altLang="zh-CN" sz="2400" b="1" i="0" u="none" strike="noStrike" kern="1200" cap="none" spc="0" normalizeH="0" baseline="-2500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EP</a:t>
            </a: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，数量很少可忽略不计。</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
                                        </p:tgtEl>
                                        <p:attrNameLst>
                                          <p:attrName>style.visibility</p:attrName>
                                        </p:attrNameLst>
                                      </p:cBhvr>
                                      <p:to>
                                        <p:strVal val="visible"/>
                                      </p:to>
                                    </p:set>
                                    <p:animEffect transition="in" filter="blinds(horizontal)">
                                      <p:cBhvr>
                                        <p:cTn id="7" dur="500"/>
                                        <p:tgtEl>
                                          <p:spTgt spid="1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linds(horizontal)">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linds(horizontal)">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79924"/>
                                        </p:tgtEl>
                                        <p:attrNameLst>
                                          <p:attrName>style.visibility</p:attrName>
                                        </p:attrNameLst>
                                      </p:cBhvr>
                                      <p:to>
                                        <p:strVal val="visible"/>
                                      </p:to>
                                    </p:set>
                                    <p:animEffect transition="in" filter="blinds(horizontal)">
                                      <p:cBhvr>
                                        <p:cTn id="32" dur="500"/>
                                        <p:tgtEl>
                                          <p:spTgt spid="79924"/>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115"/>
                                        </p:tgtEl>
                                        <p:attrNameLst>
                                          <p:attrName>style.visibility</p:attrName>
                                        </p:attrNameLst>
                                      </p:cBhvr>
                                      <p:to>
                                        <p:strVal val="visible"/>
                                      </p:to>
                                    </p:set>
                                    <p:animEffect transition="in" filter="wipe(right)">
                                      <p:cBhvr>
                                        <p:cTn id="37" dur="500"/>
                                        <p:tgtEl>
                                          <p:spTgt spid="1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blinds(horizontal)">
                                      <p:cBhvr>
                                        <p:cTn id="42" dur="500"/>
                                        <p:tgtEl>
                                          <p:spTgt spid="6"/>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70"/>
                                        </p:tgtEl>
                                        <p:attrNameLst>
                                          <p:attrName>style.visibility</p:attrName>
                                        </p:attrNameLst>
                                      </p:cBhvr>
                                      <p:to>
                                        <p:strVal val="visible"/>
                                      </p:to>
                                    </p:set>
                                    <p:animEffect transition="in" filter="blinds(horizontal)">
                                      <p:cBhvr>
                                        <p:cTn id="47" dur="500"/>
                                        <p:tgtEl>
                                          <p:spTgt spid="17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2" fill="hold" grpId="0" nodeType="clickEffect">
                                  <p:stCondLst>
                                    <p:cond delay="0"/>
                                  </p:stCondLst>
                                  <p:childTnLst>
                                    <p:set>
                                      <p:cBhvr>
                                        <p:cTn id="51" dur="1" fill="hold">
                                          <p:stCondLst>
                                            <p:cond delay="0"/>
                                          </p:stCondLst>
                                        </p:cTn>
                                        <p:tgtEl>
                                          <p:spTgt spid="80"/>
                                        </p:tgtEl>
                                        <p:attrNameLst>
                                          <p:attrName>style.visibility</p:attrName>
                                        </p:attrNameLst>
                                      </p:cBhvr>
                                      <p:to>
                                        <p:strVal val="visible"/>
                                      </p:to>
                                    </p:set>
                                    <p:animEffect transition="in" filter="wipe(right)">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172"/>
                                        </p:tgtEl>
                                        <p:attrNameLst>
                                          <p:attrName>style.visibility</p:attrName>
                                        </p:attrNameLst>
                                      </p:cBhvr>
                                      <p:to>
                                        <p:strVal val="visible"/>
                                      </p:to>
                                    </p:set>
                                    <p:animEffect transition="in" filter="blinds(horizontal)">
                                      <p:cBhvr>
                                        <p:cTn id="57" dur="500"/>
                                        <p:tgtEl>
                                          <p:spTgt spid="172"/>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217"/>
                                        </p:tgtEl>
                                        <p:attrNameLst>
                                          <p:attrName>style.visibility</p:attrName>
                                        </p:attrNameLst>
                                      </p:cBhvr>
                                      <p:to>
                                        <p:strVal val="visible"/>
                                      </p:to>
                                    </p:set>
                                    <p:animEffect transition="in" filter="blinds(horizontal)">
                                      <p:cBhvr>
                                        <p:cTn id="62" dur="500"/>
                                        <p:tgtEl>
                                          <p:spTgt spid="2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924" grpId="0"/>
      <p:bldP spid="170" grpId="0"/>
      <p:bldP spid="217" grpId="0"/>
      <p:bldP spid="115" grpId="0" animBg="1"/>
      <p:bldP spid="116" grpId="0"/>
      <p:bldP spid="80"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735013" y="363062"/>
            <a:ext cx="512254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4.</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晶体管内部载流子的运动规律</a:t>
            </a:r>
          </a:p>
        </p:txBody>
      </p:sp>
      <p:sp>
        <p:nvSpPr>
          <p:cNvPr id="81923" name="Rectangle 4"/>
          <p:cNvSpPr/>
          <p:nvPr/>
        </p:nvSpPr>
        <p:spPr>
          <a:xfrm rot="5400000" flipH="1">
            <a:off x="3373438" y="3611563"/>
            <a:ext cx="1441450"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24" name="Rectangle 5"/>
          <p:cNvSpPr/>
          <p:nvPr/>
        </p:nvSpPr>
        <p:spPr>
          <a:xfrm rot="5400000" flipH="1">
            <a:off x="3414713" y="1477963"/>
            <a:ext cx="1331912"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25" name="Rectangle 6"/>
          <p:cNvSpPr/>
          <p:nvPr/>
        </p:nvSpPr>
        <p:spPr>
          <a:xfrm rot="5400000" flipH="1">
            <a:off x="3741738" y="2538413"/>
            <a:ext cx="708025" cy="2625725"/>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26" name="Line 7"/>
          <p:cNvSpPr/>
          <p:nvPr/>
        </p:nvSpPr>
        <p:spPr>
          <a:xfrm rot="5400000" flipH="1">
            <a:off x="3898900" y="1909763"/>
            <a:ext cx="433388" cy="0"/>
          </a:xfrm>
          <a:prstGeom prst="line">
            <a:avLst/>
          </a:prstGeom>
          <a:ln w="38100" cap="flat" cmpd="sng">
            <a:solidFill>
              <a:schemeClr val="tx1"/>
            </a:solidFill>
            <a:prstDash val="solid"/>
            <a:round/>
            <a:headEnd type="none" w="sm" len="sm"/>
            <a:tailEnd type="none" w="med" len="lg"/>
          </a:ln>
        </p:spPr>
      </p:sp>
      <p:sp>
        <p:nvSpPr>
          <p:cNvPr id="81927" name="Line 8"/>
          <p:cNvSpPr/>
          <p:nvPr/>
        </p:nvSpPr>
        <p:spPr>
          <a:xfrm rot="5400000" flipH="1">
            <a:off x="2289175" y="3502025"/>
            <a:ext cx="0" cy="898525"/>
          </a:xfrm>
          <a:prstGeom prst="line">
            <a:avLst/>
          </a:prstGeom>
          <a:ln w="38100" cap="flat" cmpd="sng">
            <a:solidFill>
              <a:schemeClr val="tx1"/>
            </a:solidFill>
            <a:prstDash val="solid"/>
            <a:round/>
            <a:headEnd type="none" w="sm" len="sm"/>
            <a:tailEnd type="none" w="med" len="lg"/>
          </a:ln>
        </p:spPr>
      </p:sp>
      <p:sp>
        <p:nvSpPr>
          <p:cNvPr id="81928" name="Text Box 9"/>
          <p:cNvSpPr txBox="1"/>
          <p:nvPr/>
        </p:nvSpPr>
        <p:spPr>
          <a:xfrm>
            <a:off x="2251075" y="3995738"/>
            <a:ext cx="385763"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81929" name="Text Box 10"/>
          <p:cNvSpPr txBox="1"/>
          <p:nvPr/>
        </p:nvSpPr>
        <p:spPr>
          <a:xfrm>
            <a:off x="3540125" y="5684838"/>
            <a:ext cx="385763"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81930" name="Text Box 11"/>
          <p:cNvSpPr txBox="1"/>
          <p:nvPr/>
        </p:nvSpPr>
        <p:spPr>
          <a:xfrm>
            <a:off x="3673475" y="1684338"/>
            <a:ext cx="401638"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81931" name="Text Box 12"/>
          <p:cNvSpPr txBox="1"/>
          <p:nvPr/>
        </p:nvSpPr>
        <p:spPr>
          <a:xfrm>
            <a:off x="5343525" y="2763838"/>
            <a:ext cx="54292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1932" name="Text Box 13"/>
          <p:cNvSpPr txBox="1"/>
          <p:nvPr/>
        </p:nvSpPr>
        <p:spPr>
          <a:xfrm>
            <a:off x="5343525" y="4684713"/>
            <a:ext cx="54927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1933" name="Text Box 14"/>
          <p:cNvSpPr txBox="1"/>
          <p:nvPr/>
        </p:nvSpPr>
        <p:spPr>
          <a:xfrm>
            <a:off x="5395913" y="3641725"/>
            <a:ext cx="495300"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P</a:t>
            </a:r>
          </a:p>
        </p:txBody>
      </p:sp>
      <p:sp>
        <p:nvSpPr>
          <p:cNvPr id="81934" name="Line 15"/>
          <p:cNvSpPr/>
          <p:nvPr/>
        </p:nvSpPr>
        <p:spPr>
          <a:xfrm>
            <a:off x="1806575" y="6396038"/>
            <a:ext cx="4679950" cy="0"/>
          </a:xfrm>
          <a:prstGeom prst="line">
            <a:avLst/>
          </a:prstGeom>
          <a:ln w="38100" cap="flat" cmpd="sng">
            <a:solidFill>
              <a:schemeClr val="tx1"/>
            </a:solidFill>
            <a:prstDash val="solid"/>
            <a:round/>
            <a:headEnd type="none" w="sm" len="sm"/>
            <a:tailEnd type="none" w="med" len="lg"/>
          </a:ln>
        </p:spPr>
      </p:sp>
      <p:sp>
        <p:nvSpPr>
          <p:cNvPr id="81935" name="Line 16"/>
          <p:cNvSpPr/>
          <p:nvPr/>
        </p:nvSpPr>
        <p:spPr>
          <a:xfrm>
            <a:off x="1628775" y="5199063"/>
            <a:ext cx="466725" cy="0"/>
          </a:xfrm>
          <a:prstGeom prst="line">
            <a:avLst/>
          </a:prstGeom>
          <a:ln w="38100" cap="flat" cmpd="sng">
            <a:solidFill>
              <a:schemeClr val="tx1"/>
            </a:solidFill>
            <a:prstDash val="solid"/>
            <a:round/>
            <a:headEnd type="none" w="sm" len="sm"/>
            <a:tailEnd type="none" w="med" len="lg"/>
          </a:ln>
        </p:spPr>
      </p:sp>
      <p:sp>
        <p:nvSpPr>
          <p:cNvPr id="81936" name="Line 17"/>
          <p:cNvSpPr/>
          <p:nvPr/>
        </p:nvSpPr>
        <p:spPr>
          <a:xfrm>
            <a:off x="1738313" y="5335588"/>
            <a:ext cx="233362" cy="0"/>
          </a:xfrm>
          <a:prstGeom prst="line">
            <a:avLst/>
          </a:prstGeom>
          <a:ln w="38100" cap="flat" cmpd="sng">
            <a:solidFill>
              <a:schemeClr val="tx1"/>
            </a:solidFill>
            <a:prstDash val="solid"/>
            <a:round/>
            <a:headEnd type="none" w="sm" len="sm"/>
            <a:tailEnd type="none" w="med" len="lg"/>
          </a:ln>
        </p:spPr>
      </p:sp>
      <p:sp>
        <p:nvSpPr>
          <p:cNvPr id="81937" name="Line 18"/>
          <p:cNvSpPr/>
          <p:nvPr/>
        </p:nvSpPr>
        <p:spPr>
          <a:xfrm>
            <a:off x="1854200" y="4745038"/>
            <a:ext cx="0" cy="454025"/>
          </a:xfrm>
          <a:prstGeom prst="line">
            <a:avLst/>
          </a:prstGeom>
          <a:ln w="38100" cap="flat" cmpd="sng">
            <a:solidFill>
              <a:schemeClr val="tx1"/>
            </a:solidFill>
            <a:prstDash val="solid"/>
            <a:round/>
            <a:headEnd type="none" w="sm" len="sm"/>
            <a:tailEnd type="none" w="med" len="lg"/>
          </a:ln>
        </p:spPr>
      </p:sp>
      <p:sp>
        <p:nvSpPr>
          <p:cNvPr id="81938" name="Line 19"/>
          <p:cNvSpPr/>
          <p:nvPr/>
        </p:nvSpPr>
        <p:spPr>
          <a:xfrm flipH="1">
            <a:off x="1820863" y="5362575"/>
            <a:ext cx="0" cy="1044575"/>
          </a:xfrm>
          <a:prstGeom prst="line">
            <a:avLst/>
          </a:prstGeom>
          <a:ln w="38100" cap="flat" cmpd="sng">
            <a:solidFill>
              <a:schemeClr val="tx1"/>
            </a:solidFill>
            <a:prstDash val="solid"/>
            <a:round/>
            <a:headEnd type="none" w="sm" len="sm"/>
            <a:tailEnd type="none" w="med" len="lg"/>
          </a:ln>
        </p:spPr>
      </p:sp>
      <p:sp>
        <p:nvSpPr>
          <p:cNvPr id="81939" name="Rectangle 20"/>
          <p:cNvSpPr/>
          <p:nvPr/>
        </p:nvSpPr>
        <p:spPr>
          <a:xfrm>
            <a:off x="1789113" y="4354513"/>
            <a:ext cx="142875" cy="398462"/>
          </a:xfrm>
          <a:prstGeom prst="rect">
            <a:avLst/>
          </a:prstGeom>
          <a:noFill/>
          <a:ln w="38100" cap="flat" cmpd="sng">
            <a:solidFill>
              <a:schemeClr val="tx1"/>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40" name="Line 21"/>
          <p:cNvSpPr/>
          <p:nvPr/>
        </p:nvSpPr>
        <p:spPr>
          <a:xfrm flipV="1">
            <a:off x="1863725" y="3937000"/>
            <a:ext cx="0" cy="411163"/>
          </a:xfrm>
          <a:prstGeom prst="line">
            <a:avLst/>
          </a:prstGeom>
          <a:ln w="38100" cap="flat" cmpd="sng">
            <a:solidFill>
              <a:schemeClr val="tx1"/>
            </a:solidFill>
            <a:prstDash val="solid"/>
            <a:round/>
            <a:headEnd type="none" w="sm" len="sm"/>
            <a:tailEnd type="none" w="med" len="lg"/>
          </a:ln>
        </p:spPr>
      </p:sp>
      <p:sp>
        <p:nvSpPr>
          <p:cNvPr id="81941" name="Line 22"/>
          <p:cNvSpPr/>
          <p:nvPr/>
        </p:nvSpPr>
        <p:spPr>
          <a:xfrm>
            <a:off x="4117975" y="1684338"/>
            <a:ext cx="2339975" cy="0"/>
          </a:xfrm>
          <a:prstGeom prst="line">
            <a:avLst/>
          </a:prstGeom>
          <a:ln w="38100" cap="flat" cmpd="sng">
            <a:solidFill>
              <a:schemeClr val="tx1"/>
            </a:solidFill>
            <a:prstDash val="solid"/>
            <a:round/>
            <a:headEnd type="none" w="sm" len="sm"/>
            <a:tailEnd type="none" w="med" len="lg"/>
          </a:ln>
        </p:spPr>
      </p:sp>
      <p:grpSp>
        <p:nvGrpSpPr>
          <p:cNvPr id="81942" name="Group 23"/>
          <p:cNvGrpSpPr/>
          <p:nvPr/>
        </p:nvGrpSpPr>
        <p:grpSpPr>
          <a:xfrm>
            <a:off x="6254750" y="3606800"/>
            <a:ext cx="466725" cy="384175"/>
            <a:chOff x="4020" y="3336"/>
            <a:chExt cx="408" cy="348"/>
          </a:xfrm>
        </p:grpSpPr>
        <p:sp>
          <p:nvSpPr>
            <p:cNvPr id="81943" name="Line 24"/>
            <p:cNvSpPr/>
            <p:nvPr/>
          </p:nvSpPr>
          <p:spPr>
            <a:xfrm>
              <a:off x="4020" y="3336"/>
              <a:ext cx="408" cy="0"/>
            </a:xfrm>
            <a:prstGeom prst="line">
              <a:avLst/>
            </a:prstGeom>
            <a:ln w="38100" cap="flat" cmpd="sng">
              <a:solidFill>
                <a:schemeClr val="tx1"/>
              </a:solidFill>
              <a:prstDash val="solid"/>
              <a:round/>
              <a:headEnd type="none" w="sm" len="sm"/>
              <a:tailEnd type="none" w="med" len="lg"/>
            </a:ln>
          </p:spPr>
        </p:sp>
        <p:sp>
          <p:nvSpPr>
            <p:cNvPr id="81944" name="Line 25"/>
            <p:cNvSpPr/>
            <p:nvPr/>
          </p:nvSpPr>
          <p:spPr>
            <a:xfrm>
              <a:off x="4116" y="3456"/>
              <a:ext cx="204" cy="0"/>
            </a:xfrm>
            <a:prstGeom prst="line">
              <a:avLst/>
            </a:prstGeom>
            <a:ln w="38100" cap="flat" cmpd="sng">
              <a:solidFill>
                <a:schemeClr val="tx1"/>
              </a:solidFill>
              <a:prstDash val="solid"/>
              <a:round/>
              <a:headEnd type="none" w="sm" len="sm"/>
              <a:tailEnd type="none" w="med" len="lg"/>
            </a:ln>
          </p:spPr>
        </p:sp>
        <p:sp>
          <p:nvSpPr>
            <p:cNvPr id="81945" name="Line 26"/>
            <p:cNvSpPr/>
            <p:nvPr/>
          </p:nvSpPr>
          <p:spPr>
            <a:xfrm>
              <a:off x="4020" y="3564"/>
              <a:ext cx="408" cy="0"/>
            </a:xfrm>
            <a:prstGeom prst="line">
              <a:avLst/>
            </a:prstGeom>
            <a:ln w="38100" cap="flat" cmpd="sng">
              <a:solidFill>
                <a:schemeClr val="tx1"/>
              </a:solidFill>
              <a:prstDash val="solid"/>
              <a:round/>
              <a:headEnd type="none" w="sm" len="sm"/>
              <a:tailEnd type="none" w="med" len="lg"/>
            </a:ln>
          </p:spPr>
        </p:sp>
        <p:sp>
          <p:nvSpPr>
            <p:cNvPr id="81946" name="Line 27"/>
            <p:cNvSpPr/>
            <p:nvPr/>
          </p:nvSpPr>
          <p:spPr>
            <a:xfrm>
              <a:off x="4128" y="3684"/>
              <a:ext cx="204" cy="0"/>
            </a:xfrm>
            <a:prstGeom prst="line">
              <a:avLst/>
            </a:prstGeom>
            <a:ln w="38100" cap="flat" cmpd="sng">
              <a:solidFill>
                <a:schemeClr val="tx1"/>
              </a:solidFill>
              <a:prstDash val="solid"/>
              <a:round/>
              <a:headEnd type="none" w="sm" len="sm"/>
              <a:tailEnd type="none" w="med" len="lg"/>
            </a:ln>
          </p:spPr>
        </p:sp>
      </p:grpSp>
      <p:sp>
        <p:nvSpPr>
          <p:cNvPr id="81947" name="Line 28"/>
          <p:cNvSpPr/>
          <p:nvPr/>
        </p:nvSpPr>
        <p:spPr>
          <a:xfrm>
            <a:off x="6473825" y="1673225"/>
            <a:ext cx="0" cy="1943100"/>
          </a:xfrm>
          <a:prstGeom prst="line">
            <a:avLst/>
          </a:prstGeom>
          <a:ln w="38100" cap="flat" cmpd="sng">
            <a:solidFill>
              <a:schemeClr val="tx1"/>
            </a:solidFill>
            <a:prstDash val="solid"/>
            <a:round/>
            <a:headEnd type="none" w="sm" len="sm"/>
            <a:tailEnd type="none" w="med" len="lg"/>
          </a:ln>
        </p:spPr>
      </p:sp>
      <p:sp>
        <p:nvSpPr>
          <p:cNvPr id="81948" name="Line 30"/>
          <p:cNvSpPr/>
          <p:nvPr/>
        </p:nvSpPr>
        <p:spPr>
          <a:xfrm>
            <a:off x="6507163" y="3995738"/>
            <a:ext cx="0" cy="2411412"/>
          </a:xfrm>
          <a:prstGeom prst="line">
            <a:avLst/>
          </a:prstGeom>
          <a:ln w="38100" cap="flat" cmpd="sng">
            <a:solidFill>
              <a:schemeClr val="tx1"/>
            </a:solidFill>
            <a:prstDash val="solid"/>
            <a:round/>
            <a:headEnd type="none" w="sm" len="sm"/>
            <a:tailEnd type="none" w="med" len="lg"/>
          </a:ln>
        </p:spPr>
      </p:sp>
      <p:sp>
        <p:nvSpPr>
          <p:cNvPr id="81949" name="Line 32"/>
          <p:cNvSpPr/>
          <p:nvPr/>
        </p:nvSpPr>
        <p:spPr>
          <a:xfrm>
            <a:off x="3984625" y="5684838"/>
            <a:ext cx="0" cy="682625"/>
          </a:xfrm>
          <a:prstGeom prst="line">
            <a:avLst/>
          </a:prstGeom>
          <a:ln w="38100" cap="flat" cmpd="sng">
            <a:solidFill>
              <a:schemeClr val="tx1"/>
            </a:solidFill>
            <a:prstDash val="solid"/>
            <a:round/>
            <a:headEnd type="none" w="sm" len="sm"/>
            <a:tailEnd type="none" w="med" len="lg"/>
          </a:ln>
        </p:spPr>
      </p:sp>
      <p:sp>
        <p:nvSpPr>
          <p:cNvPr id="81950" name="Text Box 33"/>
          <p:cNvSpPr txBox="1"/>
          <p:nvPr/>
        </p:nvSpPr>
        <p:spPr>
          <a:xfrm>
            <a:off x="2006600" y="5068888"/>
            <a:ext cx="519113"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1951" name="Text Box 34"/>
          <p:cNvSpPr txBox="1"/>
          <p:nvPr/>
        </p:nvSpPr>
        <p:spPr>
          <a:xfrm>
            <a:off x="1919288" y="4357688"/>
            <a:ext cx="536575"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1952" name="Text Box 35"/>
          <p:cNvSpPr txBox="1"/>
          <p:nvPr/>
        </p:nvSpPr>
        <p:spPr>
          <a:xfrm>
            <a:off x="6699250" y="3535363"/>
            <a:ext cx="530225" cy="45878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nvGrpSpPr>
          <p:cNvPr id="81953" name="组合 147"/>
          <p:cNvGrpSpPr/>
          <p:nvPr/>
        </p:nvGrpSpPr>
        <p:grpSpPr>
          <a:xfrm>
            <a:off x="3840163" y="4641850"/>
            <a:ext cx="1255712" cy="109538"/>
            <a:chOff x="3894600" y="3721050"/>
            <a:chExt cx="1255250" cy="108000"/>
          </a:xfrm>
        </p:grpSpPr>
        <p:sp>
          <p:nvSpPr>
            <p:cNvPr id="81954" name="Oval 38"/>
            <p:cNvSpPr/>
            <p:nvPr/>
          </p:nvSpPr>
          <p:spPr>
            <a:xfrm>
              <a:off x="4569515"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55" name="Oval 39"/>
            <p:cNvSpPr/>
            <p:nvPr/>
          </p:nvSpPr>
          <p:spPr>
            <a:xfrm>
              <a:off x="4788776"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56" name="Oval 40"/>
            <p:cNvSpPr/>
            <p:nvPr/>
          </p:nvSpPr>
          <p:spPr>
            <a:xfrm>
              <a:off x="500585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57" name="Oval 41"/>
            <p:cNvSpPr/>
            <p:nvPr/>
          </p:nvSpPr>
          <p:spPr>
            <a:xfrm>
              <a:off x="4130991"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58" name="Oval 42"/>
            <p:cNvSpPr/>
            <p:nvPr/>
          </p:nvSpPr>
          <p:spPr>
            <a:xfrm>
              <a:off x="4350253"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59" name="Oval 45"/>
            <p:cNvSpPr/>
            <p:nvPr/>
          </p:nvSpPr>
          <p:spPr>
            <a:xfrm>
              <a:off x="389460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81960" name="Line 65"/>
          <p:cNvSpPr/>
          <p:nvPr/>
        </p:nvSpPr>
        <p:spPr>
          <a:xfrm>
            <a:off x="2784475" y="4217988"/>
            <a:ext cx="2627313" cy="0"/>
          </a:xfrm>
          <a:prstGeom prst="line">
            <a:avLst/>
          </a:prstGeom>
          <a:ln w="76200" cap="flat" cmpd="sng">
            <a:solidFill>
              <a:schemeClr val="tx2"/>
            </a:solidFill>
            <a:prstDash val="solid"/>
            <a:round/>
            <a:headEnd type="none" w="med" len="med"/>
            <a:tailEnd type="none" w="med" len="med"/>
          </a:ln>
        </p:spPr>
      </p:sp>
      <p:sp>
        <p:nvSpPr>
          <p:cNvPr id="81961" name="Line 75"/>
          <p:cNvSpPr/>
          <p:nvPr/>
        </p:nvSpPr>
        <p:spPr>
          <a:xfrm>
            <a:off x="2751138" y="3497263"/>
            <a:ext cx="2663825" cy="0"/>
          </a:xfrm>
          <a:prstGeom prst="line">
            <a:avLst/>
          </a:prstGeom>
          <a:ln w="76200" cap="flat" cmpd="sng">
            <a:solidFill>
              <a:schemeClr val="tx2"/>
            </a:solidFill>
            <a:prstDash val="solid"/>
            <a:round/>
            <a:headEnd type="none" w="med" len="med"/>
            <a:tailEnd type="none" w="med" len="med"/>
          </a:ln>
        </p:spPr>
      </p:sp>
      <p:sp>
        <p:nvSpPr>
          <p:cNvPr id="81962" name="Text Box 77"/>
          <p:cNvSpPr txBox="1"/>
          <p:nvPr/>
        </p:nvSpPr>
        <p:spPr>
          <a:xfrm>
            <a:off x="3273425" y="5018088"/>
            <a:ext cx="585788"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endParaRPr lang="en-US" altLang="zh-CN" b="1" dirty="0">
              <a:solidFill>
                <a:srgbClr val="9900CC"/>
              </a:solidFill>
              <a:latin typeface="Times New Roman" panose="02020603050405020304" pitchFamily="18" charset="0"/>
              <a:ea typeface="楷体_GB2312" pitchFamily="49" charset="-122"/>
            </a:endParaRPr>
          </a:p>
        </p:txBody>
      </p:sp>
      <p:grpSp>
        <p:nvGrpSpPr>
          <p:cNvPr id="81963" name="组合 146"/>
          <p:cNvGrpSpPr/>
          <p:nvPr/>
        </p:nvGrpSpPr>
        <p:grpSpPr>
          <a:xfrm>
            <a:off x="3898900" y="4803775"/>
            <a:ext cx="1152525" cy="658813"/>
            <a:chOff x="3917950" y="3881437"/>
            <a:chExt cx="1152455" cy="658813"/>
          </a:xfrm>
        </p:grpSpPr>
        <p:sp>
          <p:nvSpPr>
            <p:cNvPr id="81964" name="Line 99"/>
            <p:cNvSpPr/>
            <p:nvPr/>
          </p:nvSpPr>
          <p:spPr>
            <a:xfrm flipV="1">
              <a:off x="4850890" y="3881437"/>
              <a:ext cx="0" cy="658813"/>
            </a:xfrm>
            <a:prstGeom prst="line">
              <a:avLst/>
            </a:prstGeom>
            <a:ln w="28575" cap="flat" cmpd="sng">
              <a:solidFill>
                <a:schemeClr val="tx1"/>
              </a:solidFill>
              <a:prstDash val="solid"/>
              <a:round/>
              <a:headEnd type="none" w="med" len="med"/>
              <a:tailEnd type="triangle" w="med" len="med"/>
            </a:ln>
          </p:spPr>
        </p:sp>
        <p:sp>
          <p:nvSpPr>
            <p:cNvPr id="81965" name="Line 100"/>
            <p:cNvSpPr/>
            <p:nvPr/>
          </p:nvSpPr>
          <p:spPr>
            <a:xfrm flipV="1">
              <a:off x="5070405" y="3881437"/>
              <a:ext cx="0" cy="658813"/>
            </a:xfrm>
            <a:prstGeom prst="line">
              <a:avLst/>
            </a:prstGeom>
            <a:ln w="28575" cap="flat" cmpd="sng">
              <a:solidFill>
                <a:schemeClr val="tx1"/>
              </a:solidFill>
              <a:prstDash val="solid"/>
              <a:round/>
              <a:headEnd type="none" w="med" len="med"/>
              <a:tailEnd type="triangle" w="med" len="med"/>
            </a:ln>
          </p:spPr>
        </p:sp>
        <p:sp>
          <p:nvSpPr>
            <p:cNvPr id="81966" name="Line 102"/>
            <p:cNvSpPr/>
            <p:nvPr/>
          </p:nvSpPr>
          <p:spPr>
            <a:xfrm flipV="1">
              <a:off x="4411859" y="3881437"/>
              <a:ext cx="0" cy="658813"/>
            </a:xfrm>
            <a:prstGeom prst="line">
              <a:avLst/>
            </a:prstGeom>
            <a:ln w="28575" cap="flat" cmpd="sng">
              <a:solidFill>
                <a:schemeClr val="tx1"/>
              </a:solidFill>
              <a:prstDash val="solid"/>
              <a:round/>
              <a:headEnd type="none" w="med" len="med"/>
              <a:tailEnd type="triangle" w="med" len="med"/>
            </a:ln>
          </p:spPr>
        </p:sp>
        <p:sp>
          <p:nvSpPr>
            <p:cNvPr id="81967" name="Line 103"/>
            <p:cNvSpPr/>
            <p:nvPr/>
          </p:nvSpPr>
          <p:spPr>
            <a:xfrm flipV="1">
              <a:off x="4631375" y="3881437"/>
              <a:ext cx="0" cy="658813"/>
            </a:xfrm>
            <a:prstGeom prst="line">
              <a:avLst/>
            </a:prstGeom>
            <a:ln w="28575" cap="flat" cmpd="sng">
              <a:solidFill>
                <a:schemeClr val="tx1"/>
              </a:solidFill>
              <a:prstDash val="solid"/>
              <a:round/>
              <a:headEnd type="none" w="med" len="med"/>
              <a:tailEnd type="triangle" w="med" len="med"/>
            </a:ln>
          </p:spPr>
        </p:sp>
        <p:sp>
          <p:nvSpPr>
            <p:cNvPr id="81968" name="Line 104"/>
            <p:cNvSpPr/>
            <p:nvPr/>
          </p:nvSpPr>
          <p:spPr>
            <a:xfrm flipV="1">
              <a:off x="3917950" y="3881437"/>
              <a:ext cx="0" cy="658813"/>
            </a:xfrm>
            <a:prstGeom prst="line">
              <a:avLst/>
            </a:prstGeom>
            <a:ln w="28575" cap="flat" cmpd="sng">
              <a:solidFill>
                <a:schemeClr val="tx1"/>
              </a:solidFill>
              <a:prstDash val="solid"/>
              <a:round/>
              <a:headEnd type="none" w="med" len="med"/>
              <a:tailEnd type="triangle" w="med" len="med"/>
            </a:ln>
          </p:spPr>
        </p:sp>
        <p:sp>
          <p:nvSpPr>
            <p:cNvPr id="81969" name="Line 105"/>
            <p:cNvSpPr/>
            <p:nvPr/>
          </p:nvSpPr>
          <p:spPr>
            <a:xfrm flipV="1">
              <a:off x="4175195" y="3881437"/>
              <a:ext cx="0" cy="658813"/>
            </a:xfrm>
            <a:prstGeom prst="line">
              <a:avLst/>
            </a:prstGeom>
            <a:ln w="28575" cap="flat" cmpd="sng">
              <a:solidFill>
                <a:schemeClr val="tx1"/>
              </a:solidFill>
              <a:prstDash val="solid"/>
              <a:round/>
              <a:headEnd type="none" w="med" len="med"/>
              <a:tailEnd type="triangle" w="med" len="med"/>
            </a:ln>
          </p:spPr>
        </p:sp>
      </p:grpSp>
      <p:sp>
        <p:nvSpPr>
          <p:cNvPr id="81970" name="AutoShape 11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1971" name="AutoShape 11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1972" name="AutoShape 11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81973" name="组合 145"/>
          <p:cNvGrpSpPr/>
          <p:nvPr/>
        </p:nvGrpSpPr>
        <p:grpSpPr>
          <a:xfrm>
            <a:off x="3840163" y="5486400"/>
            <a:ext cx="1255712" cy="109538"/>
            <a:chOff x="3860800" y="4565600"/>
            <a:chExt cx="1255250" cy="108000"/>
          </a:xfrm>
        </p:grpSpPr>
        <p:sp>
          <p:nvSpPr>
            <p:cNvPr id="81974" name="Oval 38"/>
            <p:cNvSpPr/>
            <p:nvPr/>
          </p:nvSpPr>
          <p:spPr>
            <a:xfrm>
              <a:off x="4535715"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75" name="Oval 39"/>
            <p:cNvSpPr/>
            <p:nvPr/>
          </p:nvSpPr>
          <p:spPr>
            <a:xfrm>
              <a:off x="4754976"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76" name="Oval 40"/>
            <p:cNvSpPr/>
            <p:nvPr/>
          </p:nvSpPr>
          <p:spPr>
            <a:xfrm>
              <a:off x="497205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77" name="Oval 41"/>
            <p:cNvSpPr/>
            <p:nvPr/>
          </p:nvSpPr>
          <p:spPr>
            <a:xfrm>
              <a:off x="4097191"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78" name="Oval 42"/>
            <p:cNvSpPr/>
            <p:nvPr/>
          </p:nvSpPr>
          <p:spPr>
            <a:xfrm>
              <a:off x="4316453"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1979" name="Oval 45"/>
            <p:cNvSpPr/>
            <p:nvPr/>
          </p:nvSpPr>
          <p:spPr>
            <a:xfrm>
              <a:off x="386080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cxnSp>
        <p:nvCxnSpPr>
          <p:cNvPr id="81980" name="直接箭头连接符 171"/>
          <p:cNvCxnSpPr/>
          <p:nvPr/>
        </p:nvCxnSpPr>
        <p:spPr>
          <a:xfrm rot="5400000">
            <a:off x="3962400" y="5972175"/>
            <a:ext cx="400050" cy="3175"/>
          </a:xfrm>
          <a:prstGeom prst="straightConnector1">
            <a:avLst/>
          </a:prstGeom>
          <a:ln w="38100" cap="flat" cmpd="sng">
            <a:solidFill>
              <a:schemeClr val="tx1"/>
            </a:solidFill>
            <a:prstDash val="solid"/>
            <a:round/>
            <a:headEnd type="none" w="med" len="med"/>
            <a:tailEnd type="arrow" w="med" len="med"/>
          </a:ln>
        </p:spPr>
      </p:cxnSp>
      <p:grpSp>
        <p:nvGrpSpPr>
          <p:cNvPr id="81981" name="组合 180"/>
          <p:cNvGrpSpPr/>
          <p:nvPr/>
        </p:nvGrpSpPr>
        <p:grpSpPr>
          <a:xfrm>
            <a:off x="3495675" y="2217738"/>
            <a:ext cx="1955800" cy="3155950"/>
            <a:chOff x="3549650" y="1295400"/>
            <a:chExt cx="1955800" cy="3155950"/>
          </a:xfrm>
        </p:grpSpPr>
        <p:grpSp>
          <p:nvGrpSpPr>
            <p:cNvPr id="81982" name="组合 138"/>
            <p:cNvGrpSpPr/>
            <p:nvPr/>
          </p:nvGrpSpPr>
          <p:grpSpPr>
            <a:xfrm>
              <a:off x="3549650" y="1295400"/>
              <a:ext cx="1955800" cy="3155950"/>
              <a:chOff x="7425889" y="2095500"/>
              <a:chExt cx="1423894" cy="2044700"/>
            </a:xfrm>
          </p:grpSpPr>
          <p:cxnSp>
            <p:nvCxnSpPr>
              <p:cNvPr id="81983" name="直接连接符 136"/>
              <p:cNvCxnSpPr/>
              <p:nvPr/>
            </p:nvCxnSpPr>
            <p:spPr>
              <a:xfrm rot="-5400000" flipH="1">
                <a:off x="7752486" y="1958497"/>
                <a:ext cx="222250" cy="540000"/>
              </a:xfrm>
              <a:prstGeom prst="line">
                <a:avLst/>
              </a:prstGeom>
              <a:ln w="38100" cap="flat" cmpd="sng">
                <a:solidFill>
                  <a:srgbClr val="9900CC"/>
                </a:solidFill>
                <a:prstDash val="solid"/>
                <a:round/>
                <a:headEnd type="none" w="med" len="med"/>
                <a:tailEnd type="none" w="med" len="med"/>
              </a:ln>
            </p:spPr>
          </p:cxnSp>
          <p:cxnSp>
            <p:nvCxnSpPr>
              <p:cNvPr id="81984" name="直接连接符 129"/>
              <p:cNvCxnSpPr/>
              <p:nvPr/>
            </p:nvCxnSpPr>
            <p:spPr>
              <a:xfrm rot="5400000">
                <a:off x="6683375" y="3006725"/>
                <a:ext cx="1822450" cy="1588"/>
              </a:xfrm>
              <a:prstGeom prst="line">
                <a:avLst/>
              </a:prstGeom>
              <a:ln w="38100" cap="flat" cmpd="sng">
                <a:solidFill>
                  <a:srgbClr val="9900CC"/>
                </a:solidFill>
                <a:prstDash val="solid"/>
                <a:round/>
                <a:headEnd type="none" w="med" len="med"/>
                <a:tailEnd type="none" w="med" len="med"/>
              </a:ln>
            </p:spPr>
          </p:cxnSp>
          <p:cxnSp>
            <p:nvCxnSpPr>
              <p:cNvPr id="81985" name="直接连接符 130"/>
              <p:cNvCxnSpPr/>
              <p:nvPr/>
            </p:nvCxnSpPr>
            <p:spPr>
              <a:xfrm rot="5400000">
                <a:off x="7758454" y="3005931"/>
                <a:ext cx="1822450" cy="1588"/>
              </a:xfrm>
              <a:prstGeom prst="line">
                <a:avLst/>
              </a:prstGeom>
              <a:ln w="38100" cap="flat" cmpd="sng">
                <a:solidFill>
                  <a:srgbClr val="9900CC"/>
                </a:solidFill>
                <a:prstDash val="solid"/>
                <a:round/>
                <a:headEnd type="none" w="med" len="med"/>
                <a:tailEnd type="none" w="med" len="med"/>
              </a:ln>
            </p:spPr>
          </p:cxnSp>
          <p:sp>
            <p:nvSpPr>
              <p:cNvPr id="81986" name="Line 7"/>
              <p:cNvSpPr/>
              <p:nvPr/>
            </p:nvSpPr>
            <p:spPr>
              <a:xfrm rot="-10800000" flipH="1">
                <a:off x="7425889" y="3917950"/>
                <a:ext cx="180000" cy="0"/>
              </a:xfrm>
              <a:prstGeom prst="line">
                <a:avLst/>
              </a:prstGeom>
              <a:ln w="25400" cap="flat" cmpd="sng">
                <a:solidFill>
                  <a:schemeClr val="tx1"/>
                </a:solidFill>
                <a:prstDash val="solid"/>
                <a:round/>
                <a:headEnd type="none" w="sm" len="sm"/>
                <a:tailEnd type="none" w="med" len="lg"/>
              </a:ln>
            </p:spPr>
          </p:sp>
          <p:sp>
            <p:nvSpPr>
              <p:cNvPr id="81987" name="Line 7"/>
              <p:cNvSpPr/>
              <p:nvPr/>
            </p:nvSpPr>
            <p:spPr>
              <a:xfrm rot="-10800000" flipH="1">
                <a:off x="8669783" y="3917950"/>
                <a:ext cx="180000" cy="0"/>
              </a:xfrm>
              <a:prstGeom prst="line">
                <a:avLst/>
              </a:prstGeom>
              <a:ln w="38100" cap="flat" cmpd="sng">
                <a:solidFill>
                  <a:srgbClr val="9900CC"/>
                </a:solidFill>
                <a:prstDash val="solid"/>
                <a:round/>
                <a:headEnd type="none" w="sm" len="sm"/>
                <a:tailEnd type="none" w="med" len="lg"/>
              </a:ln>
            </p:spPr>
          </p:sp>
          <p:cxnSp>
            <p:nvCxnSpPr>
              <p:cNvPr id="81988" name="直接连接符 134"/>
              <p:cNvCxnSpPr>
                <a:stCxn id="81986" idx="0"/>
              </p:cNvCxnSpPr>
              <p:nvPr/>
            </p:nvCxnSpPr>
            <p:spPr>
              <a:xfrm rot="-5400000" flipH="1">
                <a:off x="7656764" y="3687075"/>
                <a:ext cx="222250" cy="684000"/>
              </a:xfrm>
              <a:prstGeom prst="line">
                <a:avLst/>
              </a:prstGeom>
              <a:ln w="38100" cap="flat" cmpd="sng">
                <a:solidFill>
                  <a:srgbClr val="9900CC"/>
                </a:solidFill>
                <a:prstDash val="solid"/>
                <a:round/>
                <a:headEnd type="none" w="med" len="med"/>
                <a:tailEnd type="none" w="med" len="med"/>
              </a:ln>
            </p:spPr>
          </p:cxnSp>
          <p:cxnSp>
            <p:nvCxnSpPr>
              <p:cNvPr id="81989" name="直接连接符 135"/>
              <p:cNvCxnSpPr>
                <a:stCxn id="81986" idx="0"/>
              </p:cNvCxnSpPr>
              <p:nvPr/>
            </p:nvCxnSpPr>
            <p:spPr>
              <a:xfrm rot="5400000" flipH="1" flipV="1">
                <a:off x="8368075" y="3669075"/>
                <a:ext cx="222250" cy="720000"/>
              </a:xfrm>
              <a:prstGeom prst="line">
                <a:avLst/>
              </a:prstGeom>
              <a:ln w="38100" cap="flat" cmpd="sng">
                <a:solidFill>
                  <a:srgbClr val="9900CC"/>
                </a:solidFill>
                <a:prstDash val="solid"/>
                <a:round/>
                <a:headEnd type="none" w="med" len="med"/>
                <a:tailEnd type="none" w="med" len="med"/>
              </a:ln>
            </p:spPr>
          </p:cxnSp>
          <p:cxnSp>
            <p:nvCxnSpPr>
              <p:cNvPr id="81990" name="直接连接符 137"/>
              <p:cNvCxnSpPr>
                <a:stCxn id="81986" idx="0"/>
              </p:cNvCxnSpPr>
              <p:nvPr/>
            </p:nvCxnSpPr>
            <p:spPr>
              <a:xfrm rot="5400000" flipH="1" flipV="1">
                <a:off x="8291847" y="1954931"/>
                <a:ext cx="222250" cy="540000"/>
              </a:xfrm>
              <a:prstGeom prst="line">
                <a:avLst/>
              </a:prstGeom>
              <a:ln w="38100" cap="flat" cmpd="sng">
                <a:solidFill>
                  <a:srgbClr val="9900CC"/>
                </a:solidFill>
                <a:prstDash val="solid"/>
                <a:round/>
                <a:headEnd type="none" w="med" len="med"/>
                <a:tailEnd type="none" w="med" len="med"/>
              </a:ln>
            </p:spPr>
          </p:cxnSp>
        </p:grpSp>
        <p:sp>
          <p:nvSpPr>
            <p:cNvPr id="81991" name="矩形 178"/>
            <p:cNvSpPr/>
            <p:nvPr/>
          </p:nvSpPr>
          <p:spPr>
            <a:xfrm>
              <a:off x="3805767" y="249555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81992" name="矩形 179"/>
            <p:cNvSpPr/>
            <p:nvPr/>
          </p:nvSpPr>
          <p:spPr>
            <a:xfrm>
              <a:off x="3805061" y="325120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grpSp>
        <p:nvGrpSpPr>
          <p:cNvPr id="8" name="组合 184"/>
          <p:cNvGrpSpPr/>
          <p:nvPr/>
        </p:nvGrpSpPr>
        <p:grpSpPr>
          <a:xfrm>
            <a:off x="3362325" y="3684588"/>
            <a:ext cx="577850" cy="969962"/>
            <a:chOff x="3416300" y="2762250"/>
            <a:chExt cx="577850" cy="970698"/>
          </a:xfrm>
        </p:grpSpPr>
        <p:grpSp>
          <p:nvGrpSpPr>
            <p:cNvPr id="81994" name="组合 176"/>
            <p:cNvGrpSpPr/>
            <p:nvPr/>
          </p:nvGrpSpPr>
          <p:grpSpPr>
            <a:xfrm>
              <a:off x="3416300" y="2762250"/>
              <a:ext cx="577850" cy="800100"/>
              <a:chOff x="7727950" y="2762250"/>
              <a:chExt cx="577850" cy="800100"/>
            </a:xfrm>
          </p:grpSpPr>
          <p:sp>
            <p:nvSpPr>
              <p:cNvPr id="81995" name="矩形 174"/>
              <p:cNvSpPr/>
              <p:nvPr/>
            </p:nvSpPr>
            <p:spPr>
              <a:xfrm>
                <a:off x="7772400" y="2762250"/>
                <a:ext cx="533400" cy="80010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nvGrpSpPr>
              <p:cNvPr id="81996" name="组合 173"/>
              <p:cNvGrpSpPr/>
              <p:nvPr/>
            </p:nvGrpSpPr>
            <p:grpSpPr>
              <a:xfrm>
                <a:off x="7727950" y="2762250"/>
                <a:ext cx="577850" cy="800100"/>
                <a:chOff x="4527550" y="5562600"/>
                <a:chExt cx="577850" cy="800100"/>
              </a:xfrm>
            </p:grpSpPr>
            <p:cxnSp>
              <p:nvCxnSpPr>
                <p:cNvPr id="81997" name="直接连接符 119"/>
                <p:cNvCxnSpPr>
                  <a:stCxn id="81986" idx="0"/>
                </p:cNvCxnSpPr>
                <p:nvPr/>
              </p:nvCxnSpPr>
              <p:spPr>
                <a:xfrm>
                  <a:off x="4749800" y="5562600"/>
                  <a:ext cx="355600" cy="311150"/>
                </a:xfrm>
                <a:prstGeom prst="line">
                  <a:avLst/>
                </a:prstGeom>
                <a:ln w="38100" cap="flat" cmpd="sng">
                  <a:solidFill>
                    <a:schemeClr val="tx1"/>
                  </a:solidFill>
                  <a:prstDash val="solid"/>
                  <a:round/>
                  <a:headEnd type="none" w="med" len="med"/>
                  <a:tailEnd type="none" w="med" len="med"/>
                </a:ln>
              </p:spPr>
            </p:cxnSp>
            <p:cxnSp>
              <p:nvCxnSpPr>
                <p:cNvPr id="81998" name="直接连接符 121"/>
                <p:cNvCxnSpPr>
                  <a:stCxn id="81986" idx="0"/>
                </p:cNvCxnSpPr>
                <p:nvPr/>
              </p:nvCxnSpPr>
              <p:spPr>
                <a:xfrm rot="-5400000" flipH="1">
                  <a:off x="4638675" y="5673725"/>
                  <a:ext cx="266700" cy="44450"/>
                </a:xfrm>
                <a:prstGeom prst="line">
                  <a:avLst/>
                </a:prstGeom>
                <a:ln w="38100" cap="flat" cmpd="sng">
                  <a:solidFill>
                    <a:schemeClr val="tx1"/>
                  </a:solidFill>
                  <a:prstDash val="solid"/>
                  <a:round/>
                  <a:headEnd type="none" w="med" len="med"/>
                  <a:tailEnd type="none" w="med" len="med"/>
                </a:ln>
              </p:spPr>
            </p:cxnSp>
            <p:cxnSp>
              <p:nvCxnSpPr>
                <p:cNvPr id="81999" name="直接连接符 123"/>
                <p:cNvCxnSpPr>
                  <a:stCxn id="81986" idx="0"/>
                </p:cNvCxnSpPr>
                <p:nvPr/>
              </p:nvCxnSpPr>
              <p:spPr>
                <a:xfrm rot="-10800000" flipV="1">
                  <a:off x="4527550" y="5829300"/>
                  <a:ext cx="266700" cy="177800"/>
                </a:xfrm>
                <a:prstGeom prst="line">
                  <a:avLst/>
                </a:prstGeom>
                <a:ln w="38100" cap="flat" cmpd="sng">
                  <a:solidFill>
                    <a:schemeClr val="tx1"/>
                  </a:solidFill>
                  <a:prstDash val="solid"/>
                  <a:round/>
                  <a:headEnd type="none" w="med" len="med"/>
                  <a:tailEnd type="none" w="med" len="med"/>
                </a:ln>
              </p:spPr>
            </p:cxnSp>
            <p:cxnSp>
              <p:nvCxnSpPr>
                <p:cNvPr id="82000" name="直接连接符 125"/>
                <p:cNvCxnSpPr>
                  <a:stCxn id="81986" idx="0"/>
                </p:cNvCxnSpPr>
                <p:nvPr/>
              </p:nvCxnSpPr>
              <p:spPr>
                <a:xfrm rot="-5400000" flipH="1">
                  <a:off x="4527550" y="6007100"/>
                  <a:ext cx="355600" cy="355600"/>
                </a:xfrm>
                <a:prstGeom prst="line">
                  <a:avLst/>
                </a:prstGeom>
                <a:ln w="38100" cap="flat" cmpd="sng">
                  <a:solidFill>
                    <a:schemeClr val="tx1"/>
                  </a:solidFill>
                  <a:prstDash val="solid"/>
                  <a:round/>
                  <a:headEnd type="none" w="med" len="med"/>
                  <a:tailEnd type="none" w="med" len="med"/>
                </a:ln>
              </p:spPr>
            </p:cxnSp>
          </p:grpSp>
        </p:grpSp>
        <p:sp>
          <p:nvSpPr>
            <p:cNvPr id="82001" name="矩形 181"/>
            <p:cNvSpPr/>
            <p:nvPr/>
          </p:nvSpPr>
          <p:spPr>
            <a:xfrm>
              <a:off x="3752800" y="2962628"/>
              <a:ext cx="72000" cy="54000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cxnSp>
          <p:nvCxnSpPr>
            <p:cNvPr id="82002" name="直接箭头连接符 183"/>
            <p:cNvCxnSpPr>
              <a:stCxn id="81986" idx="0"/>
            </p:cNvCxnSpPr>
            <p:nvPr/>
          </p:nvCxnSpPr>
          <p:spPr>
            <a:xfrm rot="-5400000" flipV="1">
              <a:off x="3550749" y="3333998"/>
              <a:ext cx="603200" cy="194700"/>
            </a:xfrm>
            <a:prstGeom prst="straightConnector1">
              <a:avLst/>
            </a:prstGeom>
            <a:ln w="38100" cap="flat" cmpd="sng">
              <a:solidFill>
                <a:schemeClr val="tx1"/>
              </a:solidFill>
              <a:prstDash val="solid"/>
              <a:round/>
              <a:headEnd type="none" w="med" len="med"/>
              <a:tailEnd type="arrow" w="med" len="med"/>
            </a:ln>
          </p:spPr>
        </p:cxnSp>
      </p:grpSp>
      <p:sp>
        <p:nvSpPr>
          <p:cNvPr id="186" name="Text Box 77"/>
          <p:cNvSpPr txBox="1"/>
          <p:nvPr/>
        </p:nvSpPr>
        <p:spPr>
          <a:xfrm>
            <a:off x="3754438" y="3962400"/>
            <a:ext cx="585787"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BN</a:t>
            </a:r>
          </a:p>
        </p:txBody>
      </p:sp>
      <p:grpSp>
        <p:nvGrpSpPr>
          <p:cNvPr id="11" name="组合 193"/>
          <p:cNvGrpSpPr/>
          <p:nvPr/>
        </p:nvGrpSpPr>
        <p:grpSpPr>
          <a:xfrm>
            <a:off x="4117975" y="2706688"/>
            <a:ext cx="933450" cy="1955800"/>
            <a:chOff x="7508945" y="2451100"/>
            <a:chExt cx="932940" cy="658813"/>
          </a:xfrm>
        </p:grpSpPr>
        <p:sp>
          <p:nvSpPr>
            <p:cNvPr id="82005" name="Line 99"/>
            <p:cNvSpPr/>
            <p:nvPr/>
          </p:nvSpPr>
          <p:spPr>
            <a:xfrm flipV="1">
              <a:off x="8441885" y="2451100"/>
              <a:ext cx="0" cy="658813"/>
            </a:xfrm>
            <a:prstGeom prst="line">
              <a:avLst/>
            </a:prstGeom>
            <a:ln w="28575" cap="flat" cmpd="sng">
              <a:solidFill>
                <a:schemeClr val="tx1"/>
              </a:solidFill>
              <a:prstDash val="solid"/>
              <a:round/>
              <a:headEnd type="none" w="med" len="med"/>
              <a:tailEnd type="triangle" w="med" len="med"/>
            </a:ln>
          </p:spPr>
        </p:sp>
        <p:sp>
          <p:nvSpPr>
            <p:cNvPr id="82006" name="Line 102"/>
            <p:cNvSpPr/>
            <p:nvPr/>
          </p:nvSpPr>
          <p:spPr>
            <a:xfrm flipV="1">
              <a:off x="8002854" y="2451100"/>
              <a:ext cx="0" cy="658813"/>
            </a:xfrm>
            <a:prstGeom prst="line">
              <a:avLst/>
            </a:prstGeom>
            <a:ln w="28575" cap="flat" cmpd="sng">
              <a:solidFill>
                <a:schemeClr val="tx1"/>
              </a:solidFill>
              <a:prstDash val="solid"/>
              <a:round/>
              <a:headEnd type="none" w="med" len="med"/>
              <a:tailEnd type="triangle" w="med" len="med"/>
            </a:ln>
          </p:spPr>
        </p:sp>
        <p:sp>
          <p:nvSpPr>
            <p:cNvPr id="82007" name="Line 103"/>
            <p:cNvSpPr/>
            <p:nvPr/>
          </p:nvSpPr>
          <p:spPr>
            <a:xfrm flipV="1">
              <a:off x="8222370" y="2451100"/>
              <a:ext cx="0" cy="658813"/>
            </a:xfrm>
            <a:prstGeom prst="line">
              <a:avLst/>
            </a:prstGeom>
            <a:ln w="28575" cap="flat" cmpd="sng">
              <a:solidFill>
                <a:schemeClr val="tx1"/>
              </a:solidFill>
              <a:prstDash val="solid"/>
              <a:round/>
              <a:headEnd type="none" w="med" len="med"/>
              <a:tailEnd type="triangle" w="med" len="med"/>
            </a:ln>
          </p:spPr>
        </p:sp>
        <p:sp>
          <p:nvSpPr>
            <p:cNvPr id="82008" name="Line 104"/>
            <p:cNvSpPr/>
            <p:nvPr/>
          </p:nvSpPr>
          <p:spPr>
            <a:xfrm flipV="1">
              <a:off x="7508945" y="2451100"/>
              <a:ext cx="0" cy="658813"/>
            </a:xfrm>
            <a:prstGeom prst="line">
              <a:avLst/>
            </a:prstGeom>
            <a:ln w="28575" cap="flat" cmpd="sng">
              <a:solidFill>
                <a:schemeClr val="tx1"/>
              </a:solidFill>
              <a:prstDash val="solid"/>
              <a:round/>
              <a:headEnd type="none" w="med" len="med"/>
              <a:tailEnd type="triangle" w="med" len="med"/>
            </a:ln>
          </p:spPr>
        </p:sp>
        <p:sp>
          <p:nvSpPr>
            <p:cNvPr id="82009" name="Line 105"/>
            <p:cNvSpPr/>
            <p:nvPr/>
          </p:nvSpPr>
          <p:spPr>
            <a:xfrm flipV="1">
              <a:off x="7766190" y="2451100"/>
              <a:ext cx="0" cy="658813"/>
            </a:xfrm>
            <a:prstGeom prst="line">
              <a:avLst/>
            </a:prstGeom>
            <a:ln w="28575" cap="flat" cmpd="sng">
              <a:solidFill>
                <a:schemeClr val="tx1"/>
              </a:solidFill>
              <a:prstDash val="solid"/>
              <a:round/>
              <a:headEnd type="none" w="med" len="med"/>
              <a:tailEnd type="triangle" w="med" len="med"/>
            </a:ln>
          </p:spPr>
        </p:sp>
      </p:grpSp>
      <p:sp>
        <p:nvSpPr>
          <p:cNvPr id="195" name="Text Box 77"/>
          <p:cNvSpPr txBox="1"/>
          <p:nvPr/>
        </p:nvSpPr>
        <p:spPr>
          <a:xfrm>
            <a:off x="4143375" y="2019300"/>
            <a:ext cx="596900" cy="465138"/>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CN</a:t>
            </a:r>
          </a:p>
        </p:txBody>
      </p:sp>
      <p:cxnSp>
        <p:nvCxnSpPr>
          <p:cNvPr id="213" name="直接箭头连接符 212"/>
          <p:cNvCxnSpPr>
            <a:stCxn id="81986" idx="0"/>
          </p:cNvCxnSpPr>
          <p:nvPr/>
        </p:nvCxnSpPr>
        <p:spPr>
          <a:xfrm>
            <a:off x="2162175" y="3817938"/>
            <a:ext cx="400050" cy="1587"/>
          </a:xfrm>
          <a:prstGeom prst="straightConnector1">
            <a:avLst/>
          </a:prstGeom>
          <a:ln w="38100" cap="flat" cmpd="sng">
            <a:solidFill>
              <a:schemeClr val="tx1"/>
            </a:solidFill>
            <a:prstDash val="solid"/>
            <a:round/>
            <a:headEnd type="none" w="med" len="med"/>
            <a:tailEnd type="arrow" w="med" len="med"/>
          </a:ln>
        </p:spPr>
      </p:cxnSp>
      <p:sp>
        <p:nvSpPr>
          <p:cNvPr id="215" name="Text Box 77"/>
          <p:cNvSpPr txBox="1"/>
          <p:nvPr/>
        </p:nvSpPr>
        <p:spPr>
          <a:xfrm>
            <a:off x="1104900" y="3276600"/>
            <a:ext cx="1017588"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BN</a:t>
            </a:r>
          </a:p>
        </p:txBody>
      </p:sp>
      <p:sp>
        <p:nvSpPr>
          <p:cNvPr id="82013" name="Text Box 77"/>
          <p:cNvSpPr txBox="1"/>
          <p:nvPr/>
        </p:nvSpPr>
        <p:spPr>
          <a:xfrm>
            <a:off x="4340225" y="5632450"/>
            <a:ext cx="2151063"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EP</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p>
        </p:txBody>
      </p:sp>
      <p:sp>
        <p:nvSpPr>
          <p:cNvPr id="115" name="Text Box 2"/>
          <p:cNvSpPr txBox="1">
            <a:spLocks noChangeArrowheads="1"/>
          </p:cNvSpPr>
          <p:nvPr/>
        </p:nvSpPr>
        <p:spPr bwMode="auto">
          <a:xfrm>
            <a:off x="749300" y="984250"/>
            <a:ext cx="5289550" cy="52546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(2)</a:t>
            </a:r>
            <a:r>
              <a:rPr kumimoji="1" lang="zh-CN" altLang="en-US"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电子在基区的扩散与复合</a:t>
            </a:r>
          </a:p>
        </p:txBody>
      </p:sp>
      <p:sp>
        <p:nvSpPr>
          <p:cNvPr id="116" name="AutoShape 119"/>
          <p:cNvSpPr>
            <a:spLocks noChangeArrowheads="1"/>
          </p:cNvSpPr>
          <p:nvPr/>
        </p:nvSpPr>
        <p:spPr bwMode="auto">
          <a:xfrm>
            <a:off x="6750050" y="641350"/>
            <a:ext cx="2044700" cy="5010150"/>
          </a:xfrm>
          <a:prstGeom prst="wedgeRoundRectCallout">
            <a:avLst>
              <a:gd name="adj1" fmla="val -177115"/>
              <a:gd name="adj2" fmla="val 19116"/>
              <a:gd name="adj3" fmla="val 16667"/>
            </a:avLst>
          </a:prstGeom>
          <a:gradFill rotWithShape="0">
            <a:gsLst>
              <a:gs pos="0">
                <a:schemeClr val="bg1"/>
              </a:gs>
              <a:gs pos="50000">
                <a:srgbClr val="CCFFFF"/>
              </a:gs>
              <a:gs pos="100000">
                <a:schemeClr val="bg1"/>
              </a:gs>
            </a:gsLst>
            <a:lin ang="5400000" scaled="1"/>
          </a:gradFill>
          <a:ln w="28575">
            <a:solidFill>
              <a:schemeClr val="accent1"/>
            </a:solidFill>
            <a:miter lim="800000"/>
            <a:headEnd type="none" w="sm" len="sm"/>
            <a:tailEnd type="none" w="med" len="lg"/>
          </a:ln>
          <a:effectLst/>
        </p:spPr>
        <p:txBody>
          <a:bodyPr lIns="90000" tIns="10800" rIns="90000" bIns="10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进入</a:t>
            </a:r>
            <a:r>
              <a:rPr kumimoji="1" lang="en-US" altLang="zh-CN"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P </a:t>
            </a: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区的电子少部分与基区的空穴复合，基区中与电子复合的空穴由基极电源提供，形成基极电流的主要部分形成电流</a:t>
            </a:r>
            <a:r>
              <a:rPr kumimoji="1" lang="en-US" altLang="zh-CN" sz="2400" b="1" i="1"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I</a:t>
            </a:r>
            <a:r>
              <a:rPr kumimoji="1" lang="en-US" altLang="zh-CN" sz="2400" b="1" i="0" u="none" strike="noStrike" kern="1200" cap="none" spc="0" normalizeH="0" baseline="-2500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BN </a:t>
            </a: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，多数扩散到集电结。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blinds(horizontal)">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6"/>
                                        </p:tgtEl>
                                        <p:attrNameLst>
                                          <p:attrName>style.visibility</p:attrName>
                                        </p:attrNameLst>
                                      </p:cBhvr>
                                      <p:to>
                                        <p:strVal val="visible"/>
                                      </p:to>
                                    </p:set>
                                    <p:animEffect transition="in" filter="wipe(down)">
                                      <p:cBhvr>
                                        <p:cTn id="17" dur="500"/>
                                        <p:tgtEl>
                                          <p:spTgt spid="1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6"/>
                                        </p:tgtEl>
                                        <p:attrNameLst>
                                          <p:attrName>style.visibility</p:attrName>
                                        </p:attrNameLst>
                                      </p:cBhvr>
                                      <p:to>
                                        <p:strVal val="visible"/>
                                      </p:to>
                                    </p:set>
                                    <p:animEffect transition="in" filter="blinds(horizontal)">
                                      <p:cBhvr>
                                        <p:cTn id="22" dur="500"/>
                                        <p:tgtEl>
                                          <p:spTgt spid="18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95"/>
                                        </p:tgtEl>
                                        <p:attrNameLst>
                                          <p:attrName>style.visibility</p:attrName>
                                        </p:attrNameLst>
                                      </p:cBhvr>
                                      <p:to>
                                        <p:strVal val="visible"/>
                                      </p:to>
                                    </p:set>
                                    <p:animEffect transition="in" filter="blinds(horizontal)">
                                      <p:cBhvr>
                                        <p:cTn id="32" dur="500"/>
                                        <p:tgtEl>
                                          <p:spTgt spid="19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213"/>
                                        </p:tgtEl>
                                        <p:attrNameLst>
                                          <p:attrName>style.visibility</p:attrName>
                                        </p:attrNameLst>
                                      </p:cBhvr>
                                      <p:to>
                                        <p:strVal val="visible"/>
                                      </p:to>
                                    </p:set>
                                    <p:animEffect transition="in" filter="blinds(horizontal)">
                                      <p:cBhvr>
                                        <p:cTn id="37" dur="500"/>
                                        <p:tgtEl>
                                          <p:spTgt spid="2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15"/>
                                        </p:tgtEl>
                                        <p:attrNameLst>
                                          <p:attrName>style.visibility</p:attrName>
                                        </p:attrNameLst>
                                      </p:cBhvr>
                                      <p:to>
                                        <p:strVal val="visible"/>
                                      </p:to>
                                    </p:set>
                                    <p:animEffect transition="in" filter="blinds(horizontal)">
                                      <p:cBhvr>
                                        <p:cTn id="42" dur="500"/>
                                        <p:tgtEl>
                                          <p:spTgt spid="2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5" grpId="0"/>
      <p:bldP spid="215" grpId="0"/>
      <p:bldP spid="115"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98306" name="Text Box 2"/>
          <p:cNvSpPr txBox="1">
            <a:spLocks noChangeArrowheads="1"/>
          </p:cNvSpPr>
          <p:nvPr/>
        </p:nvSpPr>
        <p:spPr bwMode="auto">
          <a:xfrm>
            <a:off x="644525" y="363062"/>
            <a:ext cx="5122545" cy="523240"/>
          </a:xfrm>
          <a:prstGeom prst="rect">
            <a:avLst/>
          </a:prstGeom>
          <a:noFill/>
          <a:ln w="25400">
            <a:noFill/>
            <a:miter lim="800000"/>
            <a:headEnd type="none" w="sm" len="sm"/>
            <a:tailEnd type="none" w="med" len="lg"/>
          </a:ln>
          <a:effectLst/>
        </p:spPr>
        <p:txBody>
          <a:bodyPr wrap="none"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4.</a:t>
            </a:r>
            <a:r>
              <a:rPr kumimoji="1" lang="zh-CN" altLang="en-US" sz="2800" b="1" kern="1200" cap="none" spc="0" normalizeH="0" baseline="0" noProof="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晶体管内部载流子的运动规律</a:t>
            </a:r>
          </a:p>
        </p:txBody>
      </p:sp>
      <p:sp>
        <p:nvSpPr>
          <p:cNvPr id="82947" name="Rectangle 4"/>
          <p:cNvSpPr/>
          <p:nvPr/>
        </p:nvSpPr>
        <p:spPr>
          <a:xfrm rot="5400000" flipH="1">
            <a:off x="3111500" y="3878263"/>
            <a:ext cx="1441450"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48" name="Rectangle 5"/>
          <p:cNvSpPr/>
          <p:nvPr/>
        </p:nvSpPr>
        <p:spPr>
          <a:xfrm rot="5400000" flipH="1">
            <a:off x="3155950" y="1746250"/>
            <a:ext cx="1330325" cy="2628900"/>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49" name="Rectangle 6"/>
          <p:cNvSpPr/>
          <p:nvPr/>
        </p:nvSpPr>
        <p:spPr>
          <a:xfrm rot="5400000" flipH="1">
            <a:off x="3473450" y="2798763"/>
            <a:ext cx="708025" cy="2627312"/>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50" name="Line 7"/>
          <p:cNvSpPr/>
          <p:nvPr/>
        </p:nvSpPr>
        <p:spPr>
          <a:xfrm rot="5400000" flipH="1">
            <a:off x="3638550" y="2178050"/>
            <a:ext cx="434975" cy="0"/>
          </a:xfrm>
          <a:prstGeom prst="line">
            <a:avLst/>
          </a:prstGeom>
          <a:ln w="38100" cap="flat" cmpd="sng">
            <a:solidFill>
              <a:schemeClr val="tx1"/>
            </a:solidFill>
            <a:prstDash val="solid"/>
            <a:round/>
            <a:headEnd type="none" w="sm" len="sm"/>
            <a:tailEnd type="none" w="med" len="lg"/>
          </a:ln>
        </p:spPr>
      </p:sp>
      <p:sp>
        <p:nvSpPr>
          <p:cNvPr id="82951" name="Line 8"/>
          <p:cNvSpPr/>
          <p:nvPr/>
        </p:nvSpPr>
        <p:spPr>
          <a:xfrm rot="5400000" flipH="1">
            <a:off x="2027238" y="3767138"/>
            <a:ext cx="0" cy="900112"/>
          </a:xfrm>
          <a:prstGeom prst="line">
            <a:avLst/>
          </a:prstGeom>
          <a:ln w="38100" cap="flat" cmpd="sng">
            <a:solidFill>
              <a:schemeClr val="tx1"/>
            </a:solidFill>
            <a:prstDash val="solid"/>
            <a:round/>
            <a:headEnd type="none" w="sm" len="sm"/>
            <a:tailEnd type="none" w="med" len="lg"/>
          </a:ln>
        </p:spPr>
      </p:sp>
      <p:sp>
        <p:nvSpPr>
          <p:cNvPr id="82952" name="Text Box 9"/>
          <p:cNvSpPr txBox="1"/>
          <p:nvPr/>
        </p:nvSpPr>
        <p:spPr>
          <a:xfrm>
            <a:off x="1989138" y="4262438"/>
            <a:ext cx="385762"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82953" name="Text Box 10"/>
          <p:cNvSpPr txBox="1"/>
          <p:nvPr/>
        </p:nvSpPr>
        <p:spPr>
          <a:xfrm>
            <a:off x="3278188" y="5951538"/>
            <a:ext cx="385762"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82954" name="Text Box 11"/>
          <p:cNvSpPr txBox="1"/>
          <p:nvPr/>
        </p:nvSpPr>
        <p:spPr>
          <a:xfrm>
            <a:off x="3411538" y="1951038"/>
            <a:ext cx="401637"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82955" name="Text Box 12"/>
          <p:cNvSpPr txBox="1"/>
          <p:nvPr/>
        </p:nvSpPr>
        <p:spPr>
          <a:xfrm>
            <a:off x="5081588" y="3030538"/>
            <a:ext cx="54292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2956" name="Text Box 13"/>
          <p:cNvSpPr txBox="1"/>
          <p:nvPr/>
        </p:nvSpPr>
        <p:spPr>
          <a:xfrm>
            <a:off x="5081588" y="4951413"/>
            <a:ext cx="549275"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2957" name="Text Box 14"/>
          <p:cNvSpPr txBox="1"/>
          <p:nvPr/>
        </p:nvSpPr>
        <p:spPr>
          <a:xfrm>
            <a:off x="5133975" y="3908425"/>
            <a:ext cx="495300" cy="457200"/>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P</a:t>
            </a:r>
          </a:p>
        </p:txBody>
      </p:sp>
      <p:sp>
        <p:nvSpPr>
          <p:cNvPr id="82958" name="Line 15"/>
          <p:cNvSpPr/>
          <p:nvPr/>
        </p:nvSpPr>
        <p:spPr>
          <a:xfrm>
            <a:off x="1544638" y="6662738"/>
            <a:ext cx="4716462" cy="0"/>
          </a:xfrm>
          <a:prstGeom prst="line">
            <a:avLst/>
          </a:prstGeom>
          <a:ln w="38100" cap="flat" cmpd="sng">
            <a:solidFill>
              <a:schemeClr val="tx1"/>
            </a:solidFill>
            <a:prstDash val="solid"/>
            <a:round/>
            <a:headEnd type="none" w="sm" len="sm"/>
            <a:tailEnd type="none" w="med" len="lg"/>
          </a:ln>
        </p:spPr>
      </p:sp>
      <p:sp>
        <p:nvSpPr>
          <p:cNvPr id="82959" name="Line 16"/>
          <p:cNvSpPr/>
          <p:nvPr/>
        </p:nvSpPr>
        <p:spPr>
          <a:xfrm>
            <a:off x="1366838" y="5465763"/>
            <a:ext cx="466725" cy="0"/>
          </a:xfrm>
          <a:prstGeom prst="line">
            <a:avLst/>
          </a:prstGeom>
          <a:ln w="38100" cap="flat" cmpd="sng">
            <a:solidFill>
              <a:schemeClr val="tx1"/>
            </a:solidFill>
            <a:prstDash val="solid"/>
            <a:round/>
            <a:headEnd type="none" w="sm" len="sm"/>
            <a:tailEnd type="none" w="med" len="lg"/>
          </a:ln>
        </p:spPr>
      </p:sp>
      <p:sp>
        <p:nvSpPr>
          <p:cNvPr id="82960" name="Line 17"/>
          <p:cNvSpPr/>
          <p:nvPr/>
        </p:nvSpPr>
        <p:spPr>
          <a:xfrm>
            <a:off x="1476375" y="5602288"/>
            <a:ext cx="233363" cy="0"/>
          </a:xfrm>
          <a:prstGeom prst="line">
            <a:avLst/>
          </a:prstGeom>
          <a:ln w="38100" cap="flat" cmpd="sng">
            <a:solidFill>
              <a:schemeClr val="tx1"/>
            </a:solidFill>
            <a:prstDash val="solid"/>
            <a:round/>
            <a:headEnd type="none" w="sm" len="sm"/>
            <a:tailEnd type="none" w="med" len="lg"/>
          </a:ln>
        </p:spPr>
      </p:sp>
      <p:sp>
        <p:nvSpPr>
          <p:cNvPr id="82961" name="Line 18"/>
          <p:cNvSpPr/>
          <p:nvPr/>
        </p:nvSpPr>
        <p:spPr>
          <a:xfrm>
            <a:off x="1592263" y="5011738"/>
            <a:ext cx="0" cy="454025"/>
          </a:xfrm>
          <a:prstGeom prst="line">
            <a:avLst/>
          </a:prstGeom>
          <a:ln w="38100" cap="flat" cmpd="sng">
            <a:solidFill>
              <a:schemeClr val="tx1"/>
            </a:solidFill>
            <a:prstDash val="solid"/>
            <a:round/>
            <a:headEnd type="none" w="sm" len="sm"/>
            <a:tailEnd type="none" w="med" len="lg"/>
          </a:ln>
        </p:spPr>
      </p:sp>
      <p:sp>
        <p:nvSpPr>
          <p:cNvPr id="82962" name="Line 19"/>
          <p:cNvSpPr/>
          <p:nvPr/>
        </p:nvSpPr>
        <p:spPr>
          <a:xfrm flipH="1">
            <a:off x="1558925" y="5629275"/>
            <a:ext cx="0" cy="1044575"/>
          </a:xfrm>
          <a:prstGeom prst="line">
            <a:avLst/>
          </a:prstGeom>
          <a:ln w="38100" cap="flat" cmpd="sng">
            <a:solidFill>
              <a:schemeClr val="tx1"/>
            </a:solidFill>
            <a:prstDash val="solid"/>
            <a:round/>
            <a:headEnd type="none" w="sm" len="sm"/>
            <a:tailEnd type="none" w="med" len="lg"/>
          </a:ln>
        </p:spPr>
      </p:sp>
      <p:sp>
        <p:nvSpPr>
          <p:cNvPr id="82963" name="Rectangle 20"/>
          <p:cNvSpPr/>
          <p:nvPr/>
        </p:nvSpPr>
        <p:spPr>
          <a:xfrm>
            <a:off x="1527175" y="4621213"/>
            <a:ext cx="142875" cy="398462"/>
          </a:xfrm>
          <a:prstGeom prst="rect">
            <a:avLst/>
          </a:prstGeom>
          <a:noFill/>
          <a:ln w="38100" cap="flat" cmpd="sng">
            <a:solidFill>
              <a:schemeClr val="tx1"/>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64" name="Line 21"/>
          <p:cNvSpPr/>
          <p:nvPr/>
        </p:nvSpPr>
        <p:spPr>
          <a:xfrm flipV="1">
            <a:off x="1601788" y="4203700"/>
            <a:ext cx="0" cy="411163"/>
          </a:xfrm>
          <a:prstGeom prst="line">
            <a:avLst/>
          </a:prstGeom>
          <a:ln w="38100" cap="flat" cmpd="sng">
            <a:solidFill>
              <a:schemeClr val="tx1"/>
            </a:solidFill>
            <a:prstDash val="solid"/>
            <a:round/>
            <a:headEnd type="none" w="sm" len="sm"/>
            <a:tailEnd type="none" w="med" len="lg"/>
          </a:ln>
        </p:spPr>
      </p:sp>
      <p:sp>
        <p:nvSpPr>
          <p:cNvPr id="82965" name="Line 22"/>
          <p:cNvSpPr/>
          <p:nvPr/>
        </p:nvSpPr>
        <p:spPr>
          <a:xfrm>
            <a:off x="3856038" y="1951038"/>
            <a:ext cx="2339975" cy="0"/>
          </a:xfrm>
          <a:prstGeom prst="line">
            <a:avLst/>
          </a:prstGeom>
          <a:ln w="38100" cap="flat" cmpd="sng">
            <a:solidFill>
              <a:schemeClr val="tx1"/>
            </a:solidFill>
            <a:prstDash val="solid"/>
            <a:round/>
            <a:headEnd type="none" w="sm" len="sm"/>
            <a:tailEnd type="none" w="med" len="lg"/>
          </a:ln>
        </p:spPr>
      </p:sp>
      <p:grpSp>
        <p:nvGrpSpPr>
          <p:cNvPr id="82966" name="Group 23"/>
          <p:cNvGrpSpPr/>
          <p:nvPr/>
        </p:nvGrpSpPr>
        <p:grpSpPr>
          <a:xfrm>
            <a:off x="5992813" y="3873500"/>
            <a:ext cx="466725" cy="384175"/>
            <a:chOff x="4020" y="3336"/>
            <a:chExt cx="408" cy="348"/>
          </a:xfrm>
        </p:grpSpPr>
        <p:sp>
          <p:nvSpPr>
            <p:cNvPr id="82967" name="Line 24"/>
            <p:cNvSpPr/>
            <p:nvPr/>
          </p:nvSpPr>
          <p:spPr>
            <a:xfrm>
              <a:off x="4020" y="3336"/>
              <a:ext cx="408" cy="0"/>
            </a:xfrm>
            <a:prstGeom prst="line">
              <a:avLst/>
            </a:prstGeom>
            <a:ln w="38100" cap="flat" cmpd="sng">
              <a:solidFill>
                <a:schemeClr val="tx1"/>
              </a:solidFill>
              <a:prstDash val="solid"/>
              <a:round/>
              <a:headEnd type="none" w="sm" len="sm"/>
              <a:tailEnd type="none" w="med" len="lg"/>
            </a:ln>
          </p:spPr>
        </p:sp>
        <p:sp>
          <p:nvSpPr>
            <p:cNvPr id="82968" name="Line 25"/>
            <p:cNvSpPr/>
            <p:nvPr/>
          </p:nvSpPr>
          <p:spPr>
            <a:xfrm>
              <a:off x="4116" y="3456"/>
              <a:ext cx="204" cy="0"/>
            </a:xfrm>
            <a:prstGeom prst="line">
              <a:avLst/>
            </a:prstGeom>
            <a:ln w="38100" cap="flat" cmpd="sng">
              <a:solidFill>
                <a:schemeClr val="tx1"/>
              </a:solidFill>
              <a:prstDash val="solid"/>
              <a:round/>
              <a:headEnd type="none" w="sm" len="sm"/>
              <a:tailEnd type="none" w="med" len="lg"/>
            </a:ln>
          </p:spPr>
        </p:sp>
        <p:sp>
          <p:nvSpPr>
            <p:cNvPr id="82969" name="Line 26"/>
            <p:cNvSpPr/>
            <p:nvPr/>
          </p:nvSpPr>
          <p:spPr>
            <a:xfrm>
              <a:off x="4020" y="3564"/>
              <a:ext cx="408" cy="0"/>
            </a:xfrm>
            <a:prstGeom prst="line">
              <a:avLst/>
            </a:prstGeom>
            <a:ln w="38100" cap="flat" cmpd="sng">
              <a:solidFill>
                <a:schemeClr val="tx1"/>
              </a:solidFill>
              <a:prstDash val="solid"/>
              <a:round/>
              <a:headEnd type="none" w="sm" len="sm"/>
              <a:tailEnd type="none" w="med" len="lg"/>
            </a:ln>
          </p:spPr>
        </p:sp>
        <p:sp>
          <p:nvSpPr>
            <p:cNvPr id="82970" name="Line 27"/>
            <p:cNvSpPr/>
            <p:nvPr/>
          </p:nvSpPr>
          <p:spPr>
            <a:xfrm>
              <a:off x="4128" y="3684"/>
              <a:ext cx="204" cy="0"/>
            </a:xfrm>
            <a:prstGeom prst="line">
              <a:avLst/>
            </a:prstGeom>
            <a:ln w="38100" cap="flat" cmpd="sng">
              <a:solidFill>
                <a:schemeClr val="tx1"/>
              </a:solidFill>
              <a:prstDash val="solid"/>
              <a:round/>
              <a:headEnd type="none" w="sm" len="sm"/>
              <a:tailEnd type="none" w="med" len="lg"/>
            </a:ln>
          </p:spPr>
        </p:sp>
      </p:grpSp>
      <p:sp>
        <p:nvSpPr>
          <p:cNvPr id="82971" name="Line 28"/>
          <p:cNvSpPr/>
          <p:nvPr/>
        </p:nvSpPr>
        <p:spPr>
          <a:xfrm>
            <a:off x="6211888" y="1939925"/>
            <a:ext cx="0" cy="1943100"/>
          </a:xfrm>
          <a:prstGeom prst="line">
            <a:avLst/>
          </a:prstGeom>
          <a:ln w="38100" cap="flat" cmpd="sng">
            <a:solidFill>
              <a:schemeClr val="tx1"/>
            </a:solidFill>
            <a:prstDash val="solid"/>
            <a:round/>
            <a:headEnd type="none" w="sm" len="sm"/>
            <a:tailEnd type="none" w="med" len="lg"/>
          </a:ln>
        </p:spPr>
      </p:sp>
      <p:sp>
        <p:nvSpPr>
          <p:cNvPr id="82972" name="Line 30"/>
          <p:cNvSpPr/>
          <p:nvPr/>
        </p:nvSpPr>
        <p:spPr>
          <a:xfrm>
            <a:off x="6245225" y="4262438"/>
            <a:ext cx="0" cy="2411412"/>
          </a:xfrm>
          <a:prstGeom prst="line">
            <a:avLst/>
          </a:prstGeom>
          <a:ln w="38100" cap="flat" cmpd="sng">
            <a:solidFill>
              <a:schemeClr val="tx1"/>
            </a:solidFill>
            <a:prstDash val="solid"/>
            <a:round/>
            <a:headEnd type="none" w="sm" len="sm"/>
            <a:tailEnd type="none" w="med" len="lg"/>
          </a:ln>
        </p:spPr>
      </p:sp>
      <p:sp>
        <p:nvSpPr>
          <p:cNvPr id="82973" name="Line 32"/>
          <p:cNvSpPr/>
          <p:nvPr/>
        </p:nvSpPr>
        <p:spPr>
          <a:xfrm>
            <a:off x="3722688" y="5951538"/>
            <a:ext cx="0" cy="682625"/>
          </a:xfrm>
          <a:prstGeom prst="line">
            <a:avLst/>
          </a:prstGeom>
          <a:ln w="38100" cap="flat" cmpd="sng">
            <a:solidFill>
              <a:schemeClr val="tx1"/>
            </a:solidFill>
            <a:prstDash val="solid"/>
            <a:round/>
            <a:headEnd type="none" w="sm" len="sm"/>
            <a:tailEnd type="none" w="med" len="lg"/>
          </a:ln>
        </p:spPr>
      </p:sp>
      <p:sp>
        <p:nvSpPr>
          <p:cNvPr id="82974" name="Text Box 33"/>
          <p:cNvSpPr txBox="1"/>
          <p:nvPr/>
        </p:nvSpPr>
        <p:spPr>
          <a:xfrm>
            <a:off x="1744663" y="5335588"/>
            <a:ext cx="519112"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2975" name="Text Box 34"/>
          <p:cNvSpPr txBox="1"/>
          <p:nvPr/>
        </p:nvSpPr>
        <p:spPr>
          <a:xfrm>
            <a:off x="1657350" y="4624388"/>
            <a:ext cx="536575" cy="45720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2976" name="Text Box 35"/>
          <p:cNvSpPr txBox="1"/>
          <p:nvPr/>
        </p:nvSpPr>
        <p:spPr>
          <a:xfrm>
            <a:off x="6437313" y="3802063"/>
            <a:ext cx="530225" cy="458787"/>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nvGrpSpPr>
          <p:cNvPr id="82977" name="组合 147"/>
          <p:cNvGrpSpPr/>
          <p:nvPr/>
        </p:nvGrpSpPr>
        <p:grpSpPr>
          <a:xfrm>
            <a:off x="3578225" y="4908550"/>
            <a:ext cx="1255713" cy="109538"/>
            <a:chOff x="3894600" y="3721050"/>
            <a:chExt cx="1255250" cy="108000"/>
          </a:xfrm>
        </p:grpSpPr>
        <p:sp>
          <p:nvSpPr>
            <p:cNvPr id="82978" name="Oval 38"/>
            <p:cNvSpPr/>
            <p:nvPr/>
          </p:nvSpPr>
          <p:spPr>
            <a:xfrm>
              <a:off x="4569515"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79" name="Oval 39"/>
            <p:cNvSpPr/>
            <p:nvPr/>
          </p:nvSpPr>
          <p:spPr>
            <a:xfrm>
              <a:off x="4788776"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80" name="Oval 40"/>
            <p:cNvSpPr/>
            <p:nvPr/>
          </p:nvSpPr>
          <p:spPr>
            <a:xfrm>
              <a:off x="500585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81" name="Oval 41"/>
            <p:cNvSpPr/>
            <p:nvPr/>
          </p:nvSpPr>
          <p:spPr>
            <a:xfrm>
              <a:off x="4130991"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82" name="Oval 42"/>
            <p:cNvSpPr/>
            <p:nvPr/>
          </p:nvSpPr>
          <p:spPr>
            <a:xfrm>
              <a:off x="4350253"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83" name="Oval 45"/>
            <p:cNvSpPr/>
            <p:nvPr/>
          </p:nvSpPr>
          <p:spPr>
            <a:xfrm>
              <a:off x="3894600" y="372105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82984" name="Line 65"/>
          <p:cNvSpPr/>
          <p:nvPr/>
        </p:nvSpPr>
        <p:spPr>
          <a:xfrm>
            <a:off x="2522538" y="4484688"/>
            <a:ext cx="2627312" cy="0"/>
          </a:xfrm>
          <a:prstGeom prst="line">
            <a:avLst/>
          </a:prstGeom>
          <a:ln w="76200" cap="flat" cmpd="sng">
            <a:solidFill>
              <a:schemeClr val="tx2"/>
            </a:solidFill>
            <a:prstDash val="solid"/>
            <a:round/>
            <a:headEnd type="none" w="med" len="med"/>
            <a:tailEnd type="none" w="med" len="med"/>
          </a:ln>
        </p:spPr>
      </p:sp>
      <p:sp>
        <p:nvSpPr>
          <p:cNvPr id="82985" name="Line 75"/>
          <p:cNvSpPr/>
          <p:nvPr/>
        </p:nvSpPr>
        <p:spPr>
          <a:xfrm>
            <a:off x="2489200" y="3763963"/>
            <a:ext cx="2663825" cy="0"/>
          </a:xfrm>
          <a:prstGeom prst="line">
            <a:avLst/>
          </a:prstGeom>
          <a:ln w="76200" cap="flat" cmpd="sng">
            <a:solidFill>
              <a:schemeClr val="tx2"/>
            </a:solidFill>
            <a:prstDash val="solid"/>
            <a:round/>
            <a:headEnd type="none" w="med" len="med"/>
            <a:tailEnd type="none" w="med" len="med"/>
          </a:ln>
        </p:spPr>
      </p:sp>
      <p:sp>
        <p:nvSpPr>
          <p:cNvPr id="82986" name="Text Box 77"/>
          <p:cNvSpPr txBox="1"/>
          <p:nvPr/>
        </p:nvSpPr>
        <p:spPr>
          <a:xfrm>
            <a:off x="3011488" y="5284788"/>
            <a:ext cx="585787"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endParaRPr lang="en-US" altLang="zh-CN" b="1" dirty="0">
              <a:solidFill>
                <a:srgbClr val="9900CC"/>
              </a:solidFill>
              <a:latin typeface="Times New Roman" panose="02020603050405020304" pitchFamily="18" charset="0"/>
              <a:ea typeface="楷体_GB2312" pitchFamily="49" charset="-122"/>
            </a:endParaRPr>
          </a:p>
        </p:txBody>
      </p:sp>
      <p:grpSp>
        <p:nvGrpSpPr>
          <p:cNvPr id="82987" name="组合 146"/>
          <p:cNvGrpSpPr/>
          <p:nvPr/>
        </p:nvGrpSpPr>
        <p:grpSpPr>
          <a:xfrm>
            <a:off x="3636963" y="5070475"/>
            <a:ext cx="1152525" cy="658813"/>
            <a:chOff x="3917950" y="3881437"/>
            <a:chExt cx="1152455" cy="658813"/>
          </a:xfrm>
        </p:grpSpPr>
        <p:sp>
          <p:nvSpPr>
            <p:cNvPr id="82988" name="Line 99"/>
            <p:cNvSpPr/>
            <p:nvPr/>
          </p:nvSpPr>
          <p:spPr>
            <a:xfrm flipV="1">
              <a:off x="4850890" y="3881437"/>
              <a:ext cx="0" cy="658813"/>
            </a:xfrm>
            <a:prstGeom prst="line">
              <a:avLst/>
            </a:prstGeom>
            <a:ln w="28575" cap="flat" cmpd="sng">
              <a:solidFill>
                <a:schemeClr val="tx1"/>
              </a:solidFill>
              <a:prstDash val="solid"/>
              <a:round/>
              <a:headEnd type="none" w="med" len="med"/>
              <a:tailEnd type="triangle" w="med" len="med"/>
            </a:ln>
          </p:spPr>
        </p:sp>
        <p:sp>
          <p:nvSpPr>
            <p:cNvPr id="82989" name="Line 100"/>
            <p:cNvSpPr/>
            <p:nvPr/>
          </p:nvSpPr>
          <p:spPr>
            <a:xfrm flipV="1">
              <a:off x="5070405" y="3881437"/>
              <a:ext cx="0" cy="658813"/>
            </a:xfrm>
            <a:prstGeom prst="line">
              <a:avLst/>
            </a:prstGeom>
            <a:ln w="28575" cap="flat" cmpd="sng">
              <a:solidFill>
                <a:schemeClr val="tx1"/>
              </a:solidFill>
              <a:prstDash val="solid"/>
              <a:round/>
              <a:headEnd type="none" w="med" len="med"/>
              <a:tailEnd type="triangle" w="med" len="med"/>
            </a:ln>
          </p:spPr>
        </p:sp>
        <p:sp>
          <p:nvSpPr>
            <p:cNvPr id="82990" name="Line 102"/>
            <p:cNvSpPr/>
            <p:nvPr/>
          </p:nvSpPr>
          <p:spPr>
            <a:xfrm flipV="1">
              <a:off x="4411859" y="3881437"/>
              <a:ext cx="0" cy="658813"/>
            </a:xfrm>
            <a:prstGeom prst="line">
              <a:avLst/>
            </a:prstGeom>
            <a:ln w="28575" cap="flat" cmpd="sng">
              <a:solidFill>
                <a:schemeClr val="tx1"/>
              </a:solidFill>
              <a:prstDash val="solid"/>
              <a:round/>
              <a:headEnd type="none" w="med" len="med"/>
              <a:tailEnd type="triangle" w="med" len="med"/>
            </a:ln>
          </p:spPr>
        </p:sp>
        <p:sp>
          <p:nvSpPr>
            <p:cNvPr id="82991" name="Line 103"/>
            <p:cNvSpPr/>
            <p:nvPr/>
          </p:nvSpPr>
          <p:spPr>
            <a:xfrm flipV="1">
              <a:off x="4631375" y="3881437"/>
              <a:ext cx="0" cy="658813"/>
            </a:xfrm>
            <a:prstGeom prst="line">
              <a:avLst/>
            </a:prstGeom>
            <a:ln w="28575" cap="flat" cmpd="sng">
              <a:solidFill>
                <a:schemeClr val="tx1"/>
              </a:solidFill>
              <a:prstDash val="solid"/>
              <a:round/>
              <a:headEnd type="none" w="med" len="med"/>
              <a:tailEnd type="triangle" w="med" len="med"/>
            </a:ln>
          </p:spPr>
        </p:sp>
        <p:sp>
          <p:nvSpPr>
            <p:cNvPr id="82992" name="Line 104"/>
            <p:cNvSpPr/>
            <p:nvPr/>
          </p:nvSpPr>
          <p:spPr>
            <a:xfrm flipV="1">
              <a:off x="3917950" y="3881437"/>
              <a:ext cx="0" cy="658813"/>
            </a:xfrm>
            <a:prstGeom prst="line">
              <a:avLst/>
            </a:prstGeom>
            <a:ln w="28575" cap="flat" cmpd="sng">
              <a:solidFill>
                <a:schemeClr val="tx1"/>
              </a:solidFill>
              <a:prstDash val="solid"/>
              <a:round/>
              <a:headEnd type="none" w="med" len="med"/>
              <a:tailEnd type="triangle" w="med" len="med"/>
            </a:ln>
          </p:spPr>
        </p:sp>
        <p:sp>
          <p:nvSpPr>
            <p:cNvPr id="82993" name="Line 105"/>
            <p:cNvSpPr/>
            <p:nvPr/>
          </p:nvSpPr>
          <p:spPr>
            <a:xfrm flipV="1">
              <a:off x="4175195" y="3881437"/>
              <a:ext cx="0" cy="658813"/>
            </a:xfrm>
            <a:prstGeom prst="line">
              <a:avLst/>
            </a:prstGeom>
            <a:ln w="28575" cap="flat" cmpd="sng">
              <a:solidFill>
                <a:schemeClr val="tx1"/>
              </a:solidFill>
              <a:prstDash val="solid"/>
              <a:round/>
              <a:headEnd type="none" w="med" len="med"/>
              <a:tailEnd type="triangle" w="med" len="med"/>
            </a:ln>
          </p:spPr>
        </p:sp>
      </p:grpSp>
      <p:sp>
        <p:nvSpPr>
          <p:cNvPr id="82994" name="AutoShape 11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2995" name="AutoShape 11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2996" name="AutoShape 11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82997" name="组合 145"/>
          <p:cNvGrpSpPr/>
          <p:nvPr/>
        </p:nvGrpSpPr>
        <p:grpSpPr>
          <a:xfrm>
            <a:off x="3578225" y="5753100"/>
            <a:ext cx="1255713" cy="109538"/>
            <a:chOff x="3860800" y="4565600"/>
            <a:chExt cx="1255250" cy="108000"/>
          </a:xfrm>
        </p:grpSpPr>
        <p:sp>
          <p:nvSpPr>
            <p:cNvPr id="82998" name="Oval 38"/>
            <p:cNvSpPr/>
            <p:nvPr/>
          </p:nvSpPr>
          <p:spPr>
            <a:xfrm>
              <a:off x="4535715"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2999" name="Oval 39"/>
            <p:cNvSpPr/>
            <p:nvPr/>
          </p:nvSpPr>
          <p:spPr>
            <a:xfrm>
              <a:off x="4754976"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3000" name="Oval 40"/>
            <p:cNvSpPr/>
            <p:nvPr/>
          </p:nvSpPr>
          <p:spPr>
            <a:xfrm>
              <a:off x="497205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3001" name="Oval 41"/>
            <p:cNvSpPr/>
            <p:nvPr/>
          </p:nvSpPr>
          <p:spPr>
            <a:xfrm>
              <a:off x="4097191"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3002" name="Oval 42"/>
            <p:cNvSpPr/>
            <p:nvPr/>
          </p:nvSpPr>
          <p:spPr>
            <a:xfrm>
              <a:off x="4316453"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3003" name="Oval 45"/>
            <p:cNvSpPr/>
            <p:nvPr/>
          </p:nvSpPr>
          <p:spPr>
            <a:xfrm>
              <a:off x="3860800" y="4565600"/>
              <a:ext cx="144000" cy="10800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cxnSp>
        <p:nvCxnSpPr>
          <p:cNvPr id="83004" name="直接箭头连接符 171"/>
          <p:cNvCxnSpPr/>
          <p:nvPr/>
        </p:nvCxnSpPr>
        <p:spPr>
          <a:xfrm rot="5400000">
            <a:off x="3700463" y="6238875"/>
            <a:ext cx="400050" cy="1588"/>
          </a:xfrm>
          <a:prstGeom prst="straightConnector1">
            <a:avLst/>
          </a:prstGeom>
          <a:ln w="38100" cap="flat" cmpd="sng">
            <a:solidFill>
              <a:schemeClr val="tx1"/>
            </a:solidFill>
            <a:prstDash val="solid"/>
            <a:round/>
            <a:headEnd type="none" w="med" len="med"/>
            <a:tailEnd type="arrow" w="med" len="med"/>
          </a:ln>
        </p:spPr>
      </p:cxnSp>
      <p:sp>
        <p:nvSpPr>
          <p:cNvPr id="173" name="Text Box 77"/>
          <p:cNvSpPr txBox="1"/>
          <p:nvPr/>
        </p:nvSpPr>
        <p:spPr>
          <a:xfrm>
            <a:off x="4968875" y="1428750"/>
            <a:ext cx="1039813" cy="465138"/>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C</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CN</a:t>
            </a:r>
          </a:p>
        </p:txBody>
      </p:sp>
      <p:grpSp>
        <p:nvGrpSpPr>
          <p:cNvPr id="83006" name="组合 180"/>
          <p:cNvGrpSpPr/>
          <p:nvPr/>
        </p:nvGrpSpPr>
        <p:grpSpPr>
          <a:xfrm>
            <a:off x="3233738" y="2484438"/>
            <a:ext cx="1955800" cy="3155950"/>
            <a:chOff x="3549650" y="1295400"/>
            <a:chExt cx="1955800" cy="3155950"/>
          </a:xfrm>
        </p:grpSpPr>
        <p:grpSp>
          <p:nvGrpSpPr>
            <p:cNvPr id="83007" name="组合 138"/>
            <p:cNvGrpSpPr/>
            <p:nvPr/>
          </p:nvGrpSpPr>
          <p:grpSpPr>
            <a:xfrm>
              <a:off x="3549650" y="1295400"/>
              <a:ext cx="1955800" cy="3155950"/>
              <a:chOff x="7425889" y="2095500"/>
              <a:chExt cx="1423894" cy="2044700"/>
            </a:xfrm>
          </p:grpSpPr>
          <p:cxnSp>
            <p:nvCxnSpPr>
              <p:cNvPr id="83008" name="直接连接符 136"/>
              <p:cNvCxnSpPr/>
              <p:nvPr/>
            </p:nvCxnSpPr>
            <p:spPr>
              <a:xfrm rot="-5400000" flipH="1">
                <a:off x="7752486" y="1958497"/>
                <a:ext cx="222250" cy="540000"/>
              </a:xfrm>
              <a:prstGeom prst="line">
                <a:avLst/>
              </a:prstGeom>
              <a:ln w="38100" cap="flat" cmpd="sng">
                <a:solidFill>
                  <a:srgbClr val="9900CC"/>
                </a:solidFill>
                <a:prstDash val="solid"/>
                <a:round/>
                <a:headEnd type="none" w="med" len="med"/>
                <a:tailEnd type="none" w="med" len="med"/>
              </a:ln>
            </p:spPr>
          </p:cxnSp>
          <p:cxnSp>
            <p:nvCxnSpPr>
              <p:cNvPr id="83009" name="直接连接符 129"/>
              <p:cNvCxnSpPr/>
              <p:nvPr/>
            </p:nvCxnSpPr>
            <p:spPr>
              <a:xfrm rot="5400000">
                <a:off x="6683375" y="3006725"/>
                <a:ext cx="1822450" cy="1588"/>
              </a:xfrm>
              <a:prstGeom prst="line">
                <a:avLst/>
              </a:prstGeom>
              <a:ln w="38100" cap="flat" cmpd="sng">
                <a:solidFill>
                  <a:srgbClr val="9900CC"/>
                </a:solidFill>
                <a:prstDash val="solid"/>
                <a:round/>
                <a:headEnd type="none" w="med" len="med"/>
                <a:tailEnd type="none" w="med" len="med"/>
              </a:ln>
            </p:spPr>
          </p:cxnSp>
          <p:cxnSp>
            <p:nvCxnSpPr>
              <p:cNvPr id="83010" name="直接连接符 130"/>
              <p:cNvCxnSpPr/>
              <p:nvPr/>
            </p:nvCxnSpPr>
            <p:spPr>
              <a:xfrm rot="5400000">
                <a:off x="7758454" y="3005931"/>
                <a:ext cx="1822450" cy="1588"/>
              </a:xfrm>
              <a:prstGeom prst="line">
                <a:avLst/>
              </a:prstGeom>
              <a:ln w="38100" cap="flat" cmpd="sng">
                <a:solidFill>
                  <a:srgbClr val="9900CC"/>
                </a:solidFill>
                <a:prstDash val="solid"/>
                <a:round/>
                <a:headEnd type="none" w="med" len="med"/>
                <a:tailEnd type="none" w="med" len="med"/>
              </a:ln>
            </p:spPr>
          </p:cxnSp>
          <p:sp>
            <p:nvSpPr>
              <p:cNvPr id="83011" name="Line 7"/>
              <p:cNvSpPr/>
              <p:nvPr/>
            </p:nvSpPr>
            <p:spPr>
              <a:xfrm rot="-10800000" flipH="1">
                <a:off x="7425889" y="3917950"/>
                <a:ext cx="180000" cy="0"/>
              </a:xfrm>
              <a:prstGeom prst="line">
                <a:avLst/>
              </a:prstGeom>
              <a:ln w="25400" cap="flat" cmpd="sng">
                <a:solidFill>
                  <a:schemeClr val="tx1"/>
                </a:solidFill>
                <a:prstDash val="solid"/>
                <a:round/>
                <a:headEnd type="none" w="sm" len="sm"/>
                <a:tailEnd type="none" w="med" len="lg"/>
              </a:ln>
            </p:spPr>
          </p:sp>
          <p:sp>
            <p:nvSpPr>
              <p:cNvPr id="83012" name="Line 7"/>
              <p:cNvSpPr/>
              <p:nvPr/>
            </p:nvSpPr>
            <p:spPr>
              <a:xfrm rot="-10800000" flipH="1">
                <a:off x="8669783" y="3917950"/>
                <a:ext cx="180000" cy="0"/>
              </a:xfrm>
              <a:prstGeom prst="line">
                <a:avLst/>
              </a:prstGeom>
              <a:ln w="38100" cap="flat" cmpd="sng">
                <a:solidFill>
                  <a:srgbClr val="9900CC"/>
                </a:solidFill>
                <a:prstDash val="solid"/>
                <a:round/>
                <a:headEnd type="none" w="sm" len="sm"/>
                <a:tailEnd type="none" w="med" len="lg"/>
              </a:ln>
            </p:spPr>
          </p:sp>
          <p:cxnSp>
            <p:nvCxnSpPr>
              <p:cNvPr id="83013" name="直接连接符 134"/>
              <p:cNvCxnSpPr>
                <a:stCxn id="83011" idx="0"/>
              </p:cNvCxnSpPr>
              <p:nvPr/>
            </p:nvCxnSpPr>
            <p:spPr>
              <a:xfrm rot="-5400000" flipH="1">
                <a:off x="7656764" y="3687075"/>
                <a:ext cx="222250" cy="684000"/>
              </a:xfrm>
              <a:prstGeom prst="line">
                <a:avLst/>
              </a:prstGeom>
              <a:ln w="38100" cap="flat" cmpd="sng">
                <a:solidFill>
                  <a:srgbClr val="9900CC"/>
                </a:solidFill>
                <a:prstDash val="solid"/>
                <a:round/>
                <a:headEnd type="none" w="med" len="med"/>
                <a:tailEnd type="none" w="med" len="med"/>
              </a:ln>
            </p:spPr>
          </p:cxnSp>
          <p:cxnSp>
            <p:nvCxnSpPr>
              <p:cNvPr id="83014" name="直接连接符 135"/>
              <p:cNvCxnSpPr>
                <a:stCxn id="83011" idx="0"/>
              </p:cNvCxnSpPr>
              <p:nvPr/>
            </p:nvCxnSpPr>
            <p:spPr>
              <a:xfrm rot="5400000" flipH="1" flipV="1">
                <a:off x="8368075" y="3669075"/>
                <a:ext cx="222250" cy="720000"/>
              </a:xfrm>
              <a:prstGeom prst="line">
                <a:avLst/>
              </a:prstGeom>
              <a:ln w="38100" cap="flat" cmpd="sng">
                <a:solidFill>
                  <a:srgbClr val="9900CC"/>
                </a:solidFill>
                <a:prstDash val="solid"/>
                <a:round/>
                <a:headEnd type="none" w="med" len="med"/>
                <a:tailEnd type="none" w="med" len="med"/>
              </a:ln>
            </p:spPr>
          </p:cxnSp>
          <p:cxnSp>
            <p:nvCxnSpPr>
              <p:cNvPr id="83015" name="直接连接符 137"/>
              <p:cNvCxnSpPr>
                <a:stCxn id="83011" idx="0"/>
              </p:cNvCxnSpPr>
              <p:nvPr/>
            </p:nvCxnSpPr>
            <p:spPr>
              <a:xfrm rot="5400000" flipH="1" flipV="1">
                <a:off x="8291847" y="1954931"/>
                <a:ext cx="222250" cy="540000"/>
              </a:xfrm>
              <a:prstGeom prst="line">
                <a:avLst/>
              </a:prstGeom>
              <a:ln w="38100" cap="flat" cmpd="sng">
                <a:solidFill>
                  <a:srgbClr val="9900CC"/>
                </a:solidFill>
                <a:prstDash val="solid"/>
                <a:round/>
                <a:headEnd type="none" w="med" len="med"/>
                <a:tailEnd type="none" w="med" len="med"/>
              </a:ln>
            </p:spPr>
          </p:cxnSp>
        </p:grpSp>
        <p:sp>
          <p:nvSpPr>
            <p:cNvPr id="83016" name="矩形 178"/>
            <p:cNvSpPr/>
            <p:nvPr/>
          </p:nvSpPr>
          <p:spPr>
            <a:xfrm>
              <a:off x="3805767" y="249555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sp>
          <p:nvSpPr>
            <p:cNvPr id="83017" name="矩形 179"/>
            <p:cNvSpPr/>
            <p:nvPr/>
          </p:nvSpPr>
          <p:spPr>
            <a:xfrm>
              <a:off x="3805061" y="3251200"/>
              <a:ext cx="1440000" cy="13335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grpSp>
        <p:nvGrpSpPr>
          <p:cNvPr id="83018" name="组合 184"/>
          <p:cNvGrpSpPr/>
          <p:nvPr/>
        </p:nvGrpSpPr>
        <p:grpSpPr>
          <a:xfrm>
            <a:off x="3100388" y="3951288"/>
            <a:ext cx="577850" cy="969962"/>
            <a:chOff x="3416300" y="2762250"/>
            <a:chExt cx="577850" cy="970698"/>
          </a:xfrm>
        </p:grpSpPr>
        <p:grpSp>
          <p:nvGrpSpPr>
            <p:cNvPr id="83019" name="组合 176"/>
            <p:cNvGrpSpPr/>
            <p:nvPr/>
          </p:nvGrpSpPr>
          <p:grpSpPr>
            <a:xfrm>
              <a:off x="3416300" y="2762250"/>
              <a:ext cx="577850" cy="800100"/>
              <a:chOff x="7727950" y="2762250"/>
              <a:chExt cx="577850" cy="800100"/>
            </a:xfrm>
          </p:grpSpPr>
          <p:sp>
            <p:nvSpPr>
              <p:cNvPr id="83020" name="矩形 174"/>
              <p:cNvSpPr/>
              <p:nvPr/>
            </p:nvSpPr>
            <p:spPr>
              <a:xfrm>
                <a:off x="7772400" y="2762250"/>
                <a:ext cx="533400" cy="80010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grpSp>
            <p:nvGrpSpPr>
              <p:cNvPr id="83021" name="组合 173"/>
              <p:cNvGrpSpPr/>
              <p:nvPr/>
            </p:nvGrpSpPr>
            <p:grpSpPr>
              <a:xfrm>
                <a:off x="7727950" y="2762250"/>
                <a:ext cx="577850" cy="800100"/>
                <a:chOff x="4527550" y="5562600"/>
                <a:chExt cx="577850" cy="800100"/>
              </a:xfrm>
            </p:grpSpPr>
            <p:cxnSp>
              <p:nvCxnSpPr>
                <p:cNvPr id="83022" name="直接连接符 119"/>
                <p:cNvCxnSpPr>
                  <a:stCxn id="83011" idx="0"/>
                </p:cNvCxnSpPr>
                <p:nvPr/>
              </p:nvCxnSpPr>
              <p:spPr>
                <a:xfrm>
                  <a:off x="4749800" y="5562600"/>
                  <a:ext cx="355600" cy="311150"/>
                </a:xfrm>
                <a:prstGeom prst="line">
                  <a:avLst/>
                </a:prstGeom>
                <a:ln w="38100" cap="flat" cmpd="sng">
                  <a:solidFill>
                    <a:schemeClr val="tx1"/>
                  </a:solidFill>
                  <a:prstDash val="solid"/>
                  <a:round/>
                  <a:headEnd type="none" w="med" len="med"/>
                  <a:tailEnd type="none" w="med" len="med"/>
                </a:ln>
              </p:spPr>
            </p:cxnSp>
            <p:cxnSp>
              <p:nvCxnSpPr>
                <p:cNvPr id="83023" name="直接连接符 121"/>
                <p:cNvCxnSpPr>
                  <a:stCxn id="83011" idx="0"/>
                </p:cNvCxnSpPr>
                <p:nvPr/>
              </p:nvCxnSpPr>
              <p:spPr>
                <a:xfrm rot="-5400000" flipH="1">
                  <a:off x="4638675" y="5673725"/>
                  <a:ext cx="266700" cy="44450"/>
                </a:xfrm>
                <a:prstGeom prst="line">
                  <a:avLst/>
                </a:prstGeom>
                <a:ln w="38100" cap="flat" cmpd="sng">
                  <a:solidFill>
                    <a:schemeClr val="tx1"/>
                  </a:solidFill>
                  <a:prstDash val="solid"/>
                  <a:round/>
                  <a:headEnd type="none" w="med" len="med"/>
                  <a:tailEnd type="none" w="med" len="med"/>
                </a:ln>
              </p:spPr>
            </p:cxnSp>
            <p:cxnSp>
              <p:nvCxnSpPr>
                <p:cNvPr id="83024" name="直接连接符 123"/>
                <p:cNvCxnSpPr>
                  <a:stCxn id="83011" idx="0"/>
                </p:cNvCxnSpPr>
                <p:nvPr/>
              </p:nvCxnSpPr>
              <p:spPr>
                <a:xfrm rot="-10800000" flipV="1">
                  <a:off x="4527550" y="5829300"/>
                  <a:ext cx="266700" cy="177800"/>
                </a:xfrm>
                <a:prstGeom prst="line">
                  <a:avLst/>
                </a:prstGeom>
                <a:ln w="38100" cap="flat" cmpd="sng">
                  <a:solidFill>
                    <a:schemeClr val="tx1"/>
                  </a:solidFill>
                  <a:prstDash val="solid"/>
                  <a:round/>
                  <a:headEnd type="none" w="med" len="med"/>
                  <a:tailEnd type="none" w="med" len="med"/>
                </a:ln>
              </p:spPr>
            </p:cxnSp>
            <p:cxnSp>
              <p:nvCxnSpPr>
                <p:cNvPr id="83025" name="直接连接符 125"/>
                <p:cNvCxnSpPr>
                  <a:stCxn id="83011" idx="0"/>
                </p:cNvCxnSpPr>
                <p:nvPr/>
              </p:nvCxnSpPr>
              <p:spPr>
                <a:xfrm rot="-5400000" flipH="1">
                  <a:off x="4527550" y="6007100"/>
                  <a:ext cx="355600" cy="355600"/>
                </a:xfrm>
                <a:prstGeom prst="line">
                  <a:avLst/>
                </a:prstGeom>
                <a:ln w="38100" cap="flat" cmpd="sng">
                  <a:solidFill>
                    <a:schemeClr val="tx1"/>
                  </a:solidFill>
                  <a:prstDash val="solid"/>
                  <a:round/>
                  <a:headEnd type="none" w="med" len="med"/>
                  <a:tailEnd type="none" w="med" len="med"/>
                </a:ln>
              </p:spPr>
            </p:cxnSp>
          </p:grpSp>
        </p:grpSp>
        <p:sp>
          <p:nvSpPr>
            <p:cNvPr id="83026" name="矩形 181"/>
            <p:cNvSpPr/>
            <p:nvPr/>
          </p:nvSpPr>
          <p:spPr>
            <a:xfrm>
              <a:off x="3752800" y="2962628"/>
              <a:ext cx="72000" cy="540000"/>
            </a:xfrm>
            <a:prstGeom prst="rect">
              <a:avLst/>
            </a:prstGeom>
            <a:solidFill>
              <a:schemeClr val="bg1"/>
            </a:solidFill>
            <a:ln w="9525">
              <a:noFill/>
            </a:ln>
          </p:spPr>
          <p:txBody>
            <a:bodyPr anchor="t" anchorCtr="0"/>
            <a:lstStyle/>
            <a:p>
              <a:endParaRPr lang="zh-CN" altLang="en-US" dirty="0">
                <a:latin typeface="Times New Roman" panose="02020603050405020304" pitchFamily="18" charset="0"/>
                <a:ea typeface="宋体" panose="02010600030101010101" pitchFamily="2" charset="-122"/>
              </a:endParaRPr>
            </a:p>
          </p:txBody>
        </p:sp>
        <p:cxnSp>
          <p:nvCxnSpPr>
            <p:cNvPr id="83027" name="直接箭头连接符 183"/>
            <p:cNvCxnSpPr>
              <a:stCxn id="83011" idx="0"/>
            </p:cNvCxnSpPr>
            <p:nvPr/>
          </p:nvCxnSpPr>
          <p:spPr>
            <a:xfrm rot="-5400000" flipV="1">
              <a:off x="3550749" y="3333998"/>
              <a:ext cx="603200" cy="194700"/>
            </a:xfrm>
            <a:prstGeom prst="straightConnector1">
              <a:avLst/>
            </a:prstGeom>
            <a:ln w="38100" cap="flat" cmpd="sng">
              <a:solidFill>
                <a:schemeClr val="tx1"/>
              </a:solidFill>
              <a:prstDash val="solid"/>
              <a:round/>
              <a:headEnd type="none" w="med" len="med"/>
              <a:tailEnd type="arrow" w="med" len="med"/>
            </a:ln>
          </p:spPr>
        </p:cxnSp>
      </p:grpSp>
      <p:sp>
        <p:nvSpPr>
          <p:cNvPr id="83028" name="Text Box 77"/>
          <p:cNvSpPr txBox="1"/>
          <p:nvPr/>
        </p:nvSpPr>
        <p:spPr>
          <a:xfrm>
            <a:off x="3544888" y="4262438"/>
            <a:ext cx="585787"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BN</a:t>
            </a:r>
          </a:p>
        </p:txBody>
      </p:sp>
      <p:grpSp>
        <p:nvGrpSpPr>
          <p:cNvPr id="83029" name="组合 193"/>
          <p:cNvGrpSpPr/>
          <p:nvPr/>
        </p:nvGrpSpPr>
        <p:grpSpPr>
          <a:xfrm>
            <a:off x="3856038" y="2973388"/>
            <a:ext cx="933450" cy="1955800"/>
            <a:chOff x="7508945" y="2451100"/>
            <a:chExt cx="932940" cy="658813"/>
          </a:xfrm>
        </p:grpSpPr>
        <p:sp>
          <p:nvSpPr>
            <p:cNvPr id="83030" name="Line 99"/>
            <p:cNvSpPr/>
            <p:nvPr/>
          </p:nvSpPr>
          <p:spPr>
            <a:xfrm flipV="1">
              <a:off x="8441885" y="2451100"/>
              <a:ext cx="0" cy="658813"/>
            </a:xfrm>
            <a:prstGeom prst="line">
              <a:avLst/>
            </a:prstGeom>
            <a:ln w="28575" cap="flat" cmpd="sng">
              <a:solidFill>
                <a:schemeClr val="tx1"/>
              </a:solidFill>
              <a:prstDash val="solid"/>
              <a:round/>
              <a:headEnd type="none" w="med" len="med"/>
              <a:tailEnd type="triangle" w="med" len="med"/>
            </a:ln>
          </p:spPr>
        </p:sp>
        <p:sp>
          <p:nvSpPr>
            <p:cNvPr id="83031" name="Line 102"/>
            <p:cNvSpPr/>
            <p:nvPr/>
          </p:nvSpPr>
          <p:spPr>
            <a:xfrm flipV="1">
              <a:off x="8002854" y="2451100"/>
              <a:ext cx="0" cy="658813"/>
            </a:xfrm>
            <a:prstGeom prst="line">
              <a:avLst/>
            </a:prstGeom>
            <a:ln w="28575" cap="flat" cmpd="sng">
              <a:solidFill>
                <a:schemeClr val="tx1"/>
              </a:solidFill>
              <a:prstDash val="solid"/>
              <a:round/>
              <a:headEnd type="none" w="med" len="med"/>
              <a:tailEnd type="triangle" w="med" len="med"/>
            </a:ln>
          </p:spPr>
        </p:sp>
        <p:sp>
          <p:nvSpPr>
            <p:cNvPr id="83032" name="Line 103"/>
            <p:cNvSpPr/>
            <p:nvPr/>
          </p:nvSpPr>
          <p:spPr>
            <a:xfrm flipV="1">
              <a:off x="8222370" y="2451100"/>
              <a:ext cx="0" cy="658813"/>
            </a:xfrm>
            <a:prstGeom prst="line">
              <a:avLst/>
            </a:prstGeom>
            <a:ln w="28575" cap="flat" cmpd="sng">
              <a:solidFill>
                <a:schemeClr val="tx1"/>
              </a:solidFill>
              <a:prstDash val="solid"/>
              <a:round/>
              <a:headEnd type="none" w="med" len="med"/>
              <a:tailEnd type="triangle" w="med" len="med"/>
            </a:ln>
          </p:spPr>
        </p:sp>
        <p:sp>
          <p:nvSpPr>
            <p:cNvPr id="83033" name="Line 104"/>
            <p:cNvSpPr/>
            <p:nvPr/>
          </p:nvSpPr>
          <p:spPr>
            <a:xfrm flipV="1">
              <a:off x="7508945" y="2451100"/>
              <a:ext cx="0" cy="658813"/>
            </a:xfrm>
            <a:prstGeom prst="line">
              <a:avLst/>
            </a:prstGeom>
            <a:ln w="28575" cap="flat" cmpd="sng">
              <a:solidFill>
                <a:schemeClr val="tx1"/>
              </a:solidFill>
              <a:prstDash val="solid"/>
              <a:round/>
              <a:headEnd type="none" w="med" len="med"/>
              <a:tailEnd type="triangle" w="med" len="med"/>
            </a:ln>
          </p:spPr>
        </p:sp>
        <p:sp>
          <p:nvSpPr>
            <p:cNvPr id="83034" name="Line 105"/>
            <p:cNvSpPr/>
            <p:nvPr/>
          </p:nvSpPr>
          <p:spPr>
            <a:xfrm flipV="1">
              <a:off x="7766190" y="2451100"/>
              <a:ext cx="0" cy="658813"/>
            </a:xfrm>
            <a:prstGeom prst="line">
              <a:avLst/>
            </a:prstGeom>
            <a:ln w="28575" cap="flat" cmpd="sng">
              <a:solidFill>
                <a:schemeClr val="tx1"/>
              </a:solidFill>
              <a:prstDash val="solid"/>
              <a:round/>
              <a:headEnd type="none" w="med" len="med"/>
              <a:tailEnd type="triangle" w="med" len="med"/>
            </a:ln>
          </p:spPr>
        </p:sp>
      </p:grpSp>
      <p:sp>
        <p:nvSpPr>
          <p:cNvPr id="83035" name="Text Box 77"/>
          <p:cNvSpPr txBox="1"/>
          <p:nvPr/>
        </p:nvSpPr>
        <p:spPr>
          <a:xfrm>
            <a:off x="3881438" y="2286000"/>
            <a:ext cx="596900" cy="465138"/>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CN</a:t>
            </a:r>
          </a:p>
        </p:txBody>
      </p:sp>
      <p:cxnSp>
        <p:nvCxnSpPr>
          <p:cNvPr id="83036" name="直接箭头连接符 212"/>
          <p:cNvCxnSpPr>
            <a:stCxn id="83011" idx="0"/>
          </p:cNvCxnSpPr>
          <p:nvPr/>
        </p:nvCxnSpPr>
        <p:spPr>
          <a:xfrm>
            <a:off x="1900238" y="4084638"/>
            <a:ext cx="400050" cy="1587"/>
          </a:xfrm>
          <a:prstGeom prst="straightConnector1">
            <a:avLst/>
          </a:prstGeom>
          <a:ln w="38100" cap="flat" cmpd="sng">
            <a:solidFill>
              <a:schemeClr val="tx1"/>
            </a:solidFill>
            <a:prstDash val="solid"/>
            <a:round/>
            <a:headEnd type="none" w="med" len="med"/>
            <a:tailEnd type="arrow" w="med" len="med"/>
          </a:ln>
        </p:spPr>
      </p:cxnSp>
      <p:sp>
        <p:nvSpPr>
          <p:cNvPr id="83037" name="Text Box 77"/>
          <p:cNvSpPr txBox="1"/>
          <p:nvPr/>
        </p:nvSpPr>
        <p:spPr>
          <a:xfrm>
            <a:off x="882650" y="3575050"/>
            <a:ext cx="1017588" cy="465138"/>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BN</a:t>
            </a:r>
          </a:p>
        </p:txBody>
      </p:sp>
      <p:cxnSp>
        <p:nvCxnSpPr>
          <p:cNvPr id="216" name="直接箭头连接符 215"/>
          <p:cNvCxnSpPr>
            <a:stCxn id="83011" idx="0"/>
          </p:cNvCxnSpPr>
          <p:nvPr/>
        </p:nvCxnSpPr>
        <p:spPr>
          <a:xfrm flipH="1">
            <a:off x="3900488" y="1695450"/>
            <a:ext cx="400050" cy="1588"/>
          </a:xfrm>
          <a:prstGeom prst="straightConnector1">
            <a:avLst/>
          </a:prstGeom>
          <a:ln w="38100" cap="flat" cmpd="sng">
            <a:solidFill>
              <a:schemeClr val="tx1"/>
            </a:solidFill>
            <a:prstDash val="solid"/>
            <a:round/>
            <a:headEnd type="none" w="med" len="med"/>
            <a:tailEnd type="arrow" w="med" len="med"/>
          </a:ln>
        </p:spPr>
      </p:cxnSp>
      <p:sp>
        <p:nvSpPr>
          <p:cNvPr id="83039" name="Text Box 77"/>
          <p:cNvSpPr txBox="1"/>
          <p:nvPr/>
        </p:nvSpPr>
        <p:spPr>
          <a:xfrm>
            <a:off x="4078288" y="5899150"/>
            <a:ext cx="2151062" cy="463550"/>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EP</a:t>
            </a:r>
            <a:r>
              <a:rPr lang="en-US" altLang="zh-CN" b="1" dirty="0">
                <a:solidFill>
                  <a:srgbClr val="9900CC"/>
                </a:solidFill>
                <a:latin typeface="Times New Roman" panose="02020603050405020304" pitchFamily="18" charset="0"/>
                <a:ea typeface="楷体_GB2312" pitchFamily="49" charset="-122"/>
              </a:rPr>
              <a:t>=</a:t>
            </a:r>
            <a:r>
              <a:rPr lang="en-US" altLang="zh-CN" b="1" i="1" dirty="0">
                <a:solidFill>
                  <a:srgbClr val="9900CC"/>
                </a:solidFill>
                <a:latin typeface="Times New Roman" panose="02020603050405020304" pitchFamily="18" charset="0"/>
                <a:ea typeface="楷体_GB2312" pitchFamily="49" charset="-122"/>
              </a:rPr>
              <a:t>I</a:t>
            </a:r>
            <a:r>
              <a:rPr lang="en-US" altLang="zh-CN" b="1" baseline="-25000" dirty="0">
                <a:solidFill>
                  <a:srgbClr val="9900CC"/>
                </a:solidFill>
                <a:latin typeface="Times New Roman" panose="02020603050405020304" pitchFamily="18" charset="0"/>
                <a:ea typeface="楷体_GB2312" pitchFamily="49" charset="-122"/>
              </a:rPr>
              <a:t>EN</a:t>
            </a:r>
          </a:p>
        </p:txBody>
      </p:sp>
      <p:sp>
        <p:nvSpPr>
          <p:cNvPr id="115" name="Text Box 2"/>
          <p:cNvSpPr txBox="1">
            <a:spLocks noChangeArrowheads="1"/>
          </p:cNvSpPr>
          <p:nvPr/>
        </p:nvSpPr>
        <p:spPr bwMode="auto">
          <a:xfrm>
            <a:off x="571500" y="895350"/>
            <a:ext cx="6667500" cy="525463"/>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(3)</a:t>
            </a:r>
            <a:r>
              <a:rPr kumimoji="1" lang="zh-CN" altLang="en-US" sz="2800" b="1" kern="1200" cap="none" spc="0" normalizeH="0" baseline="0" noProof="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扩散到集电结的电子被集电区收集</a:t>
            </a:r>
          </a:p>
        </p:txBody>
      </p:sp>
      <p:sp>
        <p:nvSpPr>
          <p:cNvPr id="116" name="AutoShape 119"/>
          <p:cNvSpPr>
            <a:spLocks noChangeArrowheads="1"/>
          </p:cNvSpPr>
          <p:nvPr/>
        </p:nvSpPr>
        <p:spPr bwMode="auto">
          <a:xfrm>
            <a:off x="6750050" y="1397000"/>
            <a:ext cx="2044700" cy="3149600"/>
          </a:xfrm>
          <a:prstGeom prst="wedgeRoundRectCallout">
            <a:avLst>
              <a:gd name="adj1" fmla="val -158481"/>
              <a:gd name="adj2" fmla="val -12315"/>
              <a:gd name="adj3" fmla="val 16667"/>
            </a:avLst>
          </a:prstGeom>
          <a:gradFill rotWithShape="0">
            <a:gsLst>
              <a:gs pos="0">
                <a:schemeClr val="bg1"/>
              </a:gs>
              <a:gs pos="50000">
                <a:srgbClr val="CCFFFF"/>
              </a:gs>
              <a:gs pos="100000">
                <a:schemeClr val="bg1"/>
              </a:gs>
            </a:gsLst>
            <a:lin ang="5400000" scaled="1"/>
          </a:gradFill>
          <a:ln w="28575">
            <a:solidFill>
              <a:schemeClr val="accent1"/>
            </a:solidFill>
            <a:miter lim="800000"/>
            <a:headEnd type="none" w="sm" len="sm"/>
            <a:tailEnd type="none" w="med" len="lg"/>
          </a:ln>
          <a:effectLst/>
        </p:spPr>
        <p:txBody>
          <a:bodyPr lIns="90000" tIns="10800" rIns="90000" bIns="10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集电结反偏，内电场强使扩散到集电结边沿的电子漂移到集电区形成集电极的电流主要部分</a:t>
            </a:r>
            <a:r>
              <a:rPr kumimoji="1" lang="en-US" altLang="zh-CN" sz="2400" b="1" i="1"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I</a:t>
            </a:r>
            <a:r>
              <a:rPr kumimoji="1" lang="en-US" altLang="zh-CN" sz="2400" b="1" i="0" u="none" strike="noStrike" kern="1200" cap="none" spc="0" normalizeH="0" baseline="-2500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CN</a:t>
            </a:r>
            <a:r>
              <a:rPr kumimoji="1" lang="zh-CN" altLang="en-US" sz="2400" b="1" i="0" u="none" strike="noStrike" kern="1200" cap="none" spc="0" normalizeH="0" baseline="-2500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endParaRPr kumimoji="1" lang="zh-CN" altLang="en-US" sz="2400" b="1" i="0" u="none" strike="noStrike" kern="1200" cap="none" spc="0" normalizeH="0" baseline="0" noProof="0" dirty="0">
              <a:ln>
                <a:noFill/>
              </a:ln>
              <a:solidFill>
                <a:srgbClr val="0000FF"/>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5"/>
                                        </p:tgtEl>
                                        <p:attrNameLst>
                                          <p:attrName>style.visibility</p:attrName>
                                        </p:attrNameLst>
                                      </p:cBhvr>
                                      <p:to>
                                        <p:strVal val="visible"/>
                                      </p:to>
                                    </p:set>
                                    <p:animEffect transition="in" filter="blinds(horizontal)">
                                      <p:cBhvr>
                                        <p:cTn id="7" dur="500"/>
                                        <p:tgtEl>
                                          <p:spTgt spid="1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6"/>
                                        </p:tgtEl>
                                        <p:attrNameLst>
                                          <p:attrName>style.visibility</p:attrName>
                                        </p:attrNameLst>
                                      </p:cBhvr>
                                      <p:to>
                                        <p:strVal val="visible"/>
                                      </p:to>
                                    </p:set>
                                    <p:animEffect transition="in" filter="wipe(down)">
                                      <p:cBhvr>
                                        <p:cTn id="12" dur="500"/>
                                        <p:tgtEl>
                                          <p:spTgt spid="11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16"/>
                                        </p:tgtEl>
                                        <p:attrNameLst>
                                          <p:attrName>style.visibility</p:attrName>
                                        </p:attrNameLst>
                                      </p:cBhvr>
                                      <p:to>
                                        <p:strVal val="visible"/>
                                      </p:to>
                                    </p:set>
                                    <p:animEffect transition="in" filter="blinds(horizontal)">
                                      <p:cBhvr>
                                        <p:cTn id="17" dur="500"/>
                                        <p:tgtEl>
                                          <p:spTgt spid="21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73"/>
                                        </p:tgtEl>
                                        <p:attrNameLst>
                                          <p:attrName>style.visibility</p:attrName>
                                        </p:attrNameLst>
                                      </p:cBhvr>
                                      <p:to>
                                        <p:strVal val="visible"/>
                                      </p:to>
                                    </p:set>
                                    <p:animEffect transition="in" filter="blinds(horizontal)">
                                      <p:cBhvr>
                                        <p:cTn id="22" dur="5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 grpId="0"/>
      <p:bldP spid="115" grpId="0"/>
    </p:bldLst>
  </p:timing>
</p:sld>
</file>

<file path=ppt/slides/slide86.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86018" name="AutoShape 120">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6019" name="AutoShape 121">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6020" name="AutoShape 122">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86021" name="Group 136"/>
          <p:cNvGrpSpPr/>
          <p:nvPr/>
        </p:nvGrpSpPr>
        <p:grpSpPr>
          <a:xfrm>
            <a:off x="4932363" y="860425"/>
            <a:ext cx="3911600" cy="3559175"/>
            <a:chOff x="3107" y="542"/>
            <a:chExt cx="2464" cy="2242"/>
          </a:xfrm>
        </p:grpSpPr>
        <p:grpSp>
          <p:nvGrpSpPr>
            <p:cNvPr id="86022" name="Group 4"/>
            <p:cNvGrpSpPr/>
            <p:nvPr/>
          </p:nvGrpSpPr>
          <p:grpSpPr>
            <a:xfrm>
              <a:off x="4260" y="542"/>
              <a:ext cx="311" cy="327"/>
              <a:chOff x="4353" y="240"/>
              <a:chExt cx="311" cy="327"/>
            </a:xfrm>
          </p:grpSpPr>
          <p:sp>
            <p:nvSpPr>
              <p:cNvPr id="86023" name="Text Box 5"/>
              <p:cNvSpPr txBox="1"/>
              <p:nvPr/>
            </p:nvSpPr>
            <p:spPr>
              <a:xfrm>
                <a:off x="4353" y="240"/>
                <a:ext cx="311" cy="327"/>
              </a:xfrm>
              <a:prstGeom prst="rect">
                <a:avLst/>
              </a:prstGeom>
              <a:noFill/>
              <a:ln w="25400">
                <a:noFill/>
              </a:ln>
            </p:spPr>
            <p:txBody>
              <a:bodyPr wrap="none"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C</a:t>
                </a:r>
                <a:endParaRPr lang="en-US" altLang="zh-CN" sz="2800" b="1" dirty="0">
                  <a:latin typeface="Times New Roman" panose="02020603050405020304" pitchFamily="18" charset="0"/>
                  <a:ea typeface="楷体_GB2312" pitchFamily="49" charset="-122"/>
                </a:endParaRPr>
              </a:p>
            </p:txBody>
          </p:sp>
          <p:sp>
            <p:nvSpPr>
              <p:cNvPr id="86024" name="Line 6"/>
              <p:cNvSpPr/>
              <p:nvPr/>
            </p:nvSpPr>
            <p:spPr>
              <a:xfrm>
                <a:off x="4391" y="314"/>
                <a:ext cx="0" cy="225"/>
              </a:xfrm>
              <a:prstGeom prst="line">
                <a:avLst/>
              </a:prstGeom>
              <a:ln w="38100" cap="flat" cmpd="sng">
                <a:solidFill>
                  <a:srgbClr val="FF0000"/>
                </a:solidFill>
                <a:prstDash val="solid"/>
                <a:round/>
                <a:headEnd type="none" w="med" len="med"/>
                <a:tailEnd type="triangle" w="med" len="med"/>
              </a:ln>
            </p:spPr>
          </p:sp>
        </p:grpSp>
        <p:grpSp>
          <p:nvGrpSpPr>
            <p:cNvPr id="86025" name="Group 7"/>
            <p:cNvGrpSpPr/>
            <p:nvPr/>
          </p:nvGrpSpPr>
          <p:grpSpPr>
            <a:xfrm>
              <a:off x="3322" y="1248"/>
              <a:ext cx="315" cy="366"/>
              <a:chOff x="3408" y="945"/>
              <a:chExt cx="315" cy="366"/>
            </a:xfrm>
          </p:grpSpPr>
          <p:sp>
            <p:nvSpPr>
              <p:cNvPr id="86026" name="Text Box 8"/>
              <p:cNvSpPr txBox="1"/>
              <p:nvPr/>
            </p:nvSpPr>
            <p:spPr>
              <a:xfrm>
                <a:off x="3408" y="945"/>
                <a:ext cx="302" cy="327"/>
              </a:xfrm>
              <a:prstGeom prst="rect">
                <a:avLst/>
              </a:prstGeom>
              <a:noFill/>
              <a:ln w="25400">
                <a:noFill/>
              </a:ln>
            </p:spPr>
            <p:txBody>
              <a:bodyPr wrap="none"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a typeface="楷体_GB2312" pitchFamily="49" charset="-122"/>
                </a:endParaRPr>
              </a:p>
            </p:txBody>
          </p:sp>
          <p:sp>
            <p:nvSpPr>
              <p:cNvPr id="86027" name="Line 9"/>
              <p:cNvSpPr/>
              <p:nvPr/>
            </p:nvSpPr>
            <p:spPr>
              <a:xfrm rot="-5400000">
                <a:off x="3584" y="1172"/>
                <a:ext cx="0" cy="267"/>
              </a:xfrm>
              <a:prstGeom prst="line">
                <a:avLst/>
              </a:prstGeom>
              <a:ln w="38100" cap="flat" cmpd="sng">
                <a:solidFill>
                  <a:srgbClr val="FF0000"/>
                </a:solidFill>
                <a:prstDash val="solid"/>
                <a:round/>
                <a:headEnd type="none" w="med" len="med"/>
                <a:tailEnd type="triangle" w="med" len="med"/>
              </a:ln>
            </p:spPr>
          </p:sp>
        </p:grpSp>
        <p:grpSp>
          <p:nvGrpSpPr>
            <p:cNvPr id="86028" name="Group 11"/>
            <p:cNvGrpSpPr/>
            <p:nvPr/>
          </p:nvGrpSpPr>
          <p:grpSpPr>
            <a:xfrm>
              <a:off x="3107" y="581"/>
              <a:ext cx="2464" cy="2203"/>
              <a:chOff x="768" y="652"/>
              <a:chExt cx="4402" cy="3380"/>
            </a:xfrm>
          </p:grpSpPr>
          <p:sp>
            <p:nvSpPr>
              <p:cNvPr id="86029" name="Rectangle 12"/>
              <p:cNvSpPr/>
              <p:nvPr/>
            </p:nvSpPr>
            <p:spPr>
              <a:xfrm rot="5400000" flipH="1">
                <a:off x="2287" y="2149"/>
                <a:ext cx="956" cy="1834"/>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30" name="Rectangle 13"/>
              <p:cNvSpPr/>
              <p:nvPr/>
            </p:nvSpPr>
            <p:spPr>
              <a:xfrm rot="5400000" flipH="1">
                <a:off x="2293" y="589"/>
                <a:ext cx="934" cy="1824"/>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31" name="Rectangle 14"/>
              <p:cNvSpPr/>
              <p:nvPr/>
            </p:nvSpPr>
            <p:spPr>
              <a:xfrm rot="5400000" flipH="1">
                <a:off x="2452" y="1357"/>
                <a:ext cx="618" cy="1837"/>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32" name="Line 15"/>
              <p:cNvSpPr/>
              <p:nvPr/>
            </p:nvSpPr>
            <p:spPr>
              <a:xfrm rot="5400000" flipH="1">
                <a:off x="2592" y="840"/>
                <a:ext cx="336" cy="0"/>
              </a:xfrm>
              <a:prstGeom prst="line">
                <a:avLst/>
              </a:prstGeom>
              <a:ln w="38100" cap="flat" cmpd="sng">
                <a:solidFill>
                  <a:schemeClr val="tx1"/>
                </a:solidFill>
                <a:prstDash val="solid"/>
                <a:round/>
                <a:headEnd type="none" w="sm" len="sm"/>
                <a:tailEnd type="none" w="med" len="lg"/>
              </a:ln>
            </p:spPr>
          </p:sp>
          <p:sp>
            <p:nvSpPr>
              <p:cNvPr id="86033" name="Line 16"/>
              <p:cNvSpPr/>
              <p:nvPr/>
            </p:nvSpPr>
            <p:spPr>
              <a:xfrm rot="5400000" flipH="1">
                <a:off x="1416" y="1920"/>
                <a:ext cx="0" cy="864"/>
              </a:xfrm>
              <a:prstGeom prst="line">
                <a:avLst/>
              </a:prstGeom>
              <a:ln w="38100" cap="flat" cmpd="sng">
                <a:solidFill>
                  <a:schemeClr val="tx1"/>
                </a:solidFill>
                <a:prstDash val="solid"/>
                <a:round/>
                <a:headEnd type="none" w="sm" len="sm"/>
                <a:tailEnd type="none" w="med" len="lg"/>
              </a:ln>
            </p:spPr>
          </p:sp>
          <p:sp>
            <p:nvSpPr>
              <p:cNvPr id="86034" name="Text Box 17"/>
              <p:cNvSpPr txBox="1"/>
              <p:nvPr/>
            </p:nvSpPr>
            <p:spPr>
              <a:xfrm>
                <a:off x="1465" y="2285"/>
                <a:ext cx="432" cy="441"/>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B</a:t>
                </a:r>
              </a:p>
            </p:txBody>
          </p:sp>
          <p:sp>
            <p:nvSpPr>
              <p:cNvPr id="86035" name="Text Box 18"/>
              <p:cNvSpPr txBox="1"/>
              <p:nvPr/>
            </p:nvSpPr>
            <p:spPr>
              <a:xfrm>
                <a:off x="2401" y="3465"/>
                <a:ext cx="432" cy="443"/>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E</a:t>
                </a:r>
              </a:p>
            </p:txBody>
          </p:sp>
          <p:sp>
            <p:nvSpPr>
              <p:cNvPr id="86036" name="Text Box 19"/>
              <p:cNvSpPr txBox="1"/>
              <p:nvPr/>
            </p:nvSpPr>
            <p:spPr>
              <a:xfrm>
                <a:off x="2385" y="652"/>
                <a:ext cx="452" cy="441"/>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C</a:t>
                </a:r>
              </a:p>
            </p:txBody>
          </p:sp>
          <p:sp>
            <p:nvSpPr>
              <p:cNvPr id="86037" name="Text Box 20"/>
              <p:cNvSpPr txBox="1"/>
              <p:nvPr/>
            </p:nvSpPr>
            <p:spPr>
              <a:xfrm>
                <a:off x="3625" y="1306"/>
                <a:ext cx="477" cy="441"/>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6038" name="Text Box 21"/>
              <p:cNvSpPr txBox="1"/>
              <p:nvPr/>
            </p:nvSpPr>
            <p:spPr>
              <a:xfrm>
                <a:off x="3625" y="2986"/>
                <a:ext cx="480" cy="441"/>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N</a:t>
                </a:r>
              </a:p>
            </p:txBody>
          </p:sp>
          <p:sp>
            <p:nvSpPr>
              <p:cNvPr id="86039" name="Text Box 22"/>
              <p:cNvSpPr txBox="1"/>
              <p:nvPr/>
            </p:nvSpPr>
            <p:spPr>
              <a:xfrm>
                <a:off x="3673" y="2074"/>
                <a:ext cx="430" cy="443"/>
              </a:xfrm>
              <a:prstGeom prst="rect">
                <a:avLst/>
              </a:prstGeom>
              <a:noFill/>
              <a:ln w="25400">
                <a:noFill/>
              </a:ln>
            </p:spPr>
            <p:txBody>
              <a:bodyPr lIns="90000" tIns="46800" rIns="90000" bIns="46800" anchor="ctr" anchorCtr="0">
                <a:spAutoFit/>
              </a:bodyPr>
              <a:lstStyle/>
              <a:p>
                <a:pPr algn="ctr">
                  <a:spcBef>
                    <a:spcPct val="50000"/>
                  </a:spcBef>
                </a:pPr>
                <a:r>
                  <a:rPr lang="en-US" altLang="zh-CN" b="1" dirty="0">
                    <a:solidFill>
                      <a:schemeClr val="accent2"/>
                    </a:solidFill>
                    <a:latin typeface="Times New Roman" panose="02020603050405020304" pitchFamily="18" charset="0"/>
                    <a:ea typeface="楷体_GB2312" pitchFamily="49" charset="-122"/>
                  </a:rPr>
                  <a:t>P</a:t>
                </a:r>
              </a:p>
            </p:txBody>
          </p:sp>
          <p:sp>
            <p:nvSpPr>
              <p:cNvPr id="86040" name="Line 23"/>
              <p:cNvSpPr/>
              <p:nvPr/>
            </p:nvSpPr>
            <p:spPr>
              <a:xfrm>
                <a:off x="936" y="4032"/>
                <a:ext cx="3504" cy="0"/>
              </a:xfrm>
              <a:prstGeom prst="line">
                <a:avLst/>
              </a:prstGeom>
              <a:ln w="38100" cap="flat" cmpd="sng">
                <a:solidFill>
                  <a:schemeClr val="tx1"/>
                </a:solidFill>
                <a:prstDash val="solid"/>
                <a:round/>
                <a:headEnd type="none" w="sm" len="sm"/>
                <a:tailEnd type="none" w="med" len="lg"/>
              </a:ln>
            </p:spPr>
          </p:sp>
          <p:sp>
            <p:nvSpPr>
              <p:cNvPr id="86041" name="Line 24"/>
              <p:cNvSpPr/>
              <p:nvPr/>
            </p:nvSpPr>
            <p:spPr>
              <a:xfrm>
                <a:off x="768" y="3456"/>
                <a:ext cx="408" cy="0"/>
              </a:xfrm>
              <a:prstGeom prst="line">
                <a:avLst/>
              </a:prstGeom>
              <a:ln w="38100" cap="flat" cmpd="sng">
                <a:solidFill>
                  <a:schemeClr val="tx1"/>
                </a:solidFill>
                <a:prstDash val="solid"/>
                <a:round/>
                <a:headEnd type="none" w="sm" len="sm"/>
                <a:tailEnd type="none" w="med" len="lg"/>
              </a:ln>
            </p:spPr>
          </p:sp>
          <p:sp>
            <p:nvSpPr>
              <p:cNvPr id="86042" name="Line 25"/>
              <p:cNvSpPr/>
              <p:nvPr/>
            </p:nvSpPr>
            <p:spPr>
              <a:xfrm>
                <a:off x="864" y="3576"/>
                <a:ext cx="204" cy="0"/>
              </a:xfrm>
              <a:prstGeom prst="line">
                <a:avLst/>
              </a:prstGeom>
              <a:ln w="38100" cap="flat" cmpd="sng">
                <a:solidFill>
                  <a:schemeClr val="tx1"/>
                </a:solidFill>
                <a:prstDash val="solid"/>
                <a:round/>
                <a:headEnd type="none" w="sm" len="sm"/>
                <a:tailEnd type="none" w="med" len="lg"/>
              </a:ln>
            </p:spPr>
          </p:sp>
          <p:sp>
            <p:nvSpPr>
              <p:cNvPr id="86043" name="Line 26"/>
              <p:cNvSpPr/>
              <p:nvPr/>
            </p:nvSpPr>
            <p:spPr>
              <a:xfrm>
                <a:off x="966" y="3060"/>
                <a:ext cx="0" cy="396"/>
              </a:xfrm>
              <a:prstGeom prst="line">
                <a:avLst/>
              </a:prstGeom>
              <a:ln w="38100" cap="flat" cmpd="sng">
                <a:solidFill>
                  <a:schemeClr val="tx1"/>
                </a:solidFill>
                <a:prstDash val="solid"/>
                <a:round/>
                <a:headEnd type="none" w="sm" len="sm"/>
                <a:tailEnd type="none" w="med" len="lg"/>
              </a:ln>
            </p:spPr>
          </p:sp>
          <p:sp>
            <p:nvSpPr>
              <p:cNvPr id="86044" name="Line 27"/>
              <p:cNvSpPr/>
              <p:nvPr/>
            </p:nvSpPr>
            <p:spPr>
              <a:xfrm flipH="1">
                <a:off x="936" y="3600"/>
                <a:ext cx="0" cy="432"/>
              </a:xfrm>
              <a:prstGeom prst="line">
                <a:avLst/>
              </a:prstGeom>
              <a:ln w="38100" cap="flat" cmpd="sng">
                <a:solidFill>
                  <a:schemeClr val="tx1"/>
                </a:solidFill>
                <a:prstDash val="solid"/>
                <a:round/>
                <a:headEnd type="none" w="sm" len="sm"/>
                <a:tailEnd type="none" w="med" len="lg"/>
              </a:ln>
            </p:spPr>
          </p:sp>
          <p:sp>
            <p:nvSpPr>
              <p:cNvPr id="86045" name="Rectangle 28"/>
              <p:cNvSpPr/>
              <p:nvPr/>
            </p:nvSpPr>
            <p:spPr>
              <a:xfrm>
                <a:off x="908" y="2718"/>
                <a:ext cx="126" cy="348"/>
              </a:xfrm>
              <a:prstGeom prst="rect">
                <a:avLst/>
              </a:prstGeom>
              <a:noFill/>
              <a:ln w="38100" cap="flat" cmpd="sng">
                <a:solidFill>
                  <a:schemeClr val="tx1"/>
                </a:solidFill>
                <a:prstDash val="solid"/>
                <a:miter/>
                <a:headEnd type="none" w="sm" len="sm"/>
                <a:tailEnd type="none" w="med" len="lg"/>
              </a:ln>
            </p:spPr>
            <p:txBody>
              <a:bodyPr wrap="none"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46" name="Line 29"/>
              <p:cNvSpPr/>
              <p:nvPr/>
            </p:nvSpPr>
            <p:spPr>
              <a:xfrm flipV="1">
                <a:off x="974" y="2352"/>
                <a:ext cx="0" cy="360"/>
              </a:xfrm>
              <a:prstGeom prst="line">
                <a:avLst/>
              </a:prstGeom>
              <a:ln w="38100" cap="flat" cmpd="sng">
                <a:solidFill>
                  <a:schemeClr val="tx1"/>
                </a:solidFill>
                <a:prstDash val="solid"/>
                <a:round/>
                <a:headEnd type="none" w="sm" len="sm"/>
                <a:tailEnd type="none" w="med" len="lg"/>
              </a:ln>
            </p:spPr>
          </p:sp>
          <p:sp>
            <p:nvSpPr>
              <p:cNvPr id="86047" name="Line 30"/>
              <p:cNvSpPr/>
              <p:nvPr/>
            </p:nvSpPr>
            <p:spPr>
              <a:xfrm>
                <a:off x="2760" y="672"/>
                <a:ext cx="1680" cy="0"/>
              </a:xfrm>
              <a:prstGeom prst="line">
                <a:avLst/>
              </a:prstGeom>
              <a:ln w="38100" cap="flat" cmpd="sng">
                <a:solidFill>
                  <a:schemeClr val="tx1"/>
                </a:solidFill>
                <a:prstDash val="solid"/>
                <a:round/>
                <a:headEnd type="none" w="sm" len="sm"/>
                <a:tailEnd type="none" w="med" len="lg"/>
              </a:ln>
            </p:spPr>
          </p:sp>
          <p:grpSp>
            <p:nvGrpSpPr>
              <p:cNvPr id="86048" name="Group 31"/>
              <p:cNvGrpSpPr/>
              <p:nvPr/>
            </p:nvGrpSpPr>
            <p:grpSpPr>
              <a:xfrm>
                <a:off x="4248" y="2064"/>
                <a:ext cx="408" cy="336"/>
                <a:chOff x="4020" y="3336"/>
                <a:chExt cx="408" cy="348"/>
              </a:xfrm>
            </p:grpSpPr>
            <p:sp>
              <p:nvSpPr>
                <p:cNvPr id="86049" name="Line 32"/>
                <p:cNvSpPr/>
                <p:nvPr/>
              </p:nvSpPr>
              <p:spPr>
                <a:xfrm>
                  <a:off x="4020" y="3336"/>
                  <a:ext cx="408" cy="0"/>
                </a:xfrm>
                <a:prstGeom prst="line">
                  <a:avLst/>
                </a:prstGeom>
                <a:ln w="38100" cap="flat" cmpd="sng">
                  <a:solidFill>
                    <a:schemeClr val="tx1"/>
                  </a:solidFill>
                  <a:prstDash val="solid"/>
                  <a:round/>
                  <a:headEnd type="none" w="sm" len="sm"/>
                  <a:tailEnd type="none" w="med" len="lg"/>
                </a:ln>
              </p:spPr>
            </p:sp>
            <p:sp>
              <p:nvSpPr>
                <p:cNvPr id="86050" name="Line 33"/>
                <p:cNvSpPr/>
                <p:nvPr/>
              </p:nvSpPr>
              <p:spPr>
                <a:xfrm>
                  <a:off x="4116" y="3456"/>
                  <a:ext cx="204" cy="0"/>
                </a:xfrm>
                <a:prstGeom prst="line">
                  <a:avLst/>
                </a:prstGeom>
                <a:ln w="38100" cap="flat" cmpd="sng">
                  <a:solidFill>
                    <a:schemeClr val="tx1"/>
                  </a:solidFill>
                  <a:prstDash val="solid"/>
                  <a:round/>
                  <a:headEnd type="none" w="sm" len="sm"/>
                  <a:tailEnd type="none" w="med" len="lg"/>
                </a:ln>
              </p:spPr>
            </p:sp>
            <p:sp>
              <p:nvSpPr>
                <p:cNvPr id="86051" name="Line 34"/>
                <p:cNvSpPr/>
                <p:nvPr/>
              </p:nvSpPr>
              <p:spPr>
                <a:xfrm>
                  <a:off x="4020" y="3564"/>
                  <a:ext cx="408" cy="0"/>
                </a:xfrm>
                <a:prstGeom prst="line">
                  <a:avLst/>
                </a:prstGeom>
                <a:ln w="38100" cap="flat" cmpd="sng">
                  <a:solidFill>
                    <a:schemeClr val="tx1"/>
                  </a:solidFill>
                  <a:prstDash val="solid"/>
                  <a:round/>
                  <a:headEnd type="none" w="sm" len="sm"/>
                  <a:tailEnd type="none" w="med" len="lg"/>
                </a:ln>
              </p:spPr>
            </p:sp>
            <p:sp>
              <p:nvSpPr>
                <p:cNvPr id="86052" name="Line 35"/>
                <p:cNvSpPr/>
                <p:nvPr/>
              </p:nvSpPr>
              <p:spPr>
                <a:xfrm>
                  <a:off x="4128" y="3684"/>
                  <a:ext cx="204" cy="0"/>
                </a:xfrm>
                <a:prstGeom prst="line">
                  <a:avLst/>
                </a:prstGeom>
                <a:ln w="38100" cap="flat" cmpd="sng">
                  <a:solidFill>
                    <a:schemeClr val="tx1"/>
                  </a:solidFill>
                  <a:prstDash val="solid"/>
                  <a:round/>
                  <a:headEnd type="none" w="sm" len="sm"/>
                  <a:tailEnd type="none" w="med" len="lg"/>
                </a:ln>
              </p:spPr>
            </p:sp>
          </p:grpSp>
          <p:sp>
            <p:nvSpPr>
              <p:cNvPr id="86053" name="Line 36"/>
              <p:cNvSpPr/>
              <p:nvPr/>
            </p:nvSpPr>
            <p:spPr>
              <a:xfrm>
                <a:off x="4440" y="1632"/>
                <a:ext cx="0" cy="432"/>
              </a:xfrm>
              <a:prstGeom prst="line">
                <a:avLst/>
              </a:prstGeom>
              <a:ln w="38100" cap="flat" cmpd="sng">
                <a:solidFill>
                  <a:schemeClr val="tx1"/>
                </a:solidFill>
                <a:prstDash val="solid"/>
                <a:round/>
                <a:headEnd type="none" w="sm" len="sm"/>
                <a:tailEnd type="none" w="med" len="lg"/>
              </a:ln>
            </p:spPr>
          </p:sp>
          <p:sp>
            <p:nvSpPr>
              <p:cNvPr id="86054" name="Line 37"/>
              <p:cNvSpPr/>
              <p:nvPr/>
            </p:nvSpPr>
            <p:spPr>
              <a:xfrm flipH="1">
                <a:off x="4440" y="2400"/>
                <a:ext cx="0" cy="384"/>
              </a:xfrm>
              <a:prstGeom prst="line">
                <a:avLst/>
              </a:prstGeom>
              <a:ln w="38100" cap="flat" cmpd="sng">
                <a:solidFill>
                  <a:schemeClr val="tx1"/>
                </a:solidFill>
                <a:prstDash val="solid"/>
                <a:round/>
                <a:headEnd type="none" w="sm" len="sm"/>
                <a:tailEnd type="none" w="med" len="lg"/>
              </a:ln>
            </p:spPr>
          </p:sp>
          <p:sp>
            <p:nvSpPr>
              <p:cNvPr id="86055" name="Line 38"/>
              <p:cNvSpPr/>
              <p:nvPr/>
            </p:nvSpPr>
            <p:spPr>
              <a:xfrm>
                <a:off x="4440" y="2784"/>
                <a:ext cx="0" cy="1248"/>
              </a:xfrm>
              <a:prstGeom prst="line">
                <a:avLst/>
              </a:prstGeom>
              <a:ln w="38100" cap="flat" cmpd="sng">
                <a:solidFill>
                  <a:schemeClr val="tx1"/>
                </a:solidFill>
                <a:prstDash val="solid"/>
                <a:round/>
                <a:headEnd type="none" w="sm" len="sm"/>
                <a:tailEnd type="none" w="med" len="lg"/>
              </a:ln>
            </p:spPr>
          </p:sp>
          <p:sp>
            <p:nvSpPr>
              <p:cNvPr id="86056" name="Line 39"/>
              <p:cNvSpPr/>
              <p:nvPr/>
            </p:nvSpPr>
            <p:spPr>
              <a:xfrm flipV="1">
                <a:off x="4440" y="672"/>
                <a:ext cx="0" cy="1008"/>
              </a:xfrm>
              <a:prstGeom prst="line">
                <a:avLst/>
              </a:prstGeom>
              <a:ln w="38100" cap="flat" cmpd="sng">
                <a:solidFill>
                  <a:schemeClr val="tx1"/>
                </a:solidFill>
                <a:prstDash val="solid"/>
                <a:round/>
                <a:headEnd type="none" w="sm" len="sm"/>
                <a:tailEnd type="none" w="med" len="lg"/>
              </a:ln>
            </p:spPr>
          </p:sp>
          <p:sp>
            <p:nvSpPr>
              <p:cNvPr id="86057" name="Line 40"/>
              <p:cNvSpPr/>
              <p:nvPr/>
            </p:nvSpPr>
            <p:spPr>
              <a:xfrm>
                <a:off x="2760" y="3552"/>
                <a:ext cx="0" cy="480"/>
              </a:xfrm>
              <a:prstGeom prst="line">
                <a:avLst/>
              </a:prstGeom>
              <a:ln w="38100" cap="flat" cmpd="sng">
                <a:solidFill>
                  <a:schemeClr val="tx1"/>
                </a:solidFill>
                <a:prstDash val="solid"/>
                <a:round/>
                <a:headEnd type="none" w="sm" len="sm"/>
                <a:tailEnd type="none" w="med" len="lg"/>
              </a:ln>
            </p:spPr>
          </p:sp>
          <p:sp>
            <p:nvSpPr>
              <p:cNvPr id="86058" name="Text Box 41"/>
              <p:cNvSpPr txBox="1"/>
              <p:nvPr/>
            </p:nvSpPr>
            <p:spPr>
              <a:xfrm>
                <a:off x="1034" y="3323"/>
                <a:ext cx="584" cy="442"/>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6059" name="Text Box 42"/>
              <p:cNvSpPr txBox="1"/>
              <p:nvPr/>
            </p:nvSpPr>
            <p:spPr>
              <a:xfrm>
                <a:off x="966" y="2694"/>
                <a:ext cx="584" cy="441"/>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R</a:t>
                </a:r>
                <a:r>
                  <a:rPr lang="en-US" altLang="zh-CN" b="1" baseline="-25000" dirty="0">
                    <a:latin typeface="Times New Roman" panose="02020603050405020304" pitchFamily="18" charset="0"/>
                    <a:ea typeface="楷体_GB2312" pitchFamily="49" charset="-122"/>
                  </a:rPr>
                  <a:t>B</a:t>
                </a:r>
                <a:endParaRPr lang="en-US" altLang="zh-CN" b="1" dirty="0">
                  <a:latin typeface="Times New Roman" panose="02020603050405020304" pitchFamily="18" charset="0"/>
                  <a:ea typeface="楷体_GB2312" pitchFamily="49" charset="-122"/>
                </a:endParaRPr>
              </a:p>
            </p:txBody>
          </p:sp>
          <p:sp>
            <p:nvSpPr>
              <p:cNvPr id="86060" name="Text Box 43"/>
              <p:cNvSpPr txBox="1"/>
              <p:nvPr/>
            </p:nvSpPr>
            <p:spPr>
              <a:xfrm>
                <a:off x="4573" y="1979"/>
                <a:ext cx="597" cy="442"/>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E</a:t>
                </a:r>
                <a:r>
                  <a:rPr lang="en-US" altLang="zh-CN" b="1" baseline="-25000" dirty="0">
                    <a:latin typeface="Times New Roman" panose="02020603050405020304" pitchFamily="18" charset="0"/>
                    <a:ea typeface="楷体_GB2312" pitchFamily="49" charset="-122"/>
                  </a:rPr>
                  <a:t>C</a:t>
                </a:r>
                <a:endParaRPr lang="en-US" altLang="zh-CN" b="1" dirty="0">
                  <a:latin typeface="Times New Roman" panose="02020603050405020304" pitchFamily="18" charset="0"/>
                  <a:ea typeface="楷体_GB2312" pitchFamily="49" charset="-122"/>
                </a:endParaRPr>
              </a:p>
            </p:txBody>
          </p:sp>
        </p:grpSp>
        <p:grpSp>
          <p:nvGrpSpPr>
            <p:cNvPr id="86061" name="Group 44"/>
            <p:cNvGrpSpPr/>
            <p:nvPr/>
          </p:nvGrpSpPr>
          <p:grpSpPr>
            <a:xfrm>
              <a:off x="3779" y="2315"/>
              <a:ext cx="913" cy="84"/>
              <a:chOff x="1968" y="3312"/>
              <a:chExt cx="1632" cy="130"/>
            </a:xfrm>
          </p:grpSpPr>
          <p:sp>
            <p:nvSpPr>
              <p:cNvPr id="86062" name="Oval 45"/>
              <p:cNvSpPr/>
              <p:nvPr/>
            </p:nvSpPr>
            <p:spPr>
              <a:xfrm>
                <a:off x="3024"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3" name="Oval 46"/>
              <p:cNvSpPr/>
              <p:nvPr/>
            </p:nvSpPr>
            <p:spPr>
              <a:xfrm>
                <a:off x="3216"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4" name="Oval 47"/>
              <p:cNvSpPr/>
              <p:nvPr/>
            </p:nvSpPr>
            <p:spPr>
              <a:xfrm>
                <a:off x="3441"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5" name="Oval 48"/>
              <p:cNvSpPr/>
              <p:nvPr/>
            </p:nvSpPr>
            <p:spPr>
              <a:xfrm>
                <a:off x="2640"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6" name="Oval 49"/>
              <p:cNvSpPr/>
              <p:nvPr/>
            </p:nvSpPr>
            <p:spPr>
              <a:xfrm>
                <a:off x="2832"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7" name="Oval 50"/>
              <p:cNvSpPr/>
              <p:nvPr/>
            </p:nvSpPr>
            <p:spPr>
              <a:xfrm>
                <a:off x="1968"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8" name="Oval 51"/>
              <p:cNvSpPr/>
              <p:nvPr/>
            </p:nvSpPr>
            <p:spPr>
              <a:xfrm>
                <a:off x="2208"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69" name="Oval 52"/>
              <p:cNvSpPr/>
              <p:nvPr/>
            </p:nvSpPr>
            <p:spPr>
              <a:xfrm>
                <a:off x="2433" y="331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86070" name="Group 53"/>
            <p:cNvGrpSpPr/>
            <p:nvPr/>
          </p:nvGrpSpPr>
          <p:grpSpPr>
            <a:xfrm>
              <a:off x="3967" y="1565"/>
              <a:ext cx="690" cy="134"/>
              <a:chOff x="2544" y="1824"/>
              <a:chExt cx="1233" cy="447"/>
            </a:xfrm>
          </p:grpSpPr>
          <p:sp>
            <p:nvSpPr>
              <p:cNvPr id="86071" name="Line 54"/>
              <p:cNvSpPr/>
              <p:nvPr/>
            </p:nvSpPr>
            <p:spPr>
              <a:xfrm flipV="1">
                <a:off x="3360" y="1824"/>
                <a:ext cx="0" cy="447"/>
              </a:xfrm>
              <a:prstGeom prst="line">
                <a:avLst/>
              </a:prstGeom>
              <a:ln w="28575" cap="flat" cmpd="sng">
                <a:solidFill>
                  <a:schemeClr val="tx1"/>
                </a:solidFill>
                <a:prstDash val="solid"/>
                <a:round/>
                <a:headEnd type="none" w="med" len="med"/>
                <a:tailEnd type="triangle" w="med" len="med"/>
              </a:ln>
            </p:spPr>
          </p:sp>
          <p:sp>
            <p:nvSpPr>
              <p:cNvPr id="86072" name="Line 55"/>
              <p:cNvSpPr/>
              <p:nvPr/>
            </p:nvSpPr>
            <p:spPr>
              <a:xfrm flipV="1">
                <a:off x="3552" y="1824"/>
                <a:ext cx="0" cy="447"/>
              </a:xfrm>
              <a:prstGeom prst="line">
                <a:avLst/>
              </a:prstGeom>
              <a:ln w="28575" cap="flat" cmpd="sng">
                <a:solidFill>
                  <a:schemeClr val="tx1"/>
                </a:solidFill>
                <a:prstDash val="solid"/>
                <a:round/>
                <a:headEnd type="none" w="med" len="med"/>
                <a:tailEnd type="triangle" w="med" len="med"/>
              </a:ln>
            </p:spPr>
          </p:sp>
          <p:sp>
            <p:nvSpPr>
              <p:cNvPr id="86073" name="Line 56"/>
              <p:cNvSpPr/>
              <p:nvPr/>
            </p:nvSpPr>
            <p:spPr>
              <a:xfrm flipV="1">
                <a:off x="3777" y="1824"/>
                <a:ext cx="0" cy="447"/>
              </a:xfrm>
              <a:prstGeom prst="line">
                <a:avLst/>
              </a:prstGeom>
              <a:ln w="28575" cap="flat" cmpd="sng">
                <a:solidFill>
                  <a:schemeClr val="tx1"/>
                </a:solidFill>
                <a:prstDash val="solid"/>
                <a:round/>
                <a:headEnd type="none" w="med" len="med"/>
                <a:tailEnd type="triangle" w="med" len="med"/>
              </a:ln>
            </p:spPr>
          </p:sp>
          <p:sp>
            <p:nvSpPr>
              <p:cNvPr id="86074" name="Line 57"/>
              <p:cNvSpPr/>
              <p:nvPr/>
            </p:nvSpPr>
            <p:spPr>
              <a:xfrm flipV="1">
                <a:off x="2976" y="1824"/>
                <a:ext cx="0" cy="447"/>
              </a:xfrm>
              <a:prstGeom prst="line">
                <a:avLst/>
              </a:prstGeom>
              <a:ln w="28575" cap="flat" cmpd="sng">
                <a:solidFill>
                  <a:schemeClr val="tx1"/>
                </a:solidFill>
                <a:prstDash val="solid"/>
                <a:round/>
                <a:headEnd type="none" w="med" len="med"/>
                <a:tailEnd type="triangle" w="med" len="med"/>
              </a:ln>
            </p:spPr>
          </p:sp>
          <p:sp>
            <p:nvSpPr>
              <p:cNvPr id="86075" name="Line 58"/>
              <p:cNvSpPr/>
              <p:nvPr/>
            </p:nvSpPr>
            <p:spPr>
              <a:xfrm flipV="1">
                <a:off x="3168" y="1824"/>
                <a:ext cx="0" cy="447"/>
              </a:xfrm>
              <a:prstGeom prst="line">
                <a:avLst/>
              </a:prstGeom>
              <a:ln w="28575" cap="flat" cmpd="sng">
                <a:solidFill>
                  <a:schemeClr val="tx1"/>
                </a:solidFill>
                <a:prstDash val="solid"/>
                <a:round/>
                <a:headEnd type="none" w="med" len="med"/>
                <a:tailEnd type="triangle" w="med" len="med"/>
              </a:ln>
            </p:spPr>
          </p:sp>
          <p:sp>
            <p:nvSpPr>
              <p:cNvPr id="86076" name="Line 59"/>
              <p:cNvSpPr/>
              <p:nvPr/>
            </p:nvSpPr>
            <p:spPr>
              <a:xfrm flipV="1">
                <a:off x="2544" y="1824"/>
                <a:ext cx="0" cy="447"/>
              </a:xfrm>
              <a:prstGeom prst="line">
                <a:avLst/>
              </a:prstGeom>
              <a:ln w="28575" cap="flat" cmpd="sng">
                <a:solidFill>
                  <a:schemeClr val="tx1"/>
                </a:solidFill>
                <a:prstDash val="solid"/>
                <a:round/>
                <a:headEnd type="none" w="med" len="med"/>
                <a:tailEnd type="triangle" w="med" len="med"/>
              </a:ln>
            </p:spPr>
          </p:sp>
          <p:sp>
            <p:nvSpPr>
              <p:cNvPr id="86077" name="Line 60"/>
              <p:cNvSpPr/>
              <p:nvPr/>
            </p:nvSpPr>
            <p:spPr>
              <a:xfrm flipV="1">
                <a:off x="2769" y="1824"/>
                <a:ext cx="0" cy="447"/>
              </a:xfrm>
              <a:prstGeom prst="line">
                <a:avLst/>
              </a:prstGeom>
              <a:ln w="28575" cap="flat" cmpd="sng">
                <a:solidFill>
                  <a:schemeClr val="tx1"/>
                </a:solidFill>
                <a:prstDash val="solid"/>
                <a:round/>
                <a:headEnd type="none" w="med" len="med"/>
                <a:tailEnd type="triangle" w="med" len="med"/>
              </a:ln>
            </p:spPr>
          </p:sp>
        </p:grpSp>
        <p:sp>
          <p:nvSpPr>
            <p:cNvPr id="86078" name="Oval 61"/>
            <p:cNvSpPr/>
            <p:nvPr/>
          </p:nvSpPr>
          <p:spPr>
            <a:xfrm>
              <a:off x="3787" y="1689"/>
              <a:ext cx="89" cy="85"/>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86079" name="Group 62"/>
            <p:cNvGrpSpPr/>
            <p:nvPr/>
          </p:nvGrpSpPr>
          <p:grpSpPr>
            <a:xfrm>
              <a:off x="3921" y="1689"/>
              <a:ext cx="771" cy="85"/>
              <a:chOff x="2223" y="2352"/>
              <a:chExt cx="1377" cy="130"/>
            </a:xfrm>
          </p:grpSpPr>
          <p:sp>
            <p:nvSpPr>
              <p:cNvPr id="86080" name="Oval 63"/>
              <p:cNvSpPr/>
              <p:nvPr/>
            </p:nvSpPr>
            <p:spPr>
              <a:xfrm>
                <a:off x="3441"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1" name="Oval 64"/>
              <p:cNvSpPr/>
              <p:nvPr/>
            </p:nvSpPr>
            <p:spPr>
              <a:xfrm>
                <a:off x="324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2" name="Oval 65"/>
              <p:cNvSpPr/>
              <p:nvPr/>
            </p:nvSpPr>
            <p:spPr>
              <a:xfrm>
                <a:off x="303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3" name="Oval 66"/>
              <p:cNvSpPr/>
              <p:nvPr/>
            </p:nvSpPr>
            <p:spPr>
              <a:xfrm>
                <a:off x="2655"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4" name="Oval 67"/>
              <p:cNvSpPr/>
              <p:nvPr/>
            </p:nvSpPr>
            <p:spPr>
              <a:xfrm>
                <a:off x="2847"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5" name="Oval 68"/>
              <p:cNvSpPr/>
              <p:nvPr/>
            </p:nvSpPr>
            <p:spPr>
              <a:xfrm>
                <a:off x="2223"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086" name="Oval 69"/>
              <p:cNvSpPr/>
              <p:nvPr/>
            </p:nvSpPr>
            <p:spPr>
              <a:xfrm>
                <a:off x="2448"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86087" name="Line 70"/>
            <p:cNvSpPr/>
            <p:nvPr/>
          </p:nvSpPr>
          <p:spPr>
            <a:xfrm>
              <a:off x="3752" y="1845"/>
              <a:ext cx="994" cy="0"/>
            </a:xfrm>
            <a:prstGeom prst="line">
              <a:avLst/>
            </a:prstGeom>
            <a:ln w="76200" cap="flat" cmpd="sng">
              <a:solidFill>
                <a:schemeClr val="tx2"/>
              </a:solidFill>
              <a:prstDash val="solid"/>
              <a:round/>
              <a:headEnd type="none" w="med" len="med"/>
              <a:tailEnd type="none" w="med" len="med"/>
            </a:ln>
          </p:spPr>
        </p:sp>
        <p:grpSp>
          <p:nvGrpSpPr>
            <p:cNvPr id="86088" name="Group 71"/>
            <p:cNvGrpSpPr/>
            <p:nvPr/>
          </p:nvGrpSpPr>
          <p:grpSpPr>
            <a:xfrm>
              <a:off x="3832" y="1783"/>
              <a:ext cx="825" cy="542"/>
              <a:chOff x="2039" y="2880"/>
              <a:chExt cx="1473" cy="447"/>
            </a:xfrm>
          </p:grpSpPr>
          <p:sp>
            <p:nvSpPr>
              <p:cNvPr id="86089" name="Line 72"/>
              <p:cNvSpPr/>
              <p:nvPr/>
            </p:nvSpPr>
            <p:spPr>
              <a:xfrm flipV="1">
                <a:off x="3095" y="2880"/>
                <a:ext cx="0" cy="447"/>
              </a:xfrm>
              <a:prstGeom prst="line">
                <a:avLst/>
              </a:prstGeom>
              <a:ln w="28575" cap="flat" cmpd="sng">
                <a:solidFill>
                  <a:schemeClr val="tx1"/>
                </a:solidFill>
                <a:prstDash val="solid"/>
                <a:round/>
                <a:headEnd type="none" w="med" len="med"/>
                <a:tailEnd type="triangle" w="med" len="med"/>
              </a:ln>
            </p:spPr>
          </p:sp>
          <p:sp>
            <p:nvSpPr>
              <p:cNvPr id="86090" name="Line 73"/>
              <p:cNvSpPr/>
              <p:nvPr/>
            </p:nvSpPr>
            <p:spPr>
              <a:xfrm flipV="1">
                <a:off x="3287" y="2880"/>
                <a:ext cx="0" cy="447"/>
              </a:xfrm>
              <a:prstGeom prst="line">
                <a:avLst/>
              </a:prstGeom>
              <a:ln w="28575" cap="flat" cmpd="sng">
                <a:solidFill>
                  <a:schemeClr val="tx1"/>
                </a:solidFill>
                <a:prstDash val="solid"/>
                <a:round/>
                <a:headEnd type="none" w="med" len="med"/>
                <a:tailEnd type="triangle" w="med" len="med"/>
              </a:ln>
            </p:spPr>
          </p:sp>
          <p:sp>
            <p:nvSpPr>
              <p:cNvPr id="86091" name="Line 74"/>
              <p:cNvSpPr/>
              <p:nvPr/>
            </p:nvSpPr>
            <p:spPr>
              <a:xfrm flipV="1">
                <a:off x="3512" y="2880"/>
                <a:ext cx="0" cy="447"/>
              </a:xfrm>
              <a:prstGeom prst="line">
                <a:avLst/>
              </a:prstGeom>
              <a:ln w="28575" cap="flat" cmpd="sng">
                <a:solidFill>
                  <a:schemeClr val="tx1"/>
                </a:solidFill>
                <a:prstDash val="solid"/>
                <a:round/>
                <a:headEnd type="none" w="med" len="med"/>
                <a:tailEnd type="triangle" w="med" len="med"/>
              </a:ln>
            </p:spPr>
          </p:sp>
          <p:sp>
            <p:nvSpPr>
              <p:cNvPr id="86092" name="Line 75"/>
              <p:cNvSpPr/>
              <p:nvPr/>
            </p:nvSpPr>
            <p:spPr>
              <a:xfrm flipV="1">
                <a:off x="2711" y="2880"/>
                <a:ext cx="0" cy="447"/>
              </a:xfrm>
              <a:prstGeom prst="line">
                <a:avLst/>
              </a:prstGeom>
              <a:ln w="28575" cap="flat" cmpd="sng">
                <a:solidFill>
                  <a:schemeClr val="tx1"/>
                </a:solidFill>
                <a:prstDash val="solid"/>
                <a:round/>
                <a:headEnd type="none" w="med" len="med"/>
                <a:tailEnd type="triangle" w="med" len="med"/>
              </a:ln>
            </p:spPr>
          </p:sp>
          <p:sp>
            <p:nvSpPr>
              <p:cNvPr id="86093" name="Line 76"/>
              <p:cNvSpPr/>
              <p:nvPr/>
            </p:nvSpPr>
            <p:spPr>
              <a:xfrm flipV="1">
                <a:off x="2903" y="2880"/>
                <a:ext cx="0" cy="447"/>
              </a:xfrm>
              <a:prstGeom prst="line">
                <a:avLst/>
              </a:prstGeom>
              <a:ln w="28575" cap="flat" cmpd="sng">
                <a:solidFill>
                  <a:schemeClr val="tx1"/>
                </a:solidFill>
                <a:prstDash val="solid"/>
                <a:round/>
                <a:headEnd type="none" w="med" len="med"/>
                <a:tailEnd type="triangle" w="med" len="med"/>
              </a:ln>
            </p:spPr>
          </p:sp>
          <p:sp>
            <p:nvSpPr>
              <p:cNvPr id="86094" name="Line 77"/>
              <p:cNvSpPr/>
              <p:nvPr/>
            </p:nvSpPr>
            <p:spPr>
              <a:xfrm flipV="1">
                <a:off x="2039" y="2880"/>
                <a:ext cx="0" cy="447"/>
              </a:xfrm>
              <a:prstGeom prst="line">
                <a:avLst/>
              </a:prstGeom>
              <a:ln w="28575" cap="flat" cmpd="sng">
                <a:solidFill>
                  <a:schemeClr val="tx1"/>
                </a:solidFill>
                <a:prstDash val="solid"/>
                <a:round/>
                <a:headEnd type="none" w="med" len="med"/>
                <a:tailEnd type="triangle" w="med" len="med"/>
              </a:ln>
            </p:spPr>
          </p:sp>
          <p:sp>
            <p:nvSpPr>
              <p:cNvPr id="86095" name="Line 78"/>
              <p:cNvSpPr/>
              <p:nvPr/>
            </p:nvSpPr>
            <p:spPr>
              <a:xfrm flipV="1">
                <a:off x="2279" y="2880"/>
                <a:ext cx="0" cy="447"/>
              </a:xfrm>
              <a:prstGeom prst="line">
                <a:avLst/>
              </a:prstGeom>
              <a:ln w="28575" cap="flat" cmpd="sng">
                <a:solidFill>
                  <a:schemeClr val="tx1"/>
                </a:solidFill>
                <a:prstDash val="solid"/>
                <a:round/>
                <a:headEnd type="none" w="med" len="med"/>
                <a:tailEnd type="triangle" w="med" len="med"/>
              </a:ln>
            </p:spPr>
          </p:sp>
          <p:sp>
            <p:nvSpPr>
              <p:cNvPr id="86096" name="Line 79"/>
              <p:cNvSpPr/>
              <p:nvPr/>
            </p:nvSpPr>
            <p:spPr>
              <a:xfrm flipV="1">
                <a:off x="2504" y="2880"/>
                <a:ext cx="0" cy="447"/>
              </a:xfrm>
              <a:prstGeom prst="line">
                <a:avLst/>
              </a:prstGeom>
              <a:ln w="28575" cap="flat" cmpd="sng">
                <a:solidFill>
                  <a:schemeClr val="tx1"/>
                </a:solidFill>
                <a:prstDash val="solid"/>
                <a:round/>
                <a:headEnd type="none" w="med" len="med"/>
                <a:tailEnd type="triangle" w="med" len="med"/>
              </a:ln>
            </p:spPr>
          </p:sp>
        </p:grpSp>
        <p:sp>
          <p:nvSpPr>
            <p:cNvPr id="86097" name="Line 80"/>
            <p:cNvSpPr/>
            <p:nvPr/>
          </p:nvSpPr>
          <p:spPr>
            <a:xfrm>
              <a:off x="3752" y="1438"/>
              <a:ext cx="994" cy="0"/>
            </a:xfrm>
            <a:prstGeom prst="line">
              <a:avLst/>
            </a:prstGeom>
            <a:ln w="76200" cap="flat" cmpd="sng">
              <a:solidFill>
                <a:schemeClr val="tx2"/>
              </a:solidFill>
              <a:prstDash val="solid"/>
              <a:round/>
              <a:headEnd type="none" w="med" len="med"/>
              <a:tailEnd type="none" w="med" len="med"/>
            </a:ln>
          </p:spPr>
        </p:sp>
        <p:grpSp>
          <p:nvGrpSpPr>
            <p:cNvPr id="86098" name="Group 81"/>
            <p:cNvGrpSpPr/>
            <p:nvPr/>
          </p:nvGrpSpPr>
          <p:grpSpPr>
            <a:xfrm>
              <a:off x="4229" y="2439"/>
              <a:ext cx="302" cy="327"/>
              <a:chOff x="2773" y="3502"/>
              <a:chExt cx="540" cy="504"/>
            </a:xfrm>
          </p:grpSpPr>
          <p:sp>
            <p:nvSpPr>
              <p:cNvPr id="86099" name="Text Box 82"/>
              <p:cNvSpPr txBox="1"/>
              <p:nvPr/>
            </p:nvSpPr>
            <p:spPr>
              <a:xfrm>
                <a:off x="2773" y="3502"/>
                <a:ext cx="540" cy="504"/>
              </a:xfrm>
              <a:prstGeom prst="rect">
                <a:avLst/>
              </a:prstGeom>
              <a:noFill/>
              <a:ln w="25400">
                <a:noFill/>
              </a:ln>
            </p:spPr>
            <p:txBody>
              <a:bodyPr wrap="none"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E</a:t>
                </a:r>
                <a:endParaRPr lang="en-US" altLang="zh-CN" b="1" dirty="0">
                  <a:latin typeface="Times New Roman" panose="02020603050405020304" pitchFamily="18" charset="0"/>
                  <a:ea typeface="楷体_GB2312" pitchFamily="49" charset="-122"/>
                </a:endParaRPr>
              </a:p>
            </p:txBody>
          </p:sp>
          <p:sp>
            <p:nvSpPr>
              <p:cNvPr id="86100" name="Line 83"/>
              <p:cNvSpPr/>
              <p:nvPr/>
            </p:nvSpPr>
            <p:spPr>
              <a:xfrm>
                <a:off x="2832" y="3600"/>
                <a:ext cx="0" cy="384"/>
              </a:xfrm>
              <a:prstGeom prst="line">
                <a:avLst/>
              </a:prstGeom>
              <a:ln w="38100" cap="flat" cmpd="sng">
                <a:solidFill>
                  <a:schemeClr val="tx1"/>
                </a:solidFill>
                <a:prstDash val="solid"/>
                <a:round/>
                <a:headEnd type="none" w="med" len="med"/>
                <a:tailEnd type="triangle" w="med" len="med"/>
              </a:ln>
            </p:spPr>
          </p:sp>
        </p:grpSp>
        <p:grpSp>
          <p:nvGrpSpPr>
            <p:cNvPr id="86101" name="Group 87"/>
            <p:cNvGrpSpPr/>
            <p:nvPr/>
          </p:nvGrpSpPr>
          <p:grpSpPr>
            <a:xfrm>
              <a:off x="3921" y="1480"/>
              <a:ext cx="771" cy="85"/>
              <a:chOff x="2223" y="2352"/>
              <a:chExt cx="1377" cy="130"/>
            </a:xfrm>
          </p:grpSpPr>
          <p:sp>
            <p:nvSpPr>
              <p:cNvPr id="86102" name="Oval 88"/>
              <p:cNvSpPr/>
              <p:nvPr/>
            </p:nvSpPr>
            <p:spPr>
              <a:xfrm>
                <a:off x="3441"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3" name="Oval 89"/>
              <p:cNvSpPr/>
              <p:nvPr/>
            </p:nvSpPr>
            <p:spPr>
              <a:xfrm>
                <a:off x="324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4" name="Oval 90"/>
              <p:cNvSpPr/>
              <p:nvPr/>
            </p:nvSpPr>
            <p:spPr>
              <a:xfrm>
                <a:off x="303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5" name="Oval 91"/>
              <p:cNvSpPr/>
              <p:nvPr/>
            </p:nvSpPr>
            <p:spPr>
              <a:xfrm>
                <a:off x="2655"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6" name="Oval 92"/>
              <p:cNvSpPr/>
              <p:nvPr/>
            </p:nvSpPr>
            <p:spPr>
              <a:xfrm>
                <a:off x="2847"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7" name="Oval 93"/>
              <p:cNvSpPr/>
              <p:nvPr/>
            </p:nvSpPr>
            <p:spPr>
              <a:xfrm>
                <a:off x="2223"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08" name="Oval 94"/>
              <p:cNvSpPr/>
              <p:nvPr/>
            </p:nvSpPr>
            <p:spPr>
              <a:xfrm>
                <a:off x="2448"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86109" name="Group 95"/>
            <p:cNvGrpSpPr/>
            <p:nvPr/>
          </p:nvGrpSpPr>
          <p:grpSpPr>
            <a:xfrm>
              <a:off x="3921" y="1001"/>
              <a:ext cx="771" cy="85"/>
              <a:chOff x="2223" y="2352"/>
              <a:chExt cx="1377" cy="130"/>
            </a:xfrm>
          </p:grpSpPr>
          <p:sp>
            <p:nvSpPr>
              <p:cNvPr id="86110" name="Oval 96"/>
              <p:cNvSpPr/>
              <p:nvPr/>
            </p:nvSpPr>
            <p:spPr>
              <a:xfrm>
                <a:off x="3441"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1" name="Oval 97"/>
              <p:cNvSpPr/>
              <p:nvPr/>
            </p:nvSpPr>
            <p:spPr>
              <a:xfrm>
                <a:off x="324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2" name="Oval 98"/>
              <p:cNvSpPr/>
              <p:nvPr/>
            </p:nvSpPr>
            <p:spPr>
              <a:xfrm>
                <a:off x="3039"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3" name="Oval 99"/>
              <p:cNvSpPr/>
              <p:nvPr/>
            </p:nvSpPr>
            <p:spPr>
              <a:xfrm>
                <a:off x="2655"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4" name="Oval 100"/>
              <p:cNvSpPr/>
              <p:nvPr/>
            </p:nvSpPr>
            <p:spPr>
              <a:xfrm>
                <a:off x="2847"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5" name="Oval 101"/>
              <p:cNvSpPr/>
              <p:nvPr/>
            </p:nvSpPr>
            <p:spPr>
              <a:xfrm>
                <a:off x="2223"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16" name="Oval 102"/>
              <p:cNvSpPr/>
              <p:nvPr/>
            </p:nvSpPr>
            <p:spPr>
              <a:xfrm>
                <a:off x="2448" y="2352"/>
                <a:ext cx="159" cy="130"/>
              </a:xfrm>
              <a:prstGeom prst="ellipse">
                <a:avLst/>
              </a:prstGeom>
              <a:solidFill>
                <a:schemeClr val="tx1"/>
              </a:solidFill>
              <a:ln w="28575"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grpSp>
          <p:nvGrpSpPr>
            <p:cNvPr id="86117" name="Group 103"/>
            <p:cNvGrpSpPr/>
            <p:nvPr/>
          </p:nvGrpSpPr>
          <p:grpSpPr>
            <a:xfrm>
              <a:off x="3967" y="1094"/>
              <a:ext cx="690" cy="376"/>
              <a:chOff x="2544" y="1824"/>
              <a:chExt cx="1233" cy="447"/>
            </a:xfrm>
          </p:grpSpPr>
          <p:sp>
            <p:nvSpPr>
              <p:cNvPr id="86118" name="Line 104"/>
              <p:cNvSpPr/>
              <p:nvPr/>
            </p:nvSpPr>
            <p:spPr>
              <a:xfrm flipV="1">
                <a:off x="3360" y="1824"/>
                <a:ext cx="0" cy="447"/>
              </a:xfrm>
              <a:prstGeom prst="line">
                <a:avLst/>
              </a:prstGeom>
              <a:ln w="28575" cap="flat" cmpd="sng">
                <a:solidFill>
                  <a:schemeClr val="tx1"/>
                </a:solidFill>
                <a:prstDash val="solid"/>
                <a:round/>
                <a:headEnd type="none" w="med" len="med"/>
                <a:tailEnd type="triangle" w="med" len="med"/>
              </a:ln>
            </p:spPr>
          </p:sp>
          <p:sp>
            <p:nvSpPr>
              <p:cNvPr id="86119" name="Line 105"/>
              <p:cNvSpPr/>
              <p:nvPr/>
            </p:nvSpPr>
            <p:spPr>
              <a:xfrm flipV="1">
                <a:off x="3552" y="1824"/>
                <a:ext cx="0" cy="447"/>
              </a:xfrm>
              <a:prstGeom prst="line">
                <a:avLst/>
              </a:prstGeom>
              <a:ln w="28575" cap="flat" cmpd="sng">
                <a:solidFill>
                  <a:schemeClr val="tx1"/>
                </a:solidFill>
                <a:prstDash val="solid"/>
                <a:round/>
                <a:headEnd type="none" w="med" len="med"/>
                <a:tailEnd type="triangle" w="med" len="med"/>
              </a:ln>
            </p:spPr>
          </p:sp>
          <p:sp>
            <p:nvSpPr>
              <p:cNvPr id="86120" name="Line 106"/>
              <p:cNvSpPr/>
              <p:nvPr/>
            </p:nvSpPr>
            <p:spPr>
              <a:xfrm flipV="1">
                <a:off x="3777" y="1824"/>
                <a:ext cx="0" cy="447"/>
              </a:xfrm>
              <a:prstGeom prst="line">
                <a:avLst/>
              </a:prstGeom>
              <a:ln w="28575" cap="flat" cmpd="sng">
                <a:solidFill>
                  <a:schemeClr val="tx1"/>
                </a:solidFill>
                <a:prstDash val="solid"/>
                <a:round/>
                <a:headEnd type="none" w="med" len="med"/>
                <a:tailEnd type="triangle" w="med" len="med"/>
              </a:ln>
            </p:spPr>
          </p:sp>
          <p:sp>
            <p:nvSpPr>
              <p:cNvPr id="86121" name="Line 107"/>
              <p:cNvSpPr/>
              <p:nvPr/>
            </p:nvSpPr>
            <p:spPr>
              <a:xfrm flipV="1">
                <a:off x="2976" y="1824"/>
                <a:ext cx="0" cy="447"/>
              </a:xfrm>
              <a:prstGeom prst="line">
                <a:avLst/>
              </a:prstGeom>
              <a:ln w="28575" cap="flat" cmpd="sng">
                <a:solidFill>
                  <a:schemeClr val="tx1"/>
                </a:solidFill>
                <a:prstDash val="solid"/>
                <a:round/>
                <a:headEnd type="none" w="med" len="med"/>
                <a:tailEnd type="triangle" w="med" len="med"/>
              </a:ln>
            </p:spPr>
          </p:sp>
          <p:sp>
            <p:nvSpPr>
              <p:cNvPr id="86122" name="Line 108"/>
              <p:cNvSpPr/>
              <p:nvPr/>
            </p:nvSpPr>
            <p:spPr>
              <a:xfrm flipV="1">
                <a:off x="3168" y="1824"/>
                <a:ext cx="0" cy="447"/>
              </a:xfrm>
              <a:prstGeom prst="line">
                <a:avLst/>
              </a:prstGeom>
              <a:ln w="28575" cap="flat" cmpd="sng">
                <a:solidFill>
                  <a:schemeClr val="tx1"/>
                </a:solidFill>
                <a:prstDash val="solid"/>
                <a:round/>
                <a:headEnd type="none" w="med" len="med"/>
                <a:tailEnd type="triangle" w="med" len="med"/>
              </a:ln>
            </p:spPr>
          </p:sp>
          <p:sp>
            <p:nvSpPr>
              <p:cNvPr id="86123" name="Line 109"/>
              <p:cNvSpPr/>
              <p:nvPr/>
            </p:nvSpPr>
            <p:spPr>
              <a:xfrm flipV="1">
                <a:off x="2544" y="1824"/>
                <a:ext cx="0" cy="447"/>
              </a:xfrm>
              <a:prstGeom prst="line">
                <a:avLst/>
              </a:prstGeom>
              <a:ln w="28575" cap="flat" cmpd="sng">
                <a:solidFill>
                  <a:schemeClr val="tx1"/>
                </a:solidFill>
                <a:prstDash val="solid"/>
                <a:round/>
                <a:headEnd type="none" w="med" len="med"/>
                <a:tailEnd type="triangle" w="med" len="med"/>
              </a:ln>
            </p:spPr>
          </p:sp>
          <p:sp>
            <p:nvSpPr>
              <p:cNvPr id="86124" name="Line 110"/>
              <p:cNvSpPr/>
              <p:nvPr/>
            </p:nvSpPr>
            <p:spPr>
              <a:xfrm flipV="1">
                <a:off x="2769" y="1824"/>
                <a:ext cx="0" cy="447"/>
              </a:xfrm>
              <a:prstGeom prst="line">
                <a:avLst/>
              </a:prstGeom>
              <a:ln w="28575" cap="flat" cmpd="sng">
                <a:solidFill>
                  <a:schemeClr val="tx1"/>
                </a:solidFill>
                <a:prstDash val="solid"/>
                <a:round/>
                <a:headEnd type="none" w="med" len="med"/>
                <a:tailEnd type="triangle" w="med" len="med"/>
              </a:ln>
            </p:spPr>
          </p:sp>
        </p:grpSp>
        <p:grpSp>
          <p:nvGrpSpPr>
            <p:cNvPr id="86125" name="Group 111"/>
            <p:cNvGrpSpPr/>
            <p:nvPr/>
          </p:nvGrpSpPr>
          <p:grpSpPr>
            <a:xfrm>
              <a:off x="4193" y="908"/>
              <a:ext cx="281" cy="513"/>
              <a:chOff x="3249" y="1152"/>
              <a:chExt cx="502" cy="788"/>
            </a:xfrm>
          </p:grpSpPr>
          <p:sp>
            <p:nvSpPr>
              <p:cNvPr id="86126" name="Text Box 112"/>
              <p:cNvSpPr txBox="1"/>
              <p:nvPr/>
            </p:nvSpPr>
            <p:spPr>
              <a:xfrm>
                <a:off x="3249" y="1497"/>
                <a:ext cx="502" cy="443"/>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FF3300"/>
                    </a:solidFill>
                    <a:latin typeface="Times New Roman" panose="02020603050405020304" pitchFamily="18" charset="0"/>
                    <a:ea typeface="楷体_GB2312" pitchFamily="49" charset="-122"/>
                  </a:rPr>
                  <a:t>I</a:t>
                </a:r>
                <a:r>
                  <a:rPr lang="en-US" altLang="zh-CN" b="1" baseline="-25000" dirty="0">
                    <a:solidFill>
                      <a:srgbClr val="FF3300"/>
                    </a:solidFill>
                    <a:latin typeface="Times New Roman" panose="02020603050405020304" pitchFamily="18" charset="0"/>
                    <a:ea typeface="楷体_GB2312" pitchFamily="49" charset="-122"/>
                  </a:rPr>
                  <a:t>C</a:t>
                </a:r>
                <a:endParaRPr lang="en-US" altLang="zh-CN" b="1" dirty="0">
                  <a:solidFill>
                    <a:srgbClr val="FF3300"/>
                  </a:solidFill>
                  <a:latin typeface="Times New Roman" panose="02020603050405020304" pitchFamily="18" charset="0"/>
                  <a:ea typeface="楷体_GB2312" pitchFamily="49" charset="-122"/>
                </a:endParaRPr>
              </a:p>
            </p:txBody>
          </p:sp>
          <p:sp>
            <p:nvSpPr>
              <p:cNvPr id="86127" name="Line 113"/>
              <p:cNvSpPr/>
              <p:nvPr/>
            </p:nvSpPr>
            <p:spPr>
              <a:xfrm flipH="1">
                <a:off x="3469" y="1152"/>
                <a:ext cx="0" cy="480"/>
              </a:xfrm>
              <a:prstGeom prst="line">
                <a:avLst/>
              </a:prstGeom>
              <a:ln w="76200" cap="flat" cmpd="sng">
                <a:solidFill>
                  <a:srgbClr val="FF3300"/>
                </a:solidFill>
                <a:prstDash val="solid"/>
                <a:round/>
                <a:headEnd type="none" w="med" len="med"/>
                <a:tailEnd type="triangle" w="med" len="med"/>
              </a:ln>
            </p:spPr>
          </p:sp>
        </p:grpSp>
        <p:sp>
          <p:nvSpPr>
            <p:cNvPr id="86128" name="Oval 117"/>
            <p:cNvSpPr/>
            <p:nvPr/>
          </p:nvSpPr>
          <p:spPr>
            <a:xfrm>
              <a:off x="3725" y="1500"/>
              <a:ext cx="80" cy="95"/>
            </a:xfrm>
            <a:prstGeom prst="ellipse">
              <a:avLst/>
            </a:prstGeom>
            <a:noFill/>
            <a:ln w="38100" cap="flat" cmpd="sng">
              <a:solidFill>
                <a:srgbClr val="FF3300"/>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6129" name="Line 118"/>
            <p:cNvSpPr/>
            <p:nvPr/>
          </p:nvSpPr>
          <p:spPr>
            <a:xfrm flipH="1" flipV="1">
              <a:off x="3779" y="1533"/>
              <a:ext cx="53" cy="156"/>
            </a:xfrm>
            <a:prstGeom prst="line">
              <a:avLst/>
            </a:prstGeom>
            <a:ln w="38100" cap="flat" cmpd="sng">
              <a:solidFill>
                <a:schemeClr val="tx2"/>
              </a:solidFill>
              <a:prstDash val="solid"/>
              <a:round/>
              <a:headEnd type="none" w="med" len="med"/>
              <a:tailEnd type="triangle" w="med" len="med"/>
            </a:ln>
          </p:spPr>
        </p:sp>
        <p:grpSp>
          <p:nvGrpSpPr>
            <p:cNvPr id="86130" name="Group 130"/>
            <p:cNvGrpSpPr/>
            <p:nvPr/>
          </p:nvGrpSpPr>
          <p:grpSpPr>
            <a:xfrm>
              <a:off x="3773" y="1705"/>
              <a:ext cx="275" cy="288"/>
              <a:chOff x="4820" y="2018"/>
              <a:chExt cx="275" cy="288"/>
            </a:xfrm>
          </p:grpSpPr>
          <p:sp>
            <p:nvSpPr>
              <p:cNvPr id="86131" name="Text Box 131"/>
              <p:cNvSpPr txBox="1"/>
              <p:nvPr/>
            </p:nvSpPr>
            <p:spPr>
              <a:xfrm>
                <a:off x="4821" y="2018"/>
                <a:ext cx="274" cy="288"/>
              </a:xfrm>
              <a:prstGeom prst="rect">
                <a:avLst/>
              </a:prstGeom>
              <a:noFill/>
              <a:ln w="25400">
                <a:noFill/>
              </a:ln>
            </p:spPr>
            <p:txBody>
              <a:bodyPr wrap="none" lIns="90000" tIns="46800" rIns="90000" bIns="46800" anchor="ctr" anchorCtr="0">
                <a:spAutoFit/>
              </a:bodyPr>
              <a:lstStyle/>
              <a:p>
                <a:pPr algn="ctr">
                  <a:spcBef>
                    <a:spcPct val="50000"/>
                  </a:spcBef>
                </a:pPr>
                <a:r>
                  <a:rPr lang="en-US" altLang="zh-CN" b="1" i="1" dirty="0">
                    <a:solidFill>
                      <a:srgbClr val="FF3300"/>
                    </a:solidFill>
                    <a:latin typeface="Times New Roman" panose="02020603050405020304" pitchFamily="18" charset="0"/>
                    <a:ea typeface="楷体_GB2312" pitchFamily="49" charset="-122"/>
                  </a:rPr>
                  <a:t>I</a:t>
                </a:r>
                <a:r>
                  <a:rPr lang="en-US" altLang="zh-CN" b="1" baseline="-25000" dirty="0">
                    <a:solidFill>
                      <a:srgbClr val="FF3300"/>
                    </a:solidFill>
                    <a:latin typeface="Times New Roman" panose="02020603050405020304" pitchFamily="18" charset="0"/>
                    <a:ea typeface="楷体_GB2312" pitchFamily="49" charset="-122"/>
                  </a:rPr>
                  <a:t>B</a:t>
                </a:r>
                <a:endParaRPr lang="en-US" altLang="zh-CN" b="1" dirty="0">
                  <a:solidFill>
                    <a:srgbClr val="FF3300"/>
                  </a:solidFill>
                  <a:latin typeface="Times New Roman" panose="02020603050405020304" pitchFamily="18" charset="0"/>
                  <a:ea typeface="楷体_GB2312" pitchFamily="49" charset="-122"/>
                </a:endParaRPr>
              </a:p>
            </p:txBody>
          </p:sp>
          <p:sp>
            <p:nvSpPr>
              <p:cNvPr id="86132" name="Line 132"/>
              <p:cNvSpPr/>
              <p:nvPr/>
            </p:nvSpPr>
            <p:spPr>
              <a:xfrm rot="-5400000">
                <a:off x="4948" y="1927"/>
                <a:ext cx="1" cy="268"/>
              </a:xfrm>
              <a:prstGeom prst="line">
                <a:avLst/>
              </a:prstGeom>
              <a:ln w="38100" cap="flat" cmpd="sng">
                <a:solidFill>
                  <a:srgbClr val="FF3300"/>
                </a:solidFill>
                <a:prstDash val="solid"/>
                <a:round/>
                <a:headEnd type="none" w="sm" len="sm"/>
                <a:tailEnd type="triangle" w="med" len="med"/>
              </a:ln>
            </p:spPr>
          </p:sp>
        </p:grpSp>
      </p:grpSp>
      <p:sp>
        <p:nvSpPr>
          <p:cNvPr id="36999" name="Text Box 135"/>
          <p:cNvSpPr txBox="1">
            <a:spLocks noChangeArrowheads="1"/>
          </p:cNvSpPr>
          <p:nvPr/>
        </p:nvSpPr>
        <p:spPr bwMode="auto">
          <a:xfrm>
            <a:off x="927100" y="4611688"/>
            <a:ext cx="7156450" cy="611188"/>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ct val="120000"/>
              </a:lnSpc>
              <a:buClrTx/>
              <a:buSzTx/>
              <a:buFontTx/>
              <a:defRPr/>
            </a:pPr>
            <a:r>
              <a:rPr kumimoji="1" lang="en-US" altLang="zh-CN" sz="2800" b="1" i="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 I</a:t>
            </a:r>
            <a:r>
              <a:rPr kumimoji="1" lang="en-US" altLang="zh-CN" sz="2800" b="1" kern="1200" cap="none" spc="0" normalizeH="0" baseline="-2500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C </a:t>
            </a: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与 </a:t>
            </a:r>
            <a:r>
              <a:rPr kumimoji="1" lang="en-US" altLang="zh-CN" sz="2800" b="1" i="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I</a:t>
            </a:r>
            <a:r>
              <a:rPr kumimoji="1" lang="en-US" altLang="zh-CN" sz="2800" b="1" kern="1200" cap="none" spc="0" normalizeH="0" baseline="-2500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B</a:t>
            </a:r>
            <a:r>
              <a:rPr kumimoji="1" lang="zh-CN" altLang="zh-CN"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之比称为共发射极电流放大倍数</a:t>
            </a:r>
            <a:endPar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120" name="Rectangle 2"/>
          <p:cNvSpPr txBox="1">
            <a:spLocks noChangeArrowheads="1"/>
          </p:cNvSpPr>
          <p:nvPr/>
        </p:nvSpPr>
        <p:spPr>
          <a:xfrm>
            <a:off x="567055" y="413068"/>
            <a:ext cx="3435350" cy="533400"/>
          </a:xfrm>
          <a:prstGeom prst="rect">
            <a:avLst/>
          </a:prstGeom>
        </p:spPr>
        <p:txBody>
          <a:bodyPr/>
          <a:lstStyle/>
          <a:p>
            <a:pPr marL="342900" marR="0" indent="-342900" defTabSz="914400">
              <a:spcBef>
                <a:spcPct val="20000"/>
              </a:spcBef>
              <a:buClrTx/>
              <a:buSzTx/>
              <a:buFontTx/>
              <a:defRPr/>
            </a:pPr>
            <a:r>
              <a:rPr kumimoji="1" lang="zh-CN" altLang="zh-CN" sz="2800" b="1"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5.直流电流放大系数</a:t>
            </a:r>
          </a:p>
        </p:txBody>
      </p:sp>
      <p:sp>
        <p:nvSpPr>
          <p:cNvPr id="121" name="Rectangle 2"/>
          <p:cNvSpPr txBox="1">
            <a:spLocks noChangeArrowheads="1"/>
          </p:cNvSpPr>
          <p:nvPr/>
        </p:nvSpPr>
        <p:spPr>
          <a:xfrm>
            <a:off x="749300" y="1081088"/>
            <a:ext cx="3689350" cy="1822450"/>
          </a:xfrm>
          <a:prstGeom prst="rect">
            <a:avLst/>
          </a:prstGeom>
        </p:spPr>
        <p:txBody>
          <a:bodyPr/>
          <a:lstStyle/>
          <a:p>
            <a:pPr marR="0" indent="-342900" defTabSz="914400">
              <a:spcBef>
                <a:spcPts val="0"/>
              </a:spcBef>
              <a:buClrTx/>
              <a:buSzTx/>
              <a:buFontTx/>
              <a:defRPr/>
            </a:pPr>
            <a:r>
              <a:rPr kumimoji="1" lang="zh-CN" altLang="en-US" sz="2800" b="1" kern="0" cap="none" spc="0" normalizeH="0" baseline="0" noProof="0" dirty="0">
                <a:effectLst>
                  <a:outerShdw blurRad="38100" dist="38100" dir="2700000" algn="tl">
                    <a:srgbClr val="C0C0C0"/>
                  </a:outerShdw>
                </a:effectLst>
                <a:latin typeface="+mn-lt"/>
                <a:ea typeface="+mn-ea"/>
                <a:cs typeface="+mn-cs"/>
              </a:rPr>
              <a:t>为了反映扩散到集电区的电流与基区复合电流之间的比例关系定义：</a:t>
            </a:r>
          </a:p>
        </p:txBody>
      </p:sp>
      <p:sp>
        <p:nvSpPr>
          <p:cNvPr id="122" name="Rectangle 2"/>
          <p:cNvSpPr txBox="1">
            <a:spLocks noChangeArrowheads="1"/>
          </p:cNvSpPr>
          <p:nvPr/>
        </p:nvSpPr>
        <p:spPr>
          <a:xfrm>
            <a:off x="838200" y="5251450"/>
            <a:ext cx="7548880" cy="1155700"/>
          </a:xfrm>
          <a:prstGeom prst="rect">
            <a:avLst/>
          </a:prstGeom>
        </p:spPr>
        <p:txBody>
          <a:bodyPr/>
          <a:lstStyle/>
          <a:p>
            <a:pPr marR="0" indent="-342900" defTabSz="914400">
              <a:spcBef>
                <a:spcPts val="0"/>
              </a:spcBef>
              <a:buClrTx/>
              <a:buSzTx/>
              <a:buFontTx/>
              <a:defRPr/>
            </a:pPr>
            <a:r>
              <a:rPr kumimoji="1" lang="zh-CN" altLang="en-US" sz="2800" b="1" kern="0" cap="none" spc="0" normalizeH="0" baseline="0" noProof="0" dirty="0">
                <a:effectLst>
                  <a:outerShdw blurRad="38100" dist="38100" dir="2700000" algn="tl">
                    <a:srgbClr val="C0C0C0"/>
                  </a:outerShdw>
                </a:effectLst>
                <a:latin typeface="+mn-lt"/>
                <a:ea typeface="+mn-ea"/>
                <a:cs typeface="+mn-cs"/>
              </a:rPr>
              <a:t>其含义是：基区每复合一个电子，则有     </a:t>
            </a:r>
            <a:r>
              <a:rPr kumimoji="1" lang="en-US" altLang="zh-CN" sz="2800" b="1" kern="0" cap="none" spc="0" normalizeH="0" baseline="0" noProof="0" dirty="0">
                <a:effectLst>
                  <a:outerShdw blurRad="38100" dist="38100" dir="2700000" algn="tl">
                    <a:srgbClr val="C0C0C0"/>
                  </a:outerShdw>
                </a:effectLst>
                <a:latin typeface="+mn-lt"/>
                <a:ea typeface="+mn-ea"/>
                <a:cs typeface="+mn-cs"/>
              </a:rPr>
              <a:t> </a:t>
            </a:r>
            <a:r>
              <a:rPr kumimoji="1" lang="zh-CN" altLang="en-US" sz="2800" b="1" kern="0" cap="none" spc="0" normalizeH="0" baseline="0" noProof="0" dirty="0">
                <a:effectLst>
                  <a:outerShdw blurRad="38100" dist="38100" dir="2700000" algn="tl">
                    <a:srgbClr val="C0C0C0"/>
                  </a:outerShdw>
                </a:effectLst>
                <a:latin typeface="+mn-lt"/>
                <a:ea typeface="+mn-ea"/>
                <a:cs typeface="+mn-cs"/>
              </a:rPr>
              <a:t>个电子扩散到集电区。</a:t>
            </a:r>
          </a:p>
        </p:txBody>
      </p:sp>
      <p:graphicFrame>
        <p:nvGraphicFramePr>
          <p:cNvPr id="2" name="对象 1"/>
          <p:cNvGraphicFramePr/>
          <p:nvPr/>
        </p:nvGraphicFramePr>
        <p:xfrm>
          <a:off x="1421765" y="2903538"/>
          <a:ext cx="2966085" cy="1433830"/>
        </p:xfrm>
        <a:graphic>
          <a:graphicData uri="http://schemas.openxmlformats.org/presentationml/2006/ole">
            <mc:AlternateContent xmlns:mc="http://schemas.openxmlformats.org/markup-compatibility/2006">
              <mc:Choice xmlns:v="urn:schemas-microsoft-com:vml" Requires="v">
                <p:oleObj spid="_x0000_s14345" r:id="rId4" imgW="1180465" imgH="786765" progId="Equation.KSEE3">
                  <p:embed/>
                </p:oleObj>
              </mc:Choice>
              <mc:Fallback>
                <p:oleObj r:id="rId4" imgW="1180465" imgH="786765" progId="Equation.KSEE3">
                  <p:embed/>
                  <p:pic>
                    <p:nvPicPr>
                      <p:cNvPr id="0" name="图片 2"/>
                      <p:cNvPicPr/>
                      <p:nvPr/>
                    </p:nvPicPr>
                    <p:blipFill>
                      <a:blip r:embed="rId5"/>
                      <a:stretch>
                        <a:fillRect/>
                      </a:stretch>
                    </p:blipFill>
                    <p:spPr>
                      <a:xfrm>
                        <a:off x="1421765" y="2903538"/>
                        <a:ext cx="2966085" cy="1433830"/>
                      </a:xfrm>
                      <a:prstGeom prst="rect">
                        <a:avLst/>
                      </a:prstGeom>
                    </p:spPr>
                  </p:pic>
                </p:oleObj>
              </mc:Fallback>
            </mc:AlternateContent>
          </a:graphicData>
        </a:graphic>
      </p:graphicFrame>
      <p:graphicFrame>
        <p:nvGraphicFramePr>
          <p:cNvPr id="4" name="对象 3"/>
          <p:cNvGraphicFramePr/>
          <p:nvPr/>
        </p:nvGraphicFramePr>
        <p:xfrm>
          <a:off x="6994525" y="5251450"/>
          <a:ext cx="454660" cy="760730"/>
        </p:xfrm>
        <a:graphic>
          <a:graphicData uri="http://schemas.openxmlformats.org/presentationml/2006/ole">
            <mc:AlternateContent xmlns:mc="http://schemas.openxmlformats.org/markup-compatibility/2006">
              <mc:Choice xmlns:v="urn:schemas-microsoft-com:vml" Requires="v">
                <p:oleObj spid="_x0000_s14346" r:id="rId6" imgW="264795" imgH="508000" progId="Equation.KSEE3">
                  <p:embed/>
                </p:oleObj>
              </mc:Choice>
              <mc:Fallback>
                <p:oleObj r:id="rId6" imgW="264795" imgH="508000" progId="Equation.KSEE3">
                  <p:embed/>
                  <p:pic>
                    <p:nvPicPr>
                      <p:cNvPr id="0" name="图片 4"/>
                      <p:cNvPicPr/>
                      <p:nvPr/>
                    </p:nvPicPr>
                    <p:blipFill>
                      <a:blip r:embed="rId7"/>
                      <a:stretch>
                        <a:fillRect/>
                      </a:stretch>
                    </p:blipFill>
                    <p:spPr>
                      <a:xfrm>
                        <a:off x="6994525" y="5251450"/>
                        <a:ext cx="454660" cy="760730"/>
                      </a:xfrm>
                      <a:prstGeom prst="rect">
                        <a:avLst/>
                      </a:prstGeom>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999"/>
                                        </p:tgtEl>
                                        <p:attrNameLst>
                                          <p:attrName>style.visibility</p:attrName>
                                        </p:attrNameLst>
                                      </p:cBhvr>
                                      <p:to>
                                        <p:strVal val="visible"/>
                                      </p:to>
                                    </p:set>
                                    <p:animEffect transition="in" filter="wipe(left)">
                                      <p:cBhvr>
                                        <p:cTn id="7" dur="500"/>
                                        <p:tgtEl>
                                          <p:spTgt spid="369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999"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7085" name="AutoShape 9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6" name="AutoShape 9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7" name="AutoShape 9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8" name="AutoShape 94">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03" name="Text Box 3"/>
          <p:cNvSpPr txBox="1"/>
          <p:nvPr/>
        </p:nvSpPr>
        <p:spPr>
          <a:xfrm>
            <a:off x="476568" y="323850"/>
            <a:ext cx="8131175" cy="1198880"/>
          </a:xfrm>
          <a:prstGeom prst="rect">
            <a:avLst/>
          </a:prstGeom>
          <a:noFill/>
          <a:ln w="9525">
            <a:noFill/>
          </a:ln>
        </p:spPr>
        <p:txBody>
          <a:bodyPr>
            <a:spAutoFit/>
          </a:bodyPr>
          <a:lstStyle/>
          <a:p>
            <a:pPr algn="just" eaLnBrk="1" hangingPunct="1"/>
            <a:r>
              <a:rPr lang="en-US" altLang="zh-CN" sz="2200">
                <a:latin typeface="Times New Roman" panose="02020603050405020304" pitchFamily="18" charset="0"/>
              </a:rPr>
              <a:t>　　</a:t>
            </a:r>
            <a:r>
              <a:rPr lang="zh-CN" altLang="en-US" b="1" dirty="0">
                <a:latin typeface="Times New Roman" panose="02020603050405020304" pitchFamily="18" charset="0"/>
              </a:rPr>
              <a:t>要使晶体管起放大作用，</a:t>
            </a:r>
            <a:r>
              <a:rPr lang="zh-CN" altLang="en-US" b="1" dirty="0">
                <a:solidFill>
                  <a:srgbClr val="FF0000"/>
                </a:solidFill>
                <a:latin typeface="Times New Roman" panose="02020603050405020304" pitchFamily="18" charset="0"/>
              </a:rPr>
              <a:t>发射结必须正向偏置</a:t>
            </a:r>
            <a:r>
              <a:rPr lang="zh-CN" altLang="en-US" b="1" dirty="0">
                <a:latin typeface="Times New Roman" panose="02020603050405020304" pitchFamily="18" charset="0"/>
              </a:rPr>
              <a:t>，发射区才可向基区发射电子；而</a:t>
            </a:r>
            <a:r>
              <a:rPr lang="zh-CN" altLang="en-US" b="1" dirty="0">
                <a:solidFill>
                  <a:srgbClr val="FF0000"/>
                </a:solidFill>
                <a:latin typeface="Times New Roman" panose="02020603050405020304" pitchFamily="18" charset="0"/>
              </a:rPr>
              <a:t>集电结必须反向偏置</a:t>
            </a:r>
            <a:r>
              <a:rPr lang="en-US" altLang="zh-CN" b="1">
                <a:latin typeface="Times New Roman" panose="02020603050405020304" pitchFamily="18" charset="0"/>
              </a:rPr>
              <a:t>,</a:t>
            </a:r>
            <a:r>
              <a:rPr lang="zh-CN" altLang="en-US" b="1" dirty="0">
                <a:latin typeface="Times New Roman" panose="02020603050405020304" pitchFamily="18" charset="0"/>
              </a:rPr>
              <a:t>集电区才可收集从发射区发射过来的电子。</a:t>
            </a:r>
          </a:p>
        </p:txBody>
      </p:sp>
      <p:sp>
        <p:nvSpPr>
          <p:cNvPr id="25605" name="Text Box 5"/>
          <p:cNvSpPr txBox="1"/>
          <p:nvPr/>
        </p:nvSpPr>
        <p:spPr>
          <a:xfrm>
            <a:off x="1147763" y="1524000"/>
            <a:ext cx="1995487" cy="400050"/>
          </a:xfrm>
          <a:prstGeom prst="rect">
            <a:avLst/>
          </a:prstGeom>
          <a:noFill/>
          <a:ln w="9525">
            <a:noFill/>
          </a:ln>
        </p:spPr>
        <p:txBody>
          <a:bodyPr>
            <a:spAutoFit/>
          </a:bodyPr>
          <a:lstStyle/>
          <a:p>
            <a:pPr algn="just" eaLnBrk="1" hangingPunct="1">
              <a:spcBef>
                <a:spcPct val="50000"/>
              </a:spcBef>
            </a:pPr>
            <a:r>
              <a:rPr lang="en-US" altLang="zh-CN" sz="2000">
                <a:solidFill>
                  <a:srgbClr val="FF3300"/>
                </a:solidFill>
                <a:latin typeface="Times New Roman" panose="02020603050405020304" pitchFamily="18" charset="0"/>
              </a:rPr>
              <a:t>NPN </a:t>
            </a:r>
            <a:r>
              <a:rPr lang="zh-CN" altLang="en-US" sz="2000" dirty="0">
                <a:solidFill>
                  <a:srgbClr val="FF3300"/>
                </a:solidFill>
                <a:latin typeface="Times New Roman" panose="02020603050405020304" pitchFamily="18" charset="0"/>
              </a:rPr>
              <a:t>型</a:t>
            </a:r>
            <a:r>
              <a:rPr lang="zh-CN" altLang="en-US" sz="2000" dirty="0">
                <a:latin typeface="Times New Roman" panose="02020603050405020304" pitchFamily="18" charset="0"/>
              </a:rPr>
              <a:t>晶体管</a:t>
            </a:r>
          </a:p>
        </p:txBody>
      </p:sp>
      <p:grpSp>
        <p:nvGrpSpPr>
          <p:cNvPr id="3" name="Group 56"/>
          <p:cNvGrpSpPr/>
          <p:nvPr/>
        </p:nvGrpSpPr>
        <p:grpSpPr>
          <a:xfrm>
            <a:off x="830263" y="1816100"/>
            <a:ext cx="3240087" cy="2613025"/>
            <a:chOff x="340" y="2115"/>
            <a:chExt cx="2085" cy="1646"/>
          </a:xfrm>
        </p:grpSpPr>
        <p:sp>
          <p:nvSpPr>
            <p:cNvPr id="28703" name="Text Box 7"/>
            <p:cNvSpPr txBox="1"/>
            <p:nvPr/>
          </p:nvSpPr>
          <p:spPr>
            <a:xfrm>
              <a:off x="340" y="2964"/>
              <a:ext cx="1530" cy="688"/>
            </a:xfrm>
            <a:prstGeom prst="rect">
              <a:avLst/>
            </a:prstGeom>
            <a:noFill/>
            <a:ln w="9525">
              <a:noFill/>
            </a:ln>
          </p:spPr>
          <p:txBody>
            <a:bodyPr>
              <a:spAutoFit/>
            </a:bodyPr>
            <a:lstStyle/>
            <a:p>
              <a:pPr algn="ctr" eaLnBrk="1" hangingPunct="1">
                <a:lnSpc>
                  <a:spcPct val="75000"/>
                </a:lnSpc>
                <a:spcBef>
                  <a:spcPct val="50000"/>
                </a:spcBef>
              </a:pPr>
              <a:r>
                <a:rPr lang="en-US" altLang="zh-CN" sz="2000" i="1">
                  <a:solidFill>
                    <a:srgbClr val="336600"/>
                  </a:solidFill>
                  <a:latin typeface="Times New Roman" panose="02020603050405020304" pitchFamily="18" charset="0"/>
                </a:rPr>
                <a:t>+</a:t>
              </a:r>
            </a:p>
            <a:p>
              <a:pPr algn="ctr" eaLnBrk="1" hangingPunct="1">
                <a:lnSpc>
                  <a:spcPct val="75000"/>
                </a:lnSpc>
                <a:spcBef>
                  <a:spcPct val="50000"/>
                </a:spcBef>
              </a:pPr>
              <a:r>
                <a:rPr lang="en-US" altLang="zh-CN" sz="2000" i="1">
                  <a:solidFill>
                    <a:srgbClr val="336600"/>
                  </a:solidFill>
                  <a:latin typeface="Times New Roman" panose="02020603050405020304" pitchFamily="18" charset="0"/>
                </a:rPr>
                <a:t>          U</a:t>
              </a:r>
              <a:r>
                <a:rPr lang="en-US" altLang="zh-CN" sz="2000" baseline="-25000">
                  <a:solidFill>
                    <a:srgbClr val="336600"/>
                  </a:solidFill>
                  <a:latin typeface="Times New Roman" panose="02020603050405020304" pitchFamily="18" charset="0"/>
                </a:rPr>
                <a:t>BE</a:t>
              </a:r>
            </a:p>
            <a:p>
              <a:pPr algn="ctr" eaLnBrk="1" hangingPunct="1">
                <a:lnSpc>
                  <a:spcPct val="75000"/>
                </a:lnSpc>
                <a:spcBef>
                  <a:spcPct val="50000"/>
                </a:spcBef>
              </a:pPr>
              <a:r>
                <a:rPr lang="en-US" altLang="zh-CN" sz="2000" i="1">
                  <a:solidFill>
                    <a:srgbClr val="336600"/>
                  </a:solidFill>
                  <a:latin typeface="Times New Roman" panose="02020603050405020304" pitchFamily="18" charset="0"/>
                </a:rPr>
                <a:t>                           </a:t>
              </a:r>
              <a:r>
                <a:rPr lang="en-US" altLang="zh-CN" sz="2000" baseline="-25000">
                  <a:solidFill>
                    <a:srgbClr val="336600"/>
                  </a:solidFill>
                  <a:latin typeface="Times New Roman" panose="02020603050405020304" pitchFamily="18" charset="0"/>
                  <a:sym typeface="Symbol" panose="05050102010706020507" pitchFamily="18" charset="2"/>
                </a:rPr>
                <a:t></a:t>
              </a:r>
              <a:r>
                <a:rPr lang="en-US" altLang="zh-CN" sz="2000" i="1">
                  <a:solidFill>
                    <a:srgbClr val="336600"/>
                  </a:solidFill>
                  <a:latin typeface="Times New Roman" panose="02020603050405020304" pitchFamily="18" charset="0"/>
                </a:rPr>
                <a:t> </a:t>
              </a:r>
            </a:p>
          </p:txBody>
        </p:sp>
        <p:sp>
          <p:nvSpPr>
            <p:cNvPr id="28704" name="Line 8"/>
            <p:cNvSpPr/>
            <p:nvPr/>
          </p:nvSpPr>
          <p:spPr>
            <a:xfrm>
              <a:off x="1873" y="2175"/>
              <a:ext cx="0" cy="353"/>
            </a:xfrm>
            <a:prstGeom prst="line">
              <a:avLst/>
            </a:prstGeom>
            <a:ln w="25400" cap="flat" cmpd="sng">
              <a:solidFill>
                <a:srgbClr val="008000"/>
              </a:solidFill>
              <a:prstDash val="solid"/>
              <a:headEnd type="none" w="med" len="med"/>
              <a:tailEnd type="stealth" w="sm" len="lg"/>
            </a:ln>
          </p:spPr>
        </p:sp>
        <p:sp>
          <p:nvSpPr>
            <p:cNvPr id="28705" name="Line 9"/>
            <p:cNvSpPr/>
            <p:nvPr/>
          </p:nvSpPr>
          <p:spPr>
            <a:xfrm>
              <a:off x="1873" y="3357"/>
              <a:ext cx="0" cy="353"/>
            </a:xfrm>
            <a:prstGeom prst="line">
              <a:avLst/>
            </a:prstGeom>
            <a:ln w="25400" cap="flat" cmpd="sng">
              <a:solidFill>
                <a:srgbClr val="008000"/>
              </a:solidFill>
              <a:prstDash val="solid"/>
              <a:headEnd type="none" w="med" len="med"/>
              <a:tailEnd type="stealth" w="sm" len="lg"/>
            </a:ln>
          </p:spPr>
        </p:sp>
        <p:sp>
          <p:nvSpPr>
            <p:cNvPr id="28706" name="Line 10"/>
            <p:cNvSpPr/>
            <p:nvPr/>
          </p:nvSpPr>
          <p:spPr>
            <a:xfrm rot="-5400000">
              <a:off x="1078" y="2645"/>
              <a:ext cx="1" cy="336"/>
            </a:xfrm>
            <a:prstGeom prst="line">
              <a:avLst/>
            </a:prstGeom>
            <a:ln w="25400" cap="flat" cmpd="sng">
              <a:solidFill>
                <a:srgbClr val="008000"/>
              </a:solidFill>
              <a:prstDash val="solid"/>
              <a:headEnd type="none" w="med" len="med"/>
              <a:tailEnd type="stealth" w="sm" len="lg"/>
            </a:ln>
          </p:spPr>
        </p:sp>
        <p:sp>
          <p:nvSpPr>
            <p:cNvPr id="28707" name="Text Box 11"/>
            <p:cNvSpPr txBox="1"/>
            <p:nvPr/>
          </p:nvSpPr>
          <p:spPr>
            <a:xfrm>
              <a:off x="1680" y="2591"/>
              <a:ext cx="404" cy="543"/>
            </a:xfrm>
            <a:prstGeom prst="rect">
              <a:avLst/>
            </a:prstGeom>
            <a:noFill/>
            <a:ln w="9525">
              <a:noFill/>
            </a:ln>
          </p:spPr>
          <p:txBody>
            <a:bodyPr>
              <a:spAutoFit/>
            </a:bodyPr>
            <a:lstStyle/>
            <a:p>
              <a:pPr algn="ctr" eaLnBrk="1" hangingPunct="1">
                <a:lnSpc>
                  <a:spcPct val="50000"/>
                </a:lnSpc>
                <a:spcBef>
                  <a:spcPct val="50000"/>
                </a:spcBef>
              </a:pPr>
              <a:r>
                <a:rPr lang="zh-CN" altLang="en-US" sz="2000" dirty="0">
                  <a:solidFill>
                    <a:srgbClr val="336600"/>
                  </a:solidFill>
                  <a:latin typeface="Times New Roman" panose="02020603050405020304" pitchFamily="18" charset="0"/>
                </a:rPr>
                <a:t>   </a:t>
              </a:r>
              <a:r>
                <a:rPr lang="en-US" altLang="zh-CN" sz="2000">
                  <a:solidFill>
                    <a:srgbClr val="336600"/>
                  </a:solidFill>
                  <a:latin typeface="Times New Roman" panose="02020603050405020304" pitchFamily="18" charset="0"/>
                </a:rPr>
                <a:t>C</a:t>
              </a:r>
            </a:p>
            <a:p>
              <a:pPr algn="ctr" eaLnBrk="1" hangingPunct="1">
                <a:lnSpc>
                  <a:spcPct val="50000"/>
                </a:lnSpc>
                <a:spcBef>
                  <a:spcPct val="50000"/>
                </a:spcBef>
              </a:pPr>
              <a:r>
                <a:rPr lang="en-US" altLang="zh-CN" sz="2000">
                  <a:latin typeface="Times New Roman" panose="02020603050405020304" pitchFamily="18" charset="0"/>
                </a:rPr>
                <a:t>T</a:t>
              </a:r>
            </a:p>
            <a:p>
              <a:pPr algn="ctr" eaLnBrk="1" hangingPunct="1">
                <a:lnSpc>
                  <a:spcPct val="50000"/>
                </a:lnSpc>
                <a:spcBef>
                  <a:spcPct val="50000"/>
                </a:spcBef>
              </a:pPr>
              <a:r>
                <a:rPr lang="en-US" altLang="zh-CN" sz="2000">
                  <a:latin typeface="Times New Roman" panose="02020603050405020304" pitchFamily="18" charset="0"/>
                </a:rPr>
                <a:t>   E </a:t>
              </a:r>
            </a:p>
          </p:txBody>
        </p:sp>
        <p:sp>
          <p:nvSpPr>
            <p:cNvPr id="28708" name="Text Box 12"/>
            <p:cNvSpPr txBox="1"/>
            <p:nvPr/>
          </p:nvSpPr>
          <p:spPr>
            <a:xfrm>
              <a:off x="1365" y="2609"/>
              <a:ext cx="244" cy="252"/>
            </a:xfrm>
            <a:prstGeom prst="rect">
              <a:avLst/>
            </a:prstGeom>
            <a:noFill/>
            <a:ln w="9525">
              <a:noFill/>
            </a:ln>
          </p:spPr>
          <p:txBody>
            <a:bodyPr>
              <a:spAutoFit/>
            </a:bodyPr>
            <a:lstStyle/>
            <a:p>
              <a:pPr algn="ctr" eaLnBrk="1" hangingPunct="1">
                <a:spcBef>
                  <a:spcPct val="50000"/>
                </a:spcBef>
              </a:pPr>
              <a:r>
                <a:rPr lang="en-US" altLang="zh-CN" sz="2000">
                  <a:solidFill>
                    <a:srgbClr val="336600"/>
                  </a:solidFill>
                  <a:latin typeface="Times New Roman" panose="02020603050405020304" pitchFamily="18" charset="0"/>
                </a:rPr>
                <a:t>B</a:t>
              </a:r>
            </a:p>
          </p:txBody>
        </p:sp>
        <p:sp>
          <p:nvSpPr>
            <p:cNvPr id="28709" name="Text Box 13"/>
            <p:cNvSpPr txBox="1"/>
            <p:nvPr/>
          </p:nvSpPr>
          <p:spPr>
            <a:xfrm>
              <a:off x="1198" y="2816"/>
              <a:ext cx="262" cy="252"/>
            </a:xfrm>
            <a:prstGeom prst="rect">
              <a:avLst/>
            </a:prstGeom>
            <a:noFill/>
            <a:ln w="9525">
              <a:noFill/>
            </a:ln>
          </p:spPr>
          <p:txBody>
            <a:bodyPr>
              <a:spAutoFit/>
            </a:bodyPr>
            <a:lstStyle/>
            <a:p>
              <a:pPr algn="ctr" eaLnBrk="1" hangingPunct="1">
                <a:spcBef>
                  <a:spcPct val="50000"/>
                </a:spcBef>
              </a:pPr>
              <a:r>
                <a:rPr lang="zh-CN" altLang="en-US" sz="2000" dirty="0">
                  <a:solidFill>
                    <a:srgbClr val="CC0000"/>
                  </a:solidFill>
                  <a:latin typeface="Times New Roman" panose="02020603050405020304" pitchFamily="18" charset="0"/>
                  <a:sym typeface="Symbol" panose="05050102010706020507" pitchFamily="18" charset="2"/>
                </a:rPr>
                <a:t></a:t>
              </a:r>
              <a:endParaRPr lang="zh-CN" altLang="en-US" sz="2000" dirty="0">
                <a:solidFill>
                  <a:srgbClr val="CC0000"/>
                </a:solidFill>
                <a:latin typeface="Times New Roman" panose="02020603050405020304" pitchFamily="18" charset="0"/>
              </a:endParaRPr>
            </a:p>
          </p:txBody>
        </p:sp>
        <p:grpSp>
          <p:nvGrpSpPr>
            <p:cNvPr id="28710" name="Group 14"/>
            <p:cNvGrpSpPr/>
            <p:nvPr/>
          </p:nvGrpSpPr>
          <p:grpSpPr>
            <a:xfrm>
              <a:off x="912" y="2115"/>
              <a:ext cx="912" cy="1537"/>
              <a:chOff x="0" y="0"/>
              <a:chExt cx="912" cy="1461"/>
            </a:xfrm>
          </p:grpSpPr>
          <p:grpSp>
            <p:nvGrpSpPr>
              <p:cNvPr id="28718" name="Group 15"/>
              <p:cNvGrpSpPr/>
              <p:nvPr/>
            </p:nvGrpSpPr>
            <p:grpSpPr>
              <a:xfrm>
                <a:off x="672" y="558"/>
                <a:ext cx="240" cy="314"/>
                <a:chOff x="0" y="0"/>
                <a:chExt cx="240" cy="314"/>
              </a:xfrm>
            </p:grpSpPr>
            <p:sp>
              <p:nvSpPr>
                <p:cNvPr id="28722" name="Line 16"/>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28723" name="Line 17"/>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28724" name="Line 18"/>
                <p:cNvSpPr/>
                <p:nvPr/>
              </p:nvSpPr>
              <p:spPr>
                <a:xfrm>
                  <a:off x="0" y="170"/>
                  <a:ext cx="240" cy="144"/>
                </a:xfrm>
                <a:prstGeom prst="line">
                  <a:avLst/>
                </a:prstGeom>
                <a:ln w="38100" cap="flat" cmpd="sng">
                  <a:solidFill>
                    <a:schemeClr val="tx1"/>
                  </a:solidFill>
                  <a:prstDash val="solid"/>
                  <a:headEnd type="none" w="med" len="med"/>
                  <a:tailEnd type="stealth" w="med" len="lg"/>
                </a:ln>
              </p:spPr>
            </p:sp>
          </p:grpSp>
          <p:sp>
            <p:nvSpPr>
              <p:cNvPr id="28719" name="Line 19"/>
              <p:cNvSpPr/>
              <p:nvPr/>
            </p:nvSpPr>
            <p:spPr>
              <a:xfrm>
                <a:off x="894" y="0"/>
                <a:ext cx="0" cy="576"/>
              </a:xfrm>
              <a:prstGeom prst="line">
                <a:avLst/>
              </a:prstGeom>
              <a:ln w="38100" cap="flat" cmpd="sng">
                <a:solidFill>
                  <a:schemeClr val="tx1"/>
                </a:solidFill>
                <a:prstDash val="solid"/>
                <a:headEnd type="none" w="med" len="med"/>
                <a:tailEnd type="none" w="med" len="med"/>
              </a:ln>
            </p:spPr>
          </p:sp>
          <p:sp>
            <p:nvSpPr>
              <p:cNvPr id="28720" name="Line 20"/>
              <p:cNvSpPr/>
              <p:nvPr/>
            </p:nvSpPr>
            <p:spPr>
              <a:xfrm>
                <a:off x="903" y="885"/>
                <a:ext cx="0" cy="576"/>
              </a:xfrm>
              <a:prstGeom prst="line">
                <a:avLst/>
              </a:prstGeom>
              <a:ln w="38100" cap="flat" cmpd="sng">
                <a:solidFill>
                  <a:schemeClr val="tx1"/>
                </a:solidFill>
                <a:prstDash val="solid"/>
                <a:headEnd type="none" w="med" len="med"/>
                <a:tailEnd type="none" w="med" len="med"/>
              </a:ln>
            </p:spPr>
          </p:sp>
          <p:sp>
            <p:nvSpPr>
              <p:cNvPr id="28721" name="Line 21"/>
              <p:cNvSpPr/>
              <p:nvPr/>
            </p:nvSpPr>
            <p:spPr>
              <a:xfrm flipH="1">
                <a:off x="0" y="702"/>
                <a:ext cx="672" cy="0"/>
              </a:xfrm>
              <a:prstGeom prst="line">
                <a:avLst/>
              </a:prstGeom>
              <a:ln w="38100" cap="flat" cmpd="sng">
                <a:solidFill>
                  <a:schemeClr val="tx1"/>
                </a:solidFill>
                <a:prstDash val="solid"/>
                <a:headEnd type="none" w="med" len="med"/>
                <a:tailEnd type="none" w="med" len="med"/>
              </a:ln>
            </p:spPr>
          </p:sp>
        </p:grpSp>
        <p:sp>
          <p:nvSpPr>
            <p:cNvPr id="28711" name="Text Box 22"/>
            <p:cNvSpPr txBox="1"/>
            <p:nvPr/>
          </p:nvSpPr>
          <p:spPr>
            <a:xfrm>
              <a:off x="1545" y="3233"/>
              <a:ext cx="308" cy="252"/>
            </a:xfrm>
            <a:prstGeom prst="rect">
              <a:avLst/>
            </a:prstGeom>
            <a:noFill/>
            <a:ln w="9525">
              <a:noFill/>
            </a:ln>
          </p:spPr>
          <p:txBody>
            <a:bodyPr>
              <a:spAutoFit/>
            </a:bodyPr>
            <a:lstStyle/>
            <a:p>
              <a:pPr algn="ctr" eaLnBrk="1" hangingPunct="1">
                <a:spcBef>
                  <a:spcPct val="50000"/>
                </a:spcBef>
              </a:pPr>
              <a:r>
                <a:rPr lang="zh-CN" altLang="en-US" sz="2000" dirty="0">
                  <a:solidFill>
                    <a:schemeClr val="accent2"/>
                  </a:solidFill>
                  <a:latin typeface="Times New Roman" panose="02020603050405020304" pitchFamily="18" charset="0"/>
                  <a:sym typeface="Webdings" panose="05030102010509060703" pitchFamily="18" charset="2"/>
                </a:rPr>
                <a:t></a:t>
              </a:r>
              <a:endParaRPr lang="zh-CN" altLang="en-US" sz="2000" dirty="0">
                <a:solidFill>
                  <a:schemeClr val="accent2"/>
                </a:solidFill>
                <a:latin typeface="Times New Roman" panose="02020603050405020304" pitchFamily="18" charset="0"/>
              </a:endParaRPr>
            </a:p>
          </p:txBody>
        </p:sp>
        <p:sp>
          <p:nvSpPr>
            <p:cNvPr id="28712" name="Text Box 23"/>
            <p:cNvSpPr txBox="1"/>
            <p:nvPr/>
          </p:nvSpPr>
          <p:spPr>
            <a:xfrm>
              <a:off x="1567" y="2369"/>
              <a:ext cx="262" cy="252"/>
            </a:xfrm>
            <a:prstGeom prst="rect">
              <a:avLst/>
            </a:prstGeom>
            <a:noFill/>
            <a:ln w="9525">
              <a:noFill/>
            </a:ln>
          </p:spPr>
          <p:txBody>
            <a:bodyPr>
              <a:spAutoFit/>
            </a:bodyPr>
            <a:lstStyle/>
            <a:p>
              <a:pPr algn="ctr" eaLnBrk="1" hangingPunct="1">
                <a:spcBef>
                  <a:spcPct val="50000"/>
                </a:spcBef>
              </a:pPr>
              <a:r>
                <a:rPr lang="zh-CN" altLang="en-US" sz="2000" dirty="0">
                  <a:solidFill>
                    <a:srgbClr val="CC0000"/>
                  </a:solidFill>
                  <a:latin typeface="Times New Roman" panose="02020603050405020304" pitchFamily="18" charset="0"/>
                  <a:sym typeface="Symbol" panose="05050102010706020507" pitchFamily="18" charset="2"/>
                </a:rPr>
                <a:t></a:t>
              </a:r>
              <a:endParaRPr lang="zh-CN" altLang="en-US" sz="2000" dirty="0">
                <a:solidFill>
                  <a:srgbClr val="CC0000"/>
                </a:solidFill>
                <a:latin typeface="Times New Roman" panose="02020603050405020304" pitchFamily="18" charset="0"/>
              </a:endParaRPr>
            </a:p>
          </p:txBody>
        </p:sp>
        <p:sp>
          <p:nvSpPr>
            <p:cNvPr id="28713" name="Text Box 24"/>
            <p:cNvSpPr txBox="1"/>
            <p:nvPr/>
          </p:nvSpPr>
          <p:spPr>
            <a:xfrm>
              <a:off x="1182" y="2588"/>
              <a:ext cx="308" cy="252"/>
            </a:xfrm>
            <a:prstGeom prst="rect">
              <a:avLst/>
            </a:prstGeom>
            <a:noFill/>
            <a:ln w="9525">
              <a:noFill/>
            </a:ln>
          </p:spPr>
          <p:txBody>
            <a:bodyPr>
              <a:spAutoFit/>
            </a:bodyPr>
            <a:lstStyle/>
            <a:p>
              <a:pPr algn="ctr" eaLnBrk="1" hangingPunct="1">
                <a:spcBef>
                  <a:spcPct val="50000"/>
                </a:spcBef>
              </a:pPr>
              <a:r>
                <a:rPr lang="zh-CN" altLang="en-US" sz="2000" dirty="0">
                  <a:solidFill>
                    <a:schemeClr val="accent2"/>
                  </a:solidFill>
                  <a:latin typeface="Times New Roman" panose="02020603050405020304" pitchFamily="18" charset="0"/>
                  <a:sym typeface="Webdings" panose="05030102010509060703" pitchFamily="18" charset="2"/>
                </a:rPr>
                <a:t></a:t>
              </a:r>
              <a:endParaRPr lang="zh-CN" altLang="en-US" sz="2000" dirty="0">
                <a:solidFill>
                  <a:schemeClr val="accent2"/>
                </a:solidFill>
                <a:latin typeface="Times New Roman" panose="02020603050405020304" pitchFamily="18" charset="0"/>
              </a:endParaRPr>
            </a:p>
          </p:txBody>
        </p:sp>
        <p:sp>
          <p:nvSpPr>
            <p:cNvPr id="28714" name="Text Box 25"/>
            <p:cNvSpPr txBox="1"/>
            <p:nvPr/>
          </p:nvSpPr>
          <p:spPr>
            <a:xfrm>
              <a:off x="1881" y="3509"/>
              <a:ext cx="364" cy="252"/>
            </a:xfrm>
            <a:prstGeom prst="rect">
              <a:avLst/>
            </a:prstGeom>
            <a:noFill/>
            <a:ln w="9525">
              <a:noFill/>
            </a:ln>
          </p:spPr>
          <p:txBody>
            <a:bodyPr>
              <a:spAutoFit/>
            </a:bodyPr>
            <a:lstStyle/>
            <a:p>
              <a:pPr algn="ctr" eaLnBrk="1" hangingPunct="1">
                <a:spcBef>
                  <a:spcPct val="50000"/>
                </a:spcBef>
              </a:pPr>
              <a:r>
                <a:rPr lang="en-US" altLang="zh-CN" sz="2000" i="1">
                  <a:solidFill>
                    <a:srgbClr val="336600"/>
                  </a:solidFill>
                  <a:latin typeface="Times New Roman" panose="02020603050405020304" pitchFamily="18" charset="0"/>
                </a:rPr>
                <a:t>I</a:t>
              </a:r>
              <a:r>
                <a:rPr lang="en-US" altLang="zh-CN" sz="2000" baseline="-25000">
                  <a:solidFill>
                    <a:srgbClr val="336600"/>
                  </a:solidFill>
                  <a:latin typeface="Times New Roman" panose="02020603050405020304" pitchFamily="18" charset="0"/>
                </a:rPr>
                <a:t>E</a:t>
              </a:r>
            </a:p>
          </p:txBody>
        </p:sp>
        <p:sp>
          <p:nvSpPr>
            <p:cNvPr id="28715" name="Text Box 26"/>
            <p:cNvSpPr txBox="1"/>
            <p:nvPr/>
          </p:nvSpPr>
          <p:spPr>
            <a:xfrm>
              <a:off x="839" y="2517"/>
              <a:ext cx="354" cy="252"/>
            </a:xfrm>
            <a:prstGeom prst="rect">
              <a:avLst/>
            </a:prstGeom>
            <a:noFill/>
            <a:ln w="9525">
              <a:noFill/>
            </a:ln>
          </p:spPr>
          <p:txBody>
            <a:bodyPr>
              <a:spAutoFit/>
            </a:bodyPr>
            <a:lstStyle/>
            <a:p>
              <a:pPr algn="ctr" eaLnBrk="1" hangingPunct="1">
                <a:spcBef>
                  <a:spcPct val="50000"/>
                </a:spcBef>
              </a:pPr>
              <a:r>
                <a:rPr lang="en-US" altLang="zh-CN" sz="2000" i="1">
                  <a:solidFill>
                    <a:srgbClr val="336600"/>
                  </a:solidFill>
                  <a:latin typeface="Times New Roman" panose="02020603050405020304" pitchFamily="18" charset="0"/>
                </a:rPr>
                <a:t>I</a:t>
              </a:r>
              <a:r>
                <a:rPr lang="en-US" altLang="zh-CN" sz="2000" baseline="-25000">
                  <a:solidFill>
                    <a:srgbClr val="336600"/>
                  </a:solidFill>
                  <a:latin typeface="Times New Roman" panose="02020603050405020304" pitchFamily="18" charset="0"/>
                </a:rPr>
                <a:t>B</a:t>
              </a:r>
            </a:p>
          </p:txBody>
        </p:sp>
        <p:sp>
          <p:nvSpPr>
            <p:cNvPr id="28716" name="Text Box 27"/>
            <p:cNvSpPr txBox="1"/>
            <p:nvPr/>
          </p:nvSpPr>
          <p:spPr>
            <a:xfrm>
              <a:off x="1876" y="2311"/>
              <a:ext cx="324" cy="252"/>
            </a:xfrm>
            <a:prstGeom prst="rect">
              <a:avLst/>
            </a:prstGeom>
            <a:noFill/>
            <a:ln w="9525">
              <a:noFill/>
            </a:ln>
          </p:spPr>
          <p:txBody>
            <a:bodyPr>
              <a:spAutoFit/>
            </a:bodyPr>
            <a:lstStyle/>
            <a:p>
              <a:pPr algn="ctr" eaLnBrk="1" hangingPunct="1">
                <a:spcBef>
                  <a:spcPct val="50000"/>
                </a:spcBef>
              </a:pPr>
              <a:r>
                <a:rPr lang="en-US" altLang="zh-CN" sz="2000" i="1">
                  <a:solidFill>
                    <a:srgbClr val="336600"/>
                  </a:solidFill>
                  <a:latin typeface="Times New Roman" panose="02020603050405020304" pitchFamily="18" charset="0"/>
                </a:rPr>
                <a:t>I</a:t>
              </a:r>
              <a:r>
                <a:rPr lang="en-US" altLang="zh-CN" sz="2000" baseline="-25000">
                  <a:solidFill>
                    <a:srgbClr val="336600"/>
                  </a:solidFill>
                  <a:latin typeface="Times New Roman" panose="02020603050405020304" pitchFamily="18" charset="0"/>
                </a:rPr>
                <a:t>C</a:t>
              </a:r>
            </a:p>
          </p:txBody>
        </p:sp>
        <p:sp>
          <p:nvSpPr>
            <p:cNvPr id="28717" name="Text Box 28"/>
            <p:cNvSpPr txBox="1"/>
            <p:nvPr/>
          </p:nvSpPr>
          <p:spPr>
            <a:xfrm>
              <a:off x="1993" y="2597"/>
              <a:ext cx="432" cy="902"/>
            </a:xfrm>
            <a:prstGeom prst="rect">
              <a:avLst/>
            </a:prstGeom>
            <a:noFill/>
            <a:ln w="9525">
              <a:noFill/>
            </a:ln>
          </p:spPr>
          <p:txBody>
            <a:bodyPr>
              <a:spAutoFit/>
            </a:bodyPr>
            <a:lstStyle/>
            <a:p>
              <a:pPr algn="ctr" eaLnBrk="1" hangingPunct="1"/>
              <a:r>
                <a:rPr lang="en-US" altLang="zh-CN" sz="2000" i="1">
                  <a:solidFill>
                    <a:srgbClr val="336600"/>
                  </a:solidFill>
                  <a:latin typeface="Times New Roman" panose="02020603050405020304" pitchFamily="18" charset="0"/>
                </a:rPr>
                <a:t>+</a:t>
              </a:r>
            </a:p>
            <a:p>
              <a:pPr algn="ctr" eaLnBrk="1" hangingPunct="1"/>
              <a:r>
                <a:rPr lang="en-US" altLang="zh-CN" sz="2000" i="1">
                  <a:solidFill>
                    <a:srgbClr val="336600"/>
                  </a:solidFill>
                  <a:latin typeface="Times New Roman" panose="02020603050405020304" pitchFamily="18" charset="0"/>
                </a:rPr>
                <a:t>U</a:t>
              </a:r>
              <a:r>
                <a:rPr lang="en-US" altLang="zh-CN" sz="2000" baseline="-25000">
                  <a:solidFill>
                    <a:srgbClr val="336600"/>
                  </a:solidFill>
                  <a:latin typeface="Times New Roman" panose="02020603050405020304" pitchFamily="18" charset="0"/>
                </a:rPr>
                <a:t>CE</a:t>
              </a:r>
            </a:p>
            <a:p>
              <a:pPr algn="ctr" eaLnBrk="1" hangingPunct="1"/>
              <a:r>
                <a:rPr lang="en-US" altLang="zh-CN" sz="2000" baseline="-25000">
                  <a:solidFill>
                    <a:srgbClr val="336600"/>
                  </a:solidFill>
                  <a:latin typeface="Times New Roman" panose="02020603050405020304" pitchFamily="18" charset="0"/>
                  <a:sym typeface="Symbol" panose="05050102010706020507" pitchFamily="18" charset="2"/>
                </a:rPr>
                <a:t></a:t>
              </a:r>
              <a:endParaRPr lang="en-US" altLang="zh-CN" sz="2000" b="0">
                <a:solidFill>
                  <a:srgbClr val="336600"/>
                </a:solidFill>
                <a:latin typeface="Times New Roman" panose="02020603050405020304" pitchFamily="18" charset="0"/>
              </a:endParaRPr>
            </a:p>
            <a:p>
              <a:pPr algn="ctr" eaLnBrk="1" hangingPunct="1">
                <a:spcBef>
                  <a:spcPct val="50000"/>
                </a:spcBef>
              </a:pPr>
              <a:endParaRPr lang="zh-CN" altLang="en-US" sz="1600" dirty="0">
                <a:solidFill>
                  <a:srgbClr val="336600"/>
                </a:solidFill>
                <a:latin typeface="Times New Roman" panose="02020603050405020304" pitchFamily="18" charset="0"/>
              </a:endParaRPr>
            </a:p>
          </p:txBody>
        </p:sp>
      </p:grpSp>
      <p:grpSp>
        <p:nvGrpSpPr>
          <p:cNvPr id="5" name="Group 29"/>
          <p:cNvGrpSpPr/>
          <p:nvPr/>
        </p:nvGrpSpPr>
        <p:grpSpPr>
          <a:xfrm>
            <a:off x="5222875" y="1830388"/>
            <a:ext cx="3062288" cy="2355850"/>
            <a:chOff x="279" y="0"/>
            <a:chExt cx="5014" cy="3740"/>
          </a:xfrm>
        </p:grpSpPr>
        <p:sp>
          <p:nvSpPr>
            <p:cNvPr id="28681" name="Text Box 30"/>
            <p:cNvSpPr txBox="1"/>
            <p:nvPr/>
          </p:nvSpPr>
          <p:spPr>
            <a:xfrm>
              <a:off x="279" y="1843"/>
              <a:ext cx="3267" cy="1720"/>
            </a:xfrm>
            <a:prstGeom prst="rect">
              <a:avLst/>
            </a:prstGeom>
            <a:noFill/>
            <a:ln w="9525">
              <a:noFill/>
            </a:ln>
          </p:spPr>
          <p:txBody>
            <a:bodyPr wrap="none">
              <a:spAutoFit/>
            </a:bodyPr>
            <a:lstStyle/>
            <a:p>
              <a:pPr algn="ctr" eaLnBrk="1" hangingPunct="1">
                <a:lnSpc>
                  <a:spcPct val="75000"/>
                </a:lnSpc>
                <a:spcBef>
                  <a:spcPct val="50000"/>
                </a:spcBef>
              </a:pPr>
              <a:r>
                <a:rPr lang="en-US" altLang="zh-CN" sz="2000" i="1">
                  <a:solidFill>
                    <a:srgbClr val="CC0000"/>
                  </a:solidFill>
                  <a:latin typeface="Times New Roman" panose="02020603050405020304" pitchFamily="18" charset="0"/>
                </a:rPr>
                <a:t>+</a:t>
              </a:r>
            </a:p>
            <a:p>
              <a:pPr algn="ctr" eaLnBrk="1" hangingPunct="1">
                <a:lnSpc>
                  <a:spcPct val="75000"/>
                </a:lnSpc>
                <a:spcBef>
                  <a:spcPct val="50000"/>
                </a:spcBef>
              </a:pPr>
              <a:r>
                <a:rPr lang="en-US" altLang="zh-CN" sz="2000" i="1">
                  <a:solidFill>
                    <a:srgbClr val="CC0000"/>
                  </a:solidFill>
                  <a:latin typeface="Times New Roman" panose="02020603050405020304" pitchFamily="18" charset="0"/>
                </a:rPr>
                <a:t>          U</a:t>
              </a:r>
              <a:r>
                <a:rPr lang="en-US" altLang="zh-CN" sz="2000" baseline="-25000">
                  <a:solidFill>
                    <a:srgbClr val="CC0000"/>
                  </a:solidFill>
                  <a:latin typeface="Times New Roman" panose="02020603050405020304" pitchFamily="18" charset="0"/>
                </a:rPr>
                <a:t>BE</a:t>
              </a:r>
            </a:p>
            <a:p>
              <a:pPr algn="ctr" eaLnBrk="1" hangingPunct="1">
                <a:lnSpc>
                  <a:spcPct val="75000"/>
                </a:lnSpc>
                <a:spcBef>
                  <a:spcPct val="50000"/>
                </a:spcBef>
              </a:pPr>
              <a:r>
                <a:rPr lang="en-US" altLang="zh-CN" sz="2000" i="1">
                  <a:solidFill>
                    <a:srgbClr val="CC0000"/>
                  </a:solidFill>
                  <a:latin typeface="Times New Roman" panose="02020603050405020304" pitchFamily="18" charset="0"/>
                </a:rPr>
                <a:t>                           </a:t>
              </a:r>
              <a:r>
                <a:rPr lang="en-US" altLang="zh-CN" sz="2000" baseline="-25000">
                  <a:solidFill>
                    <a:srgbClr val="CC0000"/>
                  </a:solidFill>
                  <a:latin typeface="Times New Roman" panose="02020603050405020304" pitchFamily="18" charset="0"/>
                  <a:sym typeface="Symbol" panose="05050102010706020507" pitchFamily="18" charset="2"/>
                </a:rPr>
                <a:t></a:t>
              </a:r>
              <a:r>
                <a:rPr lang="en-US" altLang="zh-CN" sz="2000" i="1">
                  <a:solidFill>
                    <a:srgbClr val="CC0000"/>
                  </a:solidFill>
                  <a:latin typeface="Times New Roman" panose="02020603050405020304" pitchFamily="18" charset="0"/>
                </a:rPr>
                <a:t> </a:t>
              </a:r>
            </a:p>
          </p:txBody>
        </p:sp>
        <p:grpSp>
          <p:nvGrpSpPr>
            <p:cNvPr id="28682" name="Group 31"/>
            <p:cNvGrpSpPr/>
            <p:nvPr/>
          </p:nvGrpSpPr>
          <p:grpSpPr>
            <a:xfrm>
              <a:off x="1559" y="30"/>
              <a:ext cx="2196" cy="3672"/>
              <a:chOff x="0" y="0"/>
              <a:chExt cx="879" cy="1470"/>
            </a:xfrm>
          </p:grpSpPr>
          <p:grpSp>
            <p:nvGrpSpPr>
              <p:cNvPr id="28696" name="Group 32"/>
              <p:cNvGrpSpPr/>
              <p:nvPr/>
            </p:nvGrpSpPr>
            <p:grpSpPr>
              <a:xfrm>
                <a:off x="639" y="567"/>
                <a:ext cx="240" cy="314"/>
                <a:chOff x="0" y="0"/>
                <a:chExt cx="240" cy="314"/>
              </a:xfrm>
            </p:grpSpPr>
            <p:sp>
              <p:nvSpPr>
                <p:cNvPr id="28700" name="Line 33"/>
                <p:cNvSpPr/>
                <p:nvPr/>
              </p:nvSpPr>
              <p:spPr>
                <a:xfrm>
                  <a:off x="27" y="2"/>
                  <a:ext cx="0" cy="288"/>
                </a:xfrm>
                <a:prstGeom prst="line">
                  <a:avLst/>
                </a:prstGeom>
                <a:ln w="38100" cap="flat" cmpd="sng">
                  <a:solidFill>
                    <a:schemeClr val="tx1"/>
                  </a:solidFill>
                  <a:prstDash val="solid"/>
                  <a:headEnd type="none" w="med" len="med"/>
                  <a:tailEnd type="none" w="med" len="med"/>
                </a:ln>
              </p:spPr>
            </p:sp>
            <p:sp>
              <p:nvSpPr>
                <p:cNvPr id="28701" name="Line 34"/>
                <p:cNvSpPr/>
                <p:nvPr/>
              </p:nvSpPr>
              <p:spPr>
                <a:xfrm rot="-186448" flipV="1">
                  <a:off x="27" y="0"/>
                  <a:ext cx="209" cy="96"/>
                </a:xfrm>
                <a:prstGeom prst="line">
                  <a:avLst/>
                </a:prstGeom>
                <a:ln w="38100" cap="flat" cmpd="sng">
                  <a:solidFill>
                    <a:schemeClr val="tx1"/>
                  </a:solidFill>
                  <a:prstDash val="solid"/>
                  <a:headEnd type="none" w="med" len="med"/>
                  <a:tailEnd type="none" w="med" len="med"/>
                </a:ln>
              </p:spPr>
            </p:sp>
            <p:sp>
              <p:nvSpPr>
                <p:cNvPr id="28702" name="Line 35"/>
                <p:cNvSpPr/>
                <p:nvPr/>
              </p:nvSpPr>
              <p:spPr>
                <a:xfrm>
                  <a:off x="0" y="170"/>
                  <a:ext cx="240" cy="144"/>
                </a:xfrm>
                <a:prstGeom prst="line">
                  <a:avLst/>
                </a:prstGeom>
                <a:ln w="38100" cap="flat" cmpd="sng">
                  <a:solidFill>
                    <a:schemeClr val="tx1"/>
                  </a:solidFill>
                  <a:prstDash val="solid"/>
                  <a:headEnd type="stealth" w="med" len="lg"/>
                  <a:tailEnd type="none" w="med" len="med"/>
                </a:ln>
              </p:spPr>
            </p:sp>
          </p:grpSp>
          <p:sp>
            <p:nvSpPr>
              <p:cNvPr id="28697" name="Line 36"/>
              <p:cNvSpPr/>
              <p:nvPr/>
            </p:nvSpPr>
            <p:spPr>
              <a:xfrm>
                <a:off x="867" y="0"/>
                <a:ext cx="0" cy="576"/>
              </a:xfrm>
              <a:prstGeom prst="line">
                <a:avLst/>
              </a:prstGeom>
              <a:ln w="38100" cap="flat" cmpd="sng">
                <a:solidFill>
                  <a:schemeClr val="tx1"/>
                </a:solidFill>
                <a:prstDash val="solid"/>
                <a:headEnd type="none" w="med" len="med"/>
                <a:tailEnd type="none" w="med" len="med"/>
              </a:ln>
            </p:spPr>
          </p:sp>
          <p:sp>
            <p:nvSpPr>
              <p:cNvPr id="28698" name="Line 37"/>
              <p:cNvSpPr/>
              <p:nvPr/>
            </p:nvSpPr>
            <p:spPr>
              <a:xfrm>
                <a:off x="876" y="894"/>
                <a:ext cx="0" cy="576"/>
              </a:xfrm>
              <a:prstGeom prst="line">
                <a:avLst/>
              </a:prstGeom>
              <a:ln w="38100" cap="flat" cmpd="sng">
                <a:solidFill>
                  <a:schemeClr val="tx1"/>
                </a:solidFill>
                <a:prstDash val="solid"/>
                <a:headEnd type="none" w="med" len="med"/>
                <a:tailEnd type="none" w="med" len="med"/>
              </a:ln>
            </p:spPr>
          </p:sp>
          <p:sp>
            <p:nvSpPr>
              <p:cNvPr id="28699" name="Line 38"/>
              <p:cNvSpPr/>
              <p:nvPr/>
            </p:nvSpPr>
            <p:spPr>
              <a:xfrm flipH="1">
                <a:off x="0" y="711"/>
                <a:ext cx="672" cy="0"/>
              </a:xfrm>
              <a:prstGeom prst="line">
                <a:avLst/>
              </a:prstGeom>
              <a:ln w="38100" cap="flat" cmpd="sng">
                <a:solidFill>
                  <a:schemeClr val="tx1"/>
                </a:solidFill>
                <a:prstDash val="solid"/>
                <a:headEnd type="none" w="med" len="med"/>
                <a:tailEnd type="none" w="med" len="med"/>
              </a:ln>
            </p:spPr>
          </p:sp>
        </p:grpSp>
        <p:sp>
          <p:nvSpPr>
            <p:cNvPr id="28683" name="Line 39"/>
            <p:cNvSpPr/>
            <p:nvPr/>
          </p:nvSpPr>
          <p:spPr>
            <a:xfrm flipV="1">
              <a:off x="3936" y="2902"/>
              <a:ext cx="0" cy="838"/>
            </a:xfrm>
            <a:prstGeom prst="line">
              <a:avLst/>
            </a:prstGeom>
            <a:ln w="25400" cap="flat" cmpd="sng">
              <a:solidFill>
                <a:srgbClr val="CC0000"/>
              </a:solidFill>
              <a:prstDash val="solid"/>
              <a:headEnd type="none" w="med" len="med"/>
              <a:tailEnd type="stealth" w="sm" len="lg"/>
            </a:ln>
          </p:spPr>
        </p:sp>
        <p:sp>
          <p:nvSpPr>
            <p:cNvPr id="28684" name="Line 40"/>
            <p:cNvSpPr/>
            <p:nvPr/>
          </p:nvSpPr>
          <p:spPr>
            <a:xfrm flipV="1">
              <a:off x="3914" y="0"/>
              <a:ext cx="0" cy="838"/>
            </a:xfrm>
            <a:prstGeom prst="line">
              <a:avLst/>
            </a:prstGeom>
            <a:ln w="25400" cap="flat" cmpd="sng">
              <a:solidFill>
                <a:srgbClr val="CC0000"/>
              </a:solidFill>
              <a:prstDash val="solid"/>
              <a:headEnd type="none" w="med" len="med"/>
              <a:tailEnd type="stealth" w="sm" len="lg"/>
            </a:ln>
          </p:spPr>
        </p:sp>
        <p:sp>
          <p:nvSpPr>
            <p:cNvPr id="28685" name="Line 41"/>
            <p:cNvSpPr/>
            <p:nvPr/>
          </p:nvSpPr>
          <p:spPr>
            <a:xfrm rot="5400000" flipH="1">
              <a:off x="1859" y="1206"/>
              <a:ext cx="0" cy="838"/>
            </a:xfrm>
            <a:prstGeom prst="line">
              <a:avLst/>
            </a:prstGeom>
            <a:ln w="25400" cap="flat" cmpd="sng">
              <a:solidFill>
                <a:srgbClr val="CC0000"/>
              </a:solidFill>
              <a:prstDash val="solid"/>
              <a:headEnd type="none" w="med" len="med"/>
              <a:tailEnd type="stealth" w="sm" len="lg"/>
            </a:ln>
          </p:spPr>
        </p:sp>
        <p:sp>
          <p:nvSpPr>
            <p:cNvPr id="28686" name="Text Box 42"/>
            <p:cNvSpPr txBox="1"/>
            <p:nvPr/>
          </p:nvSpPr>
          <p:spPr>
            <a:xfrm>
              <a:off x="1599" y="863"/>
              <a:ext cx="627" cy="630"/>
            </a:xfrm>
            <a:prstGeom prst="rect">
              <a:avLst/>
            </a:prstGeom>
            <a:noFill/>
            <a:ln w="9525">
              <a:noFill/>
            </a:ln>
          </p:spPr>
          <p:txBody>
            <a:bodyPr wrap="none">
              <a:spAutoFit/>
            </a:bodyPr>
            <a:lstStyle/>
            <a:p>
              <a:pPr algn="ctr" eaLnBrk="1" hangingPunct="1">
                <a:spcBef>
                  <a:spcPct val="50000"/>
                </a:spcBef>
              </a:pPr>
              <a:r>
                <a:rPr lang="en-US" altLang="zh-CN" sz="2000" i="1">
                  <a:solidFill>
                    <a:srgbClr val="CC0000"/>
                  </a:solidFill>
                  <a:latin typeface="Times New Roman" panose="02020603050405020304" pitchFamily="18" charset="0"/>
                </a:rPr>
                <a:t>I</a:t>
              </a:r>
              <a:r>
                <a:rPr lang="en-US" altLang="zh-CN" sz="2000" baseline="-25000">
                  <a:solidFill>
                    <a:srgbClr val="CC0000"/>
                  </a:solidFill>
                  <a:latin typeface="Times New Roman" panose="02020603050405020304" pitchFamily="18" charset="0"/>
                </a:rPr>
                <a:t>B</a:t>
              </a:r>
            </a:p>
          </p:txBody>
        </p:sp>
        <p:sp>
          <p:nvSpPr>
            <p:cNvPr id="28687" name="Text Box 43"/>
            <p:cNvSpPr txBox="1"/>
            <p:nvPr/>
          </p:nvSpPr>
          <p:spPr>
            <a:xfrm>
              <a:off x="3966" y="2999"/>
              <a:ext cx="627" cy="630"/>
            </a:xfrm>
            <a:prstGeom prst="rect">
              <a:avLst/>
            </a:prstGeom>
            <a:noFill/>
            <a:ln w="9525">
              <a:noFill/>
            </a:ln>
          </p:spPr>
          <p:txBody>
            <a:bodyPr wrap="none">
              <a:spAutoFit/>
            </a:bodyPr>
            <a:lstStyle/>
            <a:p>
              <a:pPr algn="ctr" eaLnBrk="1" hangingPunct="1">
                <a:spcBef>
                  <a:spcPct val="50000"/>
                </a:spcBef>
              </a:pPr>
              <a:r>
                <a:rPr lang="en-US" altLang="zh-CN" sz="2000" i="1">
                  <a:solidFill>
                    <a:srgbClr val="CC0000"/>
                  </a:solidFill>
                  <a:latin typeface="Times New Roman" panose="02020603050405020304" pitchFamily="18" charset="0"/>
                </a:rPr>
                <a:t>I</a:t>
              </a:r>
              <a:r>
                <a:rPr lang="en-US" altLang="zh-CN" sz="2000" baseline="-25000">
                  <a:solidFill>
                    <a:srgbClr val="CC0000"/>
                  </a:solidFill>
                  <a:latin typeface="Times New Roman" panose="02020603050405020304" pitchFamily="18" charset="0"/>
                </a:rPr>
                <a:t>E</a:t>
              </a:r>
            </a:p>
          </p:txBody>
        </p:sp>
        <p:sp>
          <p:nvSpPr>
            <p:cNvPr id="28688" name="Text Box 44"/>
            <p:cNvSpPr txBox="1"/>
            <p:nvPr/>
          </p:nvSpPr>
          <p:spPr>
            <a:xfrm>
              <a:off x="3945" y="98"/>
              <a:ext cx="642" cy="630"/>
            </a:xfrm>
            <a:prstGeom prst="rect">
              <a:avLst/>
            </a:prstGeom>
            <a:noFill/>
            <a:ln w="9525">
              <a:noFill/>
            </a:ln>
          </p:spPr>
          <p:txBody>
            <a:bodyPr wrap="none">
              <a:spAutoFit/>
            </a:bodyPr>
            <a:lstStyle/>
            <a:p>
              <a:pPr algn="ctr" eaLnBrk="1" hangingPunct="1">
                <a:spcBef>
                  <a:spcPct val="50000"/>
                </a:spcBef>
              </a:pPr>
              <a:r>
                <a:rPr lang="en-US" altLang="zh-CN" sz="2000" i="1">
                  <a:solidFill>
                    <a:srgbClr val="CC0000"/>
                  </a:solidFill>
                  <a:latin typeface="Times New Roman" panose="02020603050405020304" pitchFamily="18" charset="0"/>
                </a:rPr>
                <a:t>I</a:t>
              </a:r>
              <a:r>
                <a:rPr lang="en-US" altLang="zh-CN" sz="2000" baseline="-25000">
                  <a:solidFill>
                    <a:srgbClr val="CC0000"/>
                  </a:solidFill>
                  <a:latin typeface="Times New Roman" panose="02020603050405020304" pitchFamily="18" charset="0"/>
                </a:rPr>
                <a:t>C</a:t>
              </a:r>
            </a:p>
          </p:txBody>
        </p:sp>
        <p:sp>
          <p:nvSpPr>
            <p:cNvPr id="28689" name="Text Box 45"/>
            <p:cNvSpPr txBox="1"/>
            <p:nvPr/>
          </p:nvSpPr>
          <p:spPr>
            <a:xfrm>
              <a:off x="3397" y="1064"/>
              <a:ext cx="1008" cy="1357"/>
            </a:xfrm>
            <a:prstGeom prst="rect">
              <a:avLst/>
            </a:prstGeom>
            <a:noFill/>
            <a:ln w="9525">
              <a:noFill/>
            </a:ln>
          </p:spPr>
          <p:txBody>
            <a:bodyPr>
              <a:spAutoFit/>
            </a:bodyPr>
            <a:lstStyle/>
            <a:p>
              <a:pPr algn="ctr" eaLnBrk="1" hangingPunct="1">
                <a:lnSpc>
                  <a:spcPct val="50000"/>
                </a:lnSpc>
                <a:spcBef>
                  <a:spcPct val="50000"/>
                </a:spcBef>
              </a:pPr>
              <a:r>
                <a:rPr lang="zh-CN" altLang="en-US" sz="2000" dirty="0">
                  <a:solidFill>
                    <a:srgbClr val="CC0000"/>
                  </a:solidFill>
                  <a:latin typeface="Times New Roman" panose="02020603050405020304" pitchFamily="18" charset="0"/>
                </a:rPr>
                <a:t>   </a:t>
              </a:r>
              <a:r>
                <a:rPr lang="en-US" altLang="zh-CN" sz="2000">
                  <a:solidFill>
                    <a:srgbClr val="CC0000"/>
                  </a:solidFill>
                  <a:latin typeface="Times New Roman" panose="02020603050405020304" pitchFamily="18" charset="0"/>
                </a:rPr>
                <a:t>C</a:t>
              </a:r>
            </a:p>
            <a:p>
              <a:pPr algn="ctr" eaLnBrk="1" hangingPunct="1">
                <a:lnSpc>
                  <a:spcPct val="50000"/>
                </a:lnSpc>
                <a:spcBef>
                  <a:spcPct val="50000"/>
                </a:spcBef>
              </a:pPr>
              <a:r>
                <a:rPr lang="en-US" altLang="zh-CN" sz="2000">
                  <a:latin typeface="Times New Roman" panose="02020603050405020304" pitchFamily="18" charset="0"/>
                </a:rPr>
                <a:t>T</a:t>
              </a:r>
            </a:p>
            <a:p>
              <a:pPr algn="ctr" eaLnBrk="1" hangingPunct="1">
                <a:lnSpc>
                  <a:spcPct val="50000"/>
                </a:lnSpc>
                <a:spcBef>
                  <a:spcPct val="50000"/>
                </a:spcBef>
              </a:pPr>
              <a:r>
                <a:rPr lang="en-US" altLang="zh-CN" sz="2000">
                  <a:solidFill>
                    <a:srgbClr val="CC0000"/>
                  </a:solidFill>
                  <a:latin typeface="Times New Roman" panose="02020603050405020304" pitchFamily="18" charset="0"/>
                </a:rPr>
                <a:t>   E</a:t>
              </a:r>
            </a:p>
          </p:txBody>
        </p:sp>
        <p:sp>
          <p:nvSpPr>
            <p:cNvPr id="28690" name="Text Box 46"/>
            <p:cNvSpPr txBox="1"/>
            <p:nvPr/>
          </p:nvSpPr>
          <p:spPr>
            <a:xfrm>
              <a:off x="2656" y="1222"/>
              <a:ext cx="561" cy="630"/>
            </a:xfrm>
            <a:prstGeom prst="rect">
              <a:avLst/>
            </a:prstGeom>
            <a:noFill/>
            <a:ln w="9525">
              <a:noFill/>
            </a:ln>
          </p:spPr>
          <p:txBody>
            <a:bodyPr wrap="none">
              <a:spAutoFit/>
            </a:bodyPr>
            <a:lstStyle/>
            <a:p>
              <a:pPr algn="ctr" eaLnBrk="1" hangingPunct="1">
                <a:spcBef>
                  <a:spcPct val="50000"/>
                </a:spcBef>
              </a:pPr>
              <a:r>
                <a:rPr lang="en-US" altLang="zh-CN" sz="2000">
                  <a:solidFill>
                    <a:srgbClr val="CC0000"/>
                  </a:solidFill>
                  <a:latin typeface="Times New Roman" panose="02020603050405020304" pitchFamily="18" charset="0"/>
                </a:rPr>
                <a:t>B</a:t>
              </a:r>
            </a:p>
          </p:txBody>
        </p:sp>
        <p:sp>
          <p:nvSpPr>
            <p:cNvPr id="28691" name="Text Box 47"/>
            <p:cNvSpPr txBox="1"/>
            <p:nvPr/>
          </p:nvSpPr>
          <p:spPr>
            <a:xfrm>
              <a:off x="3148" y="2662"/>
              <a:ext cx="601" cy="630"/>
            </a:xfrm>
            <a:prstGeom prst="rect">
              <a:avLst/>
            </a:prstGeom>
            <a:noFill/>
            <a:ln w="9525">
              <a:noFill/>
            </a:ln>
          </p:spPr>
          <p:txBody>
            <a:bodyPr wrap="none">
              <a:spAutoFit/>
            </a:bodyPr>
            <a:lstStyle/>
            <a:p>
              <a:pPr algn="ctr" eaLnBrk="1" hangingPunct="1">
                <a:spcBef>
                  <a:spcPct val="50000"/>
                </a:spcBef>
              </a:pPr>
              <a:r>
                <a:rPr lang="zh-CN" altLang="en-US" sz="2000" dirty="0">
                  <a:solidFill>
                    <a:srgbClr val="CC0000"/>
                  </a:solidFill>
                  <a:latin typeface="Times New Roman" panose="02020603050405020304" pitchFamily="18" charset="0"/>
                  <a:sym typeface="Symbol" panose="05050102010706020507" pitchFamily="18" charset="2"/>
                </a:rPr>
                <a:t></a:t>
              </a:r>
              <a:endParaRPr lang="zh-CN" altLang="en-US" sz="2000" dirty="0">
                <a:solidFill>
                  <a:srgbClr val="CC0000"/>
                </a:solidFill>
                <a:latin typeface="Times New Roman" panose="02020603050405020304" pitchFamily="18" charset="0"/>
              </a:endParaRPr>
            </a:p>
          </p:txBody>
        </p:sp>
        <p:sp>
          <p:nvSpPr>
            <p:cNvPr id="28692" name="Text Box 48"/>
            <p:cNvSpPr txBox="1"/>
            <p:nvPr/>
          </p:nvSpPr>
          <p:spPr>
            <a:xfrm>
              <a:off x="2241" y="1133"/>
              <a:ext cx="601" cy="630"/>
            </a:xfrm>
            <a:prstGeom prst="rect">
              <a:avLst/>
            </a:prstGeom>
            <a:noFill/>
            <a:ln w="9525">
              <a:noFill/>
            </a:ln>
          </p:spPr>
          <p:txBody>
            <a:bodyPr wrap="none">
              <a:spAutoFit/>
            </a:bodyPr>
            <a:lstStyle/>
            <a:p>
              <a:pPr algn="ctr" eaLnBrk="1" hangingPunct="1">
                <a:spcBef>
                  <a:spcPct val="50000"/>
                </a:spcBef>
              </a:pPr>
              <a:r>
                <a:rPr lang="zh-CN" altLang="en-US" sz="2000" dirty="0">
                  <a:solidFill>
                    <a:srgbClr val="CC0000"/>
                  </a:solidFill>
                  <a:latin typeface="Times New Roman" panose="02020603050405020304" pitchFamily="18" charset="0"/>
                  <a:sym typeface="Symbol" panose="05050102010706020507" pitchFamily="18" charset="2"/>
                </a:rPr>
                <a:t></a:t>
              </a:r>
              <a:endParaRPr lang="zh-CN" altLang="en-US" sz="2000" dirty="0">
                <a:solidFill>
                  <a:srgbClr val="CC0000"/>
                </a:solidFill>
                <a:latin typeface="Times New Roman" panose="02020603050405020304" pitchFamily="18" charset="0"/>
              </a:endParaRPr>
            </a:p>
          </p:txBody>
        </p:sp>
        <p:sp>
          <p:nvSpPr>
            <p:cNvPr id="28693" name="Text Box 49"/>
            <p:cNvSpPr txBox="1"/>
            <p:nvPr/>
          </p:nvSpPr>
          <p:spPr>
            <a:xfrm>
              <a:off x="2227" y="1687"/>
              <a:ext cx="695" cy="630"/>
            </a:xfrm>
            <a:prstGeom prst="rect">
              <a:avLst/>
            </a:prstGeom>
            <a:noFill/>
            <a:ln w="9525">
              <a:noFill/>
            </a:ln>
          </p:spPr>
          <p:txBody>
            <a:bodyPr wrap="none">
              <a:spAutoFit/>
            </a:bodyPr>
            <a:lstStyle/>
            <a:p>
              <a:pPr algn="ctr" eaLnBrk="1" hangingPunct="1">
                <a:spcBef>
                  <a:spcPct val="50000"/>
                </a:spcBef>
              </a:pPr>
              <a:r>
                <a:rPr lang="zh-CN" altLang="en-US" sz="2000" dirty="0">
                  <a:solidFill>
                    <a:schemeClr val="accent2"/>
                  </a:solidFill>
                  <a:latin typeface="Times New Roman" panose="02020603050405020304" pitchFamily="18" charset="0"/>
                  <a:sym typeface="Webdings" panose="05030102010509060703" pitchFamily="18" charset="2"/>
                </a:rPr>
                <a:t></a:t>
              </a:r>
              <a:endParaRPr lang="zh-CN" altLang="en-US" sz="2000" dirty="0">
                <a:solidFill>
                  <a:schemeClr val="accent2"/>
                </a:solidFill>
                <a:latin typeface="Times New Roman" panose="02020603050405020304" pitchFamily="18" charset="0"/>
              </a:endParaRPr>
            </a:p>
          </p:txBody>
        </p:sp>
        <p:sp>
          <p:nvSpPr>
            <p:cNvPr id="28694" name="Text Box 50"/>
            <p:cNvSpPr txBox="1"/>
            <p:nvPr/>
          </p:nvSpPr>
          <p:spPr>
            <a:xfrm>
              <a:off x="3082" y="368"/>
              <a:ext cx="695" cy="630"/>
            </a:xfrm>
            <a:prstGeom prst="rect">
              <a:avLst/>
            </a:prstGeom>
            <a:noFill/>
            <a:ln w="9525">
              <a:noFill/>
            </a:ln>
          </p:spPr>
          <p:txBody>
            <a:bodyPr wrap="none">
              <a:spAutoFit/>
            </a:bodyPr>
            <a:lstStyle/>
            <a:p>
              <a:pPr algn="ctr" eaLnBrk="1" hangingPunct="1">
                <a:spcBef>
                  <a:spcPct val="50000"/>
                </a:spcBef>
              </a:pPr>
              <a:r>
                <a:rPr lang="zh-CN" altLang="en-US" sz="2000" dirty="0">
                  <a:solidFill>
                    <a:schemeClr val="accent2"/>
                  </a:solidFill>
                  <a:latin typeface="Times New Roman" panose="02020603050405020304" pitchFamily="18" charset="0"/>
                  <a:sym typeface="Webdings" panose="05030102010509060703" pitchFamily="18" charset="2"/>
                </a:rPr>
                <a:t></a:t>
              </a:r>
              <a:endParaRPr lang="zh-CN" altLang="en-US" sz="2000" dirty="0">
                <a:solidFill>
                  <a:schemeClr val="accent2"/>
                </a:solidFill>
                <a:latin typeface="Times New Roman" panose="02020603050405020304" pitchFamily="18" charset="0"/>
              </a:endParaRPr>
            </a:p>
          </p:txBody>
        </p:sp>
        <p:sp>
          <p:nvSpPr>
            <p:cNvPr id="28695" name="Text Box 51"/>
            <p:cNvSpPr txBox="1"/>
            <p:nvPr/>
          </p:nvSpPr>
          <p:spPr>
            <a:xfrm>
              <a:off x="4336" y="757"/>
              <a:ext cx="957" cy="2253"/>
            </a:xfrm>
            <a:prstGeom prst="rect">
              <a:avLst/>
            </a:prstGeom>
            <a:noFill/>
            <a:ln w="9525">
              <a:noFill/>
            </a:ln>
          </p:spPr>
          <p:txBody>
            <a:bodyPr wrap="none">
              <a:spAutoFit/>
            </a:bodyPr>
            <a:lstStyle/>
            <a:p>
              <a:pPr algn="ctr" eaLnBrk="1" hangingPunct="1"/>
              <a:r>
                <a:rPr lang="en-US" altLang="zh-CN" sz="2000" i="1">
                  <a:solidFill>
                    <a:srgbClr val="CC0000"/>
                  </a:solidFill>
                  <a:latin typeface="Times New Roman" panose="02020603050405020304" pitchFamily="18" charset="0"/>
                </a:rPr>
                <a:t>+</a:t>
              </a:r>
            </a:p>
            <a:p>
              <a:pPr algn="ctr" eaLnBrk="1" hangingPunct="1"/>
              <a:r>
                <a:rPr lang="en-US" altLang="zh-CN" sz="2000" i="1">
                  <a:solidFill>
                    <a:srgbClr val="CC0000"/>
                  </a:solidFill>
                  <a:latin typeface="Times New Roman" panose="02020603050405020304" pitchFamily="18" charset="0"/>
                </a:rPr>
                <a:t>U</a:t>
              </a:r>
              <a:r>
                <a:rPr lang="en-US" altLang="zh-CN" sz="2000" baseline="-25000">
                  <a:solidFill>
                    <a:srgbClr val="CC0000"/>
                  </a:solidFill>
                  <a:latin typeface="Times New Roman" panose="02020603050405020304" pitchFamily="18" charset="0"/>
                </a:rPr>
                <a:t>CE</a:t>
              </a:r>
            </a:p>
            <a:p>
              <a:pPr algn="ctr" eaLnBrk="1" hangingPunct="1"/>
              <a:r>
                <a:rPr lang="en-US" altLang="zh-CN" sz="2000" baseline="-25000">
                  <a:solidFill>
                    <a:srgbClr val="CC0000"/>
                  </a:solidFill>
                  <a:latin typeface="Times New Roman" panose="02020603050405020304" pitchFamily="18" charset="0"/>
                  <a:sym typeface="Symbol" panose="05050102010706020507" pitchFamily="18" charset="2"/>
                </a:rPr>
                <a:t></a:t>
              </a:r>
              <a:endParaRPr lang="en-US" altLang="zh-CN" sz="2000" b="0">
                <a:solidFill>
                  <a:srgbClr val="CC0000"/>
                </a:solidFill>
                <a:latin typeface="Times New Roman" panose="02020603050405020304" pitchFamily="18" charset="0"/>
              </a:endParaRPr>
            </a:p>
            <a:p>
              <a:pPr algn="ctr" eaLnBrk="1" hangingPunct="1">
                <a:spcBef>
                  <a:spcPct val="50000"/>
                </a:spcBef>
              </a:pPr>
              <a:endParaRPr lang="zh-CN" altLang="en-US" sz="1600" dirty="0">
                <a:solidFill>
                  <a:srgbClr val="CC0000"/>
                </a:solidFill>
                <a:latin typeface="Times New Roman" panose="02020603050405020304" pitchFamily="18" charset="0"/>
              </a:endParaRPr>
            </a:p>
          </p:txBody>
        </p:sp>
      </p:grpSp>
      <p:sp>
        <p:nvSpPr>
          <p:cNvPr id="25652" name="Text Box 52"/>
          <p:cNvSpPr txBox="1"/>
          <p:nvPr/>
        </p:nvSpPr>
        <p:spPr>
          <a:xfrm>
            <a:off x="5048250" y="1524000"/>
            <a:ext cx="1781175" cy="400050"/>
          </a:xfrm>
          <a:prstGeom prst="rect">
            <a:avLst/>
          </a:prstGeom>
          <a:noFill/>
          <a:ln w="9525">
            <a:noFill/>
          </a:ln>
        </p:spPr>
        <p:txBody>
          <a:bodyPr>
            <a:spAutoFit/>
          </a:bodyPr>
          <a:lstStyle/>
          <a:p>
            <a:pPr algn="just" eaLnBrk="1" hangingPunct="1">
              <a:spcBef>
                <a:spcPct val="50000"/>
              </a:spcBef>
            </a:pPr>
            <a:r>
              <a:rPr lang="en-US" altLang="zh-CN" sz="2000">
                <a:solidFill>
                  <a:srgbClr val="FF3300"/>
                </a:solidFill>
                <a:latin typeface="Times New Roman" panose="02020603050405020304" pitchFamily="18" charset="0"/>
              </a:rPr>
              <a:t>PNP </a:t>
            </a:r>
            <a:r>
              <a:rPr lang="zh-CN" altLang="en-US" sz="2000" dirty="0">
                <a:solidFill>
                  <a:srgbClr val="FF3300"/>
                </a:solidFill>
                <a:latin typeface="Times New Roman" panose="02020603050405020304" pitchFamily="18" charset="0"/>
              </a:rPr>
              <a:t>型</a:t>
            </a:r>
            <a:r>
              <a:rPr lang="zh-CN" altLang="en-US" sz="2000" dirty="0">
                <a:latin typeface="Times New Roman" panose="02020603050405020304" pitchFamily="18" charset="0"/>
              </a:rPr>
              <a:t>晶体管</a:t>
            </a:r>
          </a:p>
        </p:txBody>
      </p:sp>
      <p:sp>
        <p:nvSpPr>
          <p:cNvPr id="26628" name="Text Box 4"/>
          <p:cNvSpPr txBox="1"/>
          <p:nvPr/>
        </p:nvSpPr>
        <p:spPr>
          <a:xfrm>
            <a:off x="656590" y="4463733"/>
            <a:ext cx="3635375" cy="1446212"/>
          </a:xfrm>
          <a:prstGeom prst="rect">
            <a:avLst/>
          </a:prstGeom>
          <a:noFill/>
          <a:ln w="9525" cap="flat" cmpd="sng">
            <a:solidFill>
              <a:srgbClr val="336600"/>
            </a:solidFill>
            <a:prstDash val="solid"/>
            <a:miter/>
            <a:headEnd type="none" w="med" len="med"/>
            <a:tailEnd type="none" w="med" len="med"/>
          </a:ln>
        </p:spPr>
        <p:txBody>
          <a:bodyPr anchor="ctr" anchorCtr="0">
            <a:spAutoFit/>
          </a:bodyPr>
          <a:lstStyle/>
          <a:p>
            <a:pPr algn="ctr" eaLnBrk="1" hangingPunct="1"/>
            <a:r>
              <a:rPr lang="zh-CN" altLang="en-US" sz="2200" dirty="0">
                <a:latin typeface="Times New Roman" panose="02020603050405020304" pitchFamily="18" charset="0"/>
              </a:rPr>
              <a:t>对于</a:t>
            </a:r>
            <a:r>
              <a:rPr lang="zh-CN" altLang="en-US" sz="2200" dirty="0">
                <a:solidFill>
                  <a:srgbClr val="0000FF"/>
                </a:solidFill>
                <a:latin typeface="Times New Roman" panose="02020603050405020304" pitchFamily="18" charset="0"/>
              </a:rPr>
              <a:t> </a:t>
            </a:r>
            <a:r>
              <a:rPr lang="en-US" altLang="zh-CN" sz="2200">
                <a:solidFill>
                  <a:srgbClr val="0000FF"/>
                </a:solidFill>
                <a:latin typeface="Times New Roman" panose="02020603050405020304" pitchFamily="18" charset="0"/>
              </a:rPr>
              <a:t>NPN </a:t>
            </a:r>
            <a:r>
              <a:rPr lang="zh-CN" altLang="en-US" sz="2200" dirty="0">
                <a:latin typeface="Times New Roman" panose="02020603050405020304" pitchFamily="18" charset="0"/>
              </a:rPr>
              <a:t>型晶体管应满足：</a:t>
            </a:r>
            <a:r>
              <a:rPr lang="zh-CN" altLang="en-US" sz="2200" dirty="0">
                <a:solidFill>
                  <a:srgbClr val="0000FF"/>
                </a:solidFill>
                <a:latin typeface="Times New Roman" panose="02020603050405020304" pitchFamily="18" charset="0"/>
              </a:rPr>
              <a:t>        </a:t>
            </a:r>
          </a:p>
          <a:p>
            <a:pPr algn="ctr" eaLnBrk="1" hangingPunct="1"/>
            <a:r>
              <a:rPr lang="en-US" altLang="zh-CN" sz="2200" i="1">
                <a:solidFill>
                  <a:srgbClr val="0000FF"/>
                </a:solidFill>
                <a:latin typeface="Times New Roman" panose="02020603050405020304" pitchFamily="18" charset="0"/>
              </a:rPr>
              <a:t>U</a:t>
            </a:r>
            <a:r>
              <a:rPr lang="en-US" altLang="zh-CN" sz="2200" baseline="-25000">
                <a:solidFill>
                  <a:srgbClr val="0000FF"/>
                </a:solidFill>
                <a:latin typeface="Times New Roman" panose="02020603050405020304" pitchFamily="18" charset="0"/>
              </a:rPr>
              <a:t>BE</a:t>
            </a:r>
            <a:r>
              <a:rPr lang="en-US" altLang="zh-CN" sz="2200" i="1">
                <a:solidFill>
                  <a:srgbClr val="0000FF"/>
                </a:solidFill>
                <a:latin typeface="Times New Roman" panose="02020603050405020304" pitchFamily="18" charset="0"/>
              </a:rPr>
              <a:t> </a:t>
            </a:r>
            <a:r>
              <a:rPr lang="en-US" altLang="zh-CN" sz="2200">
                <a:solidFill>
                  <a:srgbClr val="0000FF"/>
                </a:solidFill>
                <a:latin typeface="Times New Roman" panose="02020603050405020304" pitchFamily="18" charset="0"/>
              </a:rPr>
              <a:t> &gt; 0</a:t>
            </a:r>
          </a:p>
          <a:p>
            <a:pPr algn="ctr" eaLnBrk="1" hangingPunct="1"/>
            <a:r>
              <a:rPr lang="en-US" altLang="zh-CN" sz="2200" i="1">
                <a:solidFill>
                  <a:srgbClr val="0000FF"/>
                </a:solidFill>
                <a:latin typeface="Times New Roman" panose="02020603050405020304" pitchFamily="18" charset="0"/>
              </a:rPr>
              <a:t>U</a:t>
            </a:r>
            <a:r>
              <a:rPr lang="en-US" altLang="zh-CN" sz="2200" baseline="-25000">
                <a:solidFill>
                  <a:srgbClr val="0000FF"/>
                </a:solidFill>
                <a:latin typeface="Times New Roman" panose="02020603050405020304" pitchFamily="18" charset="0"/>
              </a:rPr>
              <a:t>BC</a:t>
            </a:r>
            <a:r>
              <a:rPr lang="en-US" altLang="zh-CN" sz="2200" i="1">
                <a:solidFill>
                  <a:srgbClr val="0000FF"/>
                </a:solidFill>
                <a:latin typeface="Times New Roman" panose="02020603050405020304" pitchFamily="18" charset="0"/>
              </a:rPr>
              <a:t> </a:t>
            </a:r>
            <a:r>
              <a:rPr lang="en-US" altLang="zh-CN" sz="2200" b="0">
                <a:solidFill>
                  <a:srgbClr val="0000FF"/>
                </a:solidFill>
                <a:latin typeface="Times New Roman" panose="02020603050405020304" pitchFamily="18" charset="0"/>
              </a:rPr>
              <a:t> </a:t>
            </a:r>
            <a:r>
              <a:rPr lang="en-US" altLang="zh-CN" sz="2200">
                <a:solidFill>
                  <a:srgbClr val="0000FF"/>
                </a:solidFill>
                <a:latin typeface="Times New Roman" panose="02020603050405020304" pitchFamily="18" charset="0"/>
              </a:rPr>
              <a:t>&lt;</a:t>
            </a:r>
            <a:r>
              <a:rPr lang="en-US" altLang="zh-CN" sz="2200" b="0">
                <a:solidFill>
                  <a:srgbClr val="0000FF"/>
                </a:solidFill>
                <a:latin typeface="Times New Roman" panose="02020603050405020304" pitchFamily="18" charset="0"/>
              </a:rPr>
              <a:t> </a:t>
            </a:r>
            <a:r>
              <a:rPr lang="en-US" altLang="zh-CN" sz="2200">
                <a:solidFill>
                  <a:srgbClr val="0000FF"/>
                </a:solidFill>
                <a:latin typeface="Times New Roman" panose="02020603050405020304" pitchFamily="18" charset="0"/>
              </a:rPr>
              <a:t>0</a:t>
            </a:r>
            <a:endParaRPr lang="en-US" altLang="zh-CN" sz="2200" b="0">
              <a:solidFill>
                <a:srgbClr val="0000FF"/>
              </a:solidFill>
              <a:latin typeface="Times New Roman" panose="02020603050405020304" pitchFamily="18" charset="0"/>
            </a:endParaRPr>
          </a:p>
          <a:p>
            <a:pPr algn="ctr" eaLnBrk="1" hangingPunct="1"/>
            <a:r>
              <a:rPr lang="zh-CN" altLang="en-US" sz="2200" dirty="0">
                <a:solidFill>
                  <a:srgbClr val="0000FF"/>
                </a:solidFill>
                <a:latin typeface="Times New Roman" panose="02020603050405020304" pitchFamily="18" charset="0"/>
              </a:rPr>
              <a:t>即</a:t>
            </a:r>
            <a:r>
              <a:rPr lang="zh-CN" altLang="en-US" sz="2200" b="0" dirty="0">
                <a:solidFill>
                  <a:srgbClr val="0000FF"/>
                </a:solidFill>
                <a:latin typeface="Times New Roman" panose="02020603050405020304" pitchFamily="18" charset="0"/>
              </a:rPr>
              <a:t> </a:t>
            </a:r>
            <a:r>
              <a:rPr lang="en-US" altLang="zh-CN" sz="2200" i="1">
                <a:solidFill>
                  <a:srgbClr val="0000FF"/>
                </a:solidFill>
                <a:latin typeface="Times New Roman" panose="02020603050405020304" pitchFamily="18" charset="0"/>
              </a:rPr>
              <a:t>V</a:t>
            </a:r>
            <a:r>
              <a:rPr lang="en-US" altLang="zh-CN" sz="2200" baseline="-25000">
                <a:solidFill>
                  <a:srgbClr val="0000FF"/>
                </a:solidFill>
                <a:latin typeface="Times New Roman" panose="02020603050405020304" pitchFamily="18" charset="0"/>
              </a:rPr>
              <a:t>C</a:t>
            </a:r>
            <a:r>
              <a:rPr lang="en-US" altLang="zh-CN" sz="2200">
                <a:solidFill>
                  <a:srgbClr val="0000FF"/>
                </a:solidFill>
                <a:latin typeface="Times New Roman" panose="02020603050405020304" pitchFamily="18" charset="0"/>
              </a:rPr>
              <a:t> &gt;</a:t>
            </a:r>
            <a:r>
              <a:rPr lang="en-US" altLang="zh-CN" sz="2200" b="0">
                <a:solidFill>
                  <a:srgbClr val="0000FF"/>
                </a:solidFill>
                <a:latin typeface="Times New Roman" panose="02020603050405020304" pitchFamily="18" charset="0"/>
              </a:rPr>
              <a:t> </a:t>
            </a:r>
            <a:r>
              <a:rPr lang="en-US" altLang="zh-CN" sz="2200" i="1">
                <a:solidFill>
                  <a:srgbClr val="0000FF"/>
                </a:solidFill>
                <a:latin typeface="Times New Roman" panose="02020603050405020304" pitchFamily="18" charset="0"/>
              </a:rPr>
              <a:t>V</a:t>
            </a:r>
            <a:r>
              <a:rPr lang="en-US" altLang="zh-CN" sz="2200" baseline="-25000">
                <a:solidFill>
                  <a:srgbClr val="0000FF"/>
                </a:solidFill>
                <a:latin typeface="Times New Roman" panose="02020603050405020304" pitchFamily="18" charset="0"/>
              </a:rPr>
              <a:t>B </a:t>
            </a:r>
            <a:r>
              <a:rPr lang="en-US" altLang="zh-CN" sz="2200">
                <a:solidFill>
                  <a:srgbClr val="0000FF"/>
                </a:solidFill>
                <a:latin typeface="Times New Roman" panose="02020603050405020304" pitchFamily="18" charset="0"/>
              </a:rPr>
              <a:t>&gt;</a:t>
            </a:r>
            <a:r>
              <a:rPr lang="en-US" altLang="zh-CN" sz="2200" b="0">
                <a:solidFill>
                  <a:srgbClr val="0000FF"/>
                </a:solidFill>
                <a:latin typeface="Times New Roman" panose="02020603050405020304" pitchFamily="18" charset="0"/>
              </a:rPr>
              <a:t> </a:t>
            </a:r>
            <a:r>
              <a:rPr lang="en-US" altLang="zh-CN" sz="2200" i="1">
                <a:solidFill>
                  <a:srgbClr val="0000FF"/>
                </a:solidFill>
                <a:latin typeface="Times New Roman" panose="02020603050405020304" pitchFamily="18" charset="0"/>
              </a:rPr>
              <a:t>V</a:t>
            </a:r>
            <a:r>
              <a:rPr lang="en-US" altLang="zh-CN" sz="2200" baseline="-25000">
                <a:solidFill>
                  <a:srgbClr val="0000FF"/>
                </a:solidFill>
                <a:latin typeface="Times New Roman" panose="02020603050405020304" pitchFamily="18" charset="0"/>
              </a:rPr>
              <a:t>E</a:t>
            </a:r>
            <a:endParaRPr lang="en-US" altLang="zh-CN" sz="2200">
              <a:solidFill>
                <a:srgbClr val="0000FF"/>
              </a:solidFill>
              <a:latin typeface="Times New Roman" panose="02020603050405020304" pitchFamily="18" charset="0"/>
            </a:endParaRPr>
          </a:p>
        </p:txBody>
      </p:sp>
      <p:sp useBgFill="1">
        <p:nvSpPr>
          <p:cNvPr id="26629" name="Text Box 5"/>
          <p:cNvSpPr txBox="1"/>
          <p:nvPr/>
        </p:nvSpPr>
        <p:spPr>
          <a:xfrm>
            <a:off x="4723765" y="4473258"/>
            <a:ext cx="3600450" cy="1435100"/>
          </a:xfrm>
          <a:prstGeom prst="rect">
            <a:avLst/>
          </a:prstGeom>
          <a:ln w="9525" cap="flat" cmpd="sng">
            <a:solidFill>
              <a:srgbClr val="CC0000"/>
            </a:solidFill>
            <a:prstDash val="solid"/>
            <a:miter/>
            <a:headEnd type="none" w="med" len="med"/>
            <a:tailEnd type="none" w="med" len="med"/>
          </a:ln>
        </p:spPr>
        <p:txBody>
          <a:bodyPr anchor="ctr" anchorCtr="0">
            <a:spAutoFit/>
          </a:bodyPr>
          <a:lstStyle/>
          <a:p>
            <a:pPr algn="ctr" eaLnBrk="1" hangingPunct="1"/>
            <a:r>
              <a:rPr lang="zh-CN" altLang="en-US" sz="2200" dirty="0">
                <a:latin typeface="Times New Roman" panose="02020603050405020304" pitchFamily="18" charset="0"/>
              </a:rPr>
              <a:t>对于</a:t>
            </a:r>
            <a:r>
              <a:rPr lang="zh-CN" altLang="en-US" sz="2200" dirty="0">
                <a:solidFill>
                  <a:srgbClr val="FF0000"/>
                </a:solidFill>
                <a:latin typeface="Times New Roman" panose="02020603050405020304" pitchFamily="18" charset="0"/>
              </a:rPr>
              <a:t> </a:t>
            </a:r>
            <a:r>
              <a:rPr lang="en-US" altLang="zh-CN" sz="2200">
                <a:solidFill>
                  <a:srgbClr val="FF0000"/>
                </a:solidFill>
                <a:latin typeface="Times New Roman" panose="02020603050405020304" pitchFamily="18" charset="0"/>
              </a:rPr>
              <a:t>PNP </a:t>
            </a:r>
            <a:r>
              <a:rPr lang="zh-CN" altLang="en-US" sz="2200" dirty="0">
                <a:latin typeface="Times New Roman" panose="02020603050405020304" pitchFamily="18" charset="0"/>
              </a:rPr>
              <a:t>型晶体管应满足：</a:t>
            </a:r>
            <a:r>
              <a:rPr lang="zh-CN" altLang="en-US" sz="2200" dirty="0">
                <a:solidFill>
                  <a:srgbClr val="FF0000"/>
                </a:solidFill>
                <a:latin typeface="Times New Roman" panose="02020603050405020304" pitchFamily="18" charset="0"/>
              </a:rPr>
              <a:t>           </a:t>
            </a:r>
          </a:p>
          <a:p>
            <a:pPr algn="ctr" eaLnBrk="1" hangingPunct="1"/>
            <a:r>
              <a:rPr lang="en-US" altLang="zh-CN" sz="2200" i="1">
                <a:solidFill>
                  <a:srgbClr val="FF0000"/>
                </a:solidFill>
                <a:latin typeface="Times New Roman" panose="02020603050405020304" pitchFamily="18" charset="0"/>
              </a:rPr>
              <a:t>U</a:t>
            </a:r>
            <a:r>
              <a:rPr lang="en-US" altLang="zh-CN" sz="2200" baseline="-25000">
                <a:solidFill>
                  <a:srgbClr val="FF0000"/>
                </a:solidFill>
                <a:latin typeface="Times New Roman" panose="02020603050405020304" pitchFamily="18" charset="0"/>
              </a:rPr>
              <a:t>EB </a:t>
            </a:r>
            <a:r>
              <a:rPr lang="en-US" altLang="zh-CN" sz="2200">
                <a:solidFill>
                  <a:srgbClr val="FF0000"/>
                </a:solidFill>
                <a:latin typeface="Times New Roman" panose="02020603050405020304" pitchFamily="18" charset="0"/>
              </a:rPr>
              <a:t>&gt; 0</a:t>
            </a:r>
          </a:p>
          <a:p>
            <a:pPr algn="ctr" eaLnBrk="1" hangingPunct="1"/>
            <a:r>
              <a:rPr lang="en-US" altLang="zh-CN" sz="2200" i="1">
                <a:solidFill>
                  <a:srgbClr val="FF0000"/>
                </a:solidFill>
                <a:latin typeface="Times New Roman" panose="02020603050405020304" pitchFamily="18" charset="0"/>
              </a:rPr>
              <a:t>U</a:t>
            </a:r>
            <a:r>
              <a:rPr lang="en-US" altLang="zh-CN" sz="2200" baseline="-25000">
                <a:solidFill>
                  <a:srgbClr val="FF0000"/>
                </a:solidFill>
                <a:latin typeface="Times New Roman" panose="02020603050405020304" pitchFamily="18" charset="0"/>
              </a:rPr>
              <a:t>CB</a:t>
            </a:r>
            <a:r>
              <a:rPr lang="en-US" altLang="zh-CN" sz="2200" b="0">
                <a:solidFill>
                  <a:srgbClr val="FF0000"/>
                </a:solidFill>
                <a:latin typeface="Times New Roman" panose="02020603050405020304" pitchFamily="18" charset="0"/>
              </a:rPr>
              <a:t> </a:t>
            </a:r>
            <a:r>
              <a:rPr lang="en-US" altLang="zh-CN" sz="2200">
                <a:solidFill>
                  <a:srgbClr val="FF0000"/>
                </a:solidFill>
                <a:latin typeface="Times New Roman" panose="02020603050405020304" pitchFamily="18" charset="0"/>
              </a:rPr>
              <a:t>&lt;</a:t>
            </a:r>
            <a:r>
              <a:rPr lang="en-US" altLang="zh-CN" sz="2200" b="0">
                <a:solidFill>
                  <a:srgbClr val="FF0000"/>
                </a:solidFill>
                <a:latin typeface="Times New Roman" panose="02020603050405020304" pitchFamily="18" charset="0"/>
              </a:rPr>
              <a:t> 0</a:t>
            </a:r>
          </a:p>
          <a:p>
            <a:pPr algn="ctr" eaLnBrk="1" hangingPunct="1"/>
            <a:r>
              <a:rPr lang="zh-CN" altLang="en-US" sz="2200" dirty="0">
                <a:solidFill>
                  <a:srgbClr val="FF0000"/>
                </a:solidFill>
                <a:latin typeface="Times New Roman" panose="02020603050405020304" pitchFamily="18" charset="0"/>
              </a:rPr>
              <a:t>即</a:t>
            </a:r>
            <a:r>
              <a:rPr lang="zh-CN" altLang="en-US" sz="2200" b="0" dirty="0">
                <a:solidFill>
                  <a:srgbClr val="FF0000"/>
                </a:solidFill>
                <a:latin typeface="Times New Roman" panose="02020603050405020304" pitchFamily="18" charset="0"/>
              </a:rPr>
              <a:t>  </a:t>
            </a:r>
            <a:r>
              <a:rPr lang="en-US" altLang="zh-CN" sz="2200" i="1">
                <a:solidFill>
                  <a:srgbClr val="FF0000"/>
                </a:solidFill>
                <a:latin typeface="Times New Roman" panose="02020603050405020304" pitchFamily="18" charset="0"/>
              </a:rPr>
              <a:t>V</a:t>
            </a:r>
            <a:r>
              <a:rPr lang="en-US" altLang="zh-CN" sz="2200" baseline="-25000">
                <a:solidFill>
                  <a:srgbClr val="FF0000"/>
                </a:solidFill>
                <a:latin typeface="Times New Roman" panose="02020603050405020304" pitchFamily="18" charset="0"/>
              </a:rPr>
              <a:t>C</a:t>
            </a:r>
            <a:r>
              <a:rPr lang="en-US" altLang="zh-CN" sz="2200" b="0">
                <a:solidFill>
                  <a:srgbClr val="FF0000"/>
                </a:solidFill>
                <a:latin typeface="Times New Roman" panose="02020603050405020304" pitchFamily="18" charset="0"/>
              </a:rPr>
              <a:t> </a:t>
            </a:r>
            <a:r>
              <a:rPr lang="en-US" altLang="zh-CN" sz="2200">
                <a:solidFill>
                  <a:srgbClr val="FF0000"/>
                </a:solidFill>
                <a:latin typeface="Times New Roman" panose="02020603050405020304" pitchFamily="18" charset="0"/>
              </a:rPr>
              <a:t>&lt; </a:t>
            </a:r>
            <a:r>
              <a:rPr lang="en-US" altLang="zh-CN" sz="2200" i="1">
                <a:solidFill>
                  <a:srgbClr val="FF0000"/>
                </a:solidFill>
                <a:latin typeface="Times New Roman" panose="02020603050405020304" pitchFamily="18" charset="0"/>
              </a:rPr>
              <a:t>V</a:t>
            </a:r>
            <a:r>
              <a:rPr lang="en-US" altLang="zh-CN" sz="2200" baseline="-25000">
                <a:solidFill>
                  <a:srgbClr val="FF0000"/>
                </a:solidFill>
                <a:latin typeface="Times New Roman" panose="02020603050405020304" pitchFamily="18" charset="0"/>
              </a:rPr>
              <a:t>B</a:t>
            </a:r>
            <a:r>
              <a:rPr lang="en-US" altLang="zh-CN" sz="2200">
                <a:solidFill>
                  <a:srgbClr val="FF0000"/>
                </a:solidFill>
                <a:latin typeface="Times New Roman" panose="02020603050405020304" pitchFamily="18" charset="0"/>
              </a:rPr>
              <a:t> &lt;</a:t>
            </a:r>
            <a:r>
              <a:rPr lang="en-US" altLang="zh-CN" sz="2200" b="0">
                <a:solidFill>
                  <a:srgbClr val="FF0000"/>
                </a:solidFill>
                <a:latin typeface="Times New Roman" panose="02020603050405020304" pitchFamily="18" charset="0"/>
              </a:rPr>
              <a:t> </a:t>
            </a:r>
            <a:r>
              <a:rPr lang="en-US" altLang="zh-CN" sz="2200" i="1">
                <a:solidFill>
                  <a:srgbClr val="FF0000"/>
                </a:solidFill>
                <a:latin typeface="Times New Roman" panose="02020603050405020304" pitchFamily="18" charset="0"/>
              </a:rPr>
              <a:t>V</a:t>
            </a:r>
            <a:r>
              <a:rPr lang="en-US" altLang="zh-CN" sz="2200" baseline="-25000">
                <a:solidFill>
                  <a:srgbClr val="FF0000"/>
                </a:solidFill>
                <a:latin typeface="Times New Roman" panose="02020603050405020304" pitchFamily="18" charset="0"/>
              </a:rPr>
              <a:t>E</a:t>
            </a:r>
            <a:endParaRPr lang="en-US" altLang="zh-CN" sz="2200" b="0">
              <a:latin typeface="Times New Roman" panose="02020603050405020304"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5605"/>
                                        </p:tgtEl>
                                        <p:attrNameLst>
                                          <p:attrName>style.visibility</p:attrName>
                                        </p:attrNameLst>
                                      </p:cBhvr>
                                      <p:to>
                                        <p:strVal val="visible"/>
                                      </p:to>
                                    </p:set>
                                    <p:anim calcmode="lin" valueType="num">
                                      <p:cBhvr additive="base">
                                        <p:cTn id="12" dur="500" fill="hold"/>
                                        <p:tgtEl>
                                          <p:spTgt spid="25605"/>
                                        </p:tgtEl>
                                        <p:attrNameLst>
                                          <p:attrName>ppt_x</p:attrName>
                                        </p:attrNameLst>
                                      </p:cBhvr>
                                      <p:tavLst>
                                        <p:tav tm="0">
                                          <p:val>
                                            <p:strVal val="#ppt_x"/>
                                          </p:val>
                                        </p:tav>
                                        <p:tav tm="100000">
                                          <p:val>
                                            <p:strVal val="#ppt_x"/>
                                          </p:val>
                                        </p:tav>
                                      </p:tavLst>
                                    </p:anim>
                                    <p:anim calcmode="lin" valueType="num">
                                      <p:cBhvr additive="base">
                                        <p:cTn id="13" dur="500" fill="hold"/>
                                        <p:tgtEl>
                                          <p:spTgt spid="25605"/>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652"/>
                                        </p:tgtEl>
                                        <p:attrNameLst>
                                          <p:attrName>style.visibility</p:attrName>
                                        </p:attrNameLst>
                                      </p:cBhvr>
                                      <p:to>
                                        <p:strVal val="visible"/>
                                      </p:to>
                                    </p:set>
                                    <p:anim calcmode="lin" valueType="num">
                                      <p:cBhvr additive="base">
                                        <p:cTn id="23" dur="500" fill="hold"/>
                                        <p:tgtEl>
                                          <p:spTgt spid="25652"/>
                                        </p:tgtEl>
                                        <p:attrNameLst>
                                          <p:attrName>ppt_x</p:attrName>
                                        </p:attrNameLst>
                                      </p:cBhvr>
                                      <p:tavLst>
                                        <p:tav tm="0">
                                          <p:val>
                                            <p:strVal val="#ppt_x"/>
                                          </p:val>
                                        </p:tav>
                                        <p:tav tm="100000">
                                          <p:val>
                                            <p:strVal val="#ppt_x"/>
                                          </p:val>
                                        </p:tav>
                                      </p:tavLst>
                                    </p:anim>
                                    <p:anim calcmode="lin" valueType="num">
                                      <p:cBhvr additive="base">
                                        <p:cTn id="24" dur="500" fill="hold"/>
                                        <p:tgtEl>
                                          <p:spTgt spid="25652"/>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2" presetClass="entr" presetSubtype="4"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500" fill="hold"/>
                                        <p:tgtEl>
                                          <p:spTgt spid="5"/>
                                        </p:tgtEl>
                                        <p:attrNameLst>
                                          <p:attrName>ppt_x</p:attrName>
                                        </p:attrNameLst>
                                      </p:cBhvr>
                                      <p:tavLst>
                                        <p:tav tm="0">
                                          <p:val>
                                            <p:strVal val="#ppt_x"/>
                                          </p:val>
                                        </p:tav>
                                        <p:tav tm="100000">
                                          <p:val>
                                            <p:strVal val="#ppt_x"/>
                                          </p:val>
                                        </p:tav>
                                      </p:tavLst>
                                    </p:anim>
                                    <p:anim calcmode="lin" valueType="num">
                                      <p:cBhvr additive="base">
                                        <p:cTn id="29" dur="500" fill="hold"/>
                                        <p:tgtEl>
                                          <p:spTgt spid="5"/>
                                        </p:tgtEl>
                                        <p:attrNameLst>
                                          <p:attrName>ppt_y</p:attrName>
                                        </p:attrNameLst>
                                      </p:cBhvr>
                                      <p:tavLst>
                                        <p:tav tm="0">
                                          <p:val>
                                            <p:strVal val="1+#ppt_h/2"/>
                                          </p:val>
                                        </p:tav>
                                        <p:tav tm="100000">
                                          <p:val>
                                            <p:strVal val="#ppt_y"/>
                                          </p:val>
                                        </p:tav>
                                      </p:tavLst>
                                    </p:anim>
                                  </p:childTnLst>
                                </p:cTn>
                              </p:par>
                            </p:childTnLst>
                          </p:cTn>
                        </p:par>
                        <p:par>
                          <p:cTn id="30" fill="hold">
                            <p:stCondLst>
                              <p:cond delay="1000"/>
                            </p:stCondLst>
                            <p:childTnLst>
                              <p:par>
                                <p:cTn id="31" presetID="9" presetClass="entr" presetSubtype="0" fill="hold" grpId="0" nodeType="afterEffect">
                                  <p:stCondLst>
                                    <p:cond delay="0"/>
                                  </p:stCondLst>
                                  <p:childTnLst>
                                    <p:set>
                                      <p:cBhvr>
                                        <p:cTn id="32" dur="1" fill="hold">
                                          <p:stCondLst>
                                            <p:cond delay="0"/>
                                          </p:stCondLst>
                                        </p:cTn>
                                        <p:tgtEl>
                                          <p:spTgt spid="26628"/>
                                        </p:tgtEl>
                                        <p:attrNameLst>
                                          <p:attrName>style.visibility</p:attrName>
                                        </p:attrNameLst>
                                      </p:cBhvr>
                                      <p:to>
                                        <p:strVal val="visible"/>
                                      </p:to>
                                    </p:set>
                                    <p:animEffect transition="in" filter="dissolve">
                                      <p:cBhvr>
                                        <p:cTn id="33" dur="500"/>
                                        <p:tgtEl>
                                          <p:spTgt spid="26628"/>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6629"/>
                                        </p:tgtEl>
                                        <p:attrNameLst>
                                          <p:attrName>style.visibility</p:attrName>
                                        </p:attrNameLst>
                                      </p:cBhvr>
                                      <p:to>
                                        <p:strVal val="visible"/>
                                      </p:to>
                                    </p:set>
                                    <p:anim calcmode="lin" valueType="num">
                                      <p:cBhvr additive="base">
                                        <p:cTn id="38" dur="500" fill="hold"/>
                                        <p:tgtEl>
                                          <p:spTgt spid="26629"/>
                                        </p:tgtEl>
                                        <p:attrNameLst>
                                          <p:attrName>ppt_x</p:attrName>
                                        </p:attrNameLst>
                                      </p:cBhvr>
                                      <p:tavLst>
                                        <p:tav tm="0">
                                          <p:val>
                                            <p:strVal val="#ppt_x"/>
                                          </p:val>
                                        </p:tav>
                                        <p:tav tm="100000">
                                          <p:val>
                                            <p:strVal val="#ppt_x"/>
                                          </p:val>
                                        </p:tav>
                                      </p:tavLst>
                                    </p:anim>
                                    <p:anim calcmode="lin" valueType="num">
                                      <p:cBhvr additive="base">
                                        <p:cTn id="39" dur="500" fill="hold"/>
                                        <p:tgtEl>
                                          <p:spTgt spid="266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5" grpId="0"/>
      <p:bldP spid="25652" grpId="0"/>
      <p:bldP spid="26628" grpId="0" bldLvl="0" animBg="1"/>
      <p:bldP spid="26629" grpId="0" bldLvl="0" animBg="1"/>
    </p:bldLst>
  </p:timing>
</p:sld>
</file>

<file path=ppt/slides/slide88.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87085" name="AutoShape 9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6" name="AutoShape 9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7" name="AutoShape 9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8" name="AutoShape 94">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5603" name="Text Box 3"/>
          <p:cNvSpPr txBox="1"/>
          <p:nvPr/>
        </p:nvSpPr>
        <p:spPr>
          <a:xfrm>
            <a:off x="476568" y="728980"/>
            <a:ext cx="8131175" cy="798830"/>
          </a:xfrm>
          <a:prstGeom prst="rect">
            <a:avLst/>
          </a:prstGeom>
          <a:noFill/>
          <a:ln w="9525">
            <a:noFill/>
          </a:ln>
        </p:spPr>
        <p:txBody>
          <a:bodyPr>
            <a:spAutoFit/>
          </a:bodyPr>
          <a:lstStyle/>
          <a:p>
            <a:pPr algn="just" eaLnBrk="1" hangingPunct="1"/>
            <a:r>
              <a:rPr lang="en-US" altLang="zh-CN" sz="2200">
                <a:latin typeface="Times New Roman" panose="02020603050405020304" pitchFamily="18" charset="0"/>
              </a:rPr>
              <a:t>　　</a:t>
            </a:r>
            <a:r>
              <a:rPr lang="zh-CN" altLang="en-US" sz="2200" b="1">
                <a:solidFill>
                  <a:srgbClr val="FF0000"/>
                </a:solidFill>
                <a:latin typeface="Times New Roman" panose="02020603050405020304" pitchFamily="18" charset="0"/>
              </a:rPr>
              <a:t>例题</a:t>
            </a:r>
            <a:r>
              <a:rPr lang="en-US" altLang="zh-CN" sz="2200" b="1">
                <a:solidFill>
                  <a:srgbClr val="FF0000"/>
                </a:solidFill>
                <a:latin typeface="Times New Roman" panose="02020603050405020304" pitchFamily="18" charset="0"/>
              </a:rPr>
              <a:t>1</a:t>
            </a:r>
            <a:r>
              <a:rPr lang="zh-CN" altLang="en-US" sz="2200" b="1">
                <a:latin typeface="Times New Roman" panose="02020603050405020304" pitchFamily="18" charset="0"/>
              </a:rPr>
              <a:t>：已知晶体管三个电极的对地电压，试判断它们的极性、材料，并确定三个电极</a:t>
            </a:r>
            <a:r>
              <a:rPr lang="zh-CN" altLang="en-US" b="1" dirty="0">
                <a:latin typeface="Times New Roman" panose="02020603050405020304" pitchFamily="18" charset="0"/>
              </a:rPr>
              <a:t>。</a:t>
            </a:r>
          </a:p>
        </p:txBody>
      </p:sp>
      <p:sp>
        <p:nvSpPr>
          <p:cNvPr id="2" name="椭圆 1"/>
          <p:cNvSpPr/>
          <p:nvPr/>
        </p:nvSpPr>
        <p:spPr>
          <a:xfrm>
            <a:off x="3879215" y="2439035"/>
            <a:ext cx="1052830" cy="994410"/>
          </a:xfrm>
          <a:prstGeom prst="ellipse">
            <a:avLst/>
          </a:prstGeom>
          <a:solidFill>
            <a:schemeClr val="accent1"/>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r>
              <a:rPr kumimoji="1" lang="en-US" altLang="zh-CN" sz="24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    </a:t>
            </a:r>
          </a:p>
        </p:txBody>
      </p:sp>
      <p:sp>
        <p:nvSpPr>
          <p:cNvPr id="4" name="文本框 3"/>
          <p:cNvSpPr txBox="1"/>
          <p:nvPr/>
        </p:nvSpPr>
        <p:spPr>
          <a:xfrm>
            <a:off x="4211955" y="2667635"/>
            <a:ext cx="498475" cy="460375"/>
          </a:xfrm>
          <a:prstGeom prst="rect">
            <a:avLst/>
          </a:prstGeom>
          <a:noFill/>
        </p:spPr>
        <p:txBody>
          <a:bodyPr wrap="square" rtlCol="0">
            <a:spAutoFit/>
          </a:bodyPr>
          <a:lstStyle/>
          <a:p>
            <a:r>
              <a:rPr lang="en-US" altLang="zh-CN" b="1"/>
              <a:t>T</a:t>
            </a:r>
          </a:p>
        </p:txBody>
      </p:sp>
      <p:cxnSp>
        <p:nvCxnSpPr>
          <p:cNvPr id="6" name="直接连接符 5"/>
          <p:cNvCxnSpPr/>
          <p:nvPr/>
        </p:nvCxnSpPr>
        <p:spPr>
          <a:xfrm flipH="1" flipV="1">
            <a:off x="4391660" y="1899285"/>
            <a:ext cx="13970" cy="539750"/>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7" name="直接连接符 6"/>
          <p:cNvCxnSpPr/>
          <p:nvPr/>
        </p:nvCxnSpPr>
        <p:spPr>
          <a:xfrm flipV="1">
            <a:off x="3626485" y="3294380"/>
            <a:ext cx="405130" cy="494665"/>
          </a:xfrm>
          <a:prstGeom prst="line">
            <a:avLst/>
          </a:prstGeom>
          <a:solidFill>
            <a:schemeClr val="accent1"/>
          </a:solidFill>
          <a:ln w="25400" cap="flat" cmpd="sng" algn="ctr">
            <a:solidFill>
              <a:schemeClr val="tx1"/>
            </a:solidFill>
            <a:prstDash val="solid"/>
            <a:round/>
            <a:headEnd type="none" w="med" len="med"/>
            <a:tailEnd type="none" w="med" len="med"/>
          </a:ln>
        </p:spPr>
      </p:cxnSp>
      <p:cxnSp>
        <p:nvCxnSpPr>
          <p:cNvPr id="8" name="直接连接符 7"/>
          <p:cNvCxnSpPr>
            <a:endCxn id="2" idx="5"/>
          </p:cNvCxnSpPr>
          <p:nvPr/>
        </p:nvCxnSpPr>
        <p:spPr>
          <a:xfrm flipH="1" flipV="1">
            <a:off x="4777740" y="3288030"/>
            <a:ext cx="469265" cy="501015"/>
          </a:xfrm>
          <a:prstGeom prst="line">
            <a:avLst/>
          </a:prstGeom>
          <a:solidFill>
            <a:schemeClr val="accent1"/>
          </a:solidFill>
          <a:ln w="25400" cap="flat" cmpd="sng" algn="ctr">
            <a:solidFill>
              <a:schemeClr val="tx1"/>
            </a:solidFill>
            <a:prstDash val="solid"/>
            <a:round/>
            <a:headEnd type="none" w="med" len="med"/>
            <a:tailEnd type="none" w="med" len="med"/>
          </a:ln>
        </p:spPr>
      </p:cxnSp>
      <p:sp>
        <p:nvSpPr>
          <p:cNvPr id="10" name="文本框 9"/>
          <p:cNvSpPr txBox="1"/>
          <p:nvPr/>
        </p:nvSpPr>
        <p:spPr>
          <a:xfrm>
            <a:off x="3761740" y="1809115"/>
            <a:ext cx="498475" cy="460375"/>
          </a:xfrm>
          <a:prstGeom prst="rect">
            <a:avLst/>
          </a:prstGeom>
          <a:noFill/>
        </p:spPr>
        <p:txBody>
          <a:bodyPr wrap="square" rtlCol="0">
            <a:spAutoFit/>
          </a:bodyPr>
          <a:lstStyle/>
          <a:p>
            <a:r>
              <a:rPr lang="zh-CN" altLang="en-US" b="1"/>
              <a:t>①</a:t>
            </a:r>
          </a:p>
        </p:txBody>
      </p:sp>
      <p:sp>
        <p:nvSpPr>
          <p:cNvPr id="11" name="文本框 10"/>
          <p:cNvSpPr txBox="1"/>
          <p:nvPr/>
        </p:nvSpPr>
        <p:spPr>
          <a:xfrm>
            <a:off x="3311525" y="3159125"/>
            <a:ext cx="498475" cy="460375"/>
          </a:xfrm>
          <a:prstGeom prst="rect">
            <a:avLst/>
          </a:prstGeom>
          <a:noFill/>
        </p:spPr>
        <p:txBody>
          <a:bodyPr wrap="square" rtlCol="0">
            <a:spAutoFit/>
          </a:bodyPr>
          <a:lstStyle/>
          <a:p>
            <a:r>
              <a:rPr lang="zh-CN" altLang="en-US" b="1"/>
              <a:t>②</a:t>
            </a:r>
          </a:p>
        </p:txBody>
      </p:sp>
      <p:sp>
        <p:nvSpPr>
          <p:cNvPr id="12" name="文本框 11"/>
          <p:cNvSpPr txBox="1"/>
          <p:nvPr/>
        </p:nvSpPr>
        <p:spPr>
          <a:xfrm>
            <a:off x="5001260" y="3159125"/>
            <a:ext cx="498475" cy="460375"/>
          </a:xfrm>
          <a:prstGeom prst="rect">
            <a:avLst/>
          </a:prstGeom>
          <a:noFill/>
        </p:spPr>
        <p:txBody>
          <a:bodyPr wrap="square" rtlCol="0">
            <a:spAutoFit/>
          </a:bodyPr>
          <a:lstStyle/>
          <a:p>
            <a:r>
              <a:rPr lang="zh-CN" altLang="en-US" b="1"/>
              <a:t>③</a:t>
            </a:r>
          </a:p>
        </p:txBody>
      </p:sp>
      <p:sp>
        <p:nvSpPr>
          <p:cNvPr id="13" name="文本框 12"/>
          <p:cNvSpPr txBox="1"/>
          <p:nvPr/>
        </p:nvSpPr>
        <p:spPr>
          <a:xfrm>
            <a:off x="4537075" y="1867535"/>
            <a:ext cx="775970" cy="460375"/>
          </a:xfrm>
          <a:prstGeom prst="rect">
            <a:avLst/>
          </a:prstGeom>
          <a:noFill/>
        </p:spPr>
        <p:txBody>
          <a:bodyPr wrap="square" rtlCol="0">
            <a:spAutoFit/>
          </a:bodyPr>
          <a:lstStyle/>
          <a:p>
            <a:r>
              <a:rPr lang="en-US" altLang="zh-CN" b="1"/>
              <a:t>6V</a:t>
            </a:r>
          </a:p>
        </p:txBody>
      </p:sp>
      <p:sp>
        <p:nvSpPr>
          <p:cNvPr id="14" name="文本框 13"/>
          <p:cNvSpPr txBox="1"/>
          <p:nvPr/>
        </p:nvSpPr>
        <p:spPr>
          <a:xfrm>
            <a:off x="3356610" y="3789045"/>
            <a:ext cx="630555" cy="460375"/>
          </a:xfrm>
          <a:prstGeom prst="rect">
            <a:avLst/>
          </a:prstGeom>
          <a:noFill/>
        </p:spPr>
        <p:txBody>
          <a:bodyPr wrap="square" rtlCol="0">
            <a:spAutoFit/>
          </a:bodyPr>
          <a:lstStyle/>
          <a:p>
            <a:r>
              <a:rPr lang="en-US" altLang="zh-CN" b="1"/>
              <a:t>2V</a:t>
            </a:r>
          </a:p>
        </p:txBody>
      </p:sp>
      <p:sp>
        <p:nvSpPr>
          <p:cNvPr id="15" name="文本框 14"/>
          <p:cNvSpPr txBox="1"/>
          <p:nvPr/>
        </p:nvSpPr>
        <p:spPr>
          <a:xfrm>
            <a:off x="4932045" y="3789045"/>
            <a:ext cx="863600" cy="460375"/>
          </a:xfrm>
          <a:prstGeom prst="rect">
            <a:avLst/>
          </a:prstGeom>
          <a:noFill/>
        </p:spPr>
        <p:txBody>
          <a:bodyPr wrap="square" rtlCol="0">
            <a:spAutoFit/>
          </a:bodyPr>
          <a:lstStyle/>
          <a:p>
            <a:r>
              <a:rPr lang="en-US" altLang="zh-CN" b="1"/>
              <a:t>2.7V</a:t>
            </a:r>
          </a:p>
        </p:txBody>
      </p:sp>
      <p:sp>
        <p:nvSpPr>
          <p:cNvPr id="16" name="Text Box 3"/>
          <p:cNvSpPr txBox="1"/>
          <p:nvPr/>
        </p:nvSpPr>
        <p:spPr>
          <a:xfrm>
            <a:off x="611188" y="4419600"/>
            <a:ext cx="8131175" cy="1783715"/>
          </a:xfrm>
          <a:prstGeom prst="rect">
            <a:avLst/>
          </a:prstGeom>
          <a:noFill/>
          <a:ln w="9525">
            <a:noFill/>
          </a:ln>
        </p:spPr>
        <p:txBody>
          <a:bodyPr>
            <a:spAutoFit/>
          </a:bodyPr>
          <a:lstStyle/>
          <a:p>
            <a:pPr algn="just" eaLnBrk="1" hangingPunct="1"/>
            <a:r>
              <a:rPr lang="en-US" altLang="zh-CN" sz="2200">
                <a:latin typeface="Times New Roman" panose="02020603050405020304" pitchFamily="18" charset="0"/>
              </a:rPr>
              <a:t>　　</a:t>
            </a:r>
            <a:r>
              <a:rPr lang="zh-CN" altLang="en-US" sz="2200" b="1">
                <a:latin typeface="Times New Roman" panose="02020603050405020304" pitchFamily="18" charset="0"/>
              </a:rPr>
              <a:t>硅管：</a:t>
            </a:r>
            <a:r>
              <a:rPr lang="en-US" altLang="zh-CN" sz="2200" i="1">
                <a:solidFill>
                  <a:srgbClr val="336600"/>
                </a:solidFill>
                <a:sym typeface="+mn-ea"/>
              </a:rPr>
              <a:t>U</a:t>
            </a:r>
            <a:r>
              <a:rPr lang="en-US" altLang="zh-CN" sz="2200" baseline="-25000">
                <a:solidFill>
                  <a:srgbClr val="336600"/>
                </a:solidFill>
                <a:sym typeface="+mn-ea"/>
              </a:rPr>
              <a:t>BE</a:t>
            </a:r>
            <a:r>
              <a:rPr lang="en-US" altLang="zh-CN" sz="2200" b="1">
                <a:sym typeface="+mn-ea"/>
              </a:rPr>
              <a:t>≈0.7V   NPN</a:t>
            </a:r>
            <a:r>
              <a:rPr lang="zh-CN" altLang="en-US" sz="2200" b="1">
                <a:sym typeface="+mn-ea"/>
              </a:rPr>
              <a:t>：</a:t>
            </a:r>
            <a:r>
              <a:rPr lang="en-US" altLang="zh-CN" sz="2200" i="1">
                <a:solidFill>
                  <a:srgbClr val="0000FF"/>
                </a:solidFill>
                <a:sym typeface="+mn-ea"/>
              </a:rPr>
              <a:t>V</a:t>
            </a:r>
            <a:r>
              <a:rPr lang="en-US" altLang="zh-CN" sz="2200" baseline="-25000">
                <a:solidFill>
                  <a:srgbClr val="0000FF"/>
                </a:solidFill>
                <a:sym typeface="+mn-ea"/>
              </a:rPr>
              <a:t>C</a:t>
            </a:r>
            <a:r>
              <a:rPr lang="en-US" altLang="zh-CN" sz="2200">
                <a:solidFill>
                  <a:srgbClr val="0000FF"/>
                </a:solidFill>
                <a:sym typeface="+mn-ea"/>
              </a:rPr>
              <a:t> &gt; </a:t>
            </a:r>
            <a:r>
              <a:rPr lang="en-US" altLang="zh-CN" sz="2200" i="1">
                <a:solidFill>
                  <a:srgbClr val="0000FF"/>
                </a:solidFill>
                <a:sym typeface="+mn-ea"/>
              </a:rPr>
              <a:t>V</a:t>
            </a:r>
            <a:r>
              <a:rPr lang="en-US" altLang="zh-CN" sz="2200" baseline="-25000">
                <a:solidFill>
                  <a:srgbClr val="0000FF"/>
                </a:solidFill>
                <a:sym typeface="+mn-ea"/>
              </a:rPr>
              <a:t>B </a:t>
            </a:r>
            <a:r>
              <a:rPr lang="en-US" altLang="zh-CN" sz="2200">
                <a:solidFill>
                  <a:srgbClr val="0000FF"/>
                </a:solidFill>
                <a:sym typeface="+mn-ea"/>
              </a:rPr>
              <a:t>&gt; </a:t>
            </a:r>
            <a:r>
              <a:rPr lang="en-US" altLang="zh-CN" sz="2200" i="1">
                <a:solidFill>
                  <a:srgbClr val="0000FF"/>
                </a:solidFill>
                <a:sym typeface="+mn-ea"/>
              </a:rPr>
              <a:t>V</a:t>
            </a:r>
            <a:r>
              <a:rPr lang="en-US" altLang="zh-CN" sz="2200" baseline="-25000">
                <a:solidFill>
                  <a:srgbClr val="0000FF"/>
                </a:solidFill>
                <a:sym typeface="+mn-ea"/>
              </a:rPr>
              <a:t>E</a:t>
            </a:r>
            <a:endParaRPr lang="en-US" altLang="zh-CN" sz="2200">
              <a:solidFill>
                <a:srgbClr val="0000FF"/>
              </a:solidFill>
              <a:latin typeface="Times New Roman" panose="02020603050405020304" pitchFamily="18" charset="0"/>
            </a:endParaRPr>
          </a:p>
          <a:p>
            <a:pPr algn="just" eaLnBrk="1" hangingPunct="1"/>
            <a:endParaRPr lang="zh-CN" altLang="en-US" sz="2200" b="1">
              <a:latin typeface="Times New Roman" panose="02020603050405020304" pitchFamily="18" charset="0"/>
            </a:endParaRPr>
          </a:p>
          <a:p>
            <a:pPr algn="just" eaLnBrk="1" hangingPunct="1"/>
            <a:r>
              <a:rPr lang="en-US" altLang="zh-CN" sz="2200" b="1" dirty="0">
                <a:latin typeface="Times New Roman" panose="02020603050405020304" pitchFamily="18" charset="0"/>
              </a:rPr>
              <a:t>        </a:t>
            </a:r>
            <a:r>
              <a:rPr lang="zh-CN" altLang="en-US" sz="2200" b="1" dirty="0">
                <a:latin typeface="Times New Roman" panose="02020603050405020304" pitchFamily="18" charset="0"/>
              </a:rPr>
              <a:t>锗管：</a:t>
            </a:r>
            <a:r>
              <a:rPr lang="en-US" altLang="zh-CN" sz="2200" i="1">
                <a:solidFill>
                  <a:srgbClr val="336600"/>
                </a:solidFill>
                <a:sym typeface="+mn-ea"/>
              </a:rPr>
              <a:t>U</a:t>
            </a:r>
            <a:r>
              <a:rPr lang="en-US" altLang="zh-CN" sz="2200" baseline="-25000">
                <a:solidFill>
                  <a:srgbClr val="336600"/>
                </a:solidFill>
                <a:sym typeface="+mn-ea"/>
              </a:rPr>
              <a:t>BE</a:t>
            </a:r>
            <a:r>
              <a:rPr lang="en-US" altLang="zh-CN" sz="2200" b="1">
                <a:sym typeface="+mn-ea"/>
              </a:rPr>
              <a:t>≈0.3V   PNP</a:t>
            </a:r>
            <a:r>
              <a:rPr lang="zh-CN" altLang="en-US" sz="2200" b="1">
                <a:sym typeface="+mn-ea"/>
              </a:rPr>
              <a:t>：</a:t>
            </a:r>
            <a:r>
              <a:rPr lang="en-US" altLang="zh-CN" sz="2200" i="1">
                <a:solidFill>
                  <a:srgbClr val="FF0000"/>
                </a:solidFill>
                <a:sym typeface="+mn-ea"/>
              </a:rPr>
              <a:t>V</a:t>
            </a:r>
            <a:r>
              <a:rPr lang="en-US" altLang="zh-CN" sz="2200" baseline="-25000">
                <a:solidFill>
                  <a:srgbClr val="FF0000"/>
                </a:solidFill>
                <a:sym typeface="+mn-ea"/>
              </a:rPr>
              <a:t>C</a:t>
            </a:r>
            <a:r>
              <a:rPr lang="en-US" altLang="zh-CN" sz="2200">
                <a:solidFill>
                  <a:srgbClr val="FF0000"/>
                </a:solidFill>
                <a:sym typeface="+mn-ea"/>
              </a:rPr>
              <a:t> &lt; </a:t>
            </a:r>
            <a:r>
              <a:rPr lang="en-US" altLang="zh-CN" sz="2200" i="1">
                <a:solidFill>
                  <a:srgbClr val="FF0000"/>
                </a:solidFill>
                <a:sym typeface="+mn-ea"/>
              </a:rPr>
              <a:t>V</a:t>
            </a:r>
            <a:r>
              <a:rPr lang="en-US" altLang="zh-CN" sz="2200" baseline="-25000">
                <a:solidFill>
                  <a:srgbClr val="FF0000"/>
                </a:solidFill>
                <a:sym typeface="+mn-ea"/>
              </a:rPr>
              <a:t>B</a:t>
            </a:r>
            <a:r>
              <a:rPr lang="en-US" altLang="zh-CN" sz="2200">
                <a:solidFill>
                  <a:srgbClr val="FF0000"/>
                </a:solidFill>
                <a:sym typeface="+mn-ea"/>
              </a:rPr>
              <a:t> &lt; </a:t>
            </a:r>
            <a:r>
              <a:rPr lang="en-US" altLang="zh-CN" sz="2200" i="1">
                <a:solidFill>
                  <a:srgbClr val="FF0000"/>
                </a:solidFill>
                <a:sym typeface="+mn-ea"/>
              </a:rPr>
              <a:t>V</a:t>
            </a:r>
            <a:r>
              <a:rPr lang="en-US" altLang="zh-CN" sz="2200" baseline="-25000">
                <a:solidFill>
                  <a:srgbClr val="FF0000"/>
                </a:solidFill>
                <a:sym typeface="+mn-ea"/>
              </a:rPr>
              <a:t>E</a:t>
            </a:r>
            <a:endParaRPr lang="en-US" altLang="zh-CN" sz="2200" b="0">
              <a:latin typeface="Times New Roman" panose="02020603050405020304" pitchFamily="18" charset="0"/>
            </a:endParaRPr>
          </a:p>
          <a:p>
            <a:pPr algn="just" eaLnBrk="1" hangingPunct="1"/>
            <a:r>
              <a:rPr lang="en-US" altLang="zh-CN" sz="2200" b="1" dirty="0">
                <a:latin typeface="Times New Roman" panose="02020603050405020304" pitchFamily="18" charset="0"/>
                <a:sym typeface="+mn-ea"/>
              </a:rPr>
              <a:t>        </a:t>
            </a:r>
          </a:p>
          <a:p>
            <a:pPr algn="just" eaLnBrk="1" hangingPunct="1"/>
            <a:r>
              <a:rPr lang="en-US" altLang="zh-CN" sz="2200" b="1" dirty="0">
                <a:latin typeface="Times New Roman" panose="02020603050405020304" pitchFamily="18" charset="0"/>
                <a:sym typeface="+mn-ea"/>
              </a:rPr>
              <a:t>       </a:t>
            </a:r>
            <a:r>
              <a:rPr lang="zh-CN" altLang="en-US" sz="2200" b="1" dirty="0">
                <a:latin typeface="Times New Roman" panose="02020603050405020304" pitchFamily="18" charset="0"/>
                <a:sym typeface="+mn-ea"/>
              </a:rPr>
              <a:t>①集电极</a:t>
            </a:r>
            <a:r>
              <a:rPr lang="en-US" altLang="zh-CN" sz="2200" b="1" dirty="0">
                <a:latin typeface="Times New Roman" panose="02020603050405020304" pitchFamily="18" charset="0"/>
                <a:sym typeface="+mn-ea"/>
              </a:rPr>
              <a:t>    </a:t>
            </a:r>
            <a:r>
              <a:rPr lang="zh-CN" altLang="en-US" sz="2200" b="1" dirty="0">
                <a:latin typeface="Times New Roman" panose="02020603050405020304" pitchFamily="18" charset="0"/>
                <a:sym typeface="+mn-ea"/>
              </a:rPr>
              <a:t>②发射极</a:t>
            </a:r>
            <a:r>
              <a:rPr lang="en-US" altLang="zh-CN" sz="2200" b="1" dirty="0">
                <a:latin typeface="Times New Roman" panose="02020603050405020304" pitchFamily="18" charset="0"/>
                <a:sym typeface="+mn-ea"/>
              </a:rPr>
              <a:t>    </a:t>
            </a:r>
            <a:r>
              <a:rPr lang="zh-CN" altLang="en-US" sz="2200" b="1" dirty="0">
                <a:latin typeface="Times New Roman" panose="02020603050405020304" pitchFamily="18" charset="0"/>
                <a:sym typeface="+mn-ea"/>
              </a:rPr>
              <a:t>③基极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dissolv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6">
                                            <p:txEl>
                                              <p:pRg st="2" end="2"/>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16" grpId="0"/>
    </p:bldLst>
  </p:timing>
</p:sld>
</file>

<file path=ppt/slides/slide89.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7890" name="Rectangle 2"/>
          <p:cNvSpPr>
            <a:spLocks noGrp="1" noChangeArrowheads="1"/>
          </p:cNvSpPr>
          <p:nvPr>
            <p:ph type="ctrTitle"/>
          </p:nvPr>
        </p:nvSpPr>
        <p:spPr>
          <a:xfrm>
            <a:off x="514350" y="457200"/>
            <a:ext cx="4191000" cy="4572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9.5.3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特性曲线</a:t>
            </a:r>
          </a:p>
        </p:txBody>
      </p:sp>
      <p:sp>
        <p:nvSpPr>
          <p:cNvPr id="37891" name="Text Box 3"/>
          <p:cNvSpPr txBox="1"/>
          <p:nvPr/>
        </p:nvSpPr>
        <p:spPr>
          <a:xfrm>
            <a:off x="381000" y="1317625"/>
            <a:ext cx="8382000" cy="1630363"/>
          </a:xfrm>
          <a:prstGeom prst="rect">
            <a:avLst/>
          </a:prstGeom>
          <a:noFill/>
          <a:ln w="25400">
            <a:noFill/>
          </a:ln>
        </p:spPr>
        <p:txBody>
          <a:bodyPr lIns="90000" tIns="46800" rIns="90000" bIns="46800" anchor="ctr" anchorCtr="0">
            <a:spAutoFit/>
          </a:bodyPr>
          <a:lstStyle/>
          <a:p>
            <a:pPr>
              <a:lnSpc>
                <a:spcPct val="120000"/>
              </a:lnSpc>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即管子各电极电压与电流的关系曲线，是管子内部载流子运动的外部表现，反映了晶体管的性能，是分析放大电路的依据。</a:t>
            </a:r>
          </a:p>
        </p:txBody>
      </p:sp>
      <p:sp>
        <p:nvSpPr>
          <p:cNvPr id="37892" name="Text Box 4"/>
          <p:cNvSpPr txBox="1">
            <a:spLocks noChangeArrowheads="1"/>
          </p:cNvSpPr>
          <p:nvPr/>
        </p:nvSpPr>
        <p:spPr bwMode="auto">
          <a:xfrm>
            <a:off x="381000" y="3058795"/>
            <a:ext cx="8458200" cy="2245360"/>
          </a:xfrm>
          <a:prstGeom prst="rect">
            <a:avLst/>
          </a:prstGeom>
          <a:noFill/>
          <a:ln w="25400">
            <a:noFill/>
            <a:miter lim="800000"/>
            <a:headEnd type="none" w="sm" len="sm"/>
            <a:tailEnd type="none" w="med" len="lg"/>
          </a:ln>
          <a:effectLst/>
        </p:spPr>
        <p:txBody>
          <a:bodyPr lIns="90000" tIns="46800" rIns="90000" bIns="46800" anchor="ctr">
            <a:spAutoFit/>
          </a:bodyPr>
          <a:lstStyle/>
          <a:p>
            <a:pPr marR="0" defTabSz="914400">
              <a:lnSpc>
                <a:spcPct val="120000"/>
              </a:lnSpc>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为什么要研究特性曲线：</a:t>
            </a:r>
          </a:p>
          <a:p>
            <a:pPr marR="0" defTabSz="914400">
              <a:lnSpc>
                <a:spcPct val="120000"/>
              </a:lnSpc>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）直观地分析管子的工作状态。</a:t>
            </a:r>
          </a:p>
          <a:p>
            <a:pPr marR="0" defTabSz="914400">
              <a:lnSpc>
                <a:spcPct val="120000"/>
              </a:lnSpc>
              <a:spcBef>
                <a:spcPct val="1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2</a:t>
            </a: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）合理地选择偏置电路的参数，设计性能良好的</a:t>
            </a:r>
          </a:p>
          <a:p>
            <a:pPr marR="0" defTabSz="914400">
              <a:lnSpc>
                <a:spcPct val="120000"/>
              </a:lnSpc>
              <a:spcBef>
                <a:spcPct val="10000"/>
              </a:spcBef>
              <a:buClrTx/>
              <a:buSzTx/>
              <a:buFontTx/>
              <a:defRPr/>
            </a:pPr>
            <a:r>
              <a:rPr kumimoji="1" lang="zh-CN" altLang="en-US" sz="2800" b="1" kern="1200" cap="none" spc="0" normalizeH="0" baseline="0" noProof="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电路。</a:t>
            </a:r>
          </a:p>
        </p:txBody>
      </p:sp>
      <p:sp>
        <p:nvSpPr>
          <p:cNvPr id="37893" name="Text Box 5"/>
          <p:cNvSpPr txBox="1"/>
          <p:nvPr/>
        </p:nvSpPr>
        <p:spPr>
          <a:xfrm>
            <a:off x="304800" y="5343049"/>
            <a:ext cx="8229600" cy="608965"/>
          </a:xfrm>
          <a:prstGeom prst="rect">
            <a:avLst/>
          </a:prstGeom>
          <a:noFill/>
          <a:ln w="25400">
            <a:noFill/>
          </a:ln>
        </p:spPr>
        <p:txBody>
          <a:bodyPr lIns="90000" tIns="46800" rIns="90000" bIns="46800" anchor="ctr" anchorCtr="0">
            <a:spAutoFit/>
          </a:bodyPr>
          <a:lstStyle/>
          <a:p>
            <a:pPr>
              <a:lnSpc>
                <a:spcPct val="120000"/>
              </a:lnSpc>
            </a:pPr>
            <a:r>
              <a:rPr lang="en-US" altLang="zh-CN" sz="2800" b="1" dirty="0">
                <a:latin typeface="宋体" panose="02010600030101010101" pitchFamily="2" charset="-122"/>
                <a:ea typeface="宋体" panose="02010600030101010101" pitchFamily="2" charset="-122"/>
              </a:rPr>
              <a:t>  </a:t>
            </a:r>
            <a:r>
              <a:rPr lang="zh-CN" altLang="en-US" sz="2800" b="1" dirty="0">
                <a:latin typeface="宋体" panose="02010600030101010101" pitchFamily="2" charset="-122"/>
                <a:ea typeface="宋体" panose="02010600030101010101" pitchFamily="2" charset="-122"/>
              </a:rPr>
              <a:t>重点讨论应用最广泛的</a:t>
            </a:r>
            <a:r>
              <a:rPr lang="zh-CN" altLang="en-US" sz="2800" b="1" dirty="0">
                <a:solidFill>
                  <a:srgbClr val="FF0000"/>
                </a:solidFill>
                <a:latin typeface="宋体" panose="02010600030101010101" pitchFamily="2" charset="-122"/>
                <a:ea typeface="宋体" panose="02010600030101010101" pitchFamily="2" charset="-122"/>
              </a:rPr>
              <a:t>共发射极接法</a:t>
            </a:r>
            <a:r>
              <a:rPr lang="zh-CN" altLang="en-US" sz="2800" b="1" dirty="0">
                <a:latin typeface="宋体" panose="02010600030101010101" pitchFamily="2" charset="-122"/>
                <a:ea typeface="宋体" panose="02010600030101010101" pitchFamily="2" charset="-122"/>
              </a:rPr>
              <a:t>的特性曲线。</a:t>
            </a:r>
          </a:p>
        </p:txBody>
      </p:sp>
      <p:grpSp>
        <p:nvGrpSpPr>
          <p:cNvPr id="87046" name="Group 6"/>
          <p:cNvGrpSpPr/>
          <p:nvPr/>
        </p:nvGrpSpPr>
        <p:grpSpPr>
          <a:xfrm>
            <a:off x="381000" y="1052513"/>
            <a:ext cx="5486400" cy="80962"/>
            <a:chOff x="1878" y="3843"/>
            <a:chExt cx="3456" cy="108"/>
          </a:xfrm>
        </p:grpSpPr>
        <p:pic>
          <p:nvPicPr>
            <p:cNvPr id="87047" name="Picture 7" descr="Green and Black Diamond"/>
            <p:cNvPicPr>
              <a:picLocks noChangeAspect="1"/>
            </p:cNvPicPr>
            <p:nvPr/>
          </p:nvPicPr>
          <p:blipFill>
            <a:blip r:embed="rId3"/>
            <a:stretch>
              <a:fillRect/>
            </a:stretch>
          </p:blipFill>
          <p:spPr>
            <a:xfrm>
              <a:off x="1878" y="3843"/>
              <a:ext cx="102" cy="102"/>
            </a:xfrm>
            <a:prstGeom prst="rect">
              <a:avLst/>
            </a:prstGeom>
            <a:noFill/>
            <a:ln w="9525">
              <a:noFill/>
            </a:ln>
          </p:spPr>
        </p:pic>
        <p:pic>
          <p:nvPicPr>
            <p:cNvPr id="87048" name="Picture 8" descr="Green and Black Diamond"/>
            <p:cNvPicPr>
              <a:picLocks noChangeAspect="1"/>
            </p:cNvPicPr>
            <p:nvPr/>
          </p:nvPicPr>
          <p:blipFill>
            <a:blip r:embed="rId3"/>
            <a:stretch>
              <a:fillRect/>
            </a:stretch>
          </p:blipFill>
          <p:spPr>
            <a:xfrm>
              <a:off x="1968" y="3843"/>
              <a:ext cx="102" cy="102"/>
            </a:xfrm>
            <a:prstGeom prst="rect">
              <a:avLst/>
            </a:prstGeom>
            <a:noFill/>
            <a:ln w="9525">
              <a:noFill/>
            </a:ln>
          </p:spPr>
        </p:pic>
        <p:pic>
          <p:nvPicPr>
            <p:cNvPr id="87049" name="Picture 9" descr="Green and Black Diamond"/>
            <p:cNvPicPr>
              <a:picLocks noChangeAspect="1"/>
            </p:cNvPicPr>
            <p:nvPr/>
          </p:nvPicPr>
          <p:blipFill>
            <a:blip r:embed="rId3"/>
            <a:stretch>
              <a:fillRect/>
            </a:stretch>
          </p:blipFill>
          <p:spPr>
            <a:xfrm>
              <a:off x="2070" y="3843"/>
              <a:ext cx="102" cy="102"/>
            </a:xfrm>
            <a:prstGeom prst="rect">
              <a:avLst/>
            </a:prstGeom>
            <a:noFill/>
            <a:ln w="9525">
              <a:noFill/>
            </a:ln>
          </p:spPr>
        </p:pic>
        <p:pic>
          <p:nvPicPr>
            <p:cNvPr id="87050" name="Picture 10" descr="Green and Black Diamond"/>
            <p:cNvPicPr>
              <a:picLocks noChangeAspect="1"/>
            </p:cNvPicPr>
            <p:nvPr/>
          </p:nvPicPr>
          <p:blipFill>
            <a:blip r:embed="rId3"/>
            <a:stretch>
              <a:fillRect/>
            </a:stretch>
          </p:blipFill>
          <p:spPr>
            <a:xfrm>
              <a:off x="2166" y="3843"/>
              <a:ext cx="102" cy="102"/>
            </a:xfrm>
            <a:prstGeom prst="rect">
              <a:avLst/>
            </a:prstGeom>
            <a:noFill/>
            <a:ln w="9525">
              <a:noFill/>
            </a:ln>
          </p:spPr>
        </p:pic>
        <p:pic>
          <p:nvPicPr>
            <p:cNvPr id="87051" name="Picture 11" descr="Green and Black Diamond"/>
            <p:cNvPicPr>
              <a:picLocks noChangeAspect="1"/>
            </p:cNvPicPr>
            <p:nvPr/>
          </p:nvPicPr>
          <p:blipFill>
            <a:blip r:embed="rId3"/>
            <a:stretch>
              <a:fillRect/>
            </a:stretch>
          </p:blipFill>
          <p:spPr>
            <a:xfrm>
              <a:off x="2256" y="3843"/>
              <a:ext cx="102" cy="102"/>
            </a:xfrm>
            <a:prstGeom prst="rect">
              <a:avLst/>
            </a:prstGeom>
            <a:noFill/>
            <a:ln w="9525">
              <a:noFill/>
            </a:ln>
          </p:spPr>
        </p:pic>
        <p:pic>
          <p:nvPicPr>
            <p:cNvPr id="87052" name="Picture 12" descr="Green and Black Diamond"/>
            <p:cNvPicPr>
              <a:picLocks noChangeAspect="1"/>
            </p:cNvPicPr>
            <p:nvPr/>
          </p:nvPicPr>
          <p:blipFill>
            <a:blip r:embed="rId3"/>
            <a:stretch>
              <a:fillRect/>
            </a:stretch>
          </p:blipFill>
          <p:spPr>
            <a:xfrm>
              <a:off x="2358" y="3843"/>
              <a:ext cx="102" cy="102"/>
            </a:xfrm>
            <a:prstGeom prst="rect">
              <a:avLst/>
            </a:prstGeom>
            <a:noFill/>
            <a:ln w="9525">
              <a:noFill/>
            </a:ln>
          </p:spPr>
        </p:pic>
        <p:pic>
          <p:nvPicPr>
            <p:cNvPr id="87053" name="Picture 13" descr="Green and Black Diamond"/>
            <p:cNvPicPr>
              <a:picLocks noChangeAspect="1"/>
            </p:cNvPicPr>
            <p:nvPr/>
          </p:nvPicPr>
          <p:blipFill>
            <a:blip r:embed="rId3"/>
            <a:stretch>
              <a:fillRect/>
            </a:stretch>
          </p:blipFill>
          <p:spPr>
            <a:xfrm>
              <a:off x="2544" y="3843"/>
              <a:ext cx="102" cy="102"/>
            </a:xfrm>
            <a:prstGeom prst="rect">
              <a:avLst/>
            </a:prstGeom>
            <a:noFill/>
            <a:ln w="9525">
              <a:noFill/>
            </a:ln>
          </p:spPr>
        </p:pic>
        <p:pic>
          <p:nvPicPr>
            <p:cNvPr id="87054" name="Picture 14" descr="Green and Black Diamond"/>
            <p:cNvPicPr>
              <a:picLocks noChangeAspect="1"/>
            </p:cNvPicPr>
            <p:nvPr/>
          </p:nvPicPr>
          <p:blipFill>
            <a:blip r:embed="rId3"/>
            <a:stretch>
              <a:fillRect/>
            </a:stretch>
          </p:blipFill>
          <p:spPr>
            <a:xfrm>
              <a:off x="2646" y="3843"/>
              <a:ext cx="102" cy="102"/>
            </a:xfrm>
            <a:prstGeom prst="rect">
              <a:avLst/>
            </a:prstGeom>
            <a:noFill/>
            <a:ln w="9525">
              <a:noFill/>
            </a:ln>
          </p:spPr>
        </p:pic>
        <p:pic>
          <p:nvPicPr>
            <p:cNvPr id="87055" name="Picture 15" descr="Green and Black Diamond"/>
            <p:cNvPicPr>
              <a:picLocks noChangeAspect="1"/>
            </p:cNvPicPr>
            <p:nvPr/>
          </p:nvPicPr>
          <p:blipFill>
            <a:blip r:embed="rId3"/>
            <a:stretch>
              <a:fillRect/>
            </a:stretch>
          </p:blipFill>
          <p:spPr>
            <a:xfrm>
              <a:off x="2742" y="3843"/>
              <a:ext cx="102" cy="102"/>
            </a:xfrm>
            <a:prstGeom prst="rect">
              <a:avLst/>
            </a:prstGeom>
            <a:noFill/>
            <a:ln w="9525">
              <a:noFill/>
            </a:ln>
          </p:spPr>
        </p:pic>
        <p:pic>
          <p:nvPicPr>
            <p:cNvPr id="87056" name="Picture 16" descr="Green and Black Diamond"/>
            <p:cNvPicPr>
              <a:picLocks noChangeAspect="1"/>
            </p:cNvPicPr>
            <p:nvPr/>
          </p:nvPicPr>
          <p:blipFill>
            <a:blip r:embed="rId3"/>
            <a:stretch>
              <a:fillRect/>
            </a:stretch>
          </p:blipFill>
          <p:spPr>
            <a:xfrm>
              <a:off x="2832" y="3843"/>
              <a:ext cx="102" cy="102"/>
            </a:xfrm>
            <a:prstGeom prst="rect">
              <a:avLst/>
            </a:prstGeom>
            <a:noFill/>
            <a:ln w="9525">
              <a:noFill/>
            </a:ln>
          </p:spPr>
        </p:pic>
        <p:pic>
          <p:nvPicPr>
            <p:cNvPr id="87057" name="Picture 17" descr="Green and Black Diamond"/>
            <p:cNvPicPr>
              <a:picLocks noChangeAspect="1"/>
            </p:cNvPicPr>
            <p:nvPr/>
          </p:nvPicPr>
          <p:blipFill>
            <a:blip r:embed="rId3"/>
            <a:stretch>
              <a:fillRect/>
            </a:stretch>
          </p:blipFill>
          <p:spPr>
            <a:xfrm>
              <a:off x="2934" y="3843"/>
              <a:ext cx="102" cy="102"/>
            </a:xfrm>
            <a:prstGeom prst="rect">
              <a:avLst/>
            </a:prstGeom>
            <a:noFill/>
            <a:ln w="9525">
              <a:noFill/>
            </a:ln>
          </p:spPr>
        </p:pic>
        <p:pic>
          <p:nvPicPr>
            <p:cNvPr id="87058" name="Picture 18" descr="Green and Black Diamond"/>
            <p:cNvPicPr>
              <a:picLocks noChangeAspect="1"/>
            </p:cNvPicPr>
            <p:nvPr/>
          </p:nvPicPr>
          <p:blipFill>
            <a:blip r:embed="rId3"/>
            <a:stretch>
              <a:fillRect/>
            </a:stretch>
          </p:blipFill>
          <p:spPr>
            <a:xfrm>
              <a:off x="3120" y="3843"/>
              <a:ext cx="102" cy="102"/>
            </a:xfrm>
            <a:prstGeom prst="rect">
              <a:avLst/>
            </a:prstGeom>
            <a:noFill/>
            <a:ln w="9525">
              <a:noFill/>
            </a:ln>
          </p:spPr>
        </p:pic>
        <p:pic>
          <p:nvPicPr>
            <p:cNvPr id="87059" name="Picture 19" descr="Green and Black Diamond"/>
            <p:cNvPicPr>
              <a:picLocks noChangeAspect="1"/>
            </p:cNvPicPr>
            <p:nvPr/>
          </p:nvPicPr>
          <p:blipFill>
            <a:blip r:embed="rId3"/>
            <a:stretch>
              <a:fillRect/>
            </a:stretch>
          </p:blipFill>
          <p:spPr>
            <a:xfrm>
              <a:off x="3222" y="3843"/>
              <a:ext cx="102" cy="102"/>
            </a:xfrm>
            <a:prstGeom prst="rect">
              <a:avLst/>
            </a:prstGeom>
            <a:noFill/>
            <a:ln w="9525">
              <a:noFill/>
            </a:ln>
          </p:spPr>
        </p:pic>
        <p:pic>
          <p:nvPicPr>
            <p:cNvPr id="87060" name="Picture 20" descr="Green and Black Diamond"/>
            <p:cNvPicPr>
              <a:picLocks noChangeAspect="1"/>
            </p:cNvPicPr>
            <p:nvPr/>
          </p:nvPicPr>
          <p:blipFill>
            <a:blip r:embed="rId3"/>
            <a:stretch>
              <a:fillRect/>
            </a:stretch>
          </p:blipFill>
          <p:spPr>
            <a:xfrm>
              <a:off x="3318" y="3843"/>
              <a:ext cx="102" cy="102"/>
            </a:xfrm>
            <a:prstGeom prst="rect">
              <a:avLst/>
            </a:prstGeom>
            <a:noFill/>
            <a:ln w="9525">
              <a:noFill/>
            </a:ln>
          </p:spPr>
        </p:pic>
        <p:pic>
          <p:nvPicPr>
            <p:cNvPr id="87061" name="Picture 21" descr="Green and Black Diamond"/>
            <p:cNvPicPr>
              <a:picLocks noChangeAspect="1"/>
            </p:cNvPicPr>
            <p:nvPr/>
          </p:nvPicPr>
          <p:blipFill>
            <a:blip r:embed="rId3"/>
            <a:stretch>
              <a:fillRect/>
            </a:stretch>
          </p:blipFill>
          <p:spPr>
            <a:xfrm>
              <a:off x="3408" y="3843"/>
              <a:ext cx="102" cy="102"/>
            </a:xfrm>
            <a:prstGeom prst="rect">
              <a:avLst/>
            </a:prstGeom>
            <a:noFill/>
            <a:ln w="9525">
              <a:noFill/>
            </a:ln>
          </p:spPr>
        </p:pic>
        <p:pic>
          <p:nvPicPr>
            <p:cNvPr id="87062" name="Picture 22" descr="Green and Black Diamond"/>
            <p:cNvPicPr>
              <a:picLocks noChangeAspect="1"/>
            </p:cNvPicPr>
            <p:nvPr/>
          </p:nvPicPr>
          <p:blipFill>
            <a:blip r:embed="rId3"/>
            <a:stretch>
              <a:fillRect/>
            </a:stretch>
          </p:blipFill>
          <p:spPr>
            <a:xfrm>
              <a:off x="2454" y="3843"/>
              <a:ext cx="102" cy="102"/>
            </a:xfrm>
            <a:prstGeom prst="rect">
              <a:avLst/>
            </a:prstGeom>
            <a:noFill/>
            <a:ln w="9525">
              <a:noFill/>
            </a:ln>
          </p:spPr>
        </p:pic>
        <p:pic>
          <p:nvPicPr>
            <p:cNvPr id="87063" name="Picture 23" descr="Green and Black Diamond"/>
            <p:cNvPicPr>
              <a:picLocks noChangeAspect="1"/>
            </p:cNvPicPr>
            <p:nvPr/>
          </p:nvPicPr>
          <p:blipFill>
            <a:blip r:embed="rId3"/>
            <a:stretch>
              <a:fillRect/>
            </a:stretch>
          </p:blipFill>
          <p:spPr>
            <a:xfrm>
              <a:off x="3030" y="3843"/>
              <a:ext cx="102" cy="102"/>
            </a:xfrm>
            <a:prstGeom prst="rect">
              <a:avLst/>
            </a:prstGeom>
            <a:noFill/>
            <a:ln w="9525">
              <a:noFill/>
            </a:ln>
          </p:spPr>
        </p:pic>
        <p:pic>
          <p:nvPicPr>
            <p:cNvPr id="87064" name="Picture 24" descr="Green and Black Diamond"/>
            <p:cNvPicPr>
              <a:picLocks noChangeAspect="1"/>
            </p:cNvPicPr>
            <p:nvPr/>
          </p:nvPicPr>
          <p:blipFill>
            <a:blip r:embed="rId3"/>
            <a:stretch>
              <a:fillRect/>
            </a:stretch>
          </p:blipFill>
          <p:spPr>
            <a:xfrm>
              <a:off x="3510" y="3843"/>
              <a:ext cx="102" cy="102"/>
            </a:xfrm>
            <a:prstGeom prst="rect">
              <a:avLst/>
            </a:prstGeom>
            <a:noFill/>
            <a:ln w="9525">
              <a:noFill/>
            </a:ln>
          </p:spPr>
        </p:pic>
        <p:pic>
          <p:nvPicPr>
            <p:cNvPr id="87065" name="Picture 25" descr="Green and Black Diamond"/>
            <p:cNvPicPr>
              <a:picLocks noChangeAspect="1"/>
            </p:cNvPicPr>
            <p:nvPr/>
          </p:nvPicPr>
          <p:blipFill>
            <a:blip r:embed="rId3"/>
            <a:stretch>
              <a:fillRect/>
            </a:stretch>
          </p:blipFill>
          <p:spPr>
            <a:xfrm>
              <a:off x="3606" y="3843"/>
              <a:ext cx="102" cy="102"/>
            </a:xfrm>
            <a:prstGeom prst="rect">
              <a:avLst/>
            </a:prstGeom>
            <a:noFill/>
            <a:ln w="9525">
              <a:noFill/>
            </a:ln>
          </p:spPr>
        </p:pic>
        <p:pic>
          <p:nvPicPr>
            <p:cNvPr id="87066" name="Picture 26" descr="Green and Black Diamond"/>
            <p:cNvPicPr>
              <a:picLocks noChangeAspect="1"/>
            </p:cNvPicPr>
            <p:nvPr/>
          </p:nvPicPr>
          <p:blipFill>
            <a:blip r:embed="rId3"/>
            <a:stretch>
              <a:fillRect/>
            </a:stretch>
          </p:blipFill>
          <p:spPr>
            <a:xfrm>
              <a:off x="3696" y="3843"/>
              <a:ext cx="102" cy="102"/>
            </a:xfrm>
            <a:prstGeom prst="rect">
              <a:avLst/>
            </a:prstGeom>
            <a:noFill/>
            <a:ln w="9525">
              <a:noFill/>
            </a:ln>
          </p:spPr>
        </p:pic>
        <p:pic>
          <p:nvPicPr>
            <p:cNvPr id="87067" name="Picture 27" descr="Green and Black Diamond"/>
            <p:cNvPicPr>
              <a:picLocks noChangeAspect="1"/>
            </p:cNvPicPr>
            <p:nvPr/>
          </p:nvPicPr>
          <p:blipFill>
            <a:blip r:embed="rId3"/>
            <a:stretch>
              <a:fillRect/>
            </a:stretch>
          </p:blipFill>
          <p:spPr>
            <a:xfrm>
              <a:off x="3798" y="3843"/>
              <a:ext cx="102" cy="102"/>
            </a:xfrm>
            <a:prstGeom prst="rect">
              <a:avLst/>
            </a:prstGeom>
            <a:noFill/>
            <a:ln w="9525">
              <a:noFill/>
            </a:ln>
          </p:spPr>
        </p:pic>
        <p:pic>
          <p:nvPicPr>
            <p:cNvPr id="87068" name="Picture 28" descr="Green and Black Diamond"/>
            <p:cNvPicPr>
              <a:picLocks noChangeAspect="1"/>
            </p:cNvPicPr>
            <p:nvPr/>
          </p:nvPicPr>
          <p:blipFill>
            <a:blip r:embed="rId3"/>
            <a:stretch>
              <a:fillRect/>
            </a:stretch>
          </p:blipFill>
          <p:spPr>
            <a:xfrm>
              <a:off x="3894" y="3843"/>
              <a:ext cx="102" cy="102"/>
            </a:xfrm>
            <a:prstGeom prst="rect">
              <a:avLst/>
            </a:prstGeom>
            <a:noFill/>
            <a:ln w="9525">
              <a:noFill/>
            </a:ln>
          </p:spPr>
        </p:pic>
        <p:pic>
          <p:nvPicPr>
            <p:cNvPr id="87069" name="Picture 29" descr="Green and Black Diamond"/>
            <p:cNvPicPr>
              <a:picLocks noChangeAspect="1"/>
            </p:cNvPicPr>
            <p:nvPr/>
          </p:nvPicPr>
          <p:blipFill>
            <a:blip r:embed="rId3"/>
            <a:stretch>
              <a:fillRect/>
            </a:stretch>
          </p:blipFill>
          <p:spPr>
            <a:xfrm>
              <a:off x="3984" y="3843"/>
              <a:ext cx="102" cy="102"/>
            </a:xfrm>
            <a:prstGeom prst="rect">
              <a:avLst/>
            </a:prstGeom>
            <a:noFill/>
            <a:ln w="9525">
              <a:noFill/>
            </a:ln>
          </p:spPr>
        </p:pic>
        <p:pic>
          <p:nvPicPr>
            <p:cNvPr id="87070" name="Picture 30" descr="Green and Black Diamond"/>
            <p:cNvPicPr>
              <a:picLocks noChangeAspect="1"/>
            </p:cNvPicPr>
            <p:nvPr/>
          </p:nvPicPr>
          <p:blipFill>
            <a:blip r:embed="rId3"/>
            <a:stretch>
              <a:fillRect/>
            </a:stretch>
          </p:blipFill>
          <p:spPr>
            <a:xfrm>
              <a:off x="4086" y="3843"/>
              <a:ext cx="102" cy="102"/>
            </a:xfrm>
            <a:prstGeom prst="rect">
              <a:avLst/>
            </a:prstGeom>
            <a:noFill/>
            <a:ln w="9525">
              <a:noFill/>
            </a:ln>
          </p:spPr>
        </p:pic>
        <p:grpSp>
          <p:nvGrpSpPr>
            <p:cNvPr id="87071" name="Group 31"/>
            <p:cNvGrpSpPr/>
            <p:nvPr/>
          </p:nvGrpSpPr>
          <p:grpSpPr>
            <a:xfrm>
              <a:off x="4182" y="3843"/>
              <a:ext cx="582" cy="102"/>
              <a:chOff x="4230" y="1050"/>
              <a:chExt cx="582" cy="102"/>
            </a:xfrm>
          </p:grpSpPr>
          <p:pic>
            <p:nvPicPr>
              <p:cNvPr id="87072" name="Picture 32"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87073" name="Picture 33"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87074" name="Picture 34"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87075" name="Picture 35"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87076" name="Picture 36"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87077" name="Picture 37"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nvGrpSpPr>
            <p:cNvPr id="87078" name="Group 38"/>
            <p:cNvGrpSpPr/>
            <p:nvPr/>
          </p:nvGrpSpPr>
          <p:grpSpPr>
            <a:xfrm>
              <a:off x="4752" y="3849"/>
              <a:ext cx="582" cy="102"/>
              <a:chOff x="4230" y="1050"/>
              <a:chExt cx="582" cy="102"/>
            </a:xfrm>
          </p:grpSpPr>
          <p:pic>
            <p:nvPicPr>
              <p:cNvPr id="87079" name="Picture 39"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87080" name="Picture 40"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87081" name="Picture 41"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87082" name="Picture 42"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87083" name="Picture 43"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87084" name="Picture 44"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sp>
        <p:nvSpPr>
          <p:cNvPr id="87085" name="AutoShape 91">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6" name="AutoShape 92">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7" name="AutoShape 93">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7088" name="AutoShape 94">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Effect transition="in" filter="wipe(left)">
                                      <p:cBhvr>
                                        <p:cTn id="7" dur="500"/>
                                        <p:tgtEl>
                                          <p:spTgt spid="3789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37892"/>
                                        </p:tgtEl>
                                        <p:attrNameLst>
                                          <p:attrName>style.visibility</p:attrName>
                                        </p:attrNameLst>
                                      </p:cBhvr>
                                      <p:to>
                                        <p:strVal val="visible"/>
                                      </p:to>
                                    </p:set>
                                    <p:animEffect transition="in" filter="blinds(vertical)">
                                      <p:cBhvr>
                                        <p:cTn id="12" dur="500"/>
                                        <p:tgtEl>
                                          <p:spTgt spid="37892"/>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7893"/>
                                        </p:tgtEl>
                                        <p:attrNameLst>
                                          <p:attrName>style.visibility</p:attrName>
                                        </p:attrNameLst>
                                      </p:cBhvr>
                                      <p:to>
                                        <p:strVal val="visible"/>
                                      </p:to>
                                    </p:set>
                                    <p:animEffect transition="in" filter="box(out)">
                                      <p:cBhvr>
                                        <p:cTn id="17" dur="500"/>
                                        <p:tgtEl>
                                          <p:spTgt spid="37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p:bldP spid="37892" grpId="0" bldLvl="0" animBg="1"/>
      <p:bldP spid="3789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8194" name="Rectangle 2"/>
          <p:cNvSpPr>
            <a:spLocks noChangeArrowheads="1"/>
          </p:cNvSpPr>
          <p:nvPr/>
        </p:nvSpPr>
        <p:spPr bwMode="auto">
          <a:xfrm>
            <a:off x="381000" y="323850"/>
            <a:ext cx="4495800" cy="609600"/>
          </a:xfrm>
          <a:prstGeom prst="rect">
            <a:avLst/>
          </a:prstGeom>
          <a:noFill/>
          <a:ln w="9525">
            <a:noFill/>
            <a:miter lim="800000"/>
          </a:ln>
          <a:effectLst/>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1" lang="en-US" altLang="zh-CN"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9.1.1 </a:t>
            </a:r>
            <a:r>
              <a:rPr kumimoji="1" lang="zh-CN" altLang="en-US"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本征半导体</a:t>
            </a:r>
          </a:p>
        </p:txBody>
      </p:sp>
      <p:sp>
        <p:nvSpPr>
          <p:cNvPr id="8195" name="Rectangle 3"/>
          <p:cNvSpPr>
            <a:spLocks noChangeArrowheads="1"/>
          </p:cNvSpPr>
          <p:nvPr/>
        </p:nvSpPr>
        <p:spPr bwMode="auto">
          <a:xfrm>
            <a:off x="304800" y="1092200"/>
            <a:ext cx="8305800" cy="103187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     </a:t>
            </a: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完全纯净的、具有晶体结构的半导体，称为本征半导体。</a:t>
            </a:r>
          </a:p>
        </p:txBody>
      </p:sp>
      <p:sp>
        <p:nvSpPr>
          <p:cNvPr id="8196" name="Text Box 4"/>
          <p:cNvSpPr txBox="1">
            <a:spLocks noChangeArrowheads="1"/>
          </p:cNvSpPr>
          <p:nvPr/>
        </p:nvSpPr>
        <p:spPr bwMode="auto">
          <a:xfrm>
            <a:off x="474663" y="5030788"/>
            <a:ext cx="3670300" cy="457200"/>
          </a:xfrm>
          <a:prstGeom prst="rect">
            <a:avLst/>
          </a:prstGeom>
          <a:noFill/>
          <a:ln w="38100">
            <a:noFill/>
            <a:prstDash val="dash"/>
            <a:miter lim="800000"/>
            <a:headEnd type="none" w="sm" len="sm"/>
            <a:tailEnd type="none" w="sm" len="sm"/>
          </a:ln>
          <a:effectLst/>
        </p:spPr>
        <p:txBody>
          <a:bodyPr>
            <a:spAutoFit/>
          </a:bodyPr>
          <a:lstStyle/>
          <a:p>
            <a:pPr marR="0" defTabSz="914400">
              <a:spcBef>
                <a:spcPct val="50000"/>
              </a:spcBef>
              <a:buClrTx/>
              <a:buSzTx/>
              <a:buFontTx/>
              <a:defRPr/>
            </a:pP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晶体中原子的排列方式</a:t>
            </a:r>
            <a:endParaRPr kumimoji="1" lang="zh-CN" altLang="en-US" b="1" kern="1200" cap="none" spc="0" normalizeH="0" baseline="0" noProof="0">
              <a:solidFill>
                <a:srgbClr val="CC33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endParaRPr>
          </a:p>
        </p:txBody>
      </p:sp>
      <p:grpSp>
        <p:nvGrpSpPr>
          <p:cNvPr id="2" name="Group 5"/>
          <p:cNvGrpSpPr/>
          <p:nvPr/>
        </p:nvGrpSpPr>
        <p:grpSpPr>
          <a:xfrm>
            <a:off x="882650" y="2557463"/>
            <a:ext cx="2347913" cy="2244725"/>
            <a:chOff x="1595" y="1787"/>
            <a:chExt cx="2053" cy="1957"/>
          </a:xfrm>
        </p:grpSpPr>
        <p:grpSp>
          <p:nvGrpSpPr>
            <p:cNvPr id="12294" name="Group 6"/>
            <p:cNvGrpSpPr/>
            <p:nvPr/>
          </p:nvGrpSpPr>
          <p:grpSpPr>
            <a:xfrm>
              <a:off x="1646" y="1839"/>
              <a:ext cx="1991" cy="1835"/>
              <a:chOff x="1922" y="1511"/>
              <a:chExt cx="1991" cy="1835"/>
            </a:xfrm>
          </p:grpSpPr>
          <p:sp>
            <p:nvSpPr>
              <p:cNvPr id="12295" name="AutoShape 7"/>
              <p:cNvSpPr/>
              <p:nvPr/>
            </p:nvSpPr>
            <p:spPr>
              <a:xfrm>
                <a:off x="1924" y="1513"/>
                <a:ext cx="1989" cy="1833"/>
              </a:xfrm>
              <a:prstGeom prst="cube">
                <a:avLst>
                  <a:gd name="adj" fmla="val 25000"/>
                </a:avLst>
              </a:prstGeom>
              <a:noFill/>
              <a:ln w="38100" cap="flat" cmpd="sng">
                <a:solidFill>
                  <a:schemeClr val="tx2"/>
                </a:solidFill>
                <a:prstDash val="dash"/>
                <a:miter/>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296" name="Line 8"/>
              <p:cNvSpPr/>
              <p:nvPr/>
            </p:nvSpPr>
            <p:spPr>
              <a:xfrm>
                <a:off x="2400" y="1511"/>
                <a:ext cx="0" cy="1400"/>
              </a:xfrm>
              <a:prstGeom prst="line">
                <a:avLst/>
              </a:prstGeom>
              <a:ln w="38100" cap="flat" cmpd="sng">
                <a:solidFill>
                  <a:schemeClr val="tx2"/>
                </a:solidFill>
                <a:prstDash val="dash"/>
                <a:round/>
                <a:headEnd type="none" w="sm" len="sm"/>
                <a:tailEnd type="none" w="sm" len="sm"/>
              </a:ln>
            </p:spPr>
          </p:sp>
          <p:sp>
            <p:nvSpPr>
              <p:cNvPr id="12297" name="Line 9"/>
              <p:cNvSpPr/>
              <p:nvPr/>
            </p:nvSpPr>
            <p:spPr>
              <a:xfrm flipH="1">
                <a:off x="2389" y="2878"/>
                <a:ext cx="1512" cy="0"/>
              </a:xfrm>
              <a:prstGeom prst="line">
                <a:avLst/>
              </a:prstGeom>
              <a:ln w="38100" cap="flat" cmpd="sng">
                <a:solidFill>
                  <a:schemeClr val="tx2"/>
                </a:solidFill>
                <a:prstDash val="dash"/>
                <a:round/>
                <a:headEnd type="none" w="sm" len="sm"/>
                <a:tailEnd type="none" w="sm" len="sm"/>
              </a:ln>
            </p:spPr>
          </p:sp>
          <p:sp>
            <p:nvSpPr>
              <p:cNvPr id="12298" name="Line 10"/>
              <p:cNvSpPr/>
              <p:nvPr/>
            </p:nvSpPr>
            <p:spPr>
              <a:xfrm flipH="1">
                <a:off x="1922" y="2866"/>
                <a:ext cx="478" cy="456"/>
              </a:xfrm>
              <a:prstGeom prst="line">
                <a:avLst/>
              </a:prstGeom>
              <a:ln w="38100" cap="flat" cmpd="sng">
                <a:solidFill>
                  <a:schemeClr val="tx2"/>
                </a:solidFill>
                <a:prstDash val="dash"/>
                <a:round/>
                <a:headEnd type="none" w="sm" len="sm"/>
                <a:tailEnd type="none" w="sm" len="sm"/>
              </a:ln>
            </p:spPr>
          </p:sp>
        </p:grpSp>
        <p:sp>
          <p:nvSpPr>
            <p:cNvPr id="12299" name="Oval 11"/>
            <p:cNvSpPr/>
            <p:nvPr/>
          </p:nvSpPr>
          <p:spPr>
            <a:xfrm>
              <a:off x="1595" y="2171"/>
              <a:ext cx="181" cy="181"/>
            </a:xfrm>
            <a:prstGeom prst="ellipse">
              <a:avLst/>
            </a:prstGeom>
            <a:solidFill>
              <a:srgbClr val="FFFF99"/>
            </a:solidFill>
            <a:ln w="38100" cap="flat" cmpd="sng">
              <a:solidFill>
                <a:schemeClr val="tx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00" name="Oval 12"/>
            <p:cNvSpPr/>
            <p:nvPr/>
          </p:nvSpPr>
          <p:spPr>
            <a:xfrm>
              <a:off x="2027" y="3083"/>
              <a:ext cx="181" cy="181"/>
            </a:xfrm>
            <a:prstGeom prst="ellipse">
              <a:avLst/>
            </a:prstGeom>
            <a:solidFill>
              <a:srgbClr val="FFFF99">
                <a:alpha val="50195"/>
              </a:srgbClr>
            </a:solidFill>
            <a:ln w="38100" cap="flat" cmpd="sng">
              <a:solidFill>
                <a:schemeClr val="tx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01" name="Line 13"/>
            <p:cNvSpPr/>
            <p:nvPr/>
          </p:nvSpPr>
          <p:spPr>
            <a:xfrm>
              <a:off x="1728" y="2304"/>
              <a:ext cx="768" cy="384"/>
            </a:xfrm>
            <a:prstGeom prst="line">
              <a:avLst/>
            </a:prstGeom>
            <a:ln w="76200" cap="flat" cmpd="sng">
              <a:solidFill>
                <a:schemeClr val="tx2"/>
              </a:solidFill>
              <a:prstDash val="solid"/>
              <a:round/>
              <a:headEnd type="none" w="sm" len="sm"/>
              <a:tailEnd type="none" w="sm" len="sm"/>
            </a:ln>
          </p:spPr>
        </p:sp>
        <p:sp>
          <p:nvSpPr>
            <p:cNvPr id="12302" name="Line 14"/>
            <p:cNvSpPr/>
            <p:nvPr/>
          </p:nvSpPr>
          <p:spPr>
            <a:xfrm flipH="1">
              <a:off x="2124" y="2832"/>
              <a:ext cx="372" cy="351"/>
            </a:xfrm>
            <a:prstGeom prst="line">
              <a:avLst/>
            </a:prstGeom>
            <a:ln w="76200" cap="flat" cmpd="sng">
              <a:solidFill>
                <a:schemeClr val="tx2"/>
              </a:solidFill>
              <a:prstDash val="solid"/>
              <a:round/>
              <a:headEnd type="none" w="sm" len="sm"/>
              <a:tailEnd type="none" w="sm" len="sm"/>
            </a:ln>
          </p:spPr>
        </p:sp>
        <p:sp>
          <p:nvSpPr>
            <p:cNvPr id="12303" name="Line 15"/>
            <p:cNvSpPr/>
            <p:nvPr/>
          </p:nvSpPr>
          <p:spPr>
            <a:xfrm>
              <a:off x="2544" y="2736"/>
              <a:ext cx="625" cy="936"/>
            </a:xfrm>
            <a:prstGeom prst="line">
              <a:avLst/>
            </a:prstGeom>
            <a:ln w="76200" cap="flat" cmpd="sng">
              <a:solidFill>
                <a:schemeClr val="tx2"/>
              </a:solidFill>
              <a:prstDash val="solid"/>
              <a:round/>
              <a:headEnd type="none" w="sm" len="sm"/>
              <a:tailEnd type="none" w="sm" len="sm"/>
            </a:ln>
          </p:spPr>
        </p:sp>
        <p:sp>
          <p:nvSpPr>
            <p:cNvPr id="12304" name="Line 16"/>
            <p:cNvSpPr/>
            <p:nvPr/>
          </p:nvSpPr>
          <p:spPr>
            <a:xfrm flipV="1">
              <a:off x="2640" y="1850"/>
              <a:ext cx="962" cy="838"/>
            </a:xfrm>
            <a:prstGeom prst="line">
              <a:avLst/>
            </a:prstGeom>
            <a:ln w="76200" cap="flat" cmpd="sng">
              <a:solidFill>
                <a:schemeClr val="tx2"/>
              </a:solidFill>
              <a:prstDash val="solid"/>
              <a:round/>
              <a:headEnd type="none" w="sm" len="sm"/>
              <a:tailEnd type="none" w="sm" len="sm"/>
            </a:ln>
          </p:spPr>
        </p:sp>
        <p:sp>
          <p:nvSpPr>
            <p:cNvPr id="12305" name="Oval 17"/>
            <p:cNvSpPr/>
            <p:nvPr/>
          </p:nvSpPr>
          <p:spPr>
            <a:xfrm>
              <a:off x="2448" y="2640"/>
              <a:ext cx="249" cy="249"/>
            </a:xfrm>
            <a:prstGeom prst="ellipse">
              <a:avLst/>
            </a:prstGeom>
            <a:solidFill>
              <a:schemeClr val="accent1"/>
            </a:solidFill>
            <a:ln w="9525" cap="flat" cmpd="sng">
              <a:solidFill>
                <a:schemeClr val="tx2"/>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06" name="Oval 18"/>
            <p:cNvSpPr/>
            <p:nvPr/>
          </p:nvSpPr>
          <p:spPr>
            <a:xfrm>
              <a:off x="3467" y="1787"/>
              <a:ext cx="181" cy="181"/>
            </a:xfrm>
            <a:prstGeom prst="ellipse">
              <a:avLst/>
            </a:prstGeom>
            <a:solidFill>
              <a:srgbClr val="FFFF99"/>
            </a:solidFill>
            <a:ln w="38100" cap="flat" cmpd="sng">
              <a:solidFill>
                <a:schemeClr val="tx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07" name="Oval 19"/>
            <p:cNvSpPr/>
            <p:nvPr/>
          </p:nvSpPr>
          <p:spPr>
            <a:xfrm>
              <a:off x="3083" y="3563"/>
              <a:ext cx="181" cy="181"/>
            </a:xfrm>
            <a:prstGeom prst="ellipse">
              <a:avLst/>
            </a:prstGeom>
            <a:solidFill>
              <a:srgbClr val="FFFF99"/>
            </a:solidFill>
            <a:ln w="38100" cap="flat" cmpd="sng">
              <a:solidFill>
                <a:schemeClr val="tx2"/>
              </a:solidFill>
              <a:prstDash val="solid"/>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8212" name="Text Box 20"/>
          <p:cNvSpPr txBox="1">
            <a:spLocks noChangeArrowheads="1"/>
          </p:cNvSpPr>
          <p:nvPr/>
        </p:nvSpPr>
        <p:spPr bwMode="auto">
          <a:xfrm>
            <a:off x="4906963" y="5030788"/>
            <a:ext cx="3670300" cy="457200"/>
          </a:xfrm>
          <a:prstGeom prst="rect">
            <a:avLst/>
          </a:prstGeom>
          <a:noFill/>
          <a:ln w="38100">
            <a:noFill/>
            <a:prstDash val="dash"/>
            <a:miter lim="800000"/>
            <a:headEnd type="none" w="sm" len="sm"/>
            <a:tailEnd type="none" w="sm" len="sm"/>
          </a:ln>
          <a:effectLst/>
        </p:spPr>
        <p:txBody>
          <a:bodyPr>
            <a:spAutoFit/>
          </a:bodyPr>
          <a:lstStyle/>
          <a:p>
            <a:pPr marR="0" defTabSz="914400">
              <a:spcBef>
                <a:spcPct val="50000"/>
              </a:spcBef>
              <a:buClrTx/>
              <a:buSzTx/>
              <a:buFontTx/>
              <a:defRPr/>
            </a:pPr>
            <a:r>
              <a:rPr kumimoji="1" lang="zh-CN" altLang="en-US"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硅单晶中的共价健结构</a:t>
            </a:r>
          </a:p>
        </p:txBody>
      </p:sp>
      <p:sp>
        <p:nvSpPr>
          <p:cNvPr id="8213" name="AutoShape 21" descr="70%"/>
          <p:cNvSpPr/>
          <p:nvPr/>
        </p:nvSpPr>
        <p:spPr>
          <a:xfrm>
            <a:off x="3687763" y="4344988"/>
            <a:ext cx="1295400" cy="533400"/>
          </a:xfrm>
          <a:prstGeom prst="wedgeRoundRectCallout">
            <a:avLst>
              <a:gd name="adj1" fmla="val 82722"/>
              <a:gd name="adj2" fmla="val -104463"/>
              <a:gd name="adj3" fmla="val 16667"/>
            </a:avLst>
          </a:prstGeom>
          <a:pattFill prst="pct70">
            <a:fgClr>
              <a:srgbClr val="00FF00"/>
            </a:fgClr>
            <a:bgClr>
              <a:srgbClr val="FFFFFF"/>
            </a:bgClr>
          </a:pattFill>
          <a:ln w="9525" cap="flat" cmpd="sng">
            <a:solidFill>
              <a:schemeClr val="accent2"/>
            </a:solidFill>
            <a:prstDash val="solid"/>
            <a:miter/>
            <a:headEnd type="none" w="med" len="med"/>
            <a:tailEnd type="none" w="med" len="med"/>
          </a:ln>
        </p:spPr>
        <p:txBody>
          <a:bodyPr wrap="none" anchor="ctr" anchorCtr="0"/>
          <a:lstStyle/>
          <a:p>
            <a:pPr algn="ctr">
              <a:spcBef>
                <a:spcPct val="50000"/>
              </a:spcBef>
            </a:pPr>
            <a:r>
              <a:rPr lang="zh-CN" altLang="en-US" b="1" dirty="0">
                <a:latin typeface="微软雅黑" panose="020B0503020204020204" pitchFamily="34" charset="-122"/>
                <a:ea typeface="微软雅黑" panose="020B0503020204020204" pitchFamily="34" charset="-122"/>
              </a:rPr>
              <a:t>共价健</a:t>
            </a:r>
          </a:p>
        </p:txBody>
      </p:sp>
      <p:sp>
        <p:nvSpPr>
          <p:cNvPr id="8214" name="Rectangle 22"/>
          <p:cNvSpPr>
            <a:spLocks noChangeArrowheads="1"/>
          </p:cNvSpPr>
          <p:nvPr/>
        </p:nvSpPr>
        <p:spPr bwMode="auto">
          <a:xfrm>
            <a:off x="487363" y="5568950"/>
            <a:ext cx="6553200" cy="604838"/>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20000"/>
              </a:lnSpc>
              <a:spcBef>
                <a:spcPct val="50000"/>
              </a:spcBef>
              <a:spcAft>
                <a:spcPct val="0"/>
              </a:spcAft>
              <a:buClrTx/>
              <a:buSzTx/>
              <a:buFontTx/>
              <a:buNone/>
              <a:defRPr/>
            </a:pPr>
            <a:r>
              <a:rPr kumimoji="1" lang="zh-CN" altLang="en-US" sz="2800" b="1" i="0" u="none" strike="noStrike" kern="1200" cap="none" spc="0" normalizeH="0" baseline="0" noProof="0" dirty="0">
                <a:ln>
                  <a:noFill/>
                </a:ln>
                <a:solidFill>
                  <a:schemeClr val="tx1"/>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共价键中的两个电子，称为</a:t>
            </a:r>
            <a:r>
              <a:rPr kumimoji="1" lang="zh-CN" altLang="en-US" sz="2800" b="1" i="0" u="none" strike="noStrike" kern="1200" cap="none" spc="0" normalizeH="0" baseline="0" noProof="0" dirty="0">
                <a:ln>
                  <a:noFill/>
                </a:ln>
                <a:solidFill>
                  <a:srgbClr val="CC00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价电子</a:t>
            </a:r>
            <a:r>
              <a:rPr kumimoji="1" lang="zh-CN" altLang="en-US" sz="28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a:t>
            </a:r>
          </a:p>
        </p:txBody>
      </p:sp>
      <p:grpSp>
        <p:nvGrpSpPr>
          <p:cNvPr id="4" name="Group 23"/>
          <p:cNvGrpSpPr/>
          <p:nvPr/>
        </p:nvGrpSpPr>
        <p:grpSpPr>
          <a:xfrm>
            <a:off x="5135563" y="1987550"/>
            <a:ext cx="3048000" cy="2971800"/>
            <a:chOff x="343" y="863"/>
            <a:chExt cx="1800" cy="1755"/>
          </a:xfrm>
        </p:grpSpPr>
        <p:sp>
          <p:nvSpPr>
            <p:cNvPr id="12312" name="Oval 24"/>
            <p:cNvSpPr/>
            <p:nvPr/>
          </p:nvSpPr>
          <p:spPr>
            <a:xfrm>
              <a:off x="1183" y="125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3" name="Oval 25"/>
            <p:cNvSpPr/>
            <p:nvPr/>
          </p:nvSpPr>
          <p:spPr>
            <a:xfrm>
              <a:off x="725" y="1234"/>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4" name="Oval 26"/>
            <p:cNvSpPr/>
            <p:nvPr/>
          </p:nvSpPr>
          <p:spPr>
            <a:xfrm>
              <a:off x="472" y="993"/>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5" name="Oval 27"/>
            <p:cNvSpPr/>
            <p:nvPr/>
          </p:nvSpPr>
          <p:spPr>
            <a:xfrm>
              <a:off x="1409" y="1241"/>
              <a:ext cx="303"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6" name="Oval 28"/>
            <p:cNvSpPr/>
            <p:nvPr/>
          </p:nvSpPr>
          <p:spPr>
            <a:xfrm>
              <a:off x="1156" y="999"/>
              <a:ext cx="825"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7" name="Oval 29"/>
            <p:cNvSpPr/>
            <p:nvPr/>
          </p:nvSpPr>
          <p:spPr>
            <a:xfrm>
              <a:off x="478" y="1672"/>
              <a:ext cx="825" cy="812"/>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8" name="Oval 30"/>
            <p:cNvSpPr/>
            <p:nvPr/>
          </p:nvSpPr>
          <p:spPr>
            <a:xfrm>
              <a:off x="1443" y="1923"/>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19" name="Oval 31"/>
            <p:cNvSpPr/>
            <p:nvPr/>
          </p:nvSpPr>
          <p:spPr>
            <a:xfrm>
              <a:off x="1191" y="1681"/>
              <a:ext cx="824" cy="811"/>
            </a:xfrm>
            <a:prstGeom prst="ellipse">
              <a:avLst/>
            </a:prstGeom>
            <a:noFill/>
            <a:ln w="38100" cap="flat" cmpd="sng">
              <a:solidFill>
                <a:schemeClr val="tx1"/>
              </a:solidFill>
              <a:prstDash val="dash"/>
              <a:round/>
              <a:headEnd type="none" w="sm" len="sm"/>
              <a:tailEnd type="none" w="sm" len="sm"/>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0" name="Oval 32"/>
            <p:cNvSpPr/>
            <p:nvPr/>
          </p:nvSpPr>
          <p:spPr>
            <a:xfrm>
              <a:off x="1183" y="1418"/>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1" name="Oval 33"/>
            <p:cNvSpPr/>
            <p:nvPr/>
          </p:nvSpPr>
          <p:spPr>
            <a:xfrm>
              <a:off x="1631" y="1692"/>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2" name="Oval 34"/>
            <p:cNvSpPr/>
            <p:nvPr/>
          </p:nvSpPr>
          <p:spPr>
            <a:xfrm>
              <a:off x="1481"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3" name="Oval 35"/>
            <p:cNvSpPr/>
            <p:nvPr/>
          </p:nvSpPr>
          <p:spPr>
            <a:xfrm>
              <a:off x="1200" y="1948"/>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4" name="Oval 36"/>
            <p:cNvSpPr/>
            <p:nvPr/>
          </p:nvSpPr>
          <p:spPr>
            <a:xfrm>
              <a:off x="1200" y="2089"/>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5" name="Oval 37"/>
            <p:cNvSpPr/>
            <p:nvPr/>
          </p:nvSpPr>
          <p:spPr>
            <a:xfrm>
              <a:off x="770" y="170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6" name="Oval 38"/>
            <p:cNvSpPr/>
            <p:nvPr/>
          </p:nvSpPr>
          <p:spPr>
            <a:xfrm>
              <a:off x="946" y="1700"/>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7" name="Oval 39"/>
            <p:cNvSpPr/>
            <p:nvPr/>
          </p:nvSpPr>
          <p:spPr>
            <a:xfrm>
              <a:off x="503" y="1945"/>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8" name="Oval 40"/>
            <p:cNvSpPr/>
            <p:nvPr/>
          </p:nvSpPr>
          <p:spPr>
            <a:xfrm>
              <a:off x="503" y="2086"/>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29" name="Oval 41"/>
            <p:cNvSpPr/>
            <p:nvPr/>
          </p:nvSpPr>
          <p:spPr>
            <a:xfrm>
              <a:off x="776"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0" name="Oval 42"/>
            <p:cNvSpPr/>
            <p:nvPr/>
          </p:nvSpPr>
          <p:spPr>
            <a:xfrm>
              <a:off x="917" y="1017"/>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1" name="Oval 43"/>
            <p:cNvSpPr/>
            <p:nvPr/>
          </p:nvSpPr>
          <p:spPr>
            <a:xfrm>
              <a:off x="486" y="1291"/>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2" name="Oval 44"/>
            <p:cNvSpPr/>
            <p:nvPr/>
          </p:nvSpPr>
          <p:spPr>
            <a:xfrm>
              <a:off x="495" y="1424"/>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3" name="Oval 45"/>
            <p:cNvSpPr/>
            <p:nvPr/>
          </p:nvSpPr>
          <p:spPr>
            <a:xfrm>
              <a:off x="1636" y="2377"/>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4" name="Oval 46"/>
            <p:cNvSpPr/>
            <p:nvPr/>
          </p:nvSpPr>
          <p:spPr>
            <a:xfrm>
              <a:off x="1487" y="238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nvGrpSpPr>
            <p:cNvPr id="12335" name="Group 47"/>
            <p:cNvGrpSpPr/>
            <p:nvPr/>
          </p:nvGrpSpPr>
          <p:grpSpPr>
            <a:xfrm>
              <a:off x="1881" y="1287"/>
              <a:ext cx="87" cy="225"/>
              <a:chOff x="3073" y="3321"/>
              <a:chExt cx="110" cy="282"/>
            </a:xfrm>
          </p:grpSpPr>
          <p:sp>
            <p:nvSpPr>
              <p:cNvPr id="12336" name="Oval 48"/>
              <p:cNvSpPr/>
              <p:nvPr/>
            </p:nvSpPr>
            <p:spPr>
              <a:xfrm>
                <a:off x="3073" y="3492"/>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7" name="Oval 49"/>
              <p:cNvSpPr/>
              <p:nvPr/>
            </p:nvSpPr>
            <p:spPr>
              <a:xfrm>
                <a:off x="3081" y="3321"/>
                <a:ext cx="102" cy="111"/>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grpSp>
        <p:sp>
          <p:nvSpPr>
            <p:cNvPr id="12338" name="Oval 50"/>
            <p:cNvSpPr/>
            <p:nvPr/>
          </p:nvSpPr>
          <p:spPr>
            <a:xfrm>
              <a:off x="916" y="236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39" name="Oval 51"/>
            <p:cNvSpPr/>
            <p:nvPr/>
          </p:nvSpPr>
          <p:spPr>
            <a:xfrm>
              <a:off x="781" y="2374"/>
              <a:ext cx="81"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40" name="Oval 52"/>
            <p:cNvSpPr/>
            <p:nvPr/>
          </p:nvSpPr>
          <p:spPr>
            <a:xfrm>
              <a:off x="1628" y="1008"/>
              <a:ext cx="80"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41" name="Oval 53"/>
            <p:cNvSpPr/>
            <p:nvPr/>
          </p:nvSpPr>
          <p:spPr>
            <a:xfrm>
              <a:off x="1457" y="1006"/>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42" name="Oval 54"/>
            <p:cNvSpPr/>
            <p:nvPr/>
          </p:nvSpPr>
          <p:spPr>
            <a:xfrm>
              <a:off x="1902" y="2089"/>
              <a:ext cx="80" cy="88"/>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43" name="Oval 55"/>
            <p:cNvSpPr/>
            <p:nvPr/>
          </p:nvSpPr>
          <p:spPr>
            <a:xfrm>
              <a:off x="1907" y="1961"/>
              <a:ext cx="81" cy="89"/>
            </a:xfrm>
            <a:prstGeom prst="ellipse">
              <a:avLst/>
            </a:prstGeom>
            <a:solidFill>
              <a:srgbClr val="FF0000"/>
            </a:solidFill>
            <a:ln w="381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44" name="Freeform 56"/>
            <p:cNvSpPr/>
            <p:nvPr/>
          </p:nvSpPr>
          <p:spPr>
            <a:xfrm>
              <a:off x="1873" y="1027"/>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45" name="Freeform 57"/>
            <p:cNvSpPr/>
            <p:nvPr/>
          </p:nvSpPr>
          <p:spPr>
            <a:xfrm>
              <a:off x="1888" y="1698"/>
              <a:ext cx="253"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46" name="Freeform 58"/>
            <p:cNvSpPr/>
            <p:nvPr/>
          </p:nvSpPr>
          <p:spPr>
            <a:xfrm rot="-5400000">
              <a:off x="769" y="619"/>
              <a:ext cx="254" cy="742"/>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47" name="Freeform 59"/>
            <p:cNvSpPr/>
            <p:nvPr/>
          </p:nvSpPr>
          <p:spPr>
            <a:xfrm rot="-5400000">
              <a:off x="1455" y="620"/>
              <a:ext cx="255"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48" name="Freeform 60"/>
            <p:cNvSpPr/>
            <p:nvPr/>
          </p:nvSpPr>
          <p:spPr>
            <a:xfrm rot="5400000" flipV="1">
              <a:off x="776" y="2089"/>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49" name="Freeform 61"/>
            <p:cNvSpPr/>
            <p:nvPr/>
          </p:nvSpPr>
          <p:spPr>
            <a:xfrm rot="5400000" flipV="1">
              <a:off x="1466" y="2114"/>
              <a:ext cx="254" cy="743"/>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50" name="Freeform 62"/>
            <p:cNvSpPr/>
            <p:nvPr/>
          </p:nvSpPr>
          <p:spPr>
            <a:xfrm flipH="1" flipV="1">
              <a:off x="343" y="989"/>
              <a:ext cx="253" cy="748"/>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51" name="Freeform 63"/>
            <p:cNvSpPr/>
            <p:nvPr/>
          </p:nvSpPr>
          <p:spPr>
            <a:xfrm flipH="1" flipV="1">
              <a:off x="349" y="1702"/>
              <a:ext cx="252" cy="747"/>
            </a:xfrm>
            <a:custGeom>
              <a:avLst/>
              <a:gdLst/>
              <a:ahLst/>
              <a:cxnLst>
                <a:cxn ang="0">
                  <a:pos x="2" y="2"/>
                </a:cxn>
                <a:cxn ang="0">
                  <a:pos x="2" y="2"/>
                </a:cxn>
                <a:cxn ang="0">
                  <a:pos x="2" y="2"/>
                </a:cxn>
                <a:cxn ang="0">
                  <a:pos x="2" y="2"/>
                </a:cxn>
                <a:cxn ang="0">
                  <a:pos x="2" y="2"/>
                </a:cxn>
                <a:cxn ang="0">
                  <a:pos x="2" y="2"/>
                </a:cxn>
                <a:cxn ang="0">
                  <a:pos x="2" y="2"/>
                </a:cxn>
                <a:cxn ang="0">
                  <a:pos x="2" y="2"/>
                </a:cxn>
                <a:cxn ang="0">
                  <a:pos x="2" y="2"/>
                </a:cxn>
                <a:cxn ang="0">
                  <a:pos x="2" y="2"/>
                </a:cxn>
              </a:cxnLst>
              <a:rect l="0" t="0" r="0" b="0"/>
              <a:pathLst>
                <a:path w="320" h="940">
                  <a:moveTo>
                    <a:pt x="282" y="18"/>
                  </a:moveTo>
                  <a:cubicBezTo>
                    <a:pt x="283" y="16"/>
                    <a:pt x="309" y="0"/>
                    <a:pt x="286" y="18"/>
                  </a:cubicBezTo>
                  <a:cubicBezTo>
                    <a:pt x="263" y="36"/>
                    <a:pt x="187" y="75"/>
                    <a:pt x="142" y="129"/>
                  </a:cubicBezTo>
                  <a:cubicBezTo>
                    <a:pt x="97" y="183"/>
                    <a:pt x="38" y="259"/>
                    <a:pt x="19" y="340"/>
                  </a:cubicBezTo>
                  <a:cubicBezTo>
                    <a:pt x="0" y="421"/>
                    <a:pt x="7" y="538"/>
                    <a:pt x="30" y="618"/>
                  </a:cubicBezTo>
                  <a:cubicBezTo>
                    <a:pt x="53" y="698"/>
                    <a:pt x="124" y="774"/>
                    <a:pt x="157" y="818"/>
                  </a:cubicBezTo>
                  <a:cubicBezTo>
                    <a:pt x="190" y="862"/>
                    <a:pt x="202" y="867"/>
                    <a:pt x="227" y="885"/>
                  </a:cubicBezTo>
                  <a:cubicBezTo>
                    <a:pt x="252" y="903"/>
                    <a:pt x="290" y="920"/>
                    <a:pt x="305" y="929"/>
                  </a:cubicBezTo>
                  <a:cubicBezTo>
                    <a:pt x="320" y="938"/>
                    <a:pt x="316" y="940"/>
                    <a:pt x="316" y="940"/>
                  </a:cubicBezTo>
                  <a:cubicBezTo>
                    <a:pt x="316" y="940"/>
                    <a:pt x="307" y="931"/>
                    <a:pt x="305" y="929"/>
                  </a:cubicBezTo>
                </a:path>
              </a:pathLst>
            </a:custGeom>
            <a:noFill/>
            <a:ln w="38100" cap="flat" cmpd="sng">
              <a:solidFill>
                <a:schemeClr val="tx1"/>
              </a:solidFill>
              <a:prstDash val="dash"/>
              <a:round/>
              <a:headEnd type="none" w="sm" len="sm"/>
              <a:tailEnd type="none" w="sm" len="sm"/>
            </a:ln>
          </p:spPr>
          <p:txBody>
            <a:bodyPr/>
            <a:lstStyle/>
            <a:p>
              <a:endParaRPr lang="zh-CN" altLang="en-US"/>
            </a:p>
          </p:txBody>
        </p:sp>
        <p:sp>
          <p:nvSpPr>
            <p:cNvPr id="12352" name="Text Box 64"/>
            <p:cNvSpPr txBox="1"/>
            <p:nvPr/>
          </p:nvSpPr>
          <p:spPr>
            <a:xfrm>
              <a:off x="720" y="1247"/>
              <a:ext cx="553"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sp>
          <p:nvSpPr>
            <p:cNvPr id="12353" name="Text Box 65"/>
            <p:cNvSpPr txBox="1"/>
            <p:nvPr/>
          </p:nvSpPr>
          <p:spPr>
            <a:xfrm>
              <a:off x="1392" y="1253"/>
              <a:ext cx="751"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2354" name="Text Box 66"/>
            <p:cNvSpPr txBox="1"/>
            <p:nvPr/>
          </p:nvSpPr>
          <p:spPr>
            <a:xfrm>
              <a:off x="1451" y="1942"/>
              <a:ext cx="565"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p>
          </p:txBody>
        </p:sp>
        <p:sp>
          <p:nvSpPr>
            <p:cNvPr id="12355" name="Oval 67"/>
            <p:cNvSpPr/>
            <p:nvPr/>
          </p:nvSpPr>
          <p:spPr>
            <a:xfrm>
              <a:off x="721" y="1931"/>
              <a:ext cx="304" cy="305"/>
            </a:xfrm>
            <a:prstGeom prst="ellipse">
              <a:avLst/>
            </a:prstGeom>
            <a:solidFill>
              <a:schemeClr val="accent1"/>
            </a:solidFill>
            <a:ln w="12700">
              <a:noFill/>
            </a:ln>
          </p:spPr>
          <p:txBody>
            <a:bodyPr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12356" name="Text Box 68"/>
            <p:cNvSpPr txBox="1"/>
            <p:nvPr/>
          </p:nvSpPr>
          <p:spPr>
            <a:xfrm>
              <a:off x="720" y="1950"/>
              <a:ext cx="807" cy="270"/>
            </a:xfrm>
            <a:prstGeom prst="rect">
              <a:avLst/>
            </a:prstGeom>
            <a:noFill/>
            <a:ln w="38100">
              <a:noFill/>
            </a:ln>
          </p:spPr>
          <p:txBody>
            <a:bodyPr anchor="t" anchorCtr="0">
              <a:spAutoFit/>
            </a:bodyPr>
            <a:lstStyle/>
            <a:p>
              <a:pPr>
                <a:spcBef>
                  <a:spcPct val="50000"/>
                </a:spcBef>
              </a:pPr>
              <a:r>
                <a:rPr lang="en-US" altLang="zh-CN" dirty="0">
                  <a:solidFill>
                    <a:srgbClr val="FF3300"/>
                  </a:solidFill>
                  <a:latin typeface="Times New Roman" panose="02020603050405020304" pitchFamily="18" charset="0"/>
                  <a:ea typeface="长城楷体" pitchFamily="49" charset="-122"/>
                </a:rPr>
                <a:t> </a:t>
              </a:r>
              <a:r>
                <a:rPr lang="en-US" altLang="zh-CN" dirty="0">
                  <a:latin typeface="Times New Roman" panose="02020603050405020304" pitchFamily="18" charset="0"/>
                  <a:ea typeface="长城楷体" pitchFamily="49" charset="-122"/>
                </a:rPr>
                <a:t>Si</a:t>
              </a:r>
              <a:endParaRPr lang="en-US" altLang="zh-CN" dirty="0">
                <a:solidFill>
                  <a:srgbClr val="FF3300"/>
                </a:solidFill>
                <a:latin typeface="Times New Roman" panose="02020603050405020304" pitchFamily="18" charset="0"/>
                <a:ea typeface="长城楷体" pitchFamily="49" charset="-122"/>
              </a:endParaRPr>
            </a:p>
          </p:txBody>
        </p:sp>
      </p:grpSp>
      <p:grpSp>
        <p:nvGrpSpPr>
          <p:cNvPr id="6" name="Group 69"/>
          <p:cNvGrpSpPr/>
          <p:nvPr/>
        </p:nvGrpSpPr>
        <p:grpSpPr>
          <a:xfrm>
            <a:off x="3916363" y="2749550"/>
            <a:ext cx="1066800" cy="444500"/>
            <a:chOff x="2180" y="1536"/>
            <a:chExt cx="672" cy="376"/>
          </a:xfrm>
        </p:grpSpPr>
        <p:sp>
          <p:nvSpPr>
            <p:cNvPr id="12358" name="AutoShape 70" descr="70%"/>
            <p:cNvSpPr/>
            <p:nvPr/>
          </p:nvSpPr>
          <p:spPr>
            <a:xfrm>
              <a:off x="2208" y="1536"/>
              <a:ext cx="644" cy="376"/>
            </a:xfrm>
            <a:prstGeom prst="wedgeRoundRectCallout">
              <a:avLst>
                <a:gd name="adj1" fmla="val 98602"/>
                <a:gd name="adj2" fmla="val -3190"/>
                <a:gd name="adj3" fmla="val 16667"/>
              </a:avLst>
            </a:prstGeom>
            <a:pattFill prst="pct70">
              <a:fgClr>
                <a:srgbClr val="00FF00"/>
              </a:fgClr>
              <a:bgClr>
                <a:srgbClr val="FFFFFF"/>
              </a:bgClr>
            </a:pattFill>
            <a:ln w="9525" cap="flat" cmpd="sng">
              <a:solidFill>
                <a:schemeClr val="accent2"/>
              </a:solidFill>
              <a:prstDash val="solid"/>
              <a:miter/>
              <a:headEnd type="none" w="med" len="med"/>
              <a:tailEnd type="none" w="med" len="med"/>
            </a:ln>
          </p:spPr>
          <p:txBody>
            <a:bodyPr wrap="none" anchor="ctr" anchorCtr="0"/>
            <a:lstStyle/>
            <a:p>
              <a:pPr algn="ctr">
                <a:spcBef>
                  <a:spcPct val="50000"/>
                </a:spcBef>
              </a:pPr>
              <a:endParaRPr lang="zh-CN" altLang="zh-CN" b="1" dirty="0">
                <a:solidFill>
                  <a:srgbClr val="FF3300"/>
                </a:solidFill>
                <a:latin typeface="Times New Roman" panose="02020603050405020304" pitchFamily="18" charset="0"/>
                <a:ea typeface="宋体" panose="02010600030101010101" pitchFamily="2" charset="-122"/>
              </a:endParaRPr>
            </a:p>
          </p:txBody>
        </p:sp>
        <p:sp>
          <p:nvSpPr>
            <p:cNvPr id="12359" name="AutoShape 71" descr="70%"/>
            <p:cNvSpPr/>
            <p:nvPr/>
          </p:nvSpPr>
          <p:spPr>
            <a:xfrm>
              <a:off x="2180" y="1536"/>
              <a:ext cx="644" cy="376"/>
            </a:xfrm>
            <a:prstGeom prst="wedgeRoundRectCallout">
              <a:avLst>
                <a:gd name="adj1" fmla="val 98602"/>
                <a:gd name="adj2" fmla="val -55051"/>
                <a:gd name="adj3" fmla="val 16667"/>
              </a:avLst>
            </a:prstGeom>
            <a:pattFill prst="pct70">
              <a:fgClr>
                <a:srgbClr val="00FF00"/>
              </a:fgClr>
              <a:bgClr>
                <a:srgbClr val="FFFFFF"/>
              </a:bgClr>
            </a:pattFill>
            <a:ln w="9525" cap="flat" cmpd="sng">
              <a:solidFill>
                <a:schemeClr val="accent2"/>
              </a:solidFill>
              <a:prstDash val="solid"/>
              <a:miter/>
              <a:headEnd type="none" w="med" len="med"/>
              <a:tailEnd type="none" w="med" len="med"/>
            </a:ln>
          </p:spPr>
          <p:txBody>
            <a:bodyPr wrap="none" anchor="ctr" anchorCtr="0"/>
            <a:lstStyle/>
            <a:p>
              <a:pPr algn="ctr">
                <a:spcBef>
                  <a:spcPct val="50000"/>
                </a:spcBef>
              </a:pPr>
              <a:r>
                <a:rPr lang="zh-CN" altLang="en-US" b="1" dirty="0">
                  <a:solidFill>
                    <a:srgbClr val="FF3300"/>
                  </a:solidFill>
                  <a:latin typeface="微软雅黑" panose="020B0503020204020204" pitchFamily="34" charset="-122"/>
                  <a:ea typeface="微软雅黑" panose="020B0503020204020204" pitchFamily="34" charset="-122"/>
                </a:rPr>
                <a:t>价电子</a:t>
              </a:r>
            </a:p>
          </p:txBody>
        </p:sp>
      </p:grpSp>
      <p:sp>
        <p:nvSpPr>
          <p:cNvPr id="12360" name="AutoShape 7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61" name="AutoShape 7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2362" name="AutoShape 7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144" name="TextBox 143"/>
          <p:cNvSpPr txBox="1"/>
          <p:nvPr/>
        </p:nvSpPr>
        <p:spPr>
          <a:xfrm>
            <a:off x="8217535" y="2033905"/>
            <a:ext cx="642938" cy="3108325"/>
          </a:xfrm>
          <a:prstGeom prst="rect">
            <a:avLst/>
          </a:prstGeom>
          <a:noFill/>
          <a:ln w="9525">
            <a:noFill/>
          </a:ln>
        </p:spPr>
        <p:txBody>
          <a:bodyPr>
            <a:spAutoFit/>
          </a:bodyPr>
          <a:lstStyle/>
          <a:p>
            <a:r>
              <a:rPr lang="zh-CN" altLang="en-US" sz="2800" b="1" dirty="0">
                <a:solidFill>
                  <a:srgbClr val="000099"/>
                </a:solidFill>
                <a:latin typeface="楷体_GB2312" pitchFamily="49" charset="-122"/>
                <a:ea typeface="微软简楷体" pitchFamily="2" charset="-122"/>
              </a:rPr>
              <a:t>八电子稳定结构</a:t>
            </a:r>
            <a:endParaRPr lang="en-US" altLang="zh-CN" sz="2800" b="1" dirty="0">
              <a:solidFill>
                <a:srgbClr val="000099"/>
              </a:solidFill>
              <a:latin typeface="楷体_GB2312" pitchFamily="49" charset="-122"/>
              <a:ea typeface="微软简楷体" pitchFamily="2" charset="-122"/>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wipe(left)">
                                      <p:cBhvr>
                                        <p:cTn id="7" dur="500"/>
                                        <p:tgtEl>
                                          <p:spTgt spid="8195"/>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par>
                          <p:cTn id="13" fill="hold">
                            <p:stCondLst>
                              <p:cond delay="500"/>
                            </p:stCondLst>
                            <p:childTnLst>
                              <p:par>
                                <p:cTn id="14" presetID="4" presetClass="entr" presetSubtype="32" fill="hold" grpId="0" nodeType="afterEffect">
                                  <p:stCondLst>
                                    <p:cond delay="0"/>
                                  </p:stCondLst>
                                  <p:childTnLst>
                                    <p:set>
                                      <p:cBhvr>
                                        <p:cTn id="15" dur="1" fill="hold">
                                          <p:stCondLst>
                                            <p:cond delay="0"/>
                                          </p:stCondLst>
                                        </p:cTn>
                                        <p:tgtEl>
                                          <p:spTgt spid="8196"/>
                                        </p:tgtEl>
                                        <p:attrNameLst>
                                          <p:attrName>style.visibility</p:attrName>
                                        </p:attrNameLst>
                                      </p:cBhvr>
                                      <p:to>
                                        <p:strVal val="visible"/>
                                      </p:to>
                                    </p:set>
                                    <p:animEffect transition="in" filter="box(out)">
                                      <p:cBhvr>
                                        <p:cTn id="16" dur="500"/>
                                        <p:tgtEl>
                                          <p:spTgt spid="8196"/>
                                        </p:tgtEl>
                                      </p:cBhvr>
                                    </p:animEffect>
                                  </p:childTnLst>
                                </p:cTn>
                              </p:par>
                            </p:childTnLst>
                          </p:cTn>
                        </p:par>
                      </p:childTnLst>
                    </p:cTn>
                  </p:par>
                  <p:par>
                    <p:cTn id="17" fill="hold">
                      <p:stCondLst>
                        <p:cond delay="indefinite"/>
                      </p:stCondLst>
                      <p:childTnLst>
                        <p:par>
                          <p:cTn id="18" fill="hold">
                            <p:stCondLst>
                              <p:cond delay="0"/>
                            </p:stCondLst>
                            <p:childTnLst>
                              <p:par>
                                <p:cTn id="19" presetID="4" presetClass="entr" presetSubtype="32" fill="hold"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ox(out)">
                                      <p:cBhvr>
                                        <p:cTn id="21" dur="500"/>
                                        <p:tgtEl>
                                          <p:spTgt spid="4"/>
                                        </p:tgtEl>
                                      </p:cBhvr>
                                    </p:animEffect>
                                  </p:childTnLst>
                                </p:cTn>
                              </p:par>
                            </p:childTnLst>
                          </p:cTn>
                        </p:par>
                        <p:par>
                          <p:cTn id="22" fill="hold">
                            <p:stCondLst>
                              <p:cond delay="500"/>
                            </p:stCondLst>
                            <p:childTnLst>
                              <p:par>
                                <p:cTn id="23" presetID="4" presetClass="entr" presetSubtype="32" fill="hold" grpId="0" nodeType="afterEffect">
                                  <p:stCondLst>
                                    <p:cond delay="0"/>
                                  </p:stCondLst>
                                  <p:childTnLst>
                                    <p:set>
                                      <p:cBhvr>
                                        <p:cTn id="24" dur="1" fill="hold">
                                          <p:stCondLst>
                                            <p:cond delay="0"/>
                                          </p:stCondLst>
                                        </p:cTn>
                                        <p:tgtEl>
                                          <p:spTgt spid="8212"/>
                                        </p:tgtEl>
                                        <p:attrNameLst>
                                          <p:attrName>style.visibility</p:attrName>
                                        </p:attrNameLst>
                                      </p:cBhvr>
                                      <p:to>
                                        <p:strVal val="visible"/>
                                      </p:to>
                                    </p:set>
                                    <p:animEffect transition="in" filter="box(out)">
                                      <p:cBhvr>
                                        <p:cTn id="25" dur="500"/>
                                        <p:tgtEl>
                                          <p:spTgt spid="821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213"/>
                                        </p:tgtEl>
                                        <p:attrNameLst>
                                          <p:attrName>style.visibility</p:attrName>
                                        </p:attrNameLst>
                                      </p:cBhvr>
                                      <p:to>
                                        <p:strVal val="visible"/>
                                      </p:to>
                                    </p:set>
                                    <p:animEffect transition="in" filter="wipe(left)">
                                      <p:cBhvr>
                                        <p:cTn id="30" dur="500"/>
                                        <p:tgtEl>
                                          <p:spTgt spid="8213"/>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37" fill="hold" grpId="0" nodeType="clickEffect">
                                  <p:stCondLst>
                                    <p:cond delay="0"/>
                                  </p:stCondLst>
                                  <p:childTnLst>
                                    <p:set>
                                      <p:cBhvr>
                                        <p:cTn id="34" dur="1" fill="hold">
                                          <p:stCondLst>
                                            <p:cond delay="0"/>
                                          </p:stCondLst>
                                        </p:cTn>
                                        <p:tgtEl>
                                          <p:spTgt spid="8214">
                                            <p:txEl>
                                              <p:pRg st="0" end="0"/>
                                            </p:txEl>
                                          </p:spTgt>
                                        </p:tgtEl>
                                        <p:attrNameLst>
                                          <p:attrName>style.visibility</p:attrName>
                                        </p:attrNameLst>
                                      </p:cBhvr>
                                      <p:to>
                                        <p:strVal val="visible"/>
                                      </p:to>
                                    </p:set>
                                    <p:animEffect transition="in" filter="barn(outVertical)">
                                      <p:cBhvr>
                                        <p:cTn id="35" dur="500"/>
                                        <p:tgtEl>
                                          <p:spTgt spid="8214">
                                            <p:txEl>
                                              <p:pRg st="0" end="0"/>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8" fill="hold"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wipe(left)">
                                      <p:cBhvr>
                                        <p:cTn id="40" dur="500"/>
                                        <p:tgtEl>
                                          <p:spTgt spid="6"/>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144"/>
                                        </p:tgtEl>
                                        <p:attrNameLst>
                                          <p:attrName>style.visibility</p:attrName>
                                        </p:attrNameLst>
                                      </p:cBhvr>
                                      <p:to>
                                        <p:strVal val="visible"/>
                                      </p:to>
                                    </p:set>
                                    <p:anim calcmode="lin" valueType="num">
                                      <p:cBhvr additive="base">
                                        <p:cTn id="45" dur="500" fill="hold"/>
                                        <p:tgtEl>
                                          <p:spTgt spid="144"/>
                                        </p:tgtEl>
                                        <p:attrNameLst>
                                          <p:attrName>ppt_x</p:attrName>
                                        </p:attrNameLst>
                                      </p:cBhvr>
                                      <p:tavLst>
                                        <p:tav tm="0">
                                          <p:val>
                                            <p:strVal val="1+#ppt_w/2"/>
                                          </p:val>
                                        </p:tav>
                                        <p:tav tm="100000">
                                          <p:val>
                                            <p:strVal val="#ppt_x"/>
                                          </p:val>
                                        </p:tav>
                                      </p:tavLst>
                                    </p:anim>
                                    <p:anim calcmode="lin" valueType="num">
                                      <p:cBhvr additive="base">
                                        <p:cTn id="46" dur="500" fill="hold"/>
                                        <p:tgtEl>
                                          <p:spTgt spid="1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ldLvl="0" animBg="1"/>
      <p:bldP spid="8196" grpId="0" bldLvl="0" animBg="1"/>
      <p:bldP spid="8212" grpId="0" bldLvl="0" animBg="1"/>
      <p:bldP spid="8213" grpId="0" bldLvl="0" animBg="1"/>
      <p:bldP spid="8214" grpId="0" build="p"/>
      <p:bldP spid="144"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blipFill rotWithShape="0">
          <a:blip r:embed="rId2"/>
          <a:stretch>
            <a:fillRect/>
          </a:stretch>
        </a:blipFill>
        <a:effectLst/>
      </p:bgPr>
    </p:bg>
    <p:spTree>
      <p:nvGrpSpPr>
        <p:cNvPr id="1" name=""/>
        <p:cNvGrpSpPr/>
        <p:nvPr/>
      </p:nvGrpSpPr>
      <p:grpSpPr>
        <a:xfrm>
          <a:off x="0" y="0"/>
          <a:ext cx="0" cy="0"/>
          <a:chOff x="0" y="0"/>
          <a:chExt cx="0" cy="0"/>
        </a:xfrm>
      </p:grpSpPr>
      <p:sp>
        <p:nvSpPr>
          <p:cNvPr id="38914" name="Text Box 2" descr="80%"/>
          <p:cNvSpPr txBox="1"/>
          <p:nvPr/>
        </p:nvSpPr>
        <p:spPr>
          <a:xfrm>
            <a:off x="1241425" y="5295900"/>
            <a:ext cx="6781800" cy="519113"/>
          </a:xfrm>
          <a:prstGeom prst="rect">
            <a:avLst/>
          </a:prstGeom>
          <a:noFill/>
          <a:ln w="9525">
            <a:noFill/>
          </a:ln>
        </p:spPr>
        <p:txBody>
          <a:bodyPr anchor="t" anchorCtr="0">
            <a:spAutoFit/>
          </a:bodyPr>
          <a:lstStyle/>
          <a:p>
            <a:pPr>
              <a:spcBef>
                <a:spcPct val="50000"/>
              </a:spcBef>
            </a:pPr>
            <a:r>
              <a:rPr lang="zh-CN" altLang="en-US" sz="2800" b="1" dirty="0">
                <a:solidFill>
                  <a:srgbClr val="0000FF"/>
                </a:solidFill>
                <a:latin typeface="微软雅黑" panose="020B0503020204020204" pitchFamily="34" charset="-122"/>
                <a:ea typeface="微软雅黑" panose="020B0503020204020204" pitchFamily="34" charset="-122"/>
              </a:rPr>
              <a:t>　发射极是输入回路、输出回路的公共端 </a:t>
            </a:r>
          </a:p>
        </p:txBody>
      </p:sp>
      <p:sp>
        <p:nvSpPr>
          <p:cNvPr id="38915" name="Rectangle 3"/>
          <p:cNvSpPr/>
          <p:nvPr/>
        </p:nvSpPr>
        <p:spPr>
          <a:xfrm>
            <a:off x="3643313" y="4598988"/>
            <a:ext cx="2324100" cy="519112"/>
          </a:xfrm>
          <a:prstGeom prst="rect">
            <a:avLst/>
          </a:prstGeom>
          <a:gradFill rotWithShape="0">
            <a:gsLst>
              <a:gs pos="0">
                <a:srgbClr val="00FF00"/>
              </a:gs>
              <a:gs pos="50000">
                <a:srgbClr val="FFFFFF"/>
              </a:gs>
              <a:gs pos="100000">
                <a:srgbClr val="00FF00"/>
              </a:gs>
            </a:gsLst>
            <a:lin ang="5400000" scaled="1"/>
            <a:tileRect/>
          </a:gradFill>
          <a:ln w="38100">
            <a:noFill/>
          </a:ln>
        </p:spPr>
        <p:txBody>
          <a:bodyPr wrap="none" lIns="90000" tIns="46800" rIns="90000" bIns="46800" anchor="ctr" anchorCtr="0">
            <a:spAutoFit/>
          </a:bodyPr>
          <a:lstStyle/>
          <a:p>
            <a:pPr algn="ctr">
              <a:spcBef>
                <a:spcPct val="50000"/>
              </a:spcBef>
            </a:pPr>
            <a:r>
              <a:rPr lang="zh-CN" altLang="en-US" sz="2800" b="1" dirty="0">
                <a:solidFill>
                  <a:srgbClr val="6600CC"/>
                </a:solidFill>
                <a:latin typeface="Times New Roman" panose="02020603050405020304" pitchFamily="18" charset="0"/>
                <a:ea typeface="宋体" panose="02010600030101010101" pitchFamily="2" charset="-122"/>
              </a:rPr>
              <a:t>共发射极电路</a:t>
            </a:r>
          </a:p>
        </p:txBody>
      </p:sp>
      <p:sp>
        <p:nvSpPr>
          <p:cNvPr id="88068" name="AutoShape 4">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69" name="AutoShape 5">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0" name="AutoShape 6">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071" name="AutoShape 7">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8920" name="Freeform 8"/>
          <p:cNvSpPr/>
          <p:nvPr/>
        </p:nvSpPr>
        <p:spPr>
          <a:xfrm>
            <a:off x="3025775" y="2376488"/>
            <a:ext cx="1317625" cy="974725"/>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544" h="828">
                <a:moveTo>
                  <a:pt x="0" y="747"/>
                </a:moveTo>
                <a:cubicBezTo>
                  <a:pt x="0" y="712"/>
                  <a:pt x="0" y="605"/>
                  <a:pt x="17" y="536"/>
                </a:cubicBezTo>
                <a:cubicBezTo>
                  <a:pt x="34" y="467"/>
                  <a:pt x="43" y="400"/>
                  <a:pt x="102" y="330"/>
                </a:cubicBezTo>
                <a:cubicBezTo>
                  <a:pt x="161" y="260"/>
                  <a:pt x="292" y="162"/>
                  <a:pt x="372" y="113"/>
                </a:cubicBezTo>
                <a:cubicBezTo>
                  <a:pt x="452" y="64"/>
                  <a:pt x="521" y="51"/>
                  <a:pt x="584" y="33"/>
                </a:cubicBezTo>
                <a:cubicBezTo>
                  <a:pt x="647" y="15"/>
                  <a:pt x="669" y="0"/>
                  <a:pt x="751" y="4"/>
                </a:cubicBezTo>
                <a:cubicBezTo>
                  <a:pt x="833" y="8"/>
                  <a:pt x="976" y="22"/>
                  <a:pt x="1075" y="58"/>
                </a:cubicBezTo>
                <a:cubicBezTo>
                  <a:pt x="1175" y="95"/>
                  <a:pt x="1274" y="158"/>
                  <a:pt x="1346" y="222"/>
                </a:cubicBezTo>
                <a:cubicBezTo>
                  <a:pt x="1418" y="285"/>
                  <a:pt x="1476" y="373"/>
                  <a:pt x="1508" y="439"/>
                </a:cubicBezTo>
                <a:cubicBezTo>
                  <a:pt x="1540" y="505"/>
                  <a:pt x="1538" y="552"/>
                  <a:pt x="1541" y="617"/>
                </a:cubicBezTo>
                <a:cubicBezTo>
                  <a:pt x="1544" y="682"/>
                  <a:pt x="1528" y="784"/>
                  <a:pt x="1525" y="828"/>
                </a:cubicBezTo>
              </a:path>
            </a:pathLst>
          </a:custGeom>
          <a:noFill/>
          <a:ln w="38100" cap="flat" cmpd="sng">
            <a:solidFill>
              <a:schemeClr val="accent2"/>
            </a:solidFill>
            <a:prstDash val="solid"/>
            <a:round/>
            <a:headEnd type="none" w="med" len="med"/>
            <a:tailEnd type="none" w="med" len="med"/>
          </a:ln>
        </p:spPr>
        <p:txBody>
          <a:bodyPr/>
          <a:lstStyle/>
          <a:p>
            <a:endParaRPr lang="zh-CN" altLang="en-US"/>
          </a:p>
        </p:txBody>
      </p:sp>
      <p:sp>
        <p:nvSpPr>
          <p:cNvPr id="38921" name="Freeform 9"/>
          <p:cNvSpPr/>
          <p:nvPr/>
        </p:nvSpPr>
        <p:spPr>
          <a:xfrm>
            <a:off x="5029200" y="2041525"/>
            <a:ext cx="1608138" cy="1173163"/>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544" h="828">
                <a:moveTo>
                  <a:pt x="0" y="747"/>
                </a:moveTo>
                <a:cubicBezTo>
                  <a:pt x="0" y="712"/>
                  <a:pt x="0" y="605"/>
                  <a:pt x="17" y="536"/>
                </a:cubicBezTo>
                <a:cubicBezTo>
                  <a:pt x="34" y="467"/>
                  <a:pt x="43" y="400"/>
                  <a:pt x="102" y="330"/>
                </a:cubicBezTo>
                <a:cubicBezTo>
                  <a:pt x="161" y="260"/>
                  <a:pt x="292" y="162"/>
                  <a:pt x="372" y="113"/>
                </a:cubicBezTo>
                <a:cubicBezTo>
                  <a:pt x="452" y="64"/>
                  <a:pt x="521" y="51"/>
                  <a:pt x="584" y="33"/>
                </a:cubicBezTo>
                <a:cubicBezTo>
                  <a:pt x="647" y="15"/>
                  <a:pt x="669" y="0"/>
                  <a:pt x="751" y="4"/>
                </a:cubicBezTo>
                <a:cubicBezTo>
                  <a:pt x="833" y="8"/>
                  <a:pt x="976" y="22"/>
                  <a:pt x="1075" y="58"/>
                </a:cubicBezTo>
                <a:cubicBezTo>
                  <a:pt x="1175" y="95"/>
                  <a:pt x="1274" y="158"/>
                  <a:pt x="1346" y="222"/>
                </a:cubicBezTo>
                <a:cubicBezTo>
                  <a:pt x="1418" y="285"/>
                  <a:pt x="1476" y="373"/>
                  <a:pt x="1508" y="439"/>
                </a:cubicBezTo>
                <a:cubicBezTo>
                  <a:pt x="1540" y="505"/>
                  <a:pt x="1538" y="552"/>
                  <a:pt x="1541" y="617"/>
                </a:cubicBezTo>
                <a:cubicBezTo>
                  <a:pt x="1544" y="682"/>
                  <a:pt x="1528" y="784"/>
                  <a:pt x="1525" y="828"/>
                </a:cubicBezTo>
              </a:path>
            </a:pathLst>
          </a:custGeom>
          <a:noFill/>
          <a:ln w="38100" cap="flat" cmpd="sng">
            <a:solidFill>
              <a:schemeClr val="accent2"/>
            </a:solidFill>
            <a:prstDash val="solid"/>
            <a:round/>
            <a:headEnd type="none" w="med" len="med"/>
            <a:tailEnd type="none" w="med" len="med"/>
          </a:ln>
        </p:spPr>
        <p:txBody>
          <a:bodyPr/>
          <a:lstStyle/>
          <a:p>
            <a:endParaRPr lang="zh-CN" altLang="en-US"/>
          </a:p>
        </p:txBody>
      </p:sp>
      <p:sp>
        <p:nvSpPr>
          <p:cNvPr id="38922" name="Text Box 10"/>
          <p:cNvSpPr txBox="1"/>
          <p:nvPr/>
        </p:nvSpPr>
        <p:spPr>
          <a:xfrm>
            <a:off x="2863850" y="3305175"/>
            <a:ext cx="1708150" cy="519113"/>
          </a:xfrm>
          <a:prstGeom prst="rect">
            <a:avLst/>
          </a:prstGeom>
          <a:noFill/>
          <a:ln w="9525">
            <a:noFill/>
          </a:ln>
        </p:spPr>
        <p:txBody>
          <a:bodyPr anchor="t" anchorCtr="0">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输入回路</a:t>
            </a:r>
          </a:p>
        </p:txBody>
      </p:sp>
      <p:sp>
        <p:nvSpPr>
          <p:cNvPr id="38923" name="Text Box 11"/>
          <p:cNvSpPr txBox="1"/>
          <p:nvPr/>
        </p:nvSpPr>
        <p:spPr>
          <a:xfrm>
            <a:off x="5045075" y="3062288"/>
            <a:ext cx="2117725" cy="519112"/>
          </a:xfrm>
          <a:prstGeom prst="rect">
            <a:avLst/>
          </a:prstGeom>
          <a:noFill/>
          <a:ln w="38100">
            <a:noFill/>
          </a:ln>
        </p:spPr>
        <p:txBody>
          <a:bodyPr lIns="90000" tIns="46800" rIns="90000" bIns="46800" anchor="ctr" anchorCtr="0">
            <a:spAutoFit/>
          </a:bodyPr>
          <a:lstStyle/>
          <a:p>
            <a:pPr>
              <a:spcBef>
                <a:spcPct val="50000"/>
              </a:spcBef>
            </a:pPr>
            <a:r>
              <a:rPr lang="zh-CN" altLang="en-US" sz="2800" b="1" dirty="0">
                <a:solidFill>
                  <a:srgbClr val="FF0000"/>
                </a:solidFill>
                <a:latin typeface="宋体" panose="02010600030101010101" pitchFamily="2" charset="-122"/>
                <a:ea typeface="宋体" panose="02010600030101010101" pitchFamily="2" charset="-122"/>
              </a:rPr>
              <a:t>输出回路</a:t>
            </a:r>
          </a:p>
        </p:txBody>
      </p:sp>
      <p:grpSp>
        <p:nvGrpSpPr>
          <p:cNvPr id="88077" name="Group 13"/>
          <p:cNvGrpSpPr/>
          <p:nvPr/>
        </p:nvGrpSpPr>
        <p:grpSpPr>
          <a:xfrm>
            <a:off x="1471613" y="547688"/>
            <a:ext cx="6376987" cy="4059237"/>
            <a:chOff x="927" y="288"/>
            <a:chExt cx="4017" cy="2557"/>
          </a:xfrm>
        </p:grpSpPr>
        <p:sp>
          <p:nvSpPr>
            <p:cNvPr id="88078" name="Text Box 14"/>
            <p:cNvSpPr txBox="1"/>
            <p:nvPr/>
          </p:nvSpPr>
          <p:spPr>
            <a:xfrm>
              <a:off x="3600" y="288"/>
              <a:ext cx="585"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C</a:t>
              </a:r>
              <a:endParaRPr lang="en-US" altLang="zh-CN" sz="2800" b="1" dirty="0">
                <a:latin typeface="Times New Roman" panose="02020603050405020304" pitchFamily="18" charset="0"/>
                <a:ea typeface="楷体_GB2312" pitchFamily="49" charset="-122"/>
              </a:endParaRPr>
            </a:p>
          </p:txBody>
        </p:sp>
        <p:sp>
          <p:nvSpPr>
            <p:cNvPr id="88079" name="Text Box 15"/>
            <p:cNvSpPr txBox="1"/>
            <p:nvPr/>
          </p:nvSpPr>
          <p:spPr>
            <a:xfrm>
              <a:off x="1592" y="2518"/>
              <a:ext cx="58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E</a:t>
              </a:r>
              <a:r>
                <a:rPr lang="en-US" altLang="zh-CN" sz="2800" b="1" baseline="-25000" dirty="0">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a typeface="楷体_GB2312" pitchFamily="49" charset="-122"/>
              </a:endParaRPr>
            </a:p>
          </p:txBody>
        </p:sp>
        <p:sp>
          <p:nvSpPr>
            <p:cNvPr id="88080" name="Rectangle 16"/>
            <p:cNvSpPr/>
            <p:nvPr/>
          </p:nvSpPr>
          <p:spPr>
            <a:xfrm>
              <a:off x="1387" y="1502"/>
              <a:ext cx="95" cy="293"/>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081" name="Line 17"/>
            <p:cNvSpPr/>
            <p:nvPr/>
          </p:nvSpPr>
          <p:spPr>
            <a:xfrm flipV="1">
              <a:off x="1428" y="1355"/>
              <a:ext cx="0" cy="138"/>
            </a:xfrm>
            <a:prstGeom prst="line">
              <a:avLst/>
            </a:prstGeom>
            <a:ln w="38100" cap="flat" cmpd="sng">
              <a:solidFill>
                <a:schemeClr val="tx1"/>
              </a:solidFill>
              <a:prstDash val="solid"/>
              <a:round/>
              <a:headEnd type="none" w="sm" len="sm"/>
              <a:tailEnd type="none" w="med" len="lg"/>
            </a:ln>
          </p:spPr>
        </p:sp>
        <p:sp>
          <p:nvSpPr>
            <p:cNvPr id="88082" name="Line 18"/>
            <p:cNvSpPr/>
            <p:nvPr/>
          </p:nvSpPr>
          <p:spPr>
            <a:xfrm flipV="1">
              <a:off x="1426" y="1795"/>
              <a:ext cx="0" cy="214"/>
            </a:xfrm>
            <a:prstGeom prst="line">
              <a:avLst/>
            </a:prstGeom>
            <a:ln w="38100" cap="flat" cmpd="sng">
              <a:solidFill>
                <a:schemeClr val="tx1"/>
              </a:solidFill>
              <a:prstDash val="solid"/>
              <a:round/>
              <a:headEnd type="none" w="sm" len="sm"/>
              <a:tailEnd type="none" w="med" len="lg"/>
            </a:ln>
          </p:spPr>
        </p:sp>
        <p:sp>
          <p:nvSpPr>
            <p:cNvPr id="88083" name="Rectangle 19"/>
            <p:cNvSpPr/>
            <p:nvPr/>
          </p:nvSpPr>
          <p:spPr>
            <a:xfrm>
              <a:off x="1377" y="2026"/>
              <a:ext cx="95" cy="293"/>
            </a:xfrm>
            <a:prstGeom prst="rect">
              <a:avLst/>
            </a:prstGeom>
            <a:noFill/>
            <a:ln w="38100" cap="flat" cmpd="sng">
              <a:solidFill>
                <a:schemeClr val="tx1"/>
              </a:solidFill>
              <a:prstDash val="solid"/>
              <a:miter/>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084" name="Line 20"/>
            <p:cNvSpPr/>
            <p:nvPr/>
          </p:nvSpPr>
          <p:spPr>
            <a:xfrm flipH="1" flipV="1">
              <a:off x="1428" y="2319"/>
              <a:ext cx="0" cy="105"/>
            </a:xfrm>
            <a:prstGeom prst="line">
              <a:avLst/>
            </a:prstGeom>
            <a:ln w="38100" cap="flat" cmpd="sng">
              <a:solidFill>
                <a:schemeClr val="tx1"/>
              </a:solidFill>
              <a:prstDash val="solid"/>
              <a:round/>
              <a:headEnd type="none" w="sm" len="sm"/>
              <a:tailEnd type="none" w="med" len="lg"/>
            </a:ln>
          </p:spPr>
        </p:sp>
        <p:sp>
          <p:nvSpPr>
            <p:cNvPr id="88085" name="Line 21"/>
            <p:cNvSpPr/>
            <p:nvPr/>
          </p:nvSpPr>
          <p:spPr>
            <a:xfrm>
              <a:off x="1428" y="1906"/>
              <a:ext cx="179" cy="0"/>
            </a:xfrm>
            <a:prstGeom prst="line">
              <a:avLst/>
            </a:prstGeom>
            <a:ln w="38100" cap="flat" cmpd="sng">
              <a:solidFill>
                <a:schemeClr val="tx1"/>
              </a:solidFill>
              <a:prstDash val="solid"/>
              <a:round/>
              <a:headEnd type="none" w="sm" len="sm"/>
              <a:tailEnd type="none" w="med" len="lg"/>
            </a:ln>
          </p:spPr>
        </p:sp>
        <p:sp>
          <p:nvSpPr>
            <p:cNvPr id="88086" name="Line 22"/>
            <p:cNvSpPr/>
            <p:nvPr/>
          </p:nvSpPr>
          <p:spPr>
            <a:xfrm>
              <a:off x="1601" y="1906"/>
              <a:ext cx="0" cy="276"/>
            </a:xfrm>
            <a:prstGeom prst="line">
              <a:avLst/>
            </a:prstGeom>
            <a:ln w="38100" cap="flat" cmpd="sng">
              <a:solidFill>
                <a:schemeClr val="tx1"/>
              </a:solidFill>
              <a:prstDash val="solid"/>
              <a:round/>
              <a:headEnd type="none" w="sm" len="sm"/>
              <a:tailEnd type="none" w="med" len="lg"/>
            </a:ln>
          </p:spPr>
        </p:sp>
        <p:sp>
          <p:nvSpPr>
            <p:cNvPr id="88087" name="Line 23"/>
            <p:cNvSpPr/>
            <p:nvPr/>
          </p:nvSpPr>
          <p:spPr>
            <a:xfrm flipH="1">
              <a:off x="1469" y="2168"/>
              <a:ext cx="130" cy="0"/>
            </a:xfrm>
            <a:prstGeom prst="line">
              <a:avLst/>
            </a:prstGeom>
            <a:ln w="38100" cap="flat" cmpd="sng">
              <a:solidFill>
                <a:schemeClr val="tx1"/>
              </a:solidFill>
              <a:prstDash val="solid"/>
              <a:round/>
              <a:headEnd type="none" w="sm" len="sm"/>
              <a:tailEnd type="triangle" w="med" len="med"/>
            </a:ln>
          </p:spPr>
        </p:sp>
        <p:grpSp>
          <p:nvGrpSpPr>
            <p:cNvPr id="88088" name="Group 24"/>
            <p:cNvGrpSpPr/>
            <p:nvPr/>
          </p:nvGrpSpPr>
          <p:grpSpPr>
            <a:xfrm>
              <a:off x="1843" y="2284"/>
              <a:ext cx="69" cy="305"/>
              <a:chOff x="1258" y="2494"/>
              <a:chExt cx="77" cy="338"/>
            </a:xfrm>
          </p:grpSpPr>
          <p:sp>
            <p:nvSpPr>
              <p:cNvPr id="88089" name="Line 25"/>
              <p:cNvSpPr/>
              <p:nvPr/>
            </p:nvSpPr>
            <p:spPr>
              <a:xfrm flipH="1">
                <a:off x="1258" y="2494"/>
                <a:ext cx="0" cy="338"/>
              </a:xfrm>
              <a:prstGeom prst="line">
                <a:avLst/>
              </a:prstGeom>
              <a:ln w="38100" cap="flat" cmpd="sng">
                <a:solidFill>
                  <a:schemeClr val="tx1"/>
                </a:solidFill>
                <a:prstDash val="solid"/>
                <a:round/>
                <a:headEnd type="none" w="sm" len="sm"/>
                <a:tailEnd type="none" w="med" len="lg"/>
              </a:ln>
            </p:spPr>
          </p:sp>
          <p:sp>
            <p:nvSpPr>
              <p:cNvPr id="88090" name="Line 26"/>
              <p:cNvSpPr/>
              <p:nvPr/>
            </p:nvSpPr>
            <p:spPr>
              <a:xfrm>
                <a:off x="1335" y="2555"/>
                <a:ext cx="0" cy="202"/>
              </a:xfrm>
              <a:prstGeom prst="line">
                <a:avLst/>
              </a:prstGeom>
              <a:ln w="57150" cap="flat" cmpd="sng">
                <a:solidFill>
                  <a:schemeClr val="tx1"/>
                </a:solidFill>
                <a:prstDash val="solid"/>
                <a:round/>
                <a:headEnd type="none" w="sm" len="sm"/>
                <a:tailEnd type="none" w="med" len="lg"/>
              </a:ln>
            </p:spPr>
          </p:sp>
        </p:grpSp>
        <p:sp>
          <p:nvSpPr>
            <p:cNvPr id="88091" name="Oval 27"/>
            <p:cNvSpPr/>
            <p:nvPr/>
          </p:nvSpPr>
          <p:spPr>
            <a:xfrm>
              <a:off x="3692" y="662"/>
              <a:ext cx="351" cy="351"/>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092" name="Text Box 28"/>
            <p:cNvSpPr txBox="1"/>
            <p:nvPr/>
          </p:nvSpPr>
          <p:spPr>
            <a:xfrm>
              <a:off x="3664" y="676"/>
              <a:ext cx="459" cy="288"/>
            </a:xfrm>
            <a:prstGeom prst="rect">
              <a:avLst/>
            </a:prstGeom>
            <a:noFill/>
            <a:ln w="38100">
              <a:noFill/>
            </a:ln>
          </p:spPr>
          <p:txBody>
            <a:bodyPr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mA</a:t>
              </a:r>
            </a:p>
          </p:txBody>
        </p:sp>
        <p:sp>
          <p:nvSpPr>
            <p:cNvPr id="88093" name="Line 29"/>
            <p:cNvSpPr/>
            <p:nvPr/>
          </p:nvSpPr>
          <p:spPr>
            <a:xfrm flipV="1">
              <a:off x="4020" y="832"/>
              <a:ext cx="415" cy="0"/>
            </a:xfrm>
            <a:prstGeom prst="line">
              <a:avLst/>
            </a:prstGeom>
            <a:ln w="38100" cap="flat" cmpd="sng">
              <a:solidFill>
                <a:schemeClr val="tx1"/>
              </a:solidFill>
              <a:prstDash val="solid"/>
              <a:round/>
              <a:headEnd type="none" w="sm" len="sm"/>
              <a:tailEnd type="none" w="med" len="lg"/>
            </a:ln>
          </p:spPr>
        </p:sp>
        <p:sp>
          <p:nvSpPr>
            <p:cNvPr id="88094" name="Line 30"/>
            <p:cNvSpPr/>
            <p:nvPr/>
          </p:nvSpPr>
          <p:spPr>
            <a:xfrm flipH="1">
              <a:off x="2949" y="835"/>
              <a:ext cx="725" cy="0"/>
            </a:xfrm>
            <a:prstGeom prst="line">
              <a:avLst/>
            </a:prstGeom>
            <a:ln w="38100" cap="flat" cmpd="sng">
              <a:solidFill>
                <a:schemeClr val="tx1"/>
              </a:solidFill>
              <a:prstDash val="solid"/>
              <a:round/>
              <a:headEnd type="none" w="sm" len="sm"/>
              <a:tailEnd type="none" w="med" len="lg"/>
            </a:ln>
          </p:spPr>
        </p:sp>
        <p:sp>
          <p:nvSpPr>
            <p:cNvPr id="88095" name="Text Box 31"/>
            <p:cNvSpPr txBox="1"/>
            <p:nvPr/>
          </p:nvSpPr>
          <p:spPr>
            <a:xfrm>
              <a:off x="1705" y="1182"/>
              <a:ext cx="368" cy="288"/>
            </a:xfrm>
            <a:prstGeom prst="rect">
              <a:avLst/>
            </a:prstGeom>
            <a:noFill/>
            <a:ln w="38100">
              <a:noFill/>
            </a:ln>
          </p:spPr>
          <p:txBody>
            <a:bodyPr lIns="90000" tIns="46800" rIns="90000" bIns="46800" anchor="ctr" anchorCtr="0">
              <a:spAutoFit/>
            </a:bodyPr>
            <a:lstStyle/>
            <a:p>
              <a:pPr algn="ctr">
                <a:spcBef>
                  <a:spcPct val="50000"/>
                </a:spcBef>
              </a:pPr>
              <a:r>
                <a:rPr lang="en-US" altLang="en-US" b="1" dirty="0">
                  <a:latin typeface="Times New Roman" panose="02020603050405020304" pitchFamily="18" charset="0"/>
                  <a:ea typeface="楷体_GB2312" pitchFamily="49" charset="-122"/>
                  <a:sym typeface="Symbol" panose="05050102010706020507" pitchFamily="18" charset="2"/>
                </a:rPr>
                <a:t></a:t>
              </a:r>
              <a:r>
                <a:rPr lang="en-US" altLang="zh-CN" b="1" dirty="0">
                  <a:latin typeface="Times New Roman" panose="02020603050405020304" pitchFamily="18" charset="0"/>
                  <a:ea typeface="楷体_GB2312" pitchFamily="49" charset="-122"/>
                </a:rPr>
                <a:t>A</a:t>
              </a:r>
            </a:p>
          </p:txBody>
        </p:sp>
        <p:sp>
          <p:nvSpPr>
            <p:cNvPr id="88096" name="Line 32"/>
            <p:cNvSpPr/>
            <p:nvPr/>
          </p:nvSpPr>
          <p:spPr>
            <a:xfrm flipH="1">
              <a:off x="1567" y="1360"/>
              <a:ext cx="111" cy="0"/>
            </a:xfrm>
            <a:prstGeom prst="line">
              <a:avLst/>
            </a:prstGeom>
            <a:ln w="38100" cap="flat" cmpd="sng">
              <a:solidFill>
                <a:schemeClr val="tx1"/>
              </a:solidFill>
              <a:prstDash val="solid"/>
              <a:round/>
              <a:headEnd type="none" w="sm" len="sm"/>
              <a:tailEnd type="none" w="med" len="lg"/>
            </a:ln>
          </p:spPr>
        </p:sp>
        <p:sp>
          <p:nvSpPr>
            <p:cNvPr id="88097" name="Line 33"/>
            <p:cNvSpPr/>
            <p:nvPr/>
          </p:nvSpPr>
          <p:spPr>
            <a:xfrm rot="5400000">
              <a:off x="2115" y="2228"/>
              <a:ext cx="381" cy="0"/>
            </a:xfrm>
            <a:prstGeom prst="line">
              <a:avLst/>
            </a:prstGeom>
            <a:ln w="38100" cap="flat" cmpd="sng">
              <a:solidFill>
                <a:schemeClr val="tx1"/>
              </a:solidFill>
              <a:prstDash val="solid"/>
              <a:round/>
              <a:headEnd type="none" w="sm" len="sm"/>
              <a:tailEnd type="none" w="med" len="lg"/>
            </a:ln>
          </p:spPr>
        </p:sp>
        <p:grpSp>
          <p:nvGrpSpPr>
            <p:cNvPr id="88098" name="Group 34"/>
            <p:cNvGrpSpPr/>
            <p:nvPr/>
          </p:nvGrpSpPr>
          <p:grpSpPr>
            <a:xfrm>
              <a:off x="2154" y="1698"/>
              <a:ext cx="351" cy="354"/>
              <a:chOff x="1979" y="1816"/>
              <a:chExt cx="420" cy="442"/>
            </a:xfrm>
          </p:grpSpPr>
          <p:sp>
            <p:nvSpPr>
              <p:cNvPr id="88099" name="Oval 35"/>
              <p:cNvSpPr/>
              <p:nvPr/>
            </p:nvSpPr>
            <p:spPr>
              <a:xfrm rot="5400000">
                <a:off x="1970" y="1825"/>
                <a:ext cx="438" cy="420"/>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100" name="Text Box 36"/>
              <p:cNvSpPr txBox="1"/>
              <p:nvPr/>
            </p:nvSpPr>
            <p:spPr>
              <a:xfrm>
                <a:off x="2032" y="1850"/>
                <a:ext cx="330" cy="408"/>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V</a:t>
                </a:r>
              </a:p>
            </p:txBody>
          </p:sp>
        </p:grpSp>
        <p:sp>
          <p:nvSpPr>
            <p:cNvPr id="88101" name="Line 37"/>
            <p:cNvSpPr/>
            <p:nvPr/>
          </p:nvSpPr>
          <p:spPr>
            <a:xfrm flipV="1">
              <a:off x="4236" y="1403"/>
              <a:ext cx="449" cy="475"/>
            </a:xfrm>
            <a:prstGeom prst="line">
              <a:avLst/>
            </a:prstGeom>
            <a:ln w="38100" cap="flat" cmpd="sng">
              <a:solidFill>
                <a:schemeClr val="tx1"/>
              </a:solidFill>
              <a:prstDash val="solid"/>
              <a:round/>
              <a:headEnd type="none" w="sm" len="sm"/>
              <a:tailEnd type="triangle" w="sm" len="lg"/>
            </a:ln>
          </p:spPr>
        </p:sp>
        <p:sp>
          <p:nvSpPr>
            <p:cNvPr id="88102" name="Line 38"/>
            <p:cNvSpPr/>
            <p:nvPr/>
          </p:nvSpPr>
          <p:spPr>
            <a:xfrm flipH="1">
              <a:off x="1435" y="1360"/>
              <a:ext cx="257" cy="0"/>
            </a:xfrm>
            <a:prstGeom prst="line">
              <a:avLst/>
            </a:prstGeom>
            <a:ln w="38100" cap="flat" cmpd="sng">
              <a:solidFill>
                <a:schemeClr val="tx1"/>
              </a:solidFill>
              <a:prstDash val="solid"/>
              <a:round/>
              <a:headEnd type="none" w="sm" len="sm"/>
              <a:tailEnd type="none" w="med" len="lg"/>
            </a:ln>
          </p:spPr>
        </p:sp>
        <p:sp>
          <p:nvSpPr>
            <p:cNvPr id="88103" name="Line 39"/>
            <p:cNvSpPr/>
            <p:nvPr/>
          </p:nvSpPr>
          <p:spPr>
            <a:xfrm flipV="1">
              <a:off x="2050" y="1351"/>
              <a:ext cx="765" cy="2"/>
            </a:xfrm>
            <a:prstGeom prst="line">
              <a:avLst/>
            </a:prstGeom>
            <a:ln w="38100" cap="flat" cmpd="sng">
              <a:solidFill>
                <a:schemeClr val="tx1"/>
              </a:solidFill>
              <a:prstDash val="solid"/>
              <a:round/>
              <a:headEnd type="none" w="sm" len="sm"/>
              <a:tailEnd type="none" w="med" len="lg"/>
            </a:ln>
          </p:spPr>
        </p:sp>
        <p:sp>
          <p:nvSpPr>
            <p:cNvPr id="88104" name="Line 40"/>
            <p:cNvSpPr/>
            <p:nvPr/>
          </p:nvSpPr>
          <p:spPr>
            <a:xfrm>
              <a:off x="2806" y="1222"/>
              <a:ext cx="0" cy="259"/>
            </a:xfrm>
            <a:prstGeom prst="line">
              <a:avLst/>
            </a:prstGeom>
            <a:ln w="38100" cap="flat" cmpd="sng">
              <a:solidFill>
                <a:schemeClr val="tx1"/>
              </a:solidFill>
              <a:prstDash val="solid"/>
              <a:round/>
              <a:headEnd type="none" w="sm" len="sm"/>
              <a:tailEnd type="none" w="med" len="lg"/>
            </a:ln>
          </p:spPr>
        </p:sp>
        <p:sp>
          <p:nvSpPr>
            <p:cNvPr id="88105" name="Line 41"/>
            <p:cNvSpPr/>
            <p:nvPr/>
          </p:nvSpPr>
          <p:spPr>
            <a:xfrm>
              <a:off x="2806" y="1351"/>
              <a:ext cx="151" cy="138"/>
            </a:xfrm>
            <a:prstGeom prst="line">
              <a:avLst/>
            </a:prstGeom>
            <a:ln w="38100" cap="flat" cmpd="sng">
              <a:solidFill>
                <a:schemeClr val="tx1"/>
              </a:solidFill>
              <a:prstDash val="solid"/>
              <a:round/>
              <a:headEnd type="none" w="sm" len="sm"/>
              <a:tailEnd type="triangle" w="sm" len="med"/>
            </a:ln>
          </p:spPr>
        </p:sp>
        <p:sp>
          <p:nvSpPr>
            <p:cNvPr id="88106" name="Line 42"/>
            <p:cNvSpPr/>
            <p:nvPr/>
          </p:nvSpPr>
          <p:spPr>
            <a:xfrm flipV="1">
              <a:off x="2806" y="1226"/>
              <a:ext cx="143" cy="116"/>
            </a:xfrm>
            <a:prstGeom prst="line">
              <a:avLst/>
            </a:prstGeom>
            <a:ln w="38100" cap="flat" cmpd="sng">
              <a:solidFill>
                <a:schemeClr val="tx1"/>
              </a:solidFill>
              <a:prstDash val="solid"/>
              <a:round/>
              <a:headEnd type="none" w="sm" len="sm"/>
              <a:tailEnd type="none" w="med" len="lg"/>
            </a:ln>
          </p:spPr>
        </p:sp>
        <p:sp>
          <p:nvSpPr>
            <p:cNvPr id="88107" name="Line 43"/>
            <p:cNvSpPr/>
            <p:nvPr/>
          </p:nvSpPr>
          <p:spPr>
            <a:xfrm flipH="1">
              <a:off x="2957" y="835"/>
              <a:ext cx="0" cy="414"/>
            </a:xfrm>
            <a:prstGeom prst="line">
              <a:avLst/>
            </a:prstGeom>
            <a:ln w="38100" cap="flat" cmpd="sng">
              <a:solidFill>
                <a:schemeClr val="tx1"/>
              </a:solidFill>
              <a:prstDash val="solid"/>
              <a:round/>
              <a:headEnd type="none" w="sm" len="sm"/>
              <a:tailEnd type="none" w="med" len="lg"/>
            </a:ln>
          </p:spPr>
        </p:sp>
        <p:sp>
          <p:nvSpPr>
            <p:cNvPr id="88108" name="Line 44"/>
            <p:cNvSpPr/>
            <p:nvPr/>
          </p:nvSpPr>
          <p:spPr>
            <a:xfrm>
              <a:off x="2957" y="1489"/>
              <a:ext cx="0" cy="950"/>
            </a:xfrm>
            <a:prstGeom prst="line">
              <a:avLst/>
            </a:prstGeom>
            <a:ln w="38100" cap="flat" cmpd="sng">
              <a:solidFill>
                <a:schemeClr val="tx1"/>
              </a:solidFill>
              <a:prstDash val="solid"/>
              <a:round/>
              <a:headEnd type="none" w="sm" len="sm"/>
              <a:tailEnd type="none" w="med" len="lg"/>
            </a:ln>
          </p:spPr>
        </p:sp>
        <p:sp>
          <p:nvSpPr>
            <p:cNvPr id="88109" name="Line 45"/>
            <p:cNvSpPr/>
            <p:nvPr/>
          </p:nvSpPr>
          <p:spPr>
            <a:xfrm>
              <a:off x="1428" y="2424"/>
              <a:ext cx="415" cy="0"/>
            </a:xfrm>
            <a:prstGeom prst="line">
              <a:avLst/>
            </a:prstGeom>
            <a:ln w="38100" cap="flat" cmpd="sng">
              <a:solidFill>
                <a:schemeClr val="tx1"/>
              </a:solidFill>
              <a:prstDash val="solid"/>
              <a:round/>
              <a:headEnd type="none" w="sm" len="sm"/>
              <a:tailEnd type="none" w="med" len="lg"/>
            </a:ln>
          </p:spPr>
        </p:sp>
        <p:sp>
          <p:nvSpPr>
            <p:cNvPr id="88110" name="Line 46"/>
            <p:cNvSpPr/>
            <p:nvPr/>
          </p:nvSpPr>
          <p:spPr>
            <a:xfrm flipV="1">
              <a:off x="1914" y="2424"/>
              <a:ext cx="2523" cy="0"/>
            </a:xfrm>
            <a:prstGeom prst="line">
              <a:avLst/>
            </a:prstGeom>
            <a:ln w="38100" cap="flat" cmpd="sng">
              <a:solidFill>
                <a:schemeClr val="tx1"/>
              </a:solidFill>
              <a:prstDash val="solid"/>
              <a:round/>
              <a:headEnd type="none" w="sm" len="sm"/>
              <a:tailEnd type="none" w="med" len="lg"/>
            </a:ln>
          </p:spPr>
        </p:sp>
        <p:sp>
          <p:nvSpPr>
            <p:cNvPr id="88111" name="Line 47"/>
            <p:cNvSpPr/>
            <p:nvPr/>
          </p:nvSpPr>
          <p:spPr>
            <a:xfrm>
              <a:off x="3448" y="1767"/>
              <a:ext cx="0" cy="657"/>
            </a:xfrm>
            <a:prstGeom prst="line">
              <a:avLst/>
            </a:prstGeom>
            <a:ln w="38100" cap="flat" cmpd="sng">
              <a:solidFill>
                <a:schemeClr val="tx1"/>
              </a:solidFill>
              <a:prstDash val="solid"/>
              <a:round/>
              <a:headEnd type="none" w="sm" len="sm"/>
              <a:tailEnd type="none" w="med" len="lg"/>
            </a:ln>
          </p:spPr>
        </p:sp>
        <p:sp>
          <p:nvSpPr>
            <p:cNvPr id="88112" name="Line 48"/>
            <p:cNvSpPr/>
            <p:nvPr/>
          </p:nvSpPr>
          <p:spPr>
            <a:xfrm flipV="1">
              <a:off x="3433" y="824"/>
              <a:ext cx="0" cy="597"/>
            </a:xfrm>
            <a:prstGeom prst="line">
              <a:avLst/>
            </a:prstGeom>
            <a:ln w="38100" cap="flat" cmpd="sng">
              <a:solidFill>
                <a:schemeClr val="tx1"/>
              </a:solidFill>
              <a:prstDash val="solid"/>
              <a:round/>
              <a:headEnd type="none" w="sm" len="sm"/>
              <a:tailEnd type="none" w="med" len="lg"/>
            </a:ln>
          </p:spPr>
        </p:sp>
        <p:sp>
          <p:nvSpPr>
            <p:cNvPr id="88113" name="Text Box 49"/>
            <p:cNvSpPr txBox="1"/>
            <p:nvPr/>
          </p:nvSpPr>
          <p:spPr>
            <a:xfrm>
              <a:off x="3550" y="1438"/>
              <a:ext cx="57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CE</a:t>
              </a:r>
              <a:endParaRPr lang="en-US" altLang="zh-CN" sz="2800" b="1" dirty="0">
                <a:latin typeface="Times New Roman" panose="02020603050405020304" pitchFamily="18" charset="0"/>
                <a:ea typeface="楷体_GB2312" pitchFamily="49" charset="-122"/>
              </a:endParaRPr>
            </a:p>
          </p:txBody>
        </p:sp>
        <p:sp>
          <p:nvSpPr>
            <p:cNvPr id="88114" name="Line 50"/>
            <p:cNvSpPr/>
            <p:nvPr/>
          </p:nvSpPr>
          <p:spPr>
            <a:xfrm>
              <a:off x="1680" y="1152"/>
              <a:ext cx="458" cy="0"/>
            </a:xfrm>
            <a:prstGeom prst="line">
              <a:avLst/>
            </a:prstGeom>
            <a:ln w="38100" cap="flat" cmpd="sng">
              <a:solidFill>
                <a:srgbClr val="FF3300"/>
              </a:solidFill>
              <a:prstDash val="solid"/>
              <a:round/>
              <a:headEnd type="none" w="sm" len="sm"/>
              <a:tailEnd type="triangle" w="med" len="lg"/>
            </a:ln>
          </p:spPr>
        </p:sp>
        <p:sp>
          <p:nvSpPr>
            <p:cNvPr id="88115" name="Line 51"/>
            <p:cNvSpPr/>
            <p:nvPr/>
          </p:nvSpPr>
          <p:spPr>
            <a:xfrm flipH="1">
              <a:off x="3552" y="624"/>
              <a:ext cx="528" cy="0"/>
            </a:xfrm>
            <a:prstGeom prst="line">
              <a:avLst/>
            </a:prstGeom>
            <a:ln w="38100" cap="flat" cmpd="sng">
              <a:solidFill>
                <a:srgbClr val="FF3300"/>
              </a:solidFill>
              <a:prstDash val="solid"/>
              <a:round/>
              <a:headEnd type="none" w="sm" len="sm"/>
              <a:tailEnd type="triangle" w="med" len="lg"/>
            </a:ln>
          </p:spPr>
        </p:sp>
        <p:sp>
          <p:nvSpPr>
            <p:cNvPr id="88116" name="Text Box 52"/>
            <p:cNvSpPr txBox="1"/>
            <p:nvPr/>
          </p:nvSpPr>
          <p:spPr>
            <a:xfrm>
              <a:off x="2439" y="1732"/>
              <a:ext cx="575"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BE</a:t>
              </a:r>
              <a:endParaRPr lang="en-US" altLang="zh-CN" sz="2800" b="1" dirty="0">
                <a:latin typeface="Times New Roman" panose="02020603050405020304" pitchFamily="18" charset="0"/>
                <a:ea typeface="楷体_GB2312" pitchFamily="49" charset="-122"/>
              </a:endParaRPr>
            </a:p>
          </p:txBody>
        </p:sp>
        <p:sp>
          <p:nvSpPr>
            <p:cNvPr id="88117" name="Text Box 53"/>
            <p:cNvSpPr txBox="1"/>
            <p:nvPr/>
          </p:nvSpPr>
          <p:spPr>
            <a:xfrm>
              <a:off x="927" y="1697"/>
              <a:ext cx="43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R</a:t>
              </a:r>
              <a:r>
                <a:rPr lang="en-US" altLang="zh-CN" sz="2800" b="1" baseline="-25000" dirty="0">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a typeface="楷体_GB2312" pitchFamily="49" charset="-122"/>
              </a:endParaRPr>
            </a:p>
          </p:txBody>
        </p:sp>
        <p:sp>
          <p:nvSpPr>
            <p:cNvPr id="88118" name="Text Box 54"/>
            <p:cNvSpPr txBox="1"/>
            <p:nvPr/>
          </p:nvSpPr>
          <p:spPr>
            <a:xfrm>
              <a:off x="1532" y="825"/>
              <a:ext cx="656"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B</a:t>
              </a:r>
              <a:endParaRPr lang="en-US" altLang="zh-CN" sz="2800" b="1" dirty="0">
                <a:latin typeface="Times New Roman" panose="02020603050405020304" pitchFamily="18" charset="0"/>
                <a:ea typeface="楷体_GB2312" pitchFamily="49" charset="-122"/>
              </a:endParaRPr>
            </a:p>
          </p:txBody>
        </p:sp>
        <p:sp>
          <p:nvSpPr>
            <p:cNvPr id="88119" name="Text Box 55"/>
            <p:cNvSpPr txBox="1"/>
            <p:nvPr/>
          </p:nvSpPr>
          <p:spPr>
            <a:xfrm>
              <a:off x="4532" y="1516"/>
              <a:ext cx="412"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E</a:t>
              </a:r>
              <a:r>
                <a:rPr lang="en-US" altLang="zh-CN" sz="2800" b="1" baseline="-25000" dirty="0">
                  <a:latin typeface="Times New Roman" panose="02020603050405020304" pitchFamily="18" charset="0"/>
                  <a:ea typeface="楷体_GB2312" pitchFamily="49" charset="-122"/>
                </a:rPr>
                <a:t>C</a:t>
              </a:r>
              <a:endParaRPr lang="en-US" altLang="zh-CN" sz="2800" b="1" dirty="0">
                <a:latin typeface="Times New Roman" panose="02020603050405020304" pitchFamily="18" charset="0"/>
                <a:ea typeface="楷体_GB2312" pitchFamily="49" charset="-122"/>
              </a:endParaRPr>
            </a:p>
          </p:txBody>
        </p:sp>
        <p:sp>
          <p:nvSpPr>
            <p:cNvPr id="88120" name="Line 56"/>
            <p:cNvSpPr/>
            <p:nvPr/>
          </p:nvSpPr>
          <p:spPr>
            <a:xfrm rot="5400000">
              <a:off x="2141" y="1520"/>
              <a:ext cx="345" cy="0"/>
            </a:xfrm>
            <a:prstGeom prst="line">
              <a:avLst/>
            </a:prstGeom>
            <a:ln w="38100" cap="flat" cmpd="sng">
              <a:solidFill>
                <a:schemeClr val="tx1"/>
              </a:solidFill>
              <a:prstDash val="solid"/>
              <a:round/>
              <a:headEnd type="none" w="sm" len="sm"/>
              <a:tailEnd type="none" w="med" len="lg"/>
            </a:ln>
          </p:spPr>
        </p:sp>
        <p:grpSp>
          <p:nvGrpSpPr>
            <p:cNvPr id="88121" name="Group 57"/>
            <p:cNvGrpSpPr/>
            <p:nvPr/>
          </p:nvGrpSpPr>
          <p:grpSpPr>
            <a:xfrm>
              <a:off x="3295" y="1421"/>
              <a:ext cx="351" cy="354"/>
              <a:chOff x="1979" y="1816"/>
              <a:chExt cx="420" cy="441"/>
            </a:xfrm>
          </p:grpSpPr>
          <p:sp>
            <p:nvSpPr>
              <p:cNvPr id="88122" name="Oval 58"/>
              <p:cNvSpPr/>
              <p:nvPr/>
            </p:nvSpPr>
            <p:spPr>
              <a:xfrm rot="5400000">
                <a:off x="1970" y="1825"/>
                <a:ext cx="438" cy="420"/>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123" name="Text Box 59"/>
              <p:cNvSpPr txBox="1"/>
              <p:nvPr/>
            </p:nvSpPr>
            <p:spPr>
              <a:xfrm>
                <a:off x="2033" y="1850"/>
                <a:ext cx="330" cy="40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V</a:t>
                </a:r>
              </a:p>
            </p:txBody>
          </p:sp>
        </p:grpSp>
        <p:sp>
          <p:nvSpPr>
            <p:cNvPr id="88124" name="Oval 60"/>
            <p:cNvSpPr/>
            <p:nvPr/>
          </p:nvSpPr>
          <p:spPr>
            <a:xfrm>
              <a:off x="1705" y="1180"/>
              <a:ext cx="350" cy="351"/>
            </a:xfrm>
            <a:prstGeom prst="ellipse">
              <a:avLst/>
            </a:prstGeom>
            <a:noFill/>
            <a:ln w="38100" cap="flat" cmpd="sng">
              <a:solidFill>
                <a:schemeClr val="tx1"/>
              </a:solidFill>
              <a:prstDash val="solid"/>
              <a:round/>
              <a:headEnd type="none" w="sm" len="sm"/>
              <a:tailEnd type="none" w="med" len="lg"/>
            </a:ln>
          </p:spPr>
          <p:txBody>
            <a:bodyPr lIns="90000" tIns="46800" rIns="90000" bIns="46800" anchor="ctr" anchorCtr="0">
              <a:spAutoFit/>
            </a:bodyPr>
            <a:lstStyle/>
            <a:p>
              <a:endParaRPr lang="zh-CN" altLang="en-US" dirty="0">
                <a:latin typeface="Times New Roman" panose="02020603050405020304" pitchFamily="18" charset="0"/>
                <a:ea typeface="宋体" panose="02010600030101010101" pitchFamily="2" charset="-122"/>
              </a:endParaRPr>
            </a:p>
          </p:txBody>
        </p:sp>
        <p:sp>
          <p:nvSpPr>
            <p:cNvPr id="88125" name="AutoShape 61"/>
            <p:cNvSpPr/>
            <p:nvPr/>
          </p:nvSpPr>
          <p:spPr>
            <a:xfrm>
              <a:off x="1290" y="1560"/>
              <a:ext cx="69" cy="656"/>
            </a:xfrm>
            <a:prstGeom prst="leftBrace">
              <a:avLst>
                <a:gd name="adj1" fmla="val 79006"/>
                <a:gd name="adj2" fmla="val 50000"/>
              </a:avLst>
            </a:prstGeom>
            <a:noFill/>
            <a:ln w="28575" cap="flat" cmpd="sng">
              <a:solidFill>
                <a:srgbClr val="000000"/>
              </a:solidFill>
              <a:prstDash val="solid"/>
              <a:round/>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8126" name="Text Box 62"/>
            <p:cNvSpPr txBox="1"/>
            <p:nvPr/>
          </p:nvSpPr>
          <p:spPr>
            <a:xfrm>
              <a:off x="2309" y="1316"/>
              <a:ext cx="346"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27" name="Text Box 63"/>
            <p:cNvSpPr txBox="1"/>
            <p:nvPr/>
          </p:nvSpPr>
          <p:spPr>
            <a:xfrm>
              <a:off x="3389" y="841"/>
              <a:ext cx="346"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28" name="Text Box 64"/>
            <p:cNvSpPr txBox="1"/>
            <p:nvPr/>
          </p:nvSpPr>
          <p:spPr>
            <a:xfrm>
              <a:off x="2309" y="2137"/>
              <a:ext cx="346"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29" name="Text Box 65"/>
            <p:cNvSpPr txBox="1"/>
            <p:nvPr/>
          </p:nvSpPr>
          <p:spPr>
            <a:xfrm>
              <a:off x="3432" y="2137"/>
              <a:ext cx="346"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30" name="Text Box 66"/>
            <p:cNvSpPr txBox="1"/>
            <p:nvPr/>
          </p:nvSpPr>
          <p:spPr>
            <a:xfrm>
              <a:off x="1834" y="2180"/>
              <a:ext cx="346"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31" name="Text Box 67"/>
            <p:cNvSpPr txBox="1"/>
            <p:nvPr/>
          </p:nvSpPr>
          <p:spPr>
            <a:xfrm>
              <a:off x="4167" y="1748"/>
              <a:ext cx="345"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32" name="Text Box 68"/>
            <p:cNvSpPr txBox="1"/>
            <p:nvPr/>
          </p:nvSpPr>
          <p:spPr>
            <a:xfrm>
              <a:off x="1575" y="2223"/>
              <a:ext cx="345"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sp>
          <p:nvSpPr>
            <p:cNvPr id="88133" name="Text Box 69"/>
            <p:cNvSpPr txBox="1"/>
            <p:nvPr/>
          </p:nvSpPr>
          <p:spPr>
            <a:xfrm>
              <a:off x="4167" y="1316"/>
              <a:ext cx="345" cy="327"/>
            </a:xfrm>
            <a:prstGeom prst="rect">
              <a:avLst/>
            </a:prstGeom>
            <a:noFill/>
            <a:ln w="9525">
              <a:noFill/>
            </a:ln>
          </p:spPr>
          <p:txBody>
            <a:bodyPr anchor="t" anchorCtr="0">
              <a:spAutoFit/>
            </a:bodyPr>
            <a:lstStyle/>
            <a:p>
              <a:pPr algn="ctr" eaLnBrk="0" hangingPunct="0">
                <a:spcBef>
                  <a:spcPct val="50000"/>
                </a:spcBef>
              </a:pPr>
              <a:r>
                <a:rPr lang="en-US" altLang="zh-CN" sz="2800" b="1" dirty="0">
                  <a:latin typeface="Times New Roman" panose="02020603050405020304" pitchFamily="18" charset="0"/>
                  <a:ea typeface="宋体" panose="02010600030101010101" pitchFamily="2" charset="-122"/>
                </a:rPr>
                <a:t>+</a:t>
              </a:r>
            </a:p>
          </p:txBody>
        </p:sp>
        <p:grpSp>
          <p:nvGrpSpPr>
            <p:cNvPr id="88134" name="Group 70"/>
            <p:cNvGrpSpPr/>
            <p:nvPr/>
          </p:nvGrpSpPr>
          <p:grpSpPr>
            <a:xfrm rot="5400000">
              <a:off x="4391" y="1458"/>
              <a:ext cx="70" cy="304"/>
              <a:chOff x="1354" y="2590"/>
              <a:chExt cx="77" cy="338"/>
            </a:xfrm>
          </p:grpSpPr>
          <p:sp>
            <p:nvSpPr>
              <p:cNvPr id="88135" name="Line 71"/>
              <p:cNvSpPr/>
              <p:nvPr/>
            </p:nvSpPr>
            <p:spPr>
              <a:xfrm flipH="1">
                <a:off x="1354" y="2590"/>
                <a:ext cx="0" cy="338"/>
              </a:xfrm>
              <a:prstGeom prst="line">
                <a:avLst/>
              </a:prstGeom>
              <a:ln w="38100" cap="flat" cmpd="sng">
                <a:solidFill>
                  <a:schemeClr val="tx1"/>
                </a:solidFill>
                <a:prstDash val="solid"/>
                <a:round/>
                <a:headEnd type="none" w="sm" len="sm"/>
                <a:tailEnd type="none" w="med" len="lg"/>
              </a:ln>
            </p:spPr>
          </p:sp>
          <p:sp>
            <p:nvSpPr>
              <p:cNvPr id="88136" name="Line 72"/>
              <p:cNvSpPr/>
              <p:nvPr/>
            </p:nvSpPr>
            <p:spPr>
              <a:xfrm>
                <a:off x="1431" y="2651"/>
                <a:ext cx="0" cy="202"/>
              </a:xfrm>
              <a:prstGeom prst="line">
                <a:avLst/>
              </a:prstGeom>
              <a:ln w="57150" cap="flat" cmpd="sng">
                <a:solidFill>
                  <a:schemeClr val="tx1"/>
                </a:solidFill>
                <a:prstDash val="solid"/>
                <a:round/>
                <a:headEnd type="none" w="sm" len="sm"/>
                <a:tailEnd type="none" w="med" len="lg"/>
              </a:ln>
            </p:spPr>
          </p:sp>
        </p:grpSp>
        <p:grpSp>
          <p:nvGrpSpPr>
            <p:cNvPr id="88137" name="Group 73"/>
            <p:cNvGrpSpPr/>
            <p:nvPr/>
          </p:nvGrpSpPr>
          <p:grpSpPr>
            <a:xfrm rot="5400000">
              <a:off x="4388" y="1582"/>
              <a:ext cx="69" cy="305"/>
              <a:chOff x="1354" y="2590"/>
              <a:chExt cx="77" cy="338"/>
            </a:xfrm>
          </p:grpSpPr>
          <p:sp>
            <p:nvSpPr>
              <p:cNvPr id="88138" name="Line 74"/>
              <p:cNvSpPr/>
              <p:nvPr/>
            </p:nvSpPr>
            <p:spPr>
              <a:xfrm flipH="1">
                <a:off x="1354" y="2590"/>
                <a:ext cx="0" cy="338"/>
              </a:xfrm>
              <a:prstGeom prst="line">
                <a:avLst/>
              </a:prstGeom>
              <a:ln w="38100" cap="flat" cmpd="sng">
                <a:solidFill>
                  <a:schemeClr val="tx1"/>
                </a:solidFill>
                <a:prstDash val="solid"/>
                <a:round/>
                <a:headEnd type="none" w="sm" len="sm"/>
                <a:tailEnd type="none" w="med" len="lg"/>
              </a:ln>
            </p:spPr>
          </p:sp>
          <p:sp>
            <p:nvSpPr>
              <p:cNvPr id="88139" name="Line 75"/>
              <p:cNvSpPr/>
              <p:nvPr/>
            </p:nvSpPr>
            <p:spPr>
              <a:xfrm>
                <a:off x="1431" y="2651"/>
                <a:ext cx="0" cy="202"/>
              </a:xfrm>
              <a:prstGeom prst="line">
                <a:avLst/>
              </a:prstGeom>
              <a:ln w="57150" cap="flat" cmpd="sng">
                <a:solidFill>
                  <a:schemeClr val="tx1"/>
                </a:solidFill>
                <a:prstDash val="solid"/>
                <a:round/>
                <a:headEnd type="none" w="sm" len="sm"/>
                <a:tailEnd type="none" w="med" len="lg"/>
              </a:ln>
            </p:spPr>
          </p:sp>
        </p:grpSp>
        <p:sp>
          <p:nvSpPr>
            <p:cNvPr id="88140" name="Line 76"/>
            <p:cNvSpPr/>
            <p:nvPr/>
          </p:nvSpPr>
          <p:spPr>
            <a:xfrm>
              <a:off x="4426" y="841"/>
              <a:ext cx="0" cy="734"/>
            </a:xfrm>
            <a:prstGeom prst="line">
              <a:avLst/>
            </a:prstGeom>
            <a:ln w="38100" cap="flat" cmpd="sng">
              <a:solidFill>
                <a:srgbClr val="000000"/>
              </a:solidFill>
              <a:prstDash val="solid"/>
              <a:round/>
              <a:headEnd type="none" w="med" len="med"/>
              <a:tailEnd type="none" w="med" len="med"/>
            </a:ln>
          </p:spPr>
        </p:sp>
        <p:sp>
          <p:nvSpPr>
            <p:cNvPr id="88141" name="Line 77"/>
            <p:cNvSpPr/>
            <p:nvPr/>
          </p:nvSpPr>
          <p:spPr>
            <a:xfrm>
              <a:off x="4426" y="1791"/>
              <a:ext cx="0" cy="648"/>
            </a:xfrm>
            <a:prstGeom prst="line">
              <a:avLst/>
            </a:prstGeom>
            <a:ln w="38100" cap="flat" cmpd="sng">
              <a:solidFill>
                <a:srgbClr val="000000"/>
              </a:solidFill>
              <a:prstDash val="solid"/>
              <a:round/>
              <a:headEnd type="none" w="med" len="med"/>
              <a:tailEnd type="none" w="med" len="med"/>
            </a:ln>
          </p:spPr>
        </p:sp>
      </p:grpSp>
      <p:grpSp>
        <p:nvGrpSpPr>
          <p:cNvPr id="8" name="Group 78"/>
          <p:cNvGrpSpPr/>
          <p:nvPr/>
        </p:nvGrpSpPr>
        <p:grpSpPr>
          <a:xfrm>
            <a:off x="4530725" y="3900488"/>
            <a:ext cx="327025" cy="244475"/>
            <a:chOff x="2976" y="2688"/>
            <a:chExt cx="192" cy="144"/>
          </a:xfrm>
        </p:grpSpPr>
        <p:sp>
          <p:nvSpPr>
            <p:cNvPr id="88143" name="Line 79"/>
            <p:cNvSpPr/>
            <p:nvPr/>
          </p:nvSpPr>
          <p:spPr>
            <a:xfrm>
              <a:off x="3072" y="2688"/>
              <a:ext cx="0" cy="144"/>
            </a:xfrm>
            <a:prstGeom prst="line">
              <a:avLst/>
            </a:prstGeom>
            <a:ln w="38100" cap="flat" cmpd="sng">
              <a:solidFill>
                <a:srgbClr val="000000"/>
              </a:solidFill>
              <a:prstDash val="solid"/>
              <a:round/>
              <a:headEnd type="none" w="med" len="med"/>
              <a:tailEnd type="none" w="med" len="med"/>
            </a:ln>
          </p:spPr>
        </p:sp>
        <p:sp>
          <p:nvSpPr>
            <p:cNvPr id="88144" name="Line 80"/>
            <p:cNvSpPr/>
            <p:nvPr/>
          </p:nvSpPr>
          <p:spPr>
            <a:xfrm>
              <a:off x="2976" y="2832"/>
              <a:ext cx="192" cy="0"/>
            </a:xfrm>
            <a:prstGeom prst="line">
              <a:avLst/>
            </a:prstGeom>
            <a:ln w="38100" cap="flat" cmpd="sng">
              <a:solidFill>
                <a:srgbClr val="000000"/>
              </a:solidFill>
              <a:prstDash val="solid"/>
              <a:round/>
              <a:headEnd type="none" w="med" len="med"/>
              <a:tailEnd type="none" w="med" len="med"/>
            </a:ln>
          </p:spPr>
        </p:sp>
      </p:grpSp>
      <p:sp>
        <p:nvSpPr>
          <p:cNvPr id="26676" name="Text Box 56"/>
          <p:cNvSpPr txBox="1"/>
          <p:nvPr/>
        </p:nvSpPr>
        <p:spPr>
          <a:xfrm>
            <a:off x="4572124" y="2073178"/>
            <a:ext cx="905848" cy="344387"/>
          </a:xfrm>
          <a:prstGeom prst="rect">
            <a:avLst/>
          </a:prstGeom>
          <a:noFill/>
          <a:ln w="9525">
            <a:noFill/>
          </a:ln>
        </p:spPr>
        <p:txBody>
          <a:bodyPr>
            <a:spAutoFit/>
          </a:bodyPr>
          <a:lstStyle/>
          <a:p>
            <a:pPr eaLnBrk="1" hangingPunct="1">
              <a:spcBef>
                <a:spcPct val="50000"/>
              </a:spcBef>
            </a:pPr>
            <a:r>
              <a:rPr lang="en-US" altLang="zh-CN" sz="1600">
                <a:latin typeface="Times New Roman" panose="02020603050405020304" pitchFamily="18" charset="0"/>
              </a:rPr>
              <a:t>3DG100</a:t>
            </a:r>
          </a:p>
        </p:txBody>
      </p:sp>
      <p:sp>
        <p:nvSpPr>
          <p:cNvPr id="37890" name="Rectangle 2"/>
          <p:cNvSpPr>
            <a:spLocks noGrp="1" noChangeArrowheads="1"/>
          </p:cNvSpPr>
          <p:nvPr/>
        </p:nvSpPr>
        <p:spPr>
          <a:xfrm>
            <a:off x="514350" y="457200"/>
            <a:ext cx="4191000" cy="457200"/>
          </a:xfrm>
          <a:prstGeom prst="rect">
            <a:avLst/>
          </a:prstGeom>
          <a:noFill/>
          <a:ln w="9525">
            <a:noFill/>
          </a:ln>
        </p:spPr>
        <p:txBody>
          <a:bodyPr vert="horz" wrap="square" lIns="91440" tIns="45720" rIns="91440" bIns="45720" numCol="1" anchor="ctr" anchorCtr="0" compatLnSpc="1"/>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9.5.3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特性曲线</a:t>
            </a:r>
          </a:p>
        </p:txBody>
      </p:sp>
      <p:grpSp>
        <p:nvGrpSpPr>
          <p:cNvPr id="87046" name="Group 6"/>
          <p:cNvGrpSpPr/>
          <p:nvPr/>
        </p:nvGrpSpPr>
        <p:grpSpPr>
          <a:xfrm>
            <a:off x="167640" y="1004888"/>
            <a:ext cx="5486400" cy="80962"/>
            <a:chOff x="1878" y="3843"/>
            <a:chExt cx="3456" cy="108"/>
          </a:xfrm>
        </p:grpSpPr>
        <p:pic>
          <p:nvPicPr>
            <p:cNvPr id="87047" name="Picture 7" descr="Green and Black Diamond"/>
            <p:cNvPicPr>
              <a:picLocks noChangeAspect="1"/>
            </p:cNvPicPr>
            <p:nvPr/>
          </p:nvPicPr>
          <p:blipFill>
            <a:blip r:embed="rId3"/>
            <a:stretch>
              <a:fillRect/>
            </a:stretch>
          </p:blipFill>
          <p:spPr>
            <a:xfrm>
              <a:off x="1878" y="3843"/>
              <a:ext cx="102" cy="102"/>
            </a:xfrm>
            <a:prstGeom prst="rect">
              <a:avLst/>
            </a:prstGeom>
            <a:noFill/>
            <a:ln w="9525">
              <a:noFill/>
            </a:ln>
          </p:spPr>
        </p:pic>
        <p:pic>
          <p:nvPicPr>
            <p:cNvPr id="87048" name="Picture 8" descr="Green and Black Diamond"/>
            <p:cNvPicPr>
              <a:picLocks noChangeAspect="1"/>
            </p:cNvPicPr>
            <p:nvPr/>
          </p:nvPicPr>
          <p:blipFill>
            <a:blip r:embed="rId3"/>
            <a:stretch>
              <a:fillRect/>
            </a:stretch>
          </p:blipFill>
          <p:spPr>
            <a:xfrm>
              <a:off x="1968" y="3843"/>
              <a:ext cx="102" cy="102"/>
            </a:xfrm>
            <a:prstGeom prst="rect">
              <a:avLst/>
            </a:prstGeom>
            <a:noFill/>
            <a:ln w="9525">
              <a:noFill/>
            </a:ln>
          </p:spPr>
        </p:pic>
        <p:pic>
          <p:nvPicPr>
            <p:cNvPr id="87049" name="Picture 9" descr="Green and Black Diamond"/>
            <p:cNvPicPr>
              <a:picLocks noChangeAspect="1"/>
            </p:cNvPicPr>
            <p:nvPr/>
          </p:nvPicPr>
          <p:blipFill>
            <a:blip r:embed="rId3"/>
            <a:stretch>
              <a:fillRect/>
            </a:stretch>
          </p:blipFill>
          <p:spPr>
            <a:xfrm>
              <a:off x="2070" y="3843"/>
              <a:ext cx="102" cy="102"/>
            </a:xfrm>
            <a:prstGeom prst="rect">
              <a:avLst/>
            </a:prstGeom>
            <a:noFill/>
            <a:ln w="9525">
              <a:noFill/>
            </a:ln>
          </p:spPr>
        </p:pic>
        <p:pic>
          <p:nvPicPr>
            <p:cNvPr id="87050" name="Picture 10" descr="Green and Black Diamond"/>
            <p:cNvPicPr>
              <a:picLocks noChangeAspect="1"/>
            </p:cNvPicPr>
            <p:nvPr/>
          </p:nvPicPr>
          <p:blipFill>
            <a:blip r:embed="rId3"/>
            <a:stretch>
              <a:fillRect/>
            </a:stretch>
          </p:blipFill>
          <p:spPr>
            <a:xfrm>
              <a:off x="2166" y="3843"/>
              <a:ext cx="102" cy="102"/>
            </a:xfrm>
            <a:prstGeom prst="rect">
              <a:avLst/>
            </a:prstGeom>
            <a:noFill/>
            <a:ln w="9525">
              <a:noFill/>
            </a:ln>
          </p:spPr>
        </p:pic>
        <p:pic>
          <p:nvPicPr>
            <p:cNvPr id="87051" name="Picture 11" descr="Green and Black Diamond"/>
            <p:cNvPicPr>
              <a:picLocks noChangeAspect="1"/>
            </p:cNvPicPr>
            <p:nvPr/>
          </p:nvPicPr>
          <p:blipFill>
            <a:blip r:embed="rId3"/>
            <a:stretch>
              <a:fillRect/>
            </a:stretch>
          </p:blipFill>
          <p:spPr>
            <a:xfrm>
              <a:off x="2256" y="3843"/>
              <a:ext cx="102" cy="102"/>
            </a:xfrm>
            <a:prstGeom prst="rect">
              <a:avLst/>
            </a:prstGeom>
            <a:noFill/>
            <a:ln w="9525">
              <a:noFill/>
            </a:ln>
          </p:spPr>
        </p:pic>
        <p:pic>
          <p:nvPicPr>
            <p:cNvPr id="87052" name="Picture 12" descr="Green and Black Diamond"/>
            <p:cNvPicPr>
              <a:picLocks noChangeAspect="1"/>
            </p:cNvPicPr>
            <p:nvPr/>
          </p:nvPicPr>
          <p:blipFill>
            <a:blip r:embed="rId3"/>
            <a:stretch>
              <a:fillRect/>
            </a:stretch>
          </p:blipFill>
          <p:spPr>
            <a:xfrm>
              <a:off x="2358" y="3843"/>
              <a:ext cx="102" cy="102"/>
            </a:xfrm>
            <a:prstGeom prst="rect">
              <a:avLst/>
            </a:prstGeom>
            <a:noFill/>
            <a:ln w="9525">
              <a:noFill/>
            </a:ln>
          </p:spPr>
        </p:pic>
        <p:pic>
          <p:nvPicPr>
            <p:cNvPr id="87053" name="Picture 13" descr="Green and Black Diamond"/>
            <p:cNvPicPr>
              <a:picLocks noChangeAspect="1"/>
            </p:cNvPicPr>
            <p:nvPr/>
          </p:nvPicPr>
          <p:blipFill>
            <a:blip r:embed="rId3"/>
            <a:stretch>
              <a:fillRect/>
            </a:stretch>
          </p:blipFill>
          <p:spPr>
            <a:xfrm>
              <a:off x="2544" y="3843"/>
              <a:ext cx="102" cy="102"/>
            </a:xfrm>
            <a:prstGeom prst="rect">
              <a:avLst/>
            </a:prstGeom>
            <a:noFill/>
            <a:ln w="9525">
              <a:noFill/>
            </a:ln>
          </p:spPr>
        </p:pic>
        <p:pic>
          <p:nvPicPr>
            <p:cNvPr id="87054" name="Picture 14" descr="Green and Black Diamond"/>
            <p:cNvPicPr>
              <a:picLocks noChangeAspect="1"/>
            </p:cNvPicPr>
            <p:nvPr/>
          </p:nvPicPr>
          <p:blipFill>
            <a:blip r:embed="rId3"/>
            <a:stretch>
              <a:fillRect/>
            </a:stretch>
          </p:blipFill>
          <p:spPr>
            <a:xfrm>
              <a:off x="2646" y="3843"/>
              <a:ext cx="102" cy="102"/>
            </a:xfrm>
            <a:prstGeom prst="rect">
              <a:avLst/>
            </a:prstGeom>
            <a:noFill/>
            <a:ln w="9525">
              <a:noFill/>
            </a:ln>
          </p:spPr>
        </p:pic>
        <p:pic>
          <p:nvPicPr>
            <p:cNvPr id="87055" name="Picture 15" descr="Green and Black Diamond"/>
            <p:cNvPicPr>
              <a:picLocks noChangeAspect="1"/>
            </p:cNvPicPr>
            <p:nvPr/>
          </p:nvPicPr>
          <p:blipFill>
            <a:blip r:embed="rId3"/>
            <a:stretch>
              <a:fillRect/>
            </a:stretch>
          </p:blipFill>
          <p:spPr>
            <a:xfrm>
              <a:off x="2742" y="3843"/>
              <a:ext cx="102" cy="102"/>
            </a:xfrm>
            <a:prstGeom prst="rect">
              <a:avLst/>
            </a:prstGeom>
            <a:noFill/>
            <a:ln w="9525">
              <a:noFill/>
            </a:ln>
          </p:spPr>
        </p:pic>
        <p:pic>
          <p:nvPicPr>
            <p:cNvPr id="87056" name="Picture 16" descr="Green and Black Diamond"/>
            <p:cNvPicPr>
              <a:picLocks noChangeAspect="1"/>
            </p:cNvPicPr>
            <p:nvPr/>
          </p:nvPicPr>
          <p:blipFill>
            <a:blip r:embed="rId3"/>
            <a:stretch>
              <a:fillRect/>
            </a:stretch>
          </p:blipFill>
          <p:spPr>
            <a:xfrm>
              <a:off x="2832" y="3843"/>
              <a:ext cx="102" cy="102"/>
            </a:xfrm>
            <a:prstGeom prst="rect">
              <a:avLst/>
            </a:prstGeom>
            <a:noFill/>
            <a:ln w="9525">
              <a:noFill/>
            </a:ln>
          </p:spPr>
        </p:pic>
        <p:pic>
          <p:nvPicPr>
            <p:cNvPr id="87057" name="Picture 17" descr="Green and Black Diamond"/>
            <p:cNvPicPr>
              <a:picLocks noChangeAspect="1"/>
            </p:cNvPicPr>
            <p:nvPr/>
          </p:nvPicPr>
          <p:blipFill>
            <a:blip r:embed="rId3"/>
            <a:stretch>
              <a:fillRect/>
            </a:stretch>
          </p:blipFill>
          <p:spPr>
            <a:xfrm>
              <a:off x="2934" y="3843"/>
              <a:ext cx="102" cy="102"/>
            </a:xfrm>
            <a:prstGeom prst="rect">
              <a:avLst/>
            </a:prstGeom>
            <a:noFill/>
            <a:ln w="9525">
              <a:noFill/>
            </a:ln>
          </p:spPr>
        </p:pic>
        <p:pic>
          <p:nvPicPr>
            <p:cNvPr id="87058" name="Picture 18" descr="Green and Black Diamond"/>
            <p:cNvPicPr>
              <a:picLocks noChangeAspect="1"/>
            </p:cNvPicPr>
            <p:nvPr/>
          </p:nvPicPr>
          <p:blipFill>
            <a:blip r:embed="rId3"/>
            <a:stretch>
              <a:fillRect/>
            </a:stretch>
          </p:blipFill>
          <p:spPr>
            <a:xfrm>
              <a:off x="3120" y="3843"/>
              <a:ext cx="102" cy="102"/>
            </a:xfrm>
            <a:prstGeom prst="rect">
              <a:avLst/>
            </a:prstGeom>
            <a:noFill/>
            <a:ln w="9525">
              <a:noFill/>
            </a:ln>
          </p:spPr>
        </p:pic>
        <p:pic>
          <p:nvPicPr>
            <p:cNvPr id="87059" name="Picture 19" descr="Green and Black Diamond"/>
            <p:cNvPicPr>
              <a:picLocks noChangeAspect="1"/>
            </p:cNvPicPr>
            <p:nvPr/>
          </p:nvPicPr>
          <p:blipFill>
            <a:blip r:embed="rId3"/>
            <a:stretch>
              <a:fillRect/>
            </a:stretch>
          </p:blipFill>
          <p:spPr>
            <a:xfrm>
              <a:off x="3222" y="3843"/>
              <a:ext cx="102" cy="102"/>
            </a:xfrm>
            <a:prstGeom prst="rect">
              <a:avLst/>
            </a:prstGeom>
            <a:noFill/>
            <a:ln w="9525">
              <a:noFill/>
            </a:ln>
          </p:spPr>
        </p:pic>
        <p:pic>
          <p:nvPicPr>
            <p:cNvPr id="87060" name="Picture 20" descr="Green and Black Diamond"/>
            <p:cNvPicPr>
              <a:picLocks noChangeAspect="1"/>
            </p:cNvPicPr>
            <p:nvPr/>
          </p:nvPicPr>
          <p:blipFill>
            <a:blip r:embed="rId3"/>
            <a:stretch>
              <a:fillRect/>
            </a:stretch>
          </p:blipFill>
          <p:spPr>
            <a:xfrm>
              <a:off x="3318" y="3843"/>
              <a:ext cx="102" cy="102"/>
            </a:xfrm>
            <a:prstGeom prst="rect">
              <a:avLst/>
            </a:prstGeom>
            <a:noFill/>
            <a:ln w="9525">
              <a:noFill/>
            </a:ln>
          </p:spPr>
        </p:pic>
        <p:pic>
          <p:nvPicPr>
            <p:cNvPr id="87061" name="Picture 21" descr="Green and Black Diamond"/>
            <p:cNvPicPr>
              <a:picLocks noChangeAspect="1"/>
            </p:cNvPicPr>
            <p:nvPr/>
          </p:nvPicPr>
          <p:blipFill>
            <a:blip r:embed="rId3"/>
            <a:stretch>
              <a:fillRect/>
            </a:stretch>
          </p:blipFill>
          <p:spPr>
            <a:xfrm>
              <a:off x="3408" y="3843"/>
              <a:ext cx="102" cy="102"/>
            </a:xfrm>
            <a:prstGeom prst="rect">
              <a:avLst/>
            </a:prstGeom>
            <a:noFill/>
            <a:ln w="9525">
              <a:noFill/>
            </a:ln>
          </p:spPr>
        </p:pic>
        <p:pic>
          <p:nvPicPr>
            <p:cNvPr id="87062" name="Picture 22" descr="Green and Black Diamond"/>
            <p:cNvPicPr>
              <a:picLocks noChangeAspect="1"/>
            </p:cNvPicPr>
            <p:nvPr/>
          </p:nvPicPr>
          <p:blipFill>
            <a:blip r:embed="rId3"/>
            <a:stretch>
              <a:fillRect/>
            </a:stretch>
          </p:blipFill>
          <p:spPr>
            <a:xfrm>
              <a:off x="2454" y="3843"/>
              <a:ext cx="102" cy="102"/>
            </a:xfrm>
            <a:prstGeom prst="rect">
              <a:avLst/>
            </a:prstGeom>
            <a:noFill/>
            <a:ln w="9525">
              <a:noFill/>
            </a:ln>
          </p:spPr>
        </p:pic>
        <p:pic>
          <p:nvPicPr>
            <p:cNvPr id="87063" name="Picture 23" descr="Green and Black Diamond"/>
            <p:cNvPicPr>
              <a:picLocks noChangeAspect="1"/>
            </p:cNvPicPr>
            <p:nvPr/>
          </p:nvPicPr>
          <p:blipFill>
            <a:blip r:embed="rId3"/>
            <a:stretch>
              <a:fillRect/>
            </a:stretch>
          </p:blipFill>
          <p:spPr>
            <a:xfrm>
              <a:off x="3030" y="3843"/>
              <a:ext cx="102" cy="102"/>
            </a:xfrm>
            <a:prstGeom prst="rect">
              <a:avLst/>
            </a:prstGeom>
            <a:noFill/>
            <a:ln w="9525">
              <a:noFill/>
            </a:ln>
          </p:spPr>
        </p:pic>
        <p:pic>
          <p:nvPicPr>
            <p:cNvPr id="87064" name="Picture 24" descr="Green and Black Diamond"/>
            <p:cNvPicPr>
              <a:picLocks noChangeAspect="1"/>
            </p:cNvPicPr>
            <p:nvPr/>
          </p:nvPicPr>
          <p:blipFill>
            <a:blip r:embed="rId3"/>
            <a:stretch>
              <a:fillRect/>
            </a:stretch>
          </p:blipFill>
          <p:spPr>
            <a:xfrm>
              <a:off x="3510" y="3843"/>
              <a:ext cx="102" cy="102"/>
            </a:xfrm>
            <a:prstGeom prst="rect">
              <a:avLst/>
            </a:prstGeom>
            <a:noFill/>
            <a:ln w="9525">
              <a:noFill/>
            </a:ln>
          </p:spPr>
        </p:pic>
        <p:pic>
          <p:nvPicPr>
            <p:cNvPr id="87065" name="Picture 25" descr="Green and Black Diamond"/>
            <p:cNvPicPr>
              <a:picLocks noChangeAspect="1"/>
            </p:cNvPicPr>
            <p:nvPr/>
          </p:nvPicPr>
          <p:blipFill>
            <a:blip r:embed="rId3"/>
            <a:stretch>
              <a:fillRect/>
            </a:stretch>
          </p:blipFill>
          <p:spPr>
            <a:xfrm>
              <a:off x="3606" y="3843"/>
              <a:ext cx="102" cy="102"/>
            </a:xfrm>
            <a:prstGeom prst="rect">
              <a:avLst/>
            </a:prstGeom>
            <a:noFill/>
            <a:ln w="9525">
              <a:noFill/>
            </a:ln>
          </p:spPr>
        </p:pic>
        <p:pic>
          <p:nvPicPr>
            <p:cNvPr id="87066" name="Picture 26" descr="Green and Black Diamond"/>
            <p:cNvPicPr>
              <a:picLocks noChangeAspect="1"/>
            </p:cNvPicPr>
            <p:nvPr/>
          </p:nvPicPr>
          <p:blipFill>
            <a:blip r:embed="rId3"/>
            <a:stretch>
              <a:fillRect/>
            </a:stretch>
          </p:blipFill>
          <p:spPr>
            <a:xfrm>
              <a:off x="3696" y="3843"/>
              <a:ext cx="102" cy="102"/>
            </a:xfrm>
            <a:prstGeom prst="rect">
              <a:avLst/>
            </a:prstGeom>
            <a:noFill/>
            <a:ln w="9525">
              <a:noFill/>
            </a:ln>
          </p:spPr>
        </p:pic>
        <p:pic>
          <p:nvPicPr>
            <p:cNvPr id="87067" name="Picture 27" descr="Green and Black Diamond"/>
            <p:cNvPicPr>
              <a:picLocks noChangeAspect="1"/>
            </p:cNvPicPr>
            <p:nvPr/>
          </p:nvPicPr>
          <p:blipFill>
            <a:blip r:embed="rId3"/>
            <a:stretch>
              <a:fillRect/>
            </a:stretch>
          </p:blipFill>
          <p:spPr>
            <a:xfrm>
              <a:off x="3798" y="3843"/>
              <a:ext cx="102" cy="102"/>
            </a:xfrm>
            <a:prstGeom prst="rect">
              <a:avLst/>
            </a:prstGeom>
            <a:noFill/>
            <a:ln w="9525">
              <a:noFill/>
            </a:ln>
          </p:spPr>
        </p:pic>
        <p:pic>
          <p:nvPicPr>
            <p:cNvPr id="87068" name="Picture 28" descr="Green and Black Diamond"/>
            <p:cNvPicPr>
              <a:picLocks noChangeAspect="1"/>
            </p:cNvPicPr>
            <p:nvPr/>
          </p:nvPicPr>
          <p:blipFill>
            <a:blip r:embed="rId3"/>
            <a:stretch>
              <a:fillRect/>
            </a:stretch>
          </p:blipFill>
          <p:spPr>
            <a:xfrm>
              <a:off x="3894" y="3843"/>
              <a:ext cx="102" cy="102"/>
            </a:xfrm>
            <a:prstGeom prst="rect">
              <a:avLst/>
            </a:prstGeom>
            <a:noFill/>
            <a:ln w="9525">
              <a:noFill/>
            </a:ln>
          </p:spPr>
        </p:pic>
        <p:pic>
          <p:nvPicPr>
            <p:cNvPr id="87069" name="Picture 29" descr="Green and Black Diamond"/>
            <p:cNvPicPr>
              <a:picLocks noChangeAspect="1"/>
            </p:cNvPicPr>
            <p:nvPr/>
          </p:nvPicPr>
          <p:blipFill>
            <a:blip r:embed="rId3"/>
            <a:stretch>
              <a:fillRect/>
            </a:stretch>
          </p:blipFill>
          <p:spPr>
            <a:xfrm>
              <a:off x="3984" y="3843"/>
              <a:ext cx="102" cy="102"/>
            </a:xfrm>
            <a:prstGeom prst="rect">
              <a:avLst/>
            </a:prstGeom>
            <a:noFill/>
            <a:ln w="9525">
              <a:noFill/>
            </a:ln>
          </p:spPr>
        </p:pic>
        <p:pic>
          <p:nvPicPr>
            <p:cNvPr id="87070" name="Picture 30" descr="Green and Black Diamond"/>
            <p:cNvPicPr>
              <a:picLocks noChangeAspect="1"/>
            </p:cNvPicPr>
            <p:nvPr/>
          </p:nvPicPr>
          <p:blipFill>
            <a:blip r:embed="rId3"/>
            <a:stretch>
              <a:fillRect/>
            </a:stretch>
          </p:blipFill>
          <p:spPr>
            <a:xfrm>
              <a:off x="4086" y="3843"/>
              <a:ext cx="102" cy="102"/>
            </a:xfrm>
            <a:prstGeom prst="rect">
              <a:avLst/>
            </a:prstGeom>
            <a:noFill/>
            <a:ln w="9525">
              <a:noFill/>
            </a:ln>
          </p:spPr>
        </p:pic>
        <p:grpSp>
          <p:nvGrpSpPr>
            <p:cNvPr id="87071" name="Group 31"/>
            <p:cNvGrpSpPr/>
            <p:nvPr/>
          </p:nvGrpSpPr>
          <p:grpSpPr>
            <a:xfrm>
              <a:off x="4182" y="3843"/>
              <a:ext cx="582" cy="102"/>
              <a:chOff x="4230" y="1050"/>
              <a:chExt cx="582" cy="102"/>
            </a:xfrm>
          </p:grpSpPr>
          <p:pic>
            <p:nvPicPr>
              <p:cNvPr id="87072" name="Picture 32"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87073" name="Picture 33"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87074" name="Picture 34"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87075" name="Picture 35"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87076" name="Picture 36"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87077" name="Picture 37"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nvGrpSpPr>
            <p:cNvPr id="87078" name="Group 38"/>
            <p:cNvGrpSpPr/>
            <p:nvPr/>
          </p:nvGrpSpPr>
          <p:grpSpPr>
            <a:xfrm>
              <a:off x="4752" y="3849"/>
              <a:ext cx="582" cy="102"/>
              <a:chOff x="4230" y="1050"/>
              <a:chExt cx="582" cy="102"/>
            </a:xfrm>
          </p:grpSpPr>
          <p:pic>
            <p:nvPicPr>
              <p:cNvPr id="87079" name="Picture 39" descr="Green and Black Diamond"/>
              <p:cNvPicPr>
                <a:picLocks noChangeAspect="1"/>
              </p:cNvPicPr>
              <p:nvPr/>
            </p:nvPicPr>
            <p:blipFill>
              <a:blip r:embed="rId3"/>
              <a:stretch>
                <a:fillRect/>
              </a:stretch>
            </p:blipFill>
            <p:spPr>
              <a:xfrm>
                <a:off x="4320" y="1050"/>
                <a:ext cx="102" cy="102"/>
              </a:xfrm>
              <a:prstGeom prst="rect">
                <a:avLst/>
              </a:prstGeom>
              <a:noFill/>
              <a:ln w="9525">
                <a:noFill/>
              </a:ln>
            </p:spPr>
          </p:pic>
          <p:pic>
            <p:nvPicPr>
              <p:cNvPr id="87080" name="Picture 40" descr="Green and Black Diamond"/>
              <p:cNvPicPr>
                <a:picLocks noChangeAspect="1"/>
              </p:cNvPicPr>
              <p:nvPr/>
            </p:nvPicPr>
            <p:blipFill>
              <a:blip r:embed="rId3"/>
              <a:stretch>
                <a:fillRect/>
              </a:stretch>
            </p:blipFill>
            <p:spPr>
              <a:xfrm>
                <a:off x="4422" y="1050"/>
                <a:ext cx="102" cy="102"/>
              </a:xfrm>
              <a:prstGeom prst="rect">
                <a:avLst/>
              </a:prstGeom>
              <a:noFill/>
              <a:ln w="9525">
                <a:noFill/>
              </a:ln>
            </p:spPr>
          </p:pic>
          <p:pic>
            <p:nvPicPr>
              <p:cNvPr id="87081" name="Picture 41" descr="Green and Black Diamond"/>
              <p:cNvPicPr>
                <a:picLocks noChangeAspect="1"/>
              </p:cNvPicPr>
              <p:nvPr/>
            </p:nvPicPr>
            <p:blipFill>
              <a:blip r:embed="rId3"/>
              <a:stretch>
                <a:fillRect/>
              </a:stretch>
            </p:blipFill>
            <p:spPr>
              <a:xfrm>
                <a:off x="4518" y="1050"/>
                <a:ext cx="102" cy="102"/>
              </a:xfrm>
              <a:prstGeom prst="rect">
                <a:avLst/>
              </a:prstGeom>
              <a:noFill/>
              <a:ln w="9525">
                <a:noFill/>
              </a:ln>
            </p:spPr>
          </p:pic>
          <p:pic>
            <p:nvPicPr>
              <p:cNvPr id="87082" name="Picture 42" descr="Green and Black Diamond"/>
              <p:cNvPicPr>
                <a:picLocks noChangeAspect="1"/>
              </p:cNvPicPr>
              <p:nvPr/>
            </p:nvPicPr>
            <p:blipFill>
              <a:blip r:embed="rId3"/>
              <a:stretch>
                <a:fillRect/>
              </a:stretch>
            </p:blipFill>
            <p:spPr>
              <a:xfrm>
                <a:off x="4608" y="1050"/>
                <a:ext cx="102" cy="102"/>
              </a:xfrm>
              <a:prstGeom prst="rect">
                <a:avLst/>
              </a:prstGeom>
              <a:noFill/>
              <a:ln w="9525">
                <a:noFill/>
              </a:ln>
            </p:spPr>
          </p:pic>
          <p:pic>
            <p:nvPicPr>
              <p:cNvPr id="87083" name="Picture 43" descr="Green and Black Diamond"/>
              <p:cNvPicPr>
                <a:picLocks noChangeAspect="1"/>
              </p:cNvPicPr>
              <p:nvPr/>
            </p:nvPicPr>
            <p:blipFill>
              <a:blip r:embed="rId3"/>
              <a:stretch>
                <a:fillRect/>
              </a:stretch>
            </p:blipFill>
            <p:spPr>
              <a:xfrm>
                <a:off x="4710" y="1050"/>
                <a:ext cx="102" cy="102"/>
              </a:xfrm>
              <a:prstGeom prst="rect">
                <a:avLst/>
              </a:prstGeom>
              <a:noFill/>
              <a:ln w="9525">
                <a:noFill/>
              </a:ln>
            </p:spPr>
          </p:pic>
          <p:pic>
            <p:nvPicPr>
              <p:cNvPr id="87084" name="Picture 44" descr="Green and Black Diamond"/>
              <p:cNvPicPr>
                <a:picLocks noChangeAspect="1"/>
              </p:cNvPicPr>
              <p:nvPr/>
            </p:nvPicPr>
            <p:blipFill>
              <a:blip r:embed="rId3"/>
              <a:stretch>
                <a:fillRect/>
              </a:stretch>
            </p:blipFill>
            <p:spPr>
              <a:xfrm>
                <a:off x="4230" y="1050"/>
                <a:ext cx="102" cy="102"/>
              </a:xfrm>
              <a:prstGeom prst="rect">
                <a:avLst/>
              </a:prstGeom>
              <a:noFill/>
              <a:ln w="9525">
                <a:noFill/>
              </a:ln>
            </p:spPr>
          </p:pic>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8920"/>
                                        </p:tgtEl>
                                        <p:attrNameLst>
                                          <p:attrName>style.visibility</p:attrName>
                                        </p:attrNameLst>
                                      </p:cBhvr>
                                      <p:to>
                                        <p:strVal val="visible"/>
                                      </p:to>
                                    </p:set>
                                    <p:animEffect transition="in" filter="wipe(left)">
                                      <p:cBhvr>
                                        <p:cTn id="7" dur="500"/>
                                        <p:tgtEl>
                                          <p:spTgt spid="38920"/>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38922"/>
                                        </p:tgtEl>
                                        <p:attrNameLst>
                                          <p:attrName>style.visibility</p:attrName>
                                        </p:attrNameLst>
                                      </p:cBhvr>
                                      <p:to>
                                        <p:strVal val="visible"/>
                                      </p:to>
                                    </p:set>
                                    <p:animEffect transition="in" filter="blinds(horizontal)">
                                      <p:cBhvr>
                                        <p:cTn id="11" dur="500"/>
                                        <p:tgtEl>
                                          <p:spTgt spid="38922"/>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8" fill="hold" nodeType="clickEffect">
                                  <p:stCondLst>
                                    <p:cond delay="0"/>
                                  </p:stCondLst>
                                  <p:childTnLst>
                                    <p:set>
                                      <p:cBhvr>
                                        <p:cTn id="15" dur="1" fill="hold">
                                          <p:stCondLst>
                                            <p:cond delay="0"/>
                                          </p:stCondLst>
                                        </p:cTn>
                                        <p:tgtEl>
                                          <p:spTgt spid="38921"/>
                                        </p:tgtEl>
                                        <p:attrNameLst>
                                          <p:attrName>style.visibility</p:attrName>
                                        </p:attrNameLst>
                                      </p:cBhvr>
                                      <p:to>
                                        <p:strVal val="visible"/>
                                      </p:to>
                                    </p:set>
                                    <p:animEffect transition="in" filter="wipe(left)">
                                      <p:cBhvr>
                                        <p:cTn id="16" dur="500"/>
                                        <p:tgtEl>
                                          <p:spTgt spid="38921"/>
                                        </p:tgtEl>
                                      </p:cBhvr>
                                    </p:animEffect>
                                  </p:childTnLst>
                                </p:cTn>
                              </p:par>
                            </p:childTnLst>
                          </p:cTn>
                        </p:par>
                        <p:par>
                          <p:cTn id="17" fill="hold">
                            <p:stCondLst>
                              <p:cond delay="500"/>
                            </p:stCondLst>
                            <p:childTnLst>
                              <p:par>
                                <p:cTn id="18" presetID="3" presetClass="entr" presetSubtype="10" fill="hold" grpId="0" nodeType="afterEffect">
                                  <p:stCondLst>
                                    <p:cond delay="0"/>
                                  </p:stCondLst>
                                  <p:childTnLst>
                                    <p:set>
                                      <p:cBhvr>
                                        <p:cTn id="19" dur="1" fill="hold">
                                          <p:stCondLst>
                                            <p:cond delay="0"/>
                                          </p:stCondLst>
                                        </p:cTn>
                                        <p:tgtEl>
                                          <p:spTgt spid="38923"/>
                                        </p:tgtEl>
                                        <p:attrNameLst>
                                          <p:attrName>style.visibility</p:attrName>
                                        </p:attrNameLst>
                                      </p:cBhvr>
                                      <p:to>
                                        <p:strVal val="visible"/>
                                      </p:to>
                                    </p:set>
                                    <p:animEffect transition="in" filter="blinds(horizontal)">
                                      <p:cBhvr>
                                        <p:cTn id="20" dur="500"/>
                                        <p:tgtEl>
                                          <p:spTgt spid="3892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up)">
                                      <p:cBhvr>
                                        <p:cTn id="25" dur="500"/>
                                        <p:tgtEl>
                                          <p:spTgt spid="8"/>
                                        </p:tgtEl>
                                      </p:cBhvr>
                                    </p:animEffect>
                                  </p:childTnLst>
                                </p:cTn>
                              </p:par>
                            </p:childTnLst>
                          </p:cTn>
                        </p:par>
                        <p:par>
                          <p:cTn id="26" fill="hold">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38914"/>
                                        </p:tgtEl>
                                        <p:attrNameLst>
                                          <p:attrName>style.visibility</p:attrName>
                                        </p:attrNameLst>
                                      </p:cBhvr>
                                      <p:to>
                                        <p:strVal val="visible"/>
                                      </p:to>
                                    </p:set>
                                    <p:animEffect transition="in" filter="wipe(left)">
                                      <p:cBhvr>
                                        <p:cTn id="29" dur="500"/>
                                        <p:tgtEl>
                                          <p:spTgt spid="389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8915"/>
                                        </p:tgtEl>
                                        <p:attrNameLst>
                                          <p:attrName>style.visibility</p:attrName>
                                        </p:attrNameLst>
                                      </p:cBhvr>
                                      <p:to>
                                        <p:strVal val="visible"/>
                                      </p:to>
                                    </p:set>
                                    <p:animEffect transition="in" filter="wipe(left)">
                                      <p:cBhvr>
                                        <p:cTn id="34" dur="500"/>
                                        <p:tgtEl>
                                          <p:spTgt spid="389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p:bldP spid="38915" grpId="0" animBg="1"/>
      <p:bldP spid="38922" grpId="0"/>
      <p:bldP spid="38923" grpId="0"/>
    </p:bldLst>
  </p:timing>
</p:sld>
</file>

<file path=ppt/slides/slide91.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ctrTitle"/>
          </p:nvPr>
        </p:nvSpPr>
        <p:spPr>
          <a:xfrm>
            <a:off x="457200" y="152400"/>
            <a:ext cx="2438400" cy="8382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1. </a:t>
            </a:r>
            <a:r>
              <a:rPr kumimoji="1" lang="zh-CN" altLang="en-US" sz="28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输入特性</a:t>
            </a:r>
          </a:p>
        </p:txBody>
      </p:sp>
      <p:sp>
        <p:nvSpPr>
          <p:cNvPr id="89091" name="Line 3"/>
          <p:cNvSpPr/>
          <p:nvPr/>
        </p:nvSpPr>
        <p:spPr>
          <a:xfrm rot="5400000">
            <a:off x="1657350" y="6800850"/>
            <a:ext cx="0" cy="114300"/>
          </a:xfrm>
          <a:prstGeom prst="line">
            <a:avLst/>
          </a:prstGeom>
          <a:ln w="38100" cap="flat" cmpd="sng">
            <a:solidFill>
              <a:schemeClr val="tx1"/>
            </a:solidFill>
            <a:prstDash val="solid"/>
            <a:round/>
            <a:headEnd type="none" w="sm" len="sm"/>
            <a:tailEnd type="none" w="med" len="lg"/>
          </a:ln>
        </p:spPr>
      </p:sp>
      <p:grpSp>
        <p:nvGrpSpPr>
          <p:cNvPr id="2" name="Group 4"/>
          <p:cNvGrpSpPr/>
          <p:nvPr/>
        </p:nvGrpSpPr>
        <p:grpSpPr>
          <a:xfrm>
            <a:off x="838200" y="1768475"/>
            <a:ext cx="4194175" cy="3370263"/>
            <a:chOff x="910" y="997"/>
            <a:chExt cx="2642" cy="2123"/>
          </a:xfrm>
        </p:grpSpPr>
        <p:sp>
          <p:nvSpPr>
            <p:cNvPr id="89093" name="Line 5"/>
            <p:cNvSpPr/>
            <p:nvPr/>
          </p:nvSpPr>
          <p:spPr>
            <a:xfrm flipV="1">
              <a:off x="1232" y="1142"/>
              <a:ext cx="0" cy="1701"/>
            </a:xfrm>
            <a:prstGeom prst="line">
              <a:avLst/>
            </a:prstGeom>
            <a:ln w="38100" cap="flat" cmpd="sng">
              <a:solidFill>
                <a:schemeClr val="tx1"/>
              </a:solidFill>
              <a:prstDash val="solid"/>
              <a:round/>
              <a:headEnd type="none" w="sm" len="sm"/>
              <a:tailEnd type="triangle" w="med" len="lg"/>
            </a:ln>
          </p:spPr>
        </p:sp>
        <p:sp>
          <p:nvSpPr>
            <p:cNvPr id="89094" name="Line 6"/>
            <p:cNvSpPr/>
            <p:nvPr/>
          </p:nvSpPr>
          <p:spPr>
            <a:xfrm>
              <a:off x="1232" y="2835"/>
              <a:ext cx="1504" cy="0"/>
            </a:xfrm>
            <a:prstGeom prst="line">
              <a:avLst/>
            </a:prstGeom>
            <a:ln w="38100" cap="flat" cmpd="sng">
              <a:solidFill>
                <a:schemeClr val="tx1"/>
              </a:solidFill>
              <a:prstDash val="solid"/>
              <a:round/>
              <a:headEnd type="none" w="sm" len="sm"/>
              <a:tailEnd type="triangle" w="med" len="lg"/>
            </a:ln>
          </p:spPr>
        </p:sp>
        <p:sp>
          <p:nvSpPr>
            <p:cNvPr id="89095" name="Line 7"/>
            <p:cNvSpPr/>
            <p:nvPr/>
          </p:nvSpPr>
          <p:spPr>
            <a:xfrm>
              <a:off x="1751" y="2783"/>
              <a:ext cx="0" cy="52"/>
            </a:xfrm>
            <a:prstGeom prst="line">
              <a:avLst/>
            </a:prstGeom>
            <a:ln w="38100" cap="flat" cmpd="sng">
              <a:solidFill>
                <a:schemeClr val="tx1"/>
              </a:solidFill>
              <a:prstDash val="solid"/>
              <a:round/>
              <a:headEnd type="none" w="sm" len="sm"/>
              <a:tailEnd type="none" w="med" len="lg"/>
            </a:ln>
          </p:spPr>
        </p:sp>
        <p:sp>
          <p:nvSpPr>
            <p:cNvPr id="89096" name="Line 8"/>
            <p:cNvSpPr/>
            <p:nvPr/>
          </p:nvSpPr>
          <p:spPr>
            <a:xfrm>
              <a:off x="2296" y="2783"/>
              <a:ext cx="0" cy="52"/>
            </a:xfrm>
            <a:prstGeom prst="line">
              <a:avLst/>
            </a:prstGeom>
            <a:ln w="38100" cap="flat" cmpd="sng">
              <a:solidFill>
                <a:schemeClr val="tx1"/>
              </a:solidFill>
              <a:prstDash val="solid"/>
              <a:round/>
              <a:headEnd type="none" w="sm" len="sm"/>
              <a:tailEnd type="none" w="med" len="lg"/>
            </a:ln>
          </p:spPr>
        </p:sp>
        <p:sp>
          <p:nvSpPr>
            <p:cNvPr id="89097" name="Line 9"/>
            <p:cNvSpPr/>
            <p:nvPr/>
          </p:nvSpPr>
          <p:spPr>
            <a:xfrm rot="5400000">
              <a:off x="1267" y="2524"/>
              <a:ext cx="0" cy="52"/>
            </a:xfrm>
            <a:prstGeom prst="line">
              <a:avLst/>
            </a:prstGeom>
            <a:ln w="38100" cap="flat" cmpd="sng">
              <a:solidFill>
                <a:schemeClr val="tx1"/>
              </a:solidFill>
              <a:prstDash val="solid"/>
              <a:round/>
              <a:headEnd type="none" w="sm" len="sm"/>
              <a:tailEnd type="none" w="med" len="lg"/>
            </a:ln>
          </p:spPr>
        </p:sp>
        <p:sp>
          <p:nvSpPr>
            <p:cNvPr id="89098" name="Line 10"/>
            <p:cNvSpPr/>
            <p:nvPr/>
          </p:nvSpPr>
          <p:spPr>
            <a:xfrm rot="5400000">
              <a:off x="1258" y="2162"/>
              <a:ext cx="0" cy="52"/>
            </a:xfrm>
            <a:prstGeom prst="line">
              <a:avLst/>
            </a:prstGeom>
            <a:ln w="38100" cap="flat" cmpd="sng">
              <a:solidFill>
                <a:schemeClr val="tx1"/>
              </a:solidFill>
              <a:prstDash val="solid"/>
              <a:round/>
              <a:headEnd type="none" w="sm" len="sm"/>
              <a:tailEnd type="none" w="med" len="lg"/>
            </a:ln>
          </p:spPr>
        </p:sp>
        <p:sp>
          <p:nvSpPr>
            <p:cNvPr id="89099" name="Line 11"/>
            <p:cNvSpPr/>
            <p:nvPr/>
          </p:nvSpPr>
          <p:spPr>
            <a:xfrm rot="5400000">
              <a:off x="1250" y="1815"/>
              <a:ext cx="0" cy="52"/>
            </a:xfrm>
            <a:prstGeom prst="line">
              <a:avLst/>
            </a:prstGeom>
            <a:ln w="38100" cap="flat" cmpd="sng">
              <a:solidFill>
                <a:schemeClr val="tx1"/>
              </a:solidFill>
              <a:prstDash val="solid"/>
              <a:round/>
              <a:headEnd type="none" w="sm" len="sm"/>
              <a:tailEnd type="none" w="med" len="lg"/>
            </a:ln>
          </p:spPr>
        </p:sp>
        <p:sp>
          <p:nvSpPr>
            <p:cNvPr id="89100" name="Line 12"/>
            <p:cNvSpPr/>
            <p:nvPr/>
          </p:nvSpPr>
          <p:spPr>
            <a:xfrm rot="5400000">
              <a:off x="1258" y="1470"/>
              <a:ext cx="0" cy="52"/>
            </a:xfrm>
            <a:prstGeom prst="line">
              <a:avLst/>
            </a:prstGeom>
            <a:ln w="38100" cap="flat" cmpd="sng">
              <a:solidFill>
                <a:schemeClr val="tx1"/>
              </a:solidFill>
              <a:prstDash val="solid"/>
              <a:round/>
              <a:headEnd type="none" w="sm" len="sm"/>
              <a:tailEnd type="none" w="med" len="lg"/>
            </a:ln>
          </p:spPr>
        </p:sp>
        <p:sp>
          <p:nvSpPr>
            <p:cNvPr id="89101" name="Text Box 13"/>
            <p:cNvSpPr txBox="1"/>
            <p:nvPr/>
          </p:nvSpPr>
          <p:spPr>
            <a:xfrm>
              <a:off x="1152" y="997"/>
              <a:ext cx="96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I</a:t>
              </a:r>
              <a:r>
                <a:rPr lang="en-US" altLang="zh-CN" sz="2800" b="1" baseline="-25000" dirty="0">
                  <a:latin typeface="Times New Roman" panose="02020603050405020304" pitchFamily="18" charset="0"/>
                  <a:ea typeface="楷体_GB2312" pitchFamily="49" charset="-122"/>
                </a:rPr>
                <a:t>B</a:t>
              </a:r>
              <a:r>
                <a:rPr lang="en-US" altLang="zh-CN" sz="2800" b="1" dirty="0">
                  <a:latin typeface="Times New Roman" panose="02020603050405020304" pitchFamily="18" charset="0"/>
                  <a:ea typeface="楷体_GB2312" pitchFamily="49" charset="-122"/>
                </a:rPr>
                <a:t>(</a:t>
              </a:r>
              <a:r>
                <a:rPr lang="en-US" altLang="zh-CN" sz="2800" b="1" dirty="0">
                  <a:latin typeface="Times New Roman" panose="02020603050405020304" pitchFamily="18" charset="0"/>
                  <a:ea typeface="楷体_GB2312" pitchFamily="49" charset="-122"/>
                  <a:sym typeface="Symbol" panose="05050102010706020507" pitchFamily="18" charset="2"/>
                </a:rPr>
                <a:t></a:t>
              </a:r>
              <a:r>
                <a:rPr lang="en-US" altLang="zh-CN" sz="2800" b="1" dirty="0">
                  <a:latin typeface="Times New Roman" panose="02020603050405020304" pitchFamily="18" charset="0"/>
                  <a:ea typeface="楷体_GB2312" pitchFamily="49" charset="-122"/>
                </a:rPr>
                <a:t>A)</a:t>
              </a:r>
            </a:p>
          </p:txBody>
        </p:sp>
        <p:sp>
          <p:nvSpPr>
            <p:cNvPr id="89102" name="Text Box 14"/>
            <p:cNvSpPr txBox="1"/>
            <p:nvPr/>
          </p:nvSpPr>
          <p:spPr>
            <a:xfrm>
              <a:off x="2669" y="2615"/>
              <a:ext cx="883"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BE</a:t>
              </a:r>
              <a:r>
                <a:rPr lang="en-US" altLang="zh-CN" sz="2800" b="1" dirty="0">
                  <a:latin typeface="Times New Roman" panose="02020603050405020304" pitchFamily="18" charset="0"/>
                  <a:ea typeface="楷体_GB2312" pitchFamily="49" charset="-122"/>
                </a:rPr>
                <a:t>(V)</a:t>
              </a:r>
            </a:p>
          </p:txBody>
        </p:sp>
        <p:sp>
          <p:nvSpPr>
            <p:cNvPr id="89103" name="Text Box 15"/>
            <p:cNvSpPr txBox="1"/>
            <p:nvPr/>
          </p:nvSpPr>
          <p:spPr>
            <a:xfrm>
              <a:off x="910" y="2400"/>
              <a:ext cx="338"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20</a:t>
              </a:r>
            </a:p>
          </p:txBody>
        </p:sp>
        <p:sp>
          <p:nvSpPr>
            <p:cNvPr id="89104" name="Text Box 16"/>
            <p:cNvSpPr txBox="1"/>
            <p:nvPr/>
          </p:nvSpPr>
          <p:spPr>
            <a:xfrm>
              <a:off x="910" y="2036"/>
              <a:ext cx="338"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40</a:t>
              </a:r>
            </a:p>
          </p:txBody>
        </p:sp>
        <p:sp>
          <p:nvSpPr>
            <p:cNvPr id="89105" name="Text Box 17"/>
            <p:cNvSpPr txBox="1"/>
            <p:nvPr/>
          </p:nvSpPr>
          <p:spPr>
            <a:xfrm>
              <a:off x="910" y="1691"/>
              <a:ext cx="338"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60</a:t>
              </a:r>
            </a:p>
          </p:txBody>
        </p:sp>
        <p:sp>
          <p:nvSpPr>
            <p:cNvPr id="89106" name="Text Box 18"/>
            <p:cNvSpPr txBox="1"/>
            <p:nvPr/>
          </p:nvSpPr>
          <p:spPr>
            <a:xfrm>
              <a:off x="910" y="1344"/>
              <a:ext cx="338"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80</a:t>
              </a:r>
            </a:p>
          </p:txBody>
        </p:sp>
        <p:sp>
          <p:nvSpPr>
            <p:cNvPr id="89107" name="Text Box 19"/>
            <p:cNvSpPr txBox="1"/>
            <p:nvPr/>
          </p:nvSpPr>
          <p:spPr>
            <a:xfrm>
              <a:off x="1563" y="2793"/>
              <a:ext cx="394"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0.4</a:t>
              </a:r>
            </a:p>
          </p:txBody>
        </p:sp>
        <p:sp>
          <p:nvSpPr>
            <p:cNvPr id="89108" name="Text Box 20"/>
            <p:cNvSpPr txBox="1"/>
            <p:nvPr/>
          </p:nvSpPr>
          <p:spPr>
            <a:xfrm>
              <a:off x="2112" y="2793"/>
              <a:ext cx="394" cy="327"/>
            </a:xfrm>
            <a:prstGeom prst="rect">
              <a:avLst/>
            </a:prstGeom>
            <a:noFill/>
            <a:ln w="38100">
              <a:noFill/>
            </a:ln>
          </p:spPr>
          <p:txBody>
            <a:bodyPr wrap="none" lIns="90000" tIns="46800" rIns="90000" bIns="46800" anchor="ctr" anchorCtr="0">
              <a:spAutoFit/>
            </a:bodyPr>
            <a:lstStyle/>
            <a:p>
              <a:pPr algn="ctr">
                <a:spcBef>
                  <a:spcPct val="50000"/>
                </a:spcBef>
              </a:pPr>
              <a:r>
                <a:rPr lang="en-US" altLang="zh-CN" sz="2800" b="1" dirty="0">
                  <a:latin typeface="Times New Roman" panose="02020603050405020304" pitchFamily="18" charset="0"/>
                  <a:ea typeface="楷体_GB2312" pitchFamily="49" charset="-122"/>
                </a:rPr>
                <a:t>0.8</a:t>
              </a:r>
            </a:p>
          </p:txBody>
        </p:sp>
        <p:sp>
          <p:nvSpPr>
            <p:cNvPr id="89109" name="Freeform 21"/>
            <p:cNvSpPr/>
            <p:nvPr/>
          </p:nvSpPr>
          <p:spPr>
            <a:xfrm>
              <a:off x="1232" y="1185"/>
              <a:ext cx="969" cy="1641"/>
            </a:xfrm>
            <a:custGeom>
              <a:avLst/>
              <a:gdLst/>
              <a:ahLst/>
              <a:cxnLst>
                <a:cxn ang="0">
                  <a:pos x="0" y="1"/>
                </a:cxn>
                <a:cxn ang="0">
                  <a:pos x="1" y="1"/>
                </a:cxn>
                <a:cxn ang="0">
                  <a:pos x="1" y="1"/>
                </a:cxn>
                <a:cxn ang="0">
                  <a:pos x="1" y="1"/>
                </a:cxn>
                <a:cxn ang="0">
                  <a:pos x="1" y="1"/>
                </a:cxn>
                <a:cxn ang="0">
                  <a:pos x="1" y="0"/>
                </a:cxn>
              </a:cxnLst>
              <a:rect l="0" t="0" r="0" b="0"/>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89110" name="Text Box 22"/>
            <p:cNvSpPr txBox="1"/>
            <p:nvPr/>
          </p:nvSpPr>
          <p:spPr>
            <a:xfrm>
              <a:off x="2114" y="1440"/>
              <a:ext cx="958" cy="327"/>
            </a:xfrm>
            <a:prstGeom prst="rect">
              <a:avLst/>
            </a:prstGeom>
            <a:noFill/>
            <a:ln w="38100">
              <a:noFill/>
            </a:ln>
          </p:spPr>
          <p:txBody>
            <a:bodyPr lIns="90000" tIns="46800" rIns="90000" bIns="46800" anchor="ctr" anchorCtr="0">
              <a:spAutoFit/>
            </a:bodyPr>
            <a:lstStyle/>
            <a:p>
              <a:pPr algn="ctr">
                <a:spcBef>
                  <a:spcPct val="50000"/>
                </a:spcBef>
              </a:pPr>
              <a:r>
                <a:rPr lang="en-US" altLang="zh-CN" sz="2800" b="1" i="1" dirty="0">
                  <a:latin typeface="Times New Roman" panose="02020603050405020304" pitchFamily="18" charset="0"/>
                  <a:ea typeface="楷体_GB2312" pitchFamily="49" charset="-122"/>
                </a:rPr>
                <a:t>U</a:t>
              </a:r>
              <a:r>
                <a:rPr lang="en-US" altLang="zh-CN" sz="2800" b="1" baseline="-25000" dirty="0">
                  <a:latin typeface="Times New Roman" panose="02020603050405020304" pitchFamily="18" charset="0"/>
                  <a:ea typeface="楷体_GB2312" pitchFamily="49" charset="-122"/>
                </a:rPr>
                <a:t>CE</a:t>
              </a:r>
              <a:r>
                <a:rPr lang="en-US" altLang="zh-CN" sz="2800" b="1" dirty="0">
                  <a:latin typeface="Times New Roman" panose="02020603050405020304" pitchFamily="18" charset="0"/>
                  <a:ea typeface="楷体_GB2312" pitchFamily="49" charset="-122"/>
                  <a:sym typeface="Symbol" panose="05050102010706020507" pitchFamily="18" charset="2"/>
                </a:rPr>
                <a:t>1V</a:t>
              </a:r>
              <a:endParaRPr lang="en-US" altLang="zh-CN" sz="2800" b="1" dirty="0">
                <a:latin typeface="Times New Roman" panose="02020603050405020304" pitchFamily="18" charset="0"/>
                <a:ea typeface="楷体_GB2312" pitchFamily="49" charset="-122"/>
              </a:endParaRPr>
            </a:p>
          </p:txBody>
        </p:sp>
      </p:grpSp>
      <p:graphicFrame>
        <p:nvGraphicFramePr>
          <p:cNvPr id="39959" name="Object 23"/>
          <p:cNvGraphicFramePr>
            <a:graphicFrameLocks noChangeAspect="1"/>
          </p:cNvGraphicFramePr>
          <p:nvPr/>
        </p:nvGraphicFramePr>
        <p:xfrm>
          <a:off x="2652713" y="228600"/>
          <a:ext cx="3290887" cy="709613"/>
        </p:xfrm>
        <a:graphic>
          <a:graphicData uri="http://schemas.openxmlformats.org/presentationml/2006/ole">
            <mc:AlternateContent xmlns:mc="http://schemas.openxmlformats.org/markup-compatibility/2006">
              <mc:Choice xmlns:v="urn:schemas-microsoft-com:vml" Requires="v">
                <p:oleObj spid="_x0000_s15365" r:id="rId4" imgW="1676400" imgH="279400" progId="Equation.3">
                  <p:embed/>
                </p:oleObj>
              </mc:Choice>
              <mc:Fallback>
                <p:oleObj r:id="rId4" imgW="1676400" imgH="279400" progId="Equation.3">
                  <p:embed/>
                  <p:pic>
                    <p:nvPicPr>
                      <p:cNvPr id="0" name="图片 3081"/>
                      <p:cNvPicPr/>
                      <p:nvPr/>
                    </p:nvPicPr>
                    <p:blipFill>
                      <a:blip r:embed="rId5">
                        <a:clrChange>
                          <a:clrFrom>
                            <a:srgbClr val="000000"/>
                          </a:clrFrom>
                          <a:clrTo>
                            <a:srgbClr val="000099"/>
                          </a:clrTo>
                        </a:clrChange>
                      </a:blip>
                      <a:stretch>
                        <a:fillRect/>
                      </a:stretch>
                    </p:blipFill>
                    <p:spPr>
                      <a:xfrm>
                        <a:off x="2652713" y="228600"/>
                        <a:ext cx="3290887" cy="709613"/>
                      </a:xfrm>
                      <a:prstGeom prst="rect">
                        <a:avLst/>
                      </a:prstGeom>
                      <a:noFill/>
                      <a:ln w="38100">
                        <a:noFill/>
                        <a:miter/>
                      </a:ln>
                    </p:spPr>
                  </p:pic>
                </p:oleObj>
              </mc:Fallback>
            </mc:AlternateContent>
          </a:graphicData>
        </a:graphic>
      </p:graphicFrame>
      <p:sp>
        <p:nvSpPr>
          <p:cNvPr id="39960" name="Text Box 24"/>
          <p:cNvSpPr txBox="1">
            <a:spLocks noChangeArrowheads="1"/>
          </p:cNvSpPr>
          <p:nvPr/>
        </p:nvSpPr>
        <p:spPr bwMode="auto">
          <a:xfrm>
            <a:off x="720725" y="1109663"/>
            <a:ext cx="2590800" cy="519113"/>
          </a:xfrm>
          <a:prstGeom prst="rect">
            <a:avLst/>
          </a:prstGeom>
          <a:noFill/>
          <a:ln w="9525">
            <a:noFill/>
            <a:miter lim="800000"/>
          </a:ln>
          <a:effectLst/>
        </p:spPr>
        <p:txBody>
          <a:bodyPr>
            <a:spAutoFit/>
          </a:bodyPr>
          <a:lstStyle/>
          <a:p>
            <a:pPr marR="0" defTabSz="914400">
              <a:spcBef>
                <a:spcPct val="50000"/>
              </a:spcBef>
              <a:buClrTx/>
              <a:buSzTx/>
              <a:buFontTx/>
              <a:defRPr/>
            </a:pPr>
            <a:r>
              <a:rPr kumimoji="1" lang="zh-CN" altLang="en-US" sz="2800" b="1" kern="1200" cap="none" spc="0" normalizeH="0" baseline="0" noProof="0">
                <a:solidFill>
                  <a:srgbClr val="00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特点</a:t>
            </a:r>
            <a:r>
              <a:rPr kumimoji="1" lang="en-US" altLang="zh-CN" sz="2800" b="1" kern="1200" cap="none" spc="0" normalizeH="0" baseline="0" noProof="0">
                <a:solidFill>
                  <a:srgbClr val="00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sz="2800" b="1" kern="1200" cap="none" spc="0" normalizeH="0" baseline="0" noProof="0">
                <a:solidFill>
                  <a:srgbClr val="0033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非线性</a:t>
            </a:r>
          </a:p>
        </p:txBody>
      </p:sp>
      <p:sp>
        <p:nvSpPr>
          <p:cNvPr id="39961" name="AutoShape 25"/>
          <p:cNvSpPr>
            <a:spLocks noChangeArrowheads="1"/>
          </p:cNvSpPr>
          <p:nvPr/>
        </p:nvSpPr>
        <p:spPr bwMode="auto">
          <a:xfrm>
            <a:off x="2593975" y="5480050"/>
            <a:ext cx="6073775" cy="590550"/>
          </a:xfrm>
          <a:prstGeom prst="wedgeRoundRectCallout">
            <a:avLst>
              <a:gd name="adj1" fmla="val -53005"/>
              <a:gd name="adj2" fmla="val -181722"/>
              <a:gd name="adj3" fmla="val 16667"/>
            </a:avLst>
          </a:prstGeom>
          <a:gradFill rotWithShape="0">
            <a:gsLst>
              <a:gs pos="0">
                <a:srgbClr val="FFFFFF"/>
              </a:gs>
              <a:gs pos="50000">
                <a:srgbClr val="00FFCC"/>
              </a:gs>
              <a:gs pos="100000">
                <a:srgbClr val="FFFFFF"/>
              </a:gs>
            </a:gsLst>
            <a:lin ang="5400000" scaled="1"/>
          </a:gradFill>
          <a:ln w="38100">
            <a:solidFill>
              <a:srgbClr val="FF9900"/>
            </a:solidFill>
            <a:miter lim="800000"/>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死区电压：硅管</a:t>
            </a:r>
            <a:r>
              <a:rPr kumimoji="1" lang="en-US" altLang="zh-CN"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0.5</a:t>
            </a:r>
            <a:r>
              <a:rPr kumimoji="1" lang="en-US" altLang="zh-CN"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V</a:t>
            </a:r>
            <a:r>
              <a:rPr kumimoji="1" lang="zh-CN" altLang="en-US"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，锗管</a:t>
            </a:r>
            <a:r>
              <a:rPr kumimoji="1" lang="en-US" altLang="zh-CN"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0.1</a:t>
            </a:r>
            <a:r>
              <a:rPr kumimoji="1" lang="en-US" altLang="zh-CN"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Times New Roman" panose="02020603050405020304" pitchFamily="18" charset="0"/>
                <a:ea typeface="宋体" panose="02010600030101010101" pitchFamily="2" charset="-122"/>
                <a:cs typeface="+mn-cs"/>
              </a:rPr>
              <a:t>V</a:t>
            </a:r>
            <a:r>
              <a:rPr kumimoji="1" lang="zh-CN" altLang="en-US" sz="2800" b="1" i="0" u="none" strike="noStrike" kern="1200" cap="none" spc="0" normalizeH="0" baseline="0" noProof="0">
                <a:ln>
                  <a:noFill/>
                </a:ln>
                <a:solidFill>
                  <a:srgbClr val="0033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rPr>
              <a:t>。</a:t>
            </a:r>
          </a:p>
        </p:txBody>
      </p:sp>
      <p:sp>
        <p:nvSpPr>
          <p:cNvPr id="39962" name="AutoShape 26"/>
          <p:cNvSpPr>
            <a:spLocks noChangeArrowheads="1"/>
          </p:cNvSpPr>
          <p:nvPr/>
        </p:nvSpPr>
        <p:spPr bwMode="auto">
          <a:xfrm>
            <a:off x="4497388" y="1358900"/>
            <a:ext cx="4265613" cy="3133725"/>
          </a:xfrm>
          <a:prstGeom prst="wedgeRoundRectCallout">
            <a:avLst>
              <a:gd name="adj1" fmla="val -62426"/>
              <a:gd name="adj2" fmla="val -56750"/>
              <a:gd name="adj3" fmla="val 16667"/>
            </a:avLst>
          </a:prstGeom>
          <a:noFill/>
          <a:ln w="38100">
            <a:noFill/>
            <a:miter lim="800000"/>
          </a:ln>
          <a:effectLst/>
        </p:spPr>
        <p:txBody>
          <a:bodyPr lIns="90000" tIns="46800" rIns="90000" bIns="46800" anchor="ct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正常工作时发射结电压：  </a:t>
            </a:r>
          </a:p>
          <a:p>
            <a:pPr marL="0" marR="0" lvl="0" indent="0" algn="l" defTabSz="914400" rtl="0" eaLnBrk="1" fontAlgn="base" latinLnBrk="0" hangingPunct="1">
              <a:lnSpc>
                <a:spcPct val="120000"/>
              </a:lnSpc>
              <a:spcBef>
                <a:spcPct val="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NPN</a:t>
            </a:r>
            <a:r>
              <a:rPr kumimoji="1" lang="zh-CN"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型硅管</a:t>
            </a: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rPr>
              <a:t> </a:t>
            </a:r>
            <a:r>
              <a:rPr kumimoji="1" lang="en-US" altLang="zh-CN" sz="2800" b="1" i="1"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BE </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0.6~0.7V</a:t>
            </a:r>
          </a:p>
          <a:p>
            <a:pPr marL="0" marR="0" lvl="0" indent="0" algn="l" defTabSz="914400" rtl="0" eaLnBrk="1" fontAlgn="base" latinLnBrk="0" hangingPunct="1">
              <a:lnSpc>
                <a:spcPct val="120000"/>
              </a:lnSpc>
              <a:spcBef>
                <a:spcPct val="60000"/>
              </a:spcBef>
              <a:spcAft>
                <a:spcPct val="0"/>
              </a:spcAft>
              <a:buClrTx/>
              <a:buSzTx/>
              <a:buFontTx/>
              <a:buNone/>
              <a:defRPr/>
            </a:pP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PNP</a:t>
            </a: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型锗管</a:t>
            </a:r>
          </a:p>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    </a:t>
            </a:r>
            <a:r>
              <a:rPr kumimoji="1" lang="en-US" altLang="zh-CN" sz="2800" b="1" i="1"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U</a:t>
            </a:r>
            <a:r>
              <a:rPr kumimoji="1" lang="en-US" altLang="zh-CN" sz="2800" b="1" i="0" u="none" strike="noStrike" kern="1200" cap="none" spc="0" normalizeH="0" baseline="-2500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rPr>
              <a:t>BE </a:t>
            </a:r>
            <a:r>
              <a:rPr kumimoji="1" lang="en-US" altLang="zh-CN" sz="2800" b="1" i="0" u="none" strike="noStrike" kern="1200" cap="none" spc="0" normalizeH="0" baseline="0" noProof="0" dirty="0">
                <a:ln>
                  <a:noFill/>
                </a:ln>
                <a:solidFill>
                  <a:srgbClr val="000099"/>
                </a:solidFill>
                <a:effectLst>
                  <a:outerShdw blurRad="38100" dist="38100" dir="2700000" algn="tl">
                    <a:srgbClr val="C0C0C0"/>
                  </a:outerShdw>
                </a:effectLst>
                <a:uLnTx/>
                <a:uFillTx/>
                <a:latin typeface="Times New Roman" panose="02020603050405020304" pitchFamily="18" charset="0"/>
                <a:ea typeface="宋体" panose="02010600030101010101" pitchFamily="2" charset="-122"/>
                <a:cs typeface="+mn-cs"/>
                <a:sym typeface="Symbol" panose="05050102010706020507" pitchFamily="18" charset="2"/>
              </a:rPr>
              <a:t> 0.2 ~  0.3V</a:t>
            </a:r>
          </a:p>
        </p:txBody>
      </p:sp>
      <p:grpSp>
        <p:nvGrpSpPr>
          <p:cNvPr id="89115" name="Group 27"/>
          <p:cNvGrpSpPr/>
          <p:nvPr/>
        </p:nvGrpSpPr>
        <p:grpSpPr>
          <a:xfrm>
            <a:off x="533400" y="908050"/>
            <a:ext cx="5929313" cy="46038"/>
            <a:chOff x="1008" y="960"/>
            <a:chExt cx="4140" cy="105"/>
          </a:xfrm>
        </p:grpSpPr>
        <p:grpSp>
          <p:nvGrpSpPr>
            <p:cNvPr id="89116" name="Group 28"/>
            <p:cNvGrpSpPr/>
            <p:nvPr/>
          </p:nvGrpSpPr>
          <p:grpSpPr>
            <a:xfrm>
              <a:off x="1776" y="963"/>
              <a:ext cx="780" cy="102"/>
              <a:chOff x="1248" y="861"/>
              <a:chExt cx="780" cy="102"/>
            </a:xfrm>
          </p:grpSpPr>
          <p:pic>
            <p:nvPicPr>
              <p:cNvPr id="89117" name="Picture 29" descr="Green and Black Diamond"/>
              <p:cNvPicPr>
                <a:picLocks noChangeAspect="1"/>
              </p:cNvPicPr>
              <p:nvPr/>
            </p:nvPicPr>
            <p:blipFill>
              <a:blip r:embed="rId6"/>
              <a:stretch>
                <a:fillRect/>
              </a:stretch>
            </p:blipFill>
            <p:spPr>
              <a:xfrm>
                <a:off x="1248" y="861"/>
                <a:ext cx="102" cy="102"/>
              </a:xfrm>
              <a:prstGeom prst="rect">
                <a:avLst/>
              </a:prstGeom>
              <a:noFill/>
              <a:ln w="9525">
                <a:noFill/>
              </a:ln>
            </p:spPr>
          </p:pic>
          <p:pic>
            <p:nvPicPr>
              <p:cNvPr id="89118" name="Picture 30" descr="Green and Black Diamond"/>
              <p:cNvPicPr>
                <a:picLocks noChangeAspect="1"/>
              </p:cNvPicPr>
              <p:nvPr/>
            </p:nvPicPr>
            <p:blipFill>
              <a:blip r:embed="rId6"/>
              <a:stretch>
                <a:fillRect/>
              </a:stretch>
            </p:blipFill>
            <p:spPr>
              <a:xfrm>
                <a:off x="1350" y="861"/>
                <a:ext cx="102" cy="102"/>
              </a:xfrm>
              <a:prstGeom prst="rect">
                <a:avLst/>
              </a:prstGeom>
              <a:noFill/>
              <a:ln w="9525">
                <a:noFill/>
              </a:ln>
            </p:spPr>
          </p:pic>
          <p:pic>
            <p:nvPicPr>
              <p:cNvPr id="89119" name="Picture 31" descr="Green and Black Diamond"/>
              <p:cNvPicPr>
                <a:picLocks noChangeAspect="1"/>
              </p:cNvPicPr>
              <p:nvPr/>
            </p:nvPicPr>
            <p:blipFill>
              <a:blip r:embed="rId6"/>
              <a:stretch>
                <a:fillRect/>
              </a:stretch>
            </p:blipFill>
            <p:spPr>
              <a:xfrm>
                <a:off x="1536" y="861"/>
                <a:ext cx="102" cy="102"/>
              </a:xfrm>
              <a:prstGeom prst="rect">
                <a:avLst/>
              </a:prstGeom>
              <a:noFill/>
              <a:ln w="9525">
                <a:noFill/>
              </a:ln>
            </p:spPr>
          </p:pic>
          <p:pic>
            <p:nvPicPr>
              <p:cNvPr id="89120" name="Picture 32" descr="Green and Black Diamond"/>
              <p:cNvPicPr>
                <a:picLocks noChangeAspect="1"/>
              </p:cNvPicPr>
              <p:nvPr/>
            </p:nvPicPr>
            <p:blipFill>
              <a:blip r:embed="rId6"/>
              <a:stretch>
                <a:fillRect/>
              </a:stretch>
            </p:blipFill>
            <p:spPr>
              <a:xfrm>
                <a:off x="1638" y="861"/>
                <a:ext cx="102" cy="102"/>
              </a:xfrm>
              <a:prstGeom prst="rect">
                <a:avLst/>
              </a:prstGeom>
              <a:noFill/>
              <a:ln w="9525">
                <a:noFill/>
              </a:ln>
            </p:spPr>
          </p:pic>
          <p:pic>
            <p:nvPicPr>
              <p:cNvPr id="89121" name="Picture 33" descr="Green and Black Diamond"/>
              <p:cNvPicPr>
                <a:picLocks noChangeAspect="1"/>
              </p:cNvPicPr>
              <p:nvPr/>
            </p:nvPicPr>
            <p:blipFill>
              <a:blip r:embed="rId6"/>
              <a:stretch>
                <a:fillRect/>
              </a:stretch>
            </p:blipFill>
            <p:spPr>
              <a:xfrm>
                <a:off x="1734" y="861"/>
                <a:ext cx="102" cy="102"/>
              </a:xfrm>
              <a:prstGeom prst="rect">
                <a:avLst/>
              </a:prstGeom>
              <a:noFill/>
              <a:ln w="9525">
                <a:noFill/>
              </a:ln>
            </p:spPr>
          </p:pic>
          <p:pic>
            <p:nvPicPr>
              <p:cNvPr id="89122" name="Picture 34" descr="Green and Black Diamond"/>
              <p:cNvPicPr>
                <a:picLocks noChangeAspect="1"/>
              </p:cNvPicPr>
              <p:nvPr/>
            </p:nvPicPr>
            <p:blipFill>
              <a:blip r:embed="rId6"/>
              <a:stretch>
                <a:fillRect/>
              </a:stretch>
            </p:blipFill>
            <p:spPr>
              <a:xfrm>
                <a:off x="1824" y="861"/>
                <a:ext cx="102" cy="102"/>
              </a:xfrm>
              <a:prstGeom prst="rect">
                <a:avLst/>
              </a:prstGeom>
              <a:noFill/>
              <a:ln w="9525">
                <a:noFill/>
              </a:ln>
            </p:spPr>
          </p:pic>
          <p:pic>
            <p:nvPicPr>
              <p:cNvPr id="89123" name="Picture 35" descr="Green and Black Diamond"/>
              <p:cNvPicPr>
                <a:picLocks noChangeAspect="1"/>
              </p:cNvPicPr>
              <p:nvPr/>
            </p:nvPicPr>
            <p:blipFill>
              <a:blip r:embed="rId6"/>
              <a:stretch>
                <a:fillRect/>
              </a:stretch>
            </p:blipFill>
            <p:spPr>
              <a:xfrm>
                <a:off x="1446" y="861"/>
                <a:ext cx="102" cy="102"/>
              </a:xfrm>
              <a:prstGeom prst="rect">
                <a:avLst/>
              </a:prstGeom>
              <a:noFill/>
              <a:ln w="9525">
                <a:noFill/>
              </a:ln>
            </p:spPr>
          </p:pic>
          <p:pic>
            <p:nvPicPr>
              <p:cNvPr id="89124" name="Picture 36" descr="Green and Black Diamond"/>
              <p:cNvPicPr>
                <a:picLocks noChangeAspect="1"/>
              </p:cNvPicPr>
              <p:nvPr/>
            </p:nvPicPr>
            <p:blipFill>
              <a:blip r:embed="rId6"/>
              <a:stretch>
                <a:fillRect/>
              </a:stretch>
            </p:blipFill>
            <p:spPr>
              <a:xfrm>
                <a:off x="1926" y="861"/>
                <a:ext cx="102" cy="102"/>
              </a:xfrm>
              <a:prstGeom prst="rect">
                <a:avLst/>
              </a:prstGeom>
              <a:noFill/>
              <a:ln w="9525">
                <a:noFill/>
              </a:ln>
            </p:spPr>
          </p:pic>
        </p:grpSp>
        <p:pic>
          <p:nvPicPr>
            <p:cNvPr id="89125" name="Picture 37" descr="Green and Black Diamond"/>
            <p:cNvPicPr>
              <a:picLocks noChangeAspect="1"/>
            </p:cNvPicPr>
            <p:nvPr/>
          </p:nvPicPr>
          <p:blipFill>
            <a:blip r:embed="rId6"/>
            <a:stretch>
              <a:fillRect/>
            </a:stretch>
          </p:blipFill>
          <p:spPr>
            <a:xfrm>
              <a:off x="2550" y="963"/>
              <a:ext cx="102" cy="102"/>
            </a:xfrm>
            <a:prstGeom prst="rect">
              <a:avLst/>
            </a:prstGeom>
            <a:noFill/>
            <a:ln w="9525">
              <a:noFill/>
            </a:ln>
          </p:spPr>
        </p:pic>
        <p:pic>
          <p:nvPicPr>
            <p:cNvPr id="89126" name="Picture 38" descr="Green and Black Diamond"/>
            <p:cNvPicPr>
              <a:picLocks noChangeAspect="1"/>
            </p:cNvPicPr>
            <p:nvPr/>
          </p:nvPicPr>
          <p:blipFill>
            <a:blip r:embed="rId6"/>
            <a:stretch>
              <a:fillRect/>
            </a:stretch>
          </p:blipFill>
          <p:spPr>
            <a:xfrm>
              <a:off x="2640" y="963"/>
              <a:ext cx="102" cy="102"/>
            </a:xfrm>
            <a:prstGeom prst="rect">
              <a:avLst/>
            </a:prstGeom>
            <a:noFill/>
            <a:ln w="9525">
              <a:noFill/>
            </a:ln>
          </p:spPr>
        </p:pic>
        <p:pic>
          <p:nvPicPr>
            <p:cNvPr id="89127" name="Picture 39" descr="Green and Black Diamond"/>
            <p:cNvPicPr>
              <a:picLocks noChangeAspect="1"/>
            </p:cNvPicPr>
            <p:nvPr/>
          </p:nvPicPr>
          <p:blipFill>
            <a:blip r:embed="rId6"/>
            <a:stretch>
              <a:fillRect/>
            </a:stretch>
          </p:blipFill>
          <p:spPr>
            <a:xfrm>
              <a:off x="2742" y="963"/>
              <a:ext cx="102" cy="102"/>
            </a:xfrm>
            <a:prstGeom prst="rect">
              <a:avLst/>
            </a:prstGeom>
            <a:noFill/>
            <a:ln w="9525">
              <a:noFill/>
            </a:ln>
          </p:spPr>
        </p:pic>
        <p:pic>
          <p:nvPicPr>
            <p:cNvPr id="89128" name="Picture 40" descr="Green and Black Diamond"/>
            <p:cNvPicPr>
              <a:picLocks noChangeAspect="1"/>
            </p:cNvPicPr>
            <p:nvPr/>
          </p:nvPicPr>
          <p:blipFill>
            <a:blip r:embed="rId6"/>
            <a:stretch>
              <a:fillRect/>
            </a:stretch>
          </p:blipFill>
          <p:spPr>
            <a:xfrm>
              <a:off x="2838" y="963"/>
              <a:ext cx="102" cy="102"/>
            </a:xfrm>
            <a:prstGeom prst="rect">
              <a:avLst/>
            </a:prstGeom>
            <a:noFill/>
            <a:ln w="9525">
              <a:noFill/>
            </a:ln>
          </p:spPr>
        </p:pic>
        <p:pic>
          <p:nvPicPr>
            <p:cNvPr id="89129" name="Picture 41" descr="Green and Black Diamond"/>
            <p:cNvPicPr>
              <a:picLocks noChangeAspect="1"/>
            </p:cNvPicPr>
            <p:nvPr/>
          </p:nvPicPr>
          <p:blipFill>
            <a:blip r:embed="rId6"/>
            <a:stretch>
              <a:fillRect/>
            </a:stretch>
          </p:blipFill>
          <p:spPr>
            <a:xfrm>
              <a:off x="2928" y="963"/>
              <a:ext cx="102" cy="102"/>
            </a:xfrm>
            <a:prstGeom prst="rect">
              <a:avLst/>
            </a:prstGeom>
            <a:noFill/>
            <a:ln w="9525">
              <a:noFill/>
            </a:ln>
          </p:spPr>
        </p:pic>
        <p:pic>
          <p:nvPicPr>
            <p:cNvPr id="89130" name="Picture 42" descr="Green and Black Diamond"/>
            <p:cNvPicPr>
              <a:picLocks noChangeAspect="1"/>
            </p:cNvPicPr>
            <p:nvPr/>
          </p:nvPicPr>
          <p:blipFill>
            <a:blip r:embed="rId6"/>
            <a:stretch>
              <a:fillRect/>
            </a:stretch>
          </p:blipFill>
          <p:spPr>
            <a:xfrm>
              <a:off x="3030" y="963"/>
              <a:ext cx="102" cy="102"/>
            </a:xfrm>
            <a:prstGeom prst="rect">
              <a:avLst/>
            </a:prstGeom>
            <a:noFill/>
            <a:ln w="9525">
              <a:noFill/>
            </a:ln>
          </p:spPr>
        </p:pic>
        <p:pic>
          <p:nvPicPr>
            <p:cNvPr id="89131" name="Picture 43" descr="Green and Black Diamond"/>
            <p:cNvPicPr>
              <a:picLocks noChangeAspect="1"/>
            </p:cNvPicPr>
            <p:nvPr/>
          </p:nvPicPr>
          <p:blipFill>
            <a:blip r:embed="rId6"/>
            <a:stretch>
              <a:fillRect/>
            </a:stretch>
          </p:blipFill>
          <p:spPr>
            <a:xfrm>
              <a:off x="3216" y="963"/>
              <a:ext cx="102" cy="102"/>
            </a:xfrm>
            <a:prstGeom prst="rect">
              <a:avLst/>
            </a:prstGeom>
            <a:noFill/>
            <a:ln w="9525">
              <a:noFill/>
            </a:ln>
          </p:spPr>
        </p:pic>
        <p:pic>
          <p:nvPicPr>
            <p:cNvPr id="89132" name="Picture 44" descr="Green and Black Diamond"/>
            <p:cNvPicPr>
              <a:picLocks noChangeAspect="1"/>
            </p:cNvPicPr>
            <p:nvPr/>
          </p:nvPicPr>
          <p:blipFill>
            <a:blip r:embed="rId6"/>
            <a:stretch>
              <a:fillRect/>
            </a:stretch>
          </p:blipFill>
          <p:spPr>
            <a:xfrm>
              <a:off x="3318" y="963"/>
              <a:ext cx="102" cy="102"/>
            </a:xfrm>
            <a:prstGeom prst="rect">
              <a:avLst/>
            </a:prstGeom>
            <a:noFill/>
            <a:ln w="9525">
              <a:noFill/>
            </a:ln>
          </p:spPr>
        </p:pic>
        <p:pic>
          <p:nvPicPr>
            <p:cNvPr id="89133" name="Picture 45" descr="Green and Black Diamond"/>
            <p:cNvPicPr>
              <a:picLocks noChangeAspect="1"/>
            </p:cNvPicPr>
            <p:nvPr/>
          </p:nvPicPr>
          <p:blipFill>
            <a:blip r:embed="rId6"/>
            <a:stretch>
              <a:fillRect/>
            </a:stretch>
          </p:blipFill>
          <p:spPr>
            <a:xfrm>
              <a:off x="3414" y="963"/>
              <a:ext cx="102" cy="102"/>
            </a:xfrm>
            <a:prstGeom prst="rect">
              <a:avLst/>
            </a:prstGeom>
            <a:noFill/>
            <a:ln w="9525">
              <a:noFill/>
            </a:ln>
          </p:spPr>
        </p:pic>
        <p:pic>
          <p:nvPicPr>
            <p:cNvPr id="89134" name="Picture 46" descr="Green and Black Diamond"/>
            <p:cNvPicPr>
              <a:picLocks noChangeAspect="1"/>
            </p:cNvPicPr>
            <p:nvPr/>
          </p:nvPicPr>
          <p:blipFill>
            <a:blip r:embed="rId6"/>
            <a:stretch>
              <a:fillRect/>
            </a:stretch>
          </p:blipFill>
          <p:spPr>
            <a:xfrm>
              <a:off x="3504" y="963"/>
              <a:ext cx="102" cy="102"/>
            </a:xfrm>
            <a:prstGeom prst="rect">
              <a:avLst/>
            </a:prstGeom>
            <a:noFill/>
            <a:ln w="9525">
              <a:noFill/>
            </a:ln>
          </p:spPr>
        </p:pic>
        <p:pic>
          <p:nvPicPr>
            <p:cNvPr id="89135" name="Picture 47" descr="Green and Black Diamond"/>
            <p:cNvPicPr>
              <a:picLocks noChangeAspect="1"/>
            </p:cNvPicPr>
            <p:nvPr/>
          </p:nvPicPr>
          <p:blipFill>
            <a:blip r:embed="rId6"/>
            <a:stretch>
              <a:fillRect/>
            </a:stretch>
          </p:blipFill>
          <p:spPr>
            <a:xfrm>
              <a:off x="3606" y="963"/>
              <a:ext cx="102" cy="102"/>
            </a:xfrm>
            <a:prstGeom prst="rect">
              <a:avLst/>
            </a:prstGeom>
            <a:noFill/>
            <a:ln w="9525">
              <a:noFill/>
            </a:ln>
          </p:spPr>
        </p:pic>
        <p:pic>
          <p:nvPicPr>
            <p:cNvPr id="89136" name="Picture 48" descr="Green and Black Diamond"/>
            <p:cNvPicPr>
              <a:picLocks noChangeAspect="1"/>
            </p:cNvPicPr>
            <p:nvPr/>
          </p:nvPicPr>
          <p:blipFill>
            <a:blip r:embed="rId6"/>
            <a:stretch>
              <a:fillRect/>
            </a:stretch>
          </p:blipFill>
          <p:spPr>
            <a:xfrm>
              <a:off x="3792" y="963"/>
              <a:ext cx="102" cy="102"/>
            </a:xfrm>
            <a:prstGeom prst="rect">
              <a:avLst/>
            </a:prstGeom>
            <a:noFill/>
            <a:ln w="9525">
              <a:noFill/>
            </a:ln>
          </p:spPr>
        </p:pic>
        <p:pic>
          <p:nvPicPr>
            <p:cNvPr id="89137" name="Picture 49" descr="Green and Black Diamond"/>
            <p:cNvPicPr>
              <a:picLocks noChangeAspect="1"/>
            </p:cNvPicPr>
            <p:nvPr/>
          </p:nvPicPr>
          <p:blipFill>
            <a:blip r:embed="rId6"/>
            <a:stretch>
              <a:fillRect/>
            </a:stretch>
          </p:blipFill>
          <p:spPr>
            <a:xfrm>
              <a:off x="3894" y="963"/>
              <a:ext cx="102" cy="102"/>
            </a:xfrm>
            <a:prstGeom prst="rect">
              <a:avLst/>
            </a:prstGeom>
            <a:noFill/>
            <a:ln w="9525">
              <a:noFill/>
            </a:ln>
          </p:spPr>
        </p:pic>
        <p:pic>
          <p:nvPicPr>
            <p:cNvPr id="89138" name="Picture 50" descr="Green and Black Diamond"/>
            <p:cNvPicPr>
              <a:picLocks noChangeAspect="1"/>
            </p:cNvPicPr>
            <p:nvPr/>
          </p:nvPicPr>
          <p:blipFill>
            <a:blip r:embed="rId6"/>
            <a:stretch>
              <a:fillRect/>
            </a:stretch>
          </p:blipFill>
          <p:spPr>
            <a:xfrm>
              <a:off x="3990" y="963"/>
              <a:ext cx="102" cy="102"/>
            </a:xfrm>
            <a:prstGeom prst="rect">
              <a:avLst/>
            </a:prstGeom>
            <a:noFill/>
            <a:ln w="9525">
              <a:noFill/>
            </a:ln>
          </p:spPr>
        </p:pic>
        <p:pic>
          <p:nvPicPr>
            <p:cNvPr id="89139" name="Picture 51" descr="Green and Black Diamond"/>
            <p:cNvPicPr>
              <a:picLocks noChangeAspect="1"/>
            </p:cNvPicPr>
            <p:nvPr/>
          </p:nvPicPr>
          <p:blipFill>
            <a:blip r:embed="rId6"/>
            <a:stretch>
              <a:fillRect/>
            </a:stretch>
          </p:blipFill>
          <p:spPr>
            <a:xfrm>
              <a:off x="4080" y="963"/>
              <a:ext cx="102" cy="102"/>
            </a:xfrm>
            <a:prstGeom prst="rect">
              <a:avLst/>
            </a:prstGeom>
            <a:noFill/>
            <a:ln w="9525">
              <a:noFill/>
            </a:ln>
          </p:spPr>
        </p:pic>
        <p:pic>
          <p:nvPicPr>
            <p:cNvPr id="89140" name="Picture 52" descr="Green and Black Diamond"/>
            <p:cNvPicPr>
              <a:picLocks noChangeAspect="1"/>
            </p:cNvPicPr>
            <p:nvPr/>
          </p:nvPicPr>
          <p:blipFill>
            <a:blip r:embed="rId6"/>
            <a:stretch>
              <a:fillRect/>
            </a:stretch>
          </p:blipFill>
          <p:spPr>
            <a:xfrm>
              <a:off x="3126" y="963"/>
              <a:ext cx="102" cy="102"/>
            </a:xfrm>
            <a:prstGeom prst="rect">
              <a:avLst/>
            </a:prstGeom>
            <a:noFill/>
            <a:ln w="9525">
              <a:noFill/>
            </a:ln>
          </p:spPr>
        </p:pic>
        <p:pic>
          <p:nvPicPr>
            <p:cNvPr id="89141" name="Picture 53" descr="Green and Black Diamond"/>
            <p:cNvPicPr>
              <a:picLocks noChangeAspect="1"/>
            </p:cNvPicPr>
            <p:nvPr/>
          </p:nvPicPr>
          <p:blipFill>
            <a:blip r:embed="rId6"/>
            <a:stretch>
              <a:fillRect/>
            </a:stretch>
          </p:blipFill>
          <p:spPr>
            <a:xfrm>
              <a:off x="3702" y="963"/>
              <a:ext cx="102" cy="102"/>
            </a:xfrm>
            <a:prstGeom prst="rect">
              <a:avLst/>
            </a:prstGeom>
            <a:noFill/>
            <a:ln w="9525">
              <a:noFill/>
            </a:ln>
          </p:spPr>
        </p:pic>
        <p:pic>
          <p:nvPicPr>
            <p:cNvPr id="89142" name="Picture 54" descr="Green and Black Diamond"/>
            <p:cNvPicPr>
              <a:picLocks noChangeAspect="1"/>
            </p:cNvPicPr>
            <p:nvPr/>
          </p:nvPicPr>
          <p:blipFill>
            <a:blip r:embed="rId6"/>
            <a:stretch>
              <a:fillRect/>
            </a:stretch>
          </p:blipFill>
          <p:spPr>
            <a:xfrm>
              <a:off x="4182" y="963"/>
              <a:ext cx="102" cy="102"/>
            </a:xfrm>
            <a:prstGeom prst="rect">
              <a:avLst/>
            </a:prstGeom>
            <a:noFill/>
            <a:ln w="9525">
              <a:noFill/>
            </a:ln>
          </p:spPr>
        </p:pic>
        <p:pic>
          <p:nvPicPr>
            <p:cNvPr id="89143" name="Picture 55" descr="Green and Black Diamond"/>
            <p:cNvPicPr>
              <a:picLocks noChangeAspect="1"/>
            </p:cNvPicPr>
            <p:nvPr/>
          </p:nvPicPr>
          <p:blipFill>
            <a:blip r:embed="rId6"/>
            <a:stretch>
              <a:fillRect/>
            </a:stretch>
          </p:blipFill>
          <p:spPr>
            <a:xfrm>
              <a:off x="4278" y="963"/>
              <a:ext cx="102" cy="102"/>
            </a:xfrm>
            <a:prstGeom prst="rect">
              <a:avLst/>
            </a:prstGeom>
            <a:noFill/>
            <a:ln w="9525">
              <a:noFill/>
            </a:ln>
          </p:spPr>
        </p:pic>
        <p:pic>
          <p:nvPicPr>
            <p:cNvPr id="89144" name="Picture 56" descr="Green and Black Diamond"/>
            <p:cNvPicPr>
              <a:picLocks noChangeAspect="1"/>
            </p:cNvPicPr>
            <p:nvPr/>
          </p:nvPicPr>
          <p:blipFill>
            <a:blip r:embed="rId6"/>
            <a:stretch>
              <a:fillRect/>
            </a:stretch>
          </p:blipFill>
          <p:spPr>
            <a:xfrm>
              <a:off x="4368" y="963"/>
              <a:ext cx="102" cy="102"/>
            </a:xfrm>
            <a:prstGeom prst="rect">
              <a:avLst/>
            </a:prstGeom>
            <a:noFill/>
            <a:ln w="9525">
              <a:noFill/>
            </a:ln>
          </p:spPr>
        </p:pic>
        <p:pic>
          <p:nvPicPr>
            <p:cNvPr id="89145" name="Picture 57" descr="Green and Black Diamond"/>
            <p:cNvPicPr>
              <a:picLocks noChangeAspect="1"/>
            </p:cNvPicPr>
            <p:nvPr/>
          </p:nvPicPr>
          <p:blipFill>
            <a:blip r:embed="rId6"/>
            <a:stretch>
              <a:fillRect/>
            </a:stretch>
          </p:blipFill>
          <p:spPr>
            <a:xfrm>
              <a:off x="4470" y="963"/>
              <a:ext cx="102" cy="102"/>
            </a:xfrm>
            <a:prstGeom prst="rect">
              <a:avLst/>
            </a:prstGeom>
            <a:noFill/>
            <a:ln w="9525">
              <a:noFill/>
            </a:ln>
          </p:spPr>
        </p:pic>
        <p:pic>
          <p:nvPicPr>
            <p:cNvPr id="89146" name="Picture 58" descr="Green and Black Diamond"/>
            <p:cNvPicPr>
              <a:picLocks noChangeAspect="1"/>
            </p:cNvPicPr>
            <p:nvPr/>
          </p:nvPicPr>
          <p:blipFill>
            <a:blip r:embed="rId6"/>
            <a:stretch>
              <a:fillRect/>
            </a:stretch>
          </p:blipFill>
          <p:spPr>
            <a:xfrm>
              <a:off x="4566" y="963"/>
              <a:ext cx="102" cy="102"/>
            </a:xfrm>
            <a:prstGeom prst="rect">
              <a:avLst/>
            </a:prstGeom>
            <a:noFill/>
            <a:ln w="9525">
              <a:noFill/>
            </a:ln>
          </p:spPr>
        </p:pic>
        <p:pic>
          <p:nvPicPr>
            <p:cNvPr id="89147" name="Picture 59" descr="Green and Black Diamond"/>
            <p:cNvPicPr>
              <a:picLocks noChangeAspect="1"/>
            </p:cNvPicPr>
            <p:nvPr/>
          </p:nvPicPr>
          <p:blipFill>
            <a:blip r:embed="rId6"/>
            <a:stretch>
              <a:fillRect/>
            </a:stretch>
          </p:blipFill>
          <p:spPr>
            <a:xfrm>
              <a:off x="4656" y="963"/>
              <a:ext cx="102" cy="102"/>
            </a:xfrm>
            <a:prstGeom prst="rect">
              <a:avLst/>
            </a:prstGeom>
            <a:noFill/>
            <a:ln w="9525">
              <a:noFill/>
            </a:ln>
          </p:spPr>
        </p:pic>
        <p:pic>
          <p:nvPicPr>
            <p:cNvPr id="89148" name="Picture 60" descr="Green and Black Diamond"/>
            <p:cNvPicPr>
              <a:picLocks noChangeAspect="1"/>
            </p:cNvPicPr>
            <p:nvPr/>
          </p:nvPicPr>
          <p:blipFill>
            <a:blip r:embed="rId6"/>
            <a:stretch>
              <a:fillRect/>
            </a:stretch>
          </p:blipFill>
          <p:spPr>
            <a:xfrm>
              <a:off x="4758" y="963"/>
              <a:ext cx="102" cy="102"/>
            </a:xfrm>
            <a:prstGeom prst="rect">
              <a:avLst/>
            </a:prstGeom>
            <a:noFill/>
            <a:ln w="9525">
              <a:noFill/>
            </a:ln>
          </p:spPr>
        </p:pic>
        <p:pic>
          <p:nvPicPr>
            <p:cNvPr id="89149" name="Picture 61" descr="Green and Black Diamond"/>
            <p:cNvPicPr>
              <a:picLocks noChangeAspect="1"/>
            </p:cNvPicPr>
            <p:nvPr/>
          </p:nvPicPr>
          <p:blipFill>
            <a:blip r:embed="rId6"/>
            <a:stretch>
              <a:fillRect/>
            </a:stretch>
          </p:blipFill>
          <p:spPr>
            <a:xfrm>
              <a:off x="4944" y="963"/>
              <a:ext cx="102" cy="102"/>
            </a:xfrm>
            <a:prstGeom prst="rect">
              <a:avLst/>
            </a:prstGeom>
            <a:noFill/>
            <a:ln w="9525">
              <a:noFill/>
            </a:ln>
          </p:spPr>
        </p:pic>
        <p:pic>
          <p:nvPicPr>
            <p:cNvPr id="89150" name="Picture 62" descr="Green and Black Diamond"/>
            <p:cNvPicPr>
              <a:picLocks noChangeAspect="1"/>
            </p:cNvPicPr>
            <p:nvPr/>
          </p:nvPicPr>
          <p:blipFill>
            <a:blip r:embed="rId6"/>
            <a:stretch>
              <a:fillRect/>
            </a:stretch>
          </p:blipFill>
          <p:spPr>
            <a:xfrm>
              <a:off x="5046" y="963"/>
              <a:ext cx="102" cy="102"/>
            </a:xfrm>
            <a:prstGeom prst="rect">
              <a:avLst/>
            </a:prstGeom>
            <a:noFill/>
            <a:ln w="9525">
              <a:noFill/>
            </a:ln>
          </p:spPr>
        </p:pic>
        <p:pic>
          <p:nvPicPr>
            <p:cNvPr id="89151" name="Picture 63" descr="Green and Black Diamond"/>
            <p:cNvPicPr>
              <a:picLocks noChangeAspect="1"/>
            </p:cNvPicPr>
            <p:nvPr/>
          </p:nvPicPr>
          <p:blipFill>
            <a:blip r:embed="rId6"/>
            <a:stretch>
              <a:fillRect/>
            </a:stretch>
          </p:blipFill>
          <p:spPr>
            <a:xfrm>
              <a:off x="4854" y="963"/>
              <a:ext cx="102" cy="102"/>
            </a:xfrm>
            <a:prstGeom prst="rect">
              <a:avLst/>
            </a:prstGeom>
            <a:noFill/>
            <a:ln w="9525">
              <a:noFill/>
            </a:ln>
          </p:spPr>
        </p:pic>
        <p:grpSp>
          <p:nvGrpSpPr>
            <p:cNvPr id="89152" name="Group 64"/>
            <p:cNvGrpSpPr/>
            <p:nvPr/>
          </p:nvGrpSpPr>
          <p:grpSpPr>
            <a:xfrm>
              <a:off x="1008" y="960"/>
              <a:ext cx="780" cy="102"/>
              <a:chOff x="1248" y="861"/>
              <a:chExt cx="780" cy="102"/>
            </a:xfrm>
          </p:grpSpPr>
          <p:pic>
            <p:nvPicPr>
              <p:cNvPr id="89153" name="Picture 65" descr="Green and Black Diamond"/>
              <p:cNvPicPr>
                <a:picLocks noChangeAspect="1"/>
              </p:cNvPicPr>
              <p:nvPr/>
            </p:nvPicPr>
            <p:blipFill>
              <a:blip r:embed="rId6"/>
              <a:stretch>
                <a:fillRect/>
              </a:stretch>
            </p:blipFill>
            <p:spPr>
              <a:xfrm>
                <a:off x="1248" y="861"/>
                <a:ext cx="102" cy="102"/>
              </a:xfrm>
              <a:prstGeom prst="rect">
                <a:avLst/>
              </a:prstGeom>
              <a:noFill/>
              <a:ln w="9525">
                <a:noFill/>
              </a:ln>
            </p:spPr>
          </p:pic>
          <p:pic>
            <p:nvPicPr>
              <p:cNvPr id="89154" name="Picture 66" descr="Green and Black Diamond"/>
              <p:cNvPicPr>
                <a:picLocks noChangeAspect="1"/>
              </p:cNvPicPr>
              <p:nvPr/>
            </p:nvPicPr>
            <p:blipFill>
              <a:blip r:embed="rId6"/>
              <a:stretch>
                <a:fillRect/>
              </a:stretch>
            </p:blipFill>
            <p:spPr>
              <a:xfrm>
                <a:off x="1350" y="861"/>
                <a:ext cx="102" cy="102"/>
              </a:xfrm>
              <a:prstGeom prst="rect">
                <a:avLst/>
              </a:prstGeom>
              <a:noFill/>
              <a:ln w="9525">
                <a:noFill/>
              </a:ln>
            </p:spPr>
          </p:pic>
          <p:pic>
            <p:nvPicPr>
              <p:cNvPr id="89155" name="Picture 67" descr="Green and Black Diamond"/>
              <p:cNvPicPr>
                <a:picLocks noChangeAspect="1"/>
              </p:cNvPicPr>
              <p:nvPr/>
            </p:nvPicPr>
            <p:blipFill>
              <a:blip r:embed="rId6"/>
              <a:stretch>
                <a:fillRect/>
              </a:stretch>
            </p:blipFill>
            <p:spPr>
              <a:xfrm>
                <a:off x="1536" y="861"/>
                <a:ext cx="102" cy="102"/>
              </a:xfrm>
              <a:prstGeom prst="rect">
                <a:avLst/>
              </a:prstGeom>
              <a:noFill/>
              <a:ln w="9525">
                <a:noFill/>
              </a:ln>
            </p:spPr>
          </p:pic>
          <p:pic>
            <p:nvPicPr>
              <p:cNvPr id="89156" name="Picture 68" descr="Green and Black Diamond"/>
              <p:cNvPicPr>
                <a:picLocks noChangeAspect="1"/>
              </p:cNvPicPr>
              <p:nvPr/>
            </p:nvPicPr>
            <p:blipFill>
              <a:blip r:embed="rId6"/>
              <a:stretch>
                <a:fillRect/>
              </a:stretch>
            </p:blipFill>
            <p:spPr>
              <a:xfrm>
                <a:off x="1638" y="861"/>
                <a:ext cx="102" cy="102"/>
              </a:xfrm>
              <a:prstGeom prst="rect">
                <a:avLst/>
              </a:prstGeom>
              <a:noFill/>
              <a:ln w="9525">
                <a:noFill/>
              </a:ln>
            </p:spPr>
          </p:pic>
          <p:pic>
            <p:nvPicPr>
              <p:cNvPr id="89157" name="Picture 69" descr="Green and Black Diamond"/>
              <p:cNvPicPr>
                <a:picLocks noChangeAspect="1"/>
              </p:cNvPicPr>
              <p:nvPr/>
            </p:nvPicPr>
            <p:blipFill>
              <a:blip r:embed="rId6"/>
              <a:stretch>
                <a:fillRect/>
              </a:stretch>
            </p:blipFill>
            <p:spPr>
              <a:xfrm>
                <a:off x="1734" y="861"/>
                <a:ext cx="102" cy="102"/>
              </a:xfrm>
              <a:prstGeom prst="rect">
                <a:avLst/>
              </a:prstGeom>
              <a:noFill/>
              <a:ln w="9525">
                <a:noFill/>
              </a:ln>
            </p:spPr>
          </p:pic>
          <p:pic>
            <p:nvPicPr>
              <p:cNvPr id="89158" name="Picture 70" descr="Green and Black Diamond"/>
              <p:cNvPicPr>
                <a:picLocks noChangeAspect="1"/>
              </p:cNvPicPr>
              <p:nvPr/>
            </p:nvPicPr>
            <p:blipFill>
              <a:blip r:embed="rId6"/>
              <a:stretch>
                <a:fillRect/>
              </a:stretch>
            </p:blipFill>
            <p:spPr>
              <a:xfrm>
                <a:off x="1824" y="861"/>
                <a:ext cx="102" cy="102"/>
              </a:xfrm>
              <a:prstGeom prst="rect">
                <a:avLst/>
              </a:prstGeom>
              <a:noFill/>
              <a:ln w="9525">
                <a:noFill/>
              </a:ln>
            </p:spPr>
          </p:pic>
          <p:pic>
            <p:nvPicPr>
              <p:cNvPr id="89159" name="Picture 71" descr="Green and Black Diamond"/>
              <p:cNvPicPr>
                <a:picLocks noChangeAspect="1"/>
              </p:cNvPicPr>
              <p:nvPr/>
            </p:nvPicPr>
            <p:blipFill>
              <a:blip r:embed="rId6"/>
              <a:stretch>
                <a:fillRect/>
              </a:stretch>
            </p:blipFill>
            <p:spPr>
              <a:xfrm>
                <a:off x="1446" y="861"/>
                <a:ext cx="102" cy="102"/>
              </a:xfrm>
              <a:prstGeom prst="rect">
                <a:avLst/>
              </a:prstGeom>
              <a:noFill/>
              <a:ln w="9525">
                <a:noFill/>
              </a:ln>
            </p:spPr>
          </p:pic>
          <p:pic>
            <p:nvPicPr>
              <p:cNvPr id="89160" name="Picture 72" descr="Green and Black Diamond"/>
              <p:cNvPicPr>
                <a:picLocks noChangeAspect="1"/>
              </p:cNvPicPr>
              <p:nvPr/>
            </p:nvPicPr>
            <p:blipFill>
              <a:blip r:embed="rId6"/>
              <a:stretch>
                <a:fillRect/>
              </a:stretch>
            </p:blipFill>
            <p:spPr>
              <a:xfrm>
                <a:off x="1926" y="861"/>
                <a:ext cx="102" cy="102"/>
              </a:xfrm>
              <a:prstGeom prst="rect">
                <a:avLst/>
              </a:prstGeom>
              <a:noFill/>
              <a:ln w="9525">
                <a:noFill/>
              </a:ln>
            </p:spPr>
          </p:pic>
        </p:grpSp>
      </p:grpSp>
      <p:sp>
        <p:nvSpPr>
          <p:cNvPr id="89161" name="AutoShape 73">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9162" name="AutoShape 74">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9163" name="AutoShape 75">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89164" name="AutoShape 76">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9959"/>
                                        </p:tgtEl>
                                        <p:attrNameLst>
                                          <p:attrName>style.visibility</p:attrName>
                                        </p:attrNameLst>
                                      </p:cBhvr>
                                      <p:to>
                                        <p:strVal val="visible"/>
                                      </p:to>
                                    </p:set>
                                    <p:animEffect transition="in" filter="wipe(left)">
                                      <p:cBhvr>
                                        <p:cTn id="7" dur="500"/>
                                        <p:tgtEl>
                                          <p:spTgt spid="39959"/>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9960"/>
                                        </p:tgtEl>
                                        <p:attrNameLst>
                                          <p:attrName>style.visibility</p:attrName>
                                        </p:attrNameLst>
                                      </p:cBhvr>
                                      <p:to>
                                        <p:strVal val="visible"/>
                                      </p:to>
                                    </p:set>
                                    <p:animEffect transition="in" filter="blinds(horizontal)">
                                      <p:cBhvr>
                                        <p:cTn id="17" dur="500"/>
                                        <p:tgtEl>
                                          <p:spTgt spid="3996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39961"/>
                                        </p:tgtEl>
                                        <p:attrNameLst>
                                          <p:attrName>style.visibility</p:attrName>
                                        </p:attrNameLst>
                                      </p:cBhvr>
                                      <p:to>
                                        <p:strVal val="visible"/>
                                      </p:to>
                                    </p:set>
                                    <p:animEffect transition="in" filter="wipe(right)">
                                      <p:cBhvr>
                                        <p:cTn id="22" dur="500"/>
                                        <p:tgtEl>
                                          <p:spTgt spid="39961"/>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9962"/>
                                        </p:tgtEl>
                                        <p:attrNameLst>
                                          <p:attrName>style.visibility</p:attrName>
                                        </p:attrNameLst>
                                      </p:cBhvr>
                                      <p:to>
                                        <p:strVal val="visible"/>
                                      </p:to>
                                    </p:set>
                                    <p:animEffect transition="in" filter="wipe(left)">
                                      <p:cBhvr>
                                        <p:cTn id="27" dur="500"/>
                                        <p:tgtEl>
                                          <p:spTgt spid="399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60" grpId="0"/>
      <p:bldP spid="39961" grpId="0" animBg="1"/>
      <p:bldP spid="39962" grpId="0"/>
    </p:bldLst>
  </p:timing>
</p:sld>
</file>

<file path=ppt/slides/slide92.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385763" y="336550"/>
            <a:ext cx="2667000" cy="6096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2.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输出特性</a:t>
            </a:r>
          </a:p>
        </p:txBody>
      </p:sp>
      <p:graphicFrame>
        <p:nvGraphicFramePr>
          <p:cNvPr id="90129" name="Object 17"/>
          <p:cNvGraphicFramePr>
            <a:graphicFrameLocks noChangeAspect="1"/>
          </p:cNvGraphicFramePr>
          <p:nvPr/>
        </p:nvGraphicFramePr>
        <p:xfrm>
          <a:off x="2987675" y="323850"/>
          <a:ext cx="3189288" cy="714375"/>
        </p:xfrm>
        <a:graphic>
          <a:graphicData uri="http://schemas.openxmlformats.org/presentationml/2006/ole">
            <mc:AlternateContent xmlns:mc="http://schemas.openxmlformats.org/markup-compatibility/2006">
              <mc:Choice xmlns:v="urn:schemas-microsoft-com:vml" Requires="v">
                <p:oleObj spid="_x0000_s16389" r:id="rId4" imgW="1612900" imgH="279400" progId="Equation.3">
                  <p:embed/>
                </p:oleObj>
              </mc:Choice>
              <mc:Fallback>
                <p:oleObj r:id="rId4" imgW="1612900" imgH="279400" progId="Equation.3">
                  <p:embed/>
                  <p:pic>
                    <p:nvPicPr>
                      <p:cNvPr id="0" name="图片 3082"/>
                      <p:cNvPicPr/>
                      <p:nvPr/>
                    </p:nvPicPr>
                    <p:blipFill>
                      <a:blip r:embed="rId5">
                        <a:clrChange>
                          <a:clrFrom>
                            <a:srgbClr val="000000"/>
                          </a:clrFrom>
                          <a:clrTo>
                            <a:srgbClr val="000099"/>
                          </a:clrTo>
                        </a:clrChange>
                      </a:blip>
                      <a:stretch>
                        <a:fillRect/>
                      </a:stretch>
                    </p:blipFill>
                    <p:spPr>
                      <a:xfrm>
                        <a:off x="2987675" y="323850"/>
                        <a:ext cx="3189288" cy="714375"/>
                      </a:xfrm>
                      <a:prstGeom prst="rect">
                        <a:avLst/>
                      </a:prstGeom>
                      <a:noFill/>
                      <a:ln w="38100">
                        <a:noFill/>
                        <a:miter/>
                      </a:ln>
                    </p:spPr>
                  </p:pic>
                </p:oleObj>
              </mc:Fallback>
            </mc:AlternateContent>
          </a:graphicData>
        </a:graphic>
      </p:graphicFrame>
      <p:sp>
        <p:nvSpPr>
          <p:cNvPr id="90130" name="AutoShape 65">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1" name="AutoShape 66">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2" name="AutoShape 67">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3" name="AutoShape 68">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30723" name="Text Box 3"/>
          <p:cNvSpPr txBox="1"/>
          <p:nvPr/>
        </p:nvSpPr>
        <p:spPr>
          <a:xfrm>
            <a:off x="457200" y="1047750"/>
            <a:ext cx="8382000" cy="2694305"/>
          </a:xfrm>
          <a:prstGeom prst="rect">
            <a:avLst/>
          </a:prstGeom>
          <a:noFill/>
          <a:ln w="9525">
            <a:noFill/>
          </a:ln>
        </p:spPr>
        <p:txBody>
          <a:bodyPr>
            <a:spAutoFit/>
          </a:bodyPr>
          <a:lstStyle/>
          <a:p>
            <a:pPr algn="just" eaLnBrk="1" hangingPunct="1">
              <a:lnSpc>
                <a:spcPct val="110000"/>
              </a:lnSpc>
            </a:pPr>
            <a:r>
              <a:rPr lang="zh-CN" altLang="en-US" sz="2200" dirty="0">
                <a:latin typeface="宋体" panose="02010600030101010101" pitchFamily="2" charset="-122"/>
              </a:rPr>
              <a:t>　　</a:t>
            </a:r>
            <a:r>
              <a:rPr lang="zh-CN" altLang="en-US" sz="2200" b="1" dirty="0">
                <a:latin typeface="宋体" panose="02010600030101010101" pitchFamily="2" charset="-122"/>
              </a:rPr>
              <a:t>输出特性曲线</a:t>
            </a:r>
            <a:r>
              <a:rPr lang="zh-CN" altLang="en-US" sz="2200" b="1" dirty="0">
                <a:latin typeface="Times New Roman" panose="02020603050405020304" pitchFamily="18" charset="0"/>
              </a:rPr>
              <a:t>是指当基极电流 </a:t>
            </a:r>
            <a:r>
              <a:rPr lang="en-US" altLang="zh-CN" sz="2200" b="1" i="1">
                <a:latin typeface="Times New Roman" panose="02020603050405020304" pitchFamily="18" charset="0"/>
              </a:rPr>
              <a:t>I</a:t>
            </a:r>
            <a:r>
              <a:rPr lang="en-US" altLang="zh-CN" sz="2200" b="1" baseline="-25000">
                <a:latin typeface="Times New Roman" panose="02020603050405020304" pitchFamily="18" charset="0"/>
              </a:rPr>
              <a:t>B</a:t>
            </a:r>
            <a:r>
              <a:rPr lang="en-US" altLang="zh-CN" sz="2200" b="1">
                <a:latin typeface="Times New Roman" panose="02020603050405020304" pitchFamily="18" charset="0"/>
              </a:rPr>
              <a:t> </a:t>
            </a:r>
            <a:r>
              <a:rPr lang="zh-CN" altLang="en-US" sz="2200" b="1" dirty="0">
                <a:latin typeface="Times New Roman" panose="02020603050405020304" pitchFamily="18" charset="0"/>
              </a:rPr>
              <a:t>为常数时，输出电路</a:t>
            </a:r>
            <a:r>
              <a:rPr lang="zh-CN" altLang="en-US" sz="2200" b="1" dirty="0">
                <a:latin typeface="宋体" panose="02010600030101010101" pitchFamily="2" charset="-122"/>
              </a:rPr>
              <a:t>(集电极电路)</a:t>
            </a:r>
            <a:r>
              <a:rPr lang="zh-CN" altLang="en-US" sz="2200" b="1" dirty="0">
                <a:latin typeface="Times New Roman" panose="02020603050405020304" pitchFamily="18" charset="0"/>
              </a:rPr>
              <a:t>中集电极电流 </a:t>
            </a:r>
            <a:r>
              <a:rPr lang="en-US" altLang="zh-CN" sz="2200" b="1" i="1">
                <a:latin typeface="Times New Roman" panose="02020603050405020304" pitchFamily="18" charset="0"/>
              </a:rPr>
              <a:t>I</a:t>
            </a:r>
            <a:r>
              <a:rPr lang="en-US" altLang="zh-CN" sz="2200" b="1" baseline="-25000">
                <a:latin typeface="Times New Roman" panose="02020603050405020304" pitchFamily="18" charset="0"/>
              </a:rPr>
              <a:t>C</a:t>
            </a:r>
            <a:r>
              <a:rPr lang="en-US" altLang="zh-CN" sz="2200" b="1">
                <a:latin typeface="Times New Roman" panose="02020603050405020304" pitchFamily="18" charset="0"/>
              </a:rPr>
              <a:t> </a:t>
            </a:r>
            <a:r>
              <a:rPr lang="zh-CN" altLang="en-US" sz="2200" b="1" dirty="0">
                <a:latin typeface="Times New Roman" panose="02020603050405020304" pitchFamily="18" charset="0"/>
              </a:rPr>
              <a:t>与集</a:t>
            </a:r>
            <a:r>
              <a:rPr lang="en-US" altLang="zh-CN" sz="2200" b="1">
                <a:latin typeface="Times New Roman" panose="02020603050405020304" pitchFamily="18" charset="0"/>
              </a:rPr>
              <a:t>-</a:t>
            </a:r>
            <a:r>
              <a:rPr lang="zh-CN" altLang="en-US" sz="2200" b="1" dirty="0">
                <a:latin typeface="Times New Roman" panose="02020603050405020304" pitchFamily="18" charset="0"/>
              </a:rPr>
              <a:t>射极电压 </a:t>
            </a:r>
            <a:r>
              <a:rPr lang="en-US" altLang="zh-CN" sz="2200" b="1" i="1">
                <a:latin typeface="Times New Roman" panose="02020603050405020304" pitchFamily="18" charset="0"/>
              </a:rPr>
              <a:t>U</a:t>
            </a:r>
            <a:r>
              <a:rPr lang="en-US" altLang="zh-CN" sz="2200" b="1" baseline="-25000">
                <a:latin typeface="Times New Roman" panose="02020603050405020304" pitchFamily="18" charset="0"/>
              </a:rPr>
              <a:t>CE</a:t>
            </a:r>
            <a:r>
              <a:rPr lang="en-US" altLang="zh-CN" sz="2200" b="1">
                <a:latin typeface="Times New Roman" panose="02020603050405020304" pitchFamily="18" charset="0"/>
              </a:rPr>
              <a:t> </a:t>
            </a:r>
            <a:r>
              <a:rPr lang="zh-CN" altLang="en-US" sz="2200" b="1" dirty="0">
                <a:latin typeface="Times New Roman" panose="02020603050405020304" pitchFamily="18" charset="0"/>
              </a:rPr>
              <a:t>之间的关系曲线</a:t>
            </a:r>
          </a:p>
          <a:p>
            <a:pPr algn="just" eaLnBrk="1" hangingPunct="1">
              <a:lnSpc>
                <a:spcPct val="110000"/>
              </a:lnSpc>
            </a:pPr>
            <a:r>
              <a:rPr lang="zh-CN" altLang="en-US" sz="2200" b="1" dirty="0">
                <a:latin typeface="Times New Roman" panose="02020603050405020304" pitchFamily="18" charset="0"/>
              </a:rPr>
              <a:t> </a:t>
            </a:r>
            <a:r>
              <a:rPr lang="en-US" altLang="zh-CN" sz="2200" b="1" i="1">
                <a:latin typeface="Times New Roman" panose="02020603050405020304" pitchFamily="18" charset="0"/>
              </a:rPr>
              <a:t>I</a:t>
            </a:r>
            <a:r>
              <a:rPr lang="en-US" altLang="zh-CN" sz="2200" b="1" baseline="-25000">
                <a:latin typeface="Times New Roman" panose="02020603050405020304" pitchFamily="18" charset="0"/>
              </a:rPr>
              <a:t>C</a:t>
            </a:r>
            <a:r>
              <a:rPr lang="en-US" altLang="zh-CN" sz="2200" b="1">
                <a:latin typeface="Times New Roman" panose="02020603050405020304" pitchFamily="18" charset="0"/>
              </a:rPr>
              <a:t> = </a:t>
            </a:r>
            <a:r>
              <a:rPr lang="en-US" altLang="zh-CN" sz="2200" b="1" i="1">
                <a:latin typeface="Times New Roman" panose="02020603050405020304" pitchFamily="18" charset="0"/>
              </a:rPr>
              <a:t> f</a:t>
            </a:r>
            <a:r>
              <a:rPr lang="en-US" altLang="zh-CN" sz="2200" b="1">
                <a:latin typeface="Times New Roman" panose="02020603050405020304" pitchFamily="18" charset="0"/>
              </a:rPr>
              <a:t> (</a:t>
            </a:r>
            <a:r>
              <a:rPr lang="en-US" altLang="zh-CN" sz="2200" b="1" i="1">
                <a:latin typeface="Times New Roman" panose="02020603050405020304" pitchFamily="18" charset="0"/>
              </a:rPr>
              <a:t>U</a:t>
            </a:r>
            <a:r>
              <a:rPr lang="en-US" altLang="zh-CN" sz="2200" b="1" baseline="-25000">
                <a:latin typeface="Times New Roman" panose="02020603050405020304" pitchFamily="18" charset="0"/>
              </a:rPr>
              <a:t>CE</a:t>
            </a:r>
            <a:r>
              <a:rPr lang="en-US" altLang="zh-CN" sz="2200" b="1">
                <a:latin typeface="Times New Roman" panose="02020603050405020304" pitchFamily="18" charset="0"/>
              </a:rPr>
              <a:t>  )</a:t>
            </a:r>
            <a:r>
              <a:rPr lang="zh-CN" altLang="en-US" sz="2200" b="1" dirty="0">
                <a:latin typeface="Times New Roman" panose="02020603050405020304" pitchFamily="18" charset="0"/>
              </a:rPr>
              <a:t>。</a:t>
            </a:r>
          </a:p>
          <a:p>
            <a:pPr algn="just" eaLnBrk="1" hangingPunct="1">
              <a:lnSpc>
                <a:spcPct val="110000"/>
              </a:lnSpc>
            </a:pPr>
            <a:r>
              <a:rPr lang="zh-CN" altLang="en-US" sz="2200" b="1" dirty="0">
                <a:latin typeface="Times New Roman" panose="02020603050405020304" pitchFamily="18" charset="0"/>
              </a:rPr>
              <a:t>在不同的 </a:t>
            </a:r>
            <a:r>
              <a:rPr lang="en-US" altLang="zh-CN" sz="2200" b="1" i="1">
                <a:latin typeface="Times New Roman" panose="02020603050405020304" pitchFamily="18" charset="0"/>
              </a:rPr>
              <a:t>I</a:t>
            </a:r>
            <a:r>
              <a:rPr lang="en-US" altLang="zh-CN" sz="2200" b="1" baseline="-25000">
                <a:latin typeface="Times New Roman" panose="02020603050405020304" pitchFamily="18" charset="0"/>
              </a:rPr>
              <a:t>B</a:t>
            </a:r>
            <a:r>
              <a:rPr lang="zh-CN" altLang="en-US" sz="2200" b="1" dirty="0">
                <a:latin typeface="Times New Roman" panose="02020603050405020304" pitchFamily="18" charset="0"/>
              </a:rPr>
              <a:t>下，可得出</a:t>
            </a:r>
          </a:p>
          <a:p>
            <a:pPr algn="just" eaLnBrk="1" hangingPunct="1">
              <a:lnSpc>
                <a:spcPct val="110000"/>
              </a:lnSpc>
            </a:pPr>
            <a:r>
              <a:rPr lang="zh-CN" altLang="en-US" sz="2200" b="1" dirty="0">
                <a:latin typeface="Times New Roman" panose="02020603050405020304" pitchFamily="18" charset="0"/>
              </a:rPr>
              <a:t>不同的曲线，所以晶体</a:t>
            </a:r>
          </a:p>
          <a:p>
            <a:pPr algn="just" eaLnBrk="1" hangingPunct="1">
              <a:lnSpc>
                <a:spcPct val="110000"/>
              </a:lnSpc>
            </a:pPr>
            <a:r>
              <a:rPr lang="zh-CN" altLang="en-US" sz="2200" b="1" dirty="0">
                <a:latin typeface="Times New Roman" panose="02020603050405020304" pitchFamily="18" charset="0"/>
              </a:rPr>
              <a:t>管的</a:t>
            </a:r>
            <a:r>
              <a:rPr lang="zh-CN" altLang="en-US" sz="2200" b="1" dirty="0">
                <a:latin typeface="宋体" panose="02010600030101010101" pitchFamily="2" charset="-122"/>
              </a:rPr>
              <a:t>输出特性曲线</a:t>
            </a:r>
            <a:r>
              <a:rPr lang="zh-CN" altLang="en-US" sz="2200" b="1" dirty="0">
                <a:latin typeface="Times New Roman" panose="02020603050405020304" pitchFamily="18" charset="0"/>
              </a:rPr>
              <a:t>是一</a:t>
            </a:r>
          </a:p>
          <a:p>
            <a:pPr algn="just" eaLnBrk="1" hangingPunct="1">
              <a:lnSpc>
                <a:spcPct val="110000"/>
              </a:lnSpc>
            </a:pPr>
            <a:r>
              <a:rPr lang="zh-CN" altLang="en-US" sz="2200" b="1" dirty="0">
                <a:latin typeface="Times New Roman" panose="02020603050405020304" pitchFamily="18" charset="0"/>
              </a:rPr>
              <a:t>组曲线。</a:t>
            </a:r>
          </a:p>
        </p:txBody>
      </p:sp>
      <p:grpSp>
        <p:nvGrpSpPr>
          <p:cNvPr id="10" name="Group 45"/>
          <p:cNvGrpSpPr/>
          <p:nvPr/>
        </p:nvGrpSpPr>
        <p:grpSpPr>
          <a:xfrm>
            <a:off x="3943350" y="1989138"/>
            <a:ext cx="4876800" cy="4238625"/>
            <a:chOff x="0" y="0"/>
            <a:chExt cx="8040" cy="6904"/>
          </a:xfrm>
        </p:grpSpPr>
        <p:grpSp>
          <p:nvGrpSpPr>
            <p:cNvPr id="30727" name="Group 46"/>
            <p:cNvGrpSpPr/>
            <p:nvPr/>
          </p:nvGrpSpPr>
          <p:grpSpPr>
            <a:xfrm>
              <a:off x="0" y="0"/>
              <a:ext cx="8040" cy="6905"/>
              <a:chOff x="0" y="0"/>
              <a:chExt cx="3216" cy="2762"/>
            </a:xfrm>
          </p:grpSpPr>
          <p:sp>
            <p:nvSpPr>
              <p:cNvPr id="30729" name="Rectangle 47"/>
              <p:cNvSpPr/>
              <p:nvPr/>
            </p:nvSpPr>
            <p:spPr>
              <a:xfrm>
                <a:off x="0" y="0"/>
                <a:ext cx="3216" cy="2736"/>
              </a:xfrm>
              <a:prstGeom prst="rect">
                <a:avLst/>
              </a:prstGeom>
              <a:solidFill>
                <a:schemeClr val="bg1"/>
              </a:solidFill>
              <a:ln w="9525">
                <a:noFill/>
              </a:ln>
            </p:spPr>
            <p:txBody>
              <a:bodyPr wrap="none" anchor="ctr" anchorCtr="0">
                <a:spAutoFit/>
              </a:bodyPr>
              <a:lstStyle/>
              <a:p>
                <a:pPr algn="ctr" eaLnBrk="1" hangingPunct="1"/>
                <a:endParaRPr lang="zh-CN" altLang="en-US" dirty="0">
                  <a:latin typeface="Times New Roman" panose="02020603050405020304" pitchFamily="18" charset="0"/>
                </a:endParaRPr>
              </a:p>
            </p:txBody>
          </p:sp>
          <p:grpSp>
            <p:nvGrpSpPr>
              <p:cNvPr id="30730" name="Group 48"/>
              <p:cNvGrpSpPr/>
              <p:nvPr/>
            </p:nvGrpSpPr>
            <p:grpSpPr>
              <a:xfrm>
                <a:off x="0" y="48"/>
                <a:ext cx="3192" cy="2714"/>
                <a:chOff x="0" y="0"/>
                <a:chExt cx="3192" cy="2714"/>
              </a:xfrm>
            </p:grpSpPr>
            <p:grpSp>
              <p:nvGrpSpPr>
                <p:cNvPr id="30731" name="Group 49"/>
                <p:cNvGrpSpPr/>
                <p:nvPr/>
              </p:nvGrpSpPr>
              <p:grpSpPr>
                <a:xfrm>
                  <a:off x="354" y="44"/>
                  <a:ext cx="2403" cy="2406"/>
                  <a:chOff x="0" y="0"/>
                  <a:chExt cx="2403" cy="2406"/>
                </a:xfrm>
              </p:grpSpPr>
              <p:sp>
                <p:nvSpPr>
                  <p:cNvPr id="30805" name="Line 50"/>
                  <p:cNvSpPr/>
                  <p:nvPr/>
                </p:nvSpPr>
                <p:spPr>
                  <a:xfrm>
                    <a:off x="0" y="2406"/>
                    <a:ext cx="2403" cy="0"/>
                  </a:xfrm>
                  <a:prstGeom prst="line">
                    <a:avLst/>
                  </a:prstGeom>
                  <a:ln w="25400" cap="flat" cmpd="sng">
                    <a:solidFill>
                      <a:schemeClr val="tx1"/>
                    </a:solidFill>
                    <a:prstDash val="solid"/>
                    <a:headEnd type="none" w="med" len="med"/>
                    <a:tailEnd type="stealth" w="med" len="lg"/>
                  </a:ln>
                </p:spPr>
              </p:sp>
              <p:sp>
                <p:nvSpPr>
                  <p:cNvPr id="30806" name="Line 51"/>
                  <p:cNvSpPr/>
                  <p:nvPr/>
                </p:nvSpPr>
                <p:spPr>
                  <a:xfrm flipV="1">
                    <a:off x="0" y="0"/>
                    <a:ext cx="0" cy="2403"/>
                  </a:xfrm>
                  <a:prstGeom prst="line">
                    <a:avLst/>
                  </a:prstGeom>
                  <a:ln w="38100" cap="flat" cmpd="sng">
                    <a:solidFill>
                      <a:schemeClr val="tx1"/>
                    </a:solidFill>
                    <a:prstDash val="solid"/>
                    <a:headEnd type="none" w="med" len="med"/>
                    <a:tailEnd type="stealth" w="med" len="lg"/>
                  </a:ln>
                </p:spPr>
              </p:sp>
              <p:sp>
                <p:nvSpPr>
                  <p:cNvPr id="30807" name="Line 52"/>
                  <p:cNvSpPr/>
                  <p:nvPr/>
                </p:nvSpPr>
                <p:spPr>
                  <a:xfrm flipV="1">
                    <a:off x="1" y="728"/>
                    <a:ext cx="181" cy="1678"/>
                  </a:xfrm>
                  <a:prstGeom prst="line">
                    <a:avLst/>
                  </a:prstGeom>
                  <a:ln w="38100" cap="flat" cmpd="sng">
                    <a:solidFill>
                      <a:schemeClr val="tx1"/>
                    </a:solidFill>
                    <a:prstDash val="solid"/>
                    <a:headEnd type="none" w="med" len="med"/>
                    <a:tailEnd type="none" w="med" len="med"/>
                  </a:ln>
                </p:spPr>
              </p:sp>
              <p:sp>
                <p:nvSpPr>
                  <p:cNvPr id="30808" name="Line 53"/>
                  <p:cNvSpPr/>
                  <p:nvPr/>
                </p:nvSpPr>
                <p:spPr>
                  <a:xfrm rot="-130980" flipV="1">
                    <a:off x="318" y="453"/>
                    <a:ext cx="1225" cy="28"/>
                  </a:xfrm>
                  <a:prstGeom prst="line">
                    <a:avLst/>
                  </a:prstGeom>
                  <a:ln w="38100" cap="flat" cmpd="sng">
                    <a:solidFill>
                      <a:schemeClr val="tx1"/>
                    </a:solidFill>
                    <a:prstDash val="solid"/>
                    <a:headEnd type="none" w="med" len="med"/>
                    <a:tailEnd type="none" w="med" len="med"/>
                  </a:ln>
                </p:spPr>
              </p:sp>
              <p:sp>
                <p:nvSpPr>
                  <p:cNvPr id="30809" name="未知"/>
                  <p:cNvSpPr/>
                  <p:nvPr/>
                </p:nvSpPr>
                <p:spPr>
                  <a:xfrm>
                    <a:off x="182" y="504"/>
                    <a:ext cx="136" cy="227"/>
                  </a:xfrm>
                  <a:custGeom>
                    <a:avLst/>
                    <a:gdLst>
                      <a:gd name="txL" fmla="*/ 0 w 136"/>
                      <a:gd name="txT" fmla="*/ 0 h 227"/>
                      <a:gd name="txR" fmla="*/ 136 w 136"/>
                      <a:gd name="txB" fmla="*/ 227 h 227"/>
                    </a:gdLst>
                    <a:ahLst/>
                    <a:cxnLst>
                      <a:cxn ang="0">
                        <a:pos x="0" y="227"/>
                      </a:cxn>
                      <a:cxn ang="0">
                        <a:pos x="26" y="79"/>
                      </a:cxn>
                      <a:cxn ang="0">
                        <a:pos x="136" y="0"/>
                      </a:cxn>
                    </a:cxnLst>
                    <a:rect l="txL" t="txT" r="txR" b="txB"/>
                    <a:pathLst>
                      <a:path w="136" h="227">
                        <a:moveTo>
                          <a:pt x="0" y="227"/>
                        </a:moveTo>
                        <a:cubicBezTo>
                          <a:pt x="4" y="202"/>
                          <a:pt x="3" y="117"/>
                          <a:pt x="26" y="79"/>
                        </a:cubicBezTo>
                        <a:cubicBezTo>
                          <a:pt x="49" y="41"/>
                          <a:pt x="113" y="16"/>
                          <a:pt x="136" y="0"/>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0810" name="Line 55"/>
                  <p:cNvSpPr/>
                  <p:nvPr/>
                </p:nvSpPr>
                <p:spPr>
                  <a:xfrm flipV="1">
                    <a:off x="330" y="819"/>
                    <a:ext cx="1259" cy="96"/>
                  </a:xfrm>
                  <a:prstGeom prst="line">
                    <a:avLst/>
                  </a:prstGeom>
                  <a:ln w="38100" cap="flat" cmpd="sng">
                    <a:solidFill>
                      <a:schemeClr val="tx1"/>
                    </a:solidFill>
                    <a:prstDash val="solid"/>
                    <a:headEnd type="none" w="med" len="med"/>
                    <a:tailEnd type="none" w="med" len="med"/>
                  </a:ln>
                </p:spPr>
              </p:sp>
              <p:sp>
                <p:nvSpPr>
                  <p:cNvPr id="30811" name="未知"/>
                  <p:cNvSpPr/>
                  <p:nvPr/>
                </p:nvSpPr>
                <p:spPr>
                  <a:xfrm>
                    <a:off x="143" y="909"/>
                    <a:ext cx="227" cy="182"/>
                  </a:xfrm>
                  <a:custGeom>
                    <a:avLst/>
                    <a:gdLst>
                      <a:gd name="txL" fmla="*/ 0 w 227"/>
                      <a:gd name="txT" fmla="*/ 0 h 182"/>
                      <a:gd name="txR" fmla="*/ 227 w 227"/>
                      <a:gd name="txB" fmla="*/ 182 h 182"/>
                    </a:gdLst>
                    <a:ahLst/>
                    <a:cxnLst>
                      <a:cxn ang="0">
                        <a:pos x="0" y="182"/>
                      </a:cxn>
                      <a:cxn ang="0">
                        <a:pos x="45" y="46"/>
                      </a:cxn>
                      <a:cxn ang="0">
                        <a:pos x="227" y="0"/>
                      </a:cxn>
                    </a:cxnLst>
                    <a:rect l="txL" t="txT" r="txR" b="txB"/>
                    <a:pathLst>
                      <a:path w="227" h="182">
                        <a:moveTo>
                          <a:pt x="0" y="182"/>
                        </a:moveTo>
                        <a:cubicBezTo>
                          <a:pt x="3" y="129"/>
                          <a:pt x="7" y="76"/>
                          <a:pt x="45" y="46"/>
                        </a:cubicBezTo>
                        <a:cubicBezTo>
                          <a:pt x="83" y="16"/>
                          <a:pt x="197" y="8"/>
                          <a:pt x="227" y="0"/>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0812" name="Line 57"/>
                  <p:cNvSpPr/>
                  <p:nvPr/>
                </p:nvSpPr>
                <p:spPr>
                  <a:xfrm flipV="1">
                    <a:off x="210" y="1227"/>
                    <a:ext cx="1497" cy="91"/>
                  </a:xfrm>
                  <a:prstGeom prst="line">
                    <a:avLst/>
                  </a:prstGeom>
                  <a:ln w="38100" cap="flat" cmpd="sng">
                    <a:solidFill>
                      <a:schemeClr val="tx1"/>
                    </a:solidFill>
                    <a:prstDash val="solid"/>
                    <a:headEnd type="none" w="med" len="med"/>
                    <a:tailEnd type="none" w="med" len="med"/>
                  </a:ln>
                </p:spPr>
              </p:sp>
              <p:sp>
                <p:nvSpPr>
                  <p:cNvPr id="30813" name="Line 58"/>
                  <p:cNvSpPr/>
                  <p:nvPr/>
                </p:nvSpPr>
                <p:spPr>
                  <a:xfrm flipV="1">
                    <a:off x="204" y="1589"/>
                    <a:ext cx="1633" cy="91"/>
                  </a:xfrm>
                  <a:prstGeom prst="line">
                    <a:avLst/>
                  </a:prstGeom>
                  <a:ln w="38100" cap="flat" cmpd="sng">
                    <a:solidFill>
                      <a:schemeClr val="tx1"/>
                    </a:solidFill>
                    <a:prstDash val="solid"/>
                    <a:headEnd type="none" w="med" len="med"/>
                    <a:tailEnd type="none" w="med" len="med"/>
                  </a:ln>
                </p:spPr>
              </p:sp>
              <p:sp>
                <p:nvSpPr>
                  <p:cNvPr id="30814" name="Line 59"/>
                  <p:cNvSpPr/>
                  <p:nvPr/>
                </p:nvSpPr>
                <p:spPr>
                  <a:xfrm rot="-5543" flipV="1">
                    <a:off x="169" y="1952"/>
                    <a:ext cx="1724" cy="91"/>
                  </a:xfrm>
                  <a:prstGeom prst="line">
                    <a:avLst/>
                  </a:prstGeom>
                  <a:ln w="38100" cap="flat" cmpd="sng">
                    <a:solidFill>
                      <a:schemeClr val="tx1"/>
                    </a:solidFill>
                    <a:prstDash val="solid"/>
                    <a:headEnd type="none" w="med" len="med"/>
                    <a:tailEnd type="none" w="med" len="med"/>
                  </a:ln>
                </p:spPr>
              </p:sp>
              <p:grpSp>
                <p:nvGrpSpPr>
                  <p:cNvPr id="30815" name="Group 60"/>
                  <p:cNvGrpSpPr/>
                  <p:nvPr/>
                </p:nvGrpSpPr>
                <p:grpSpPr>
                  <a:xfrm>
                    <a:off x="3" y="2315"/>
                    <a:ext cx="1994" cy="90"/>
                    <a:chOff x="0" y="0"/>
                    <a:chExt cx="2185" cy="102"/>
                  </a:xfrm>
                </p:grpSpPr>
                <p:sp>
                  <p:nvSpPr>
                    <p:cNvPr id="30819" name="Line 61"/>
                    <p:cNvSpPr/>
                    <p:nvPr/>
                  </p:nvSpPr>
                  <p:spPr>
                    <a:xfrm flipV="1">
                      <a:off x="315" y="0"/>
                      <a:ext cx="1870" cy="37"/>
                    </a:xfrm>
                    <a:prstGeom prst="line">
                      <a:avLst/>
                    </a:prstGeom>
                    <a:ln w="38100" cap="flat" cmpd="sng">
                      <a:solidFill>
                        <a:schemeClr val="tx1"/>
                      </a:solidFill>
                      <a:prstDash val="solid"/>
                      <a:headEnd type="none" w="med" len="med"/>
                      <a:tailEnd type="none" w="med" len="med"/>
                    </a:ln>
                  </p:spPr>
                </p:sp>
                <p:sp>
                  <p:nvSpPr>
                    <p:cNvPr id="30820" name="未知"/>
                    <p:cNvSpPr/>
                    <p:nvPr/>
                  </p:nvSpPr>
                  <p:spPr>
                    <a:xfrm>
                      <a:off x="0" y="34"/>
                      <a:ext cx="359" cy="68"/>
                    </a:xfrm>
                    <a:custGeom>
                      <a:avLst/>
                      <a:gdLst>
                        <a:gd name="txL" fmla="*/ 0 w 359"/>
                        <a:gd name="txT" fmla="*/ 0 h 68"/>
                        <a:gd name="txR" fmla="*/ 359 w 359"/>
                        <a:gd name="txB" fmla="*/ 68 h 68"/>
                      </a:gdLst>
                      <a:ahLst/>
                      <a:cxnLst>
                        <a:cxn ang="0">
                          <a:pos x="0" y="68"/>
                        </a:cxn>
                        <a:cxn ang="0">
                          <a:pos x="164" y="14"/>
                        </a:cxn>
                        <a:cxn ang="0">
                          <a:pos x="359" y="0"/>
                        </a:cxn>
                      </a:cxnLst>
                      <a:rect l="txL" t="txT" r="txR" b="txB"/>
                      <a:pathLst>
                        <a:path w="359" h="68">
                          <a:moveTo>
                            <a:pt x="0" y="68"/>
                          </a:moveTo>
                          <a:cubicBezTo>
                            <a:pt x="27" y="59"/>
                            <a:pt x="104" y="25"/>
                            <a:pt x="164" y="14"/>
                          </a:cubicBezTo>
                          <a:cubicBezTo>
                            <a:pt x="224" y="3"/>
                            <a:pt x="319" y="3"/>
                            <a:pt x="359" y="0"/>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sp>
                <p:nvSpPr>
                  <p:cNvPr id="30816" name="未知"/>
                  <p:cNvSpPr/>
                  <p:nvPr/>
                </p:nvSpPr>
                <p:spPr>
                  <a:xfrm rot="-1056158">
                    <a:off x="92" y="1321"/>
                    <a:ext cx="136" cy="105"/>
                  </a:xfrm>
                  <a:custGeom>
                    <a:avLst/>
                    <a:gdLst>
                      <a:gd name="txL" fmla="*/ 0 w 136"/>
                      <a:gd name="txT" fmla="*/ 0 h 105"/>
                      <a:gd name="txR" fmla="*/ 136 w 136"/>
                      <a:gd name="txB" fmla="*/ 105 h 105"/>
                    </a:gdLst>
                    <a:ahLst/>
                    <a:cxnLst>
                      <a:cxn ang="0">
                        <a:pos x="0" y="105"/>
                      </a:cxn>
                      <a:cxn ang="0">
                        <a:pos x="45" y="15"/>
                      </a:cxn>
                      <a:cxn ang="0">
                        <a:pos x="136" y="15"/>
                      </a:cxn>
                    </a:cxnLst>
                    <a:rect l="txL" t="txT" r="txR" b="txB"/>
                    <a:pathLst>
                      <a:path w="136" h="105">
                        <a:moveTo>
                          <a:pt x="0" y="105"/>
                        </a:moveTo>
                        <a:cubicBezTo>
                          <a:pt x="11" y="67"/>
                          <a:pt x="22" y="30"/>
                          <a:pt x="45" y="15"/>
                        </a:cubicBezTo>
                        <a:cubicBezTo>
                          <a:pt x="68" y="0"/>
                          <a:pt x="102" y="7"/>
                          <a:pt x="136" y="15"/>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0817" name="未知"/>
                  <p:cNvSpPr/>
                  <p:nvPr/>
                </p:nvSpPr>
                <p:spPr>
                  <a:xfrm>
                    <a:off x="65" y="1679"/>
                    <a:ext cx="184" cy="108"/>
                  </a:xfrm>
                  <a:custGeom>
                    <a:avLst/>
                    <a:gdLst>
                      <a:gd name="txL" fmla="*/ 0 w 184"/>
                      <a:gd name="txT" fmla="*/ 0 h 108"/>
                      <a:gd name="txR" fmla="*/ 184 w 184"/>
                      <a:gd name="txB" fmla="*/ 108 h 108"/>
                    </a:gdLst>
                    <a:ahLst/>
                    <a:cxnLst>
                      <a:cxn ang="0">
                        <a:pos x="0" y="108"/>
                      </a:cxn>
                      <a:cxn ang="0">
                        <a:pos x="36" y="18"/>
                      </a:cxn>
                      <a:cxn ang="0">
                        <a:pos x="184" y="1"/>
                      </a:cxn>
                    </a:cxnLst>
                    <a:rect l="txL" t="txT" r="txR" b="txB"/>
                    <a:pathLst>
                      <a:path w="184" h="108">
                        <a:moveTo>
                          <a:pt x="0" y="108"/>
                        </a:moveTo>
                        <a:cubicBezTo>
                          <a:pt x="6" y="93"/>
                          <a:pt x="6" y="36"/>
                          <a:pt x="36" y="18"/>
                        </a:cubicBezTo>
                        <a:cubicBezTo>
                          <a:pt x="66" y="0"/>
                          <a:pt x="153" y="5"/>
                          <a:pt x="184" y="1"/>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sp>
                <p:nvSpPr>
                  <p:cNvPr id="30818" name="未知"/>
                  <p:cNvSpPr/>
                  <p:nvPr/>
                </p:nvSpPr>
                <p:spPr>
                  <a:xfrm>
                    <a:off x="34" y="2042"/>
                    <a:ext cx="136" cy="92"/>
                  </a:xfrm>
                  <a:custGeom>
                    <a:avLst/>
                    <a:gdLst>
                      <a:gd name="txL" fmla="*/ 0 w 136"/>
                      <a:gd name="txT" fmla="*/ 0 h 92"/>
                      <a:gd name="txR" fmla="*/ 136 w 136"/>
                      <a:gd name="txB" fmla="*/ 92 h 92"/>
                    </a:gdLst>
                    <a:ahLst/>
                    <a:cxnLst>
                      <a:cxn ang="0">
                        <a:pos x="0" y="92"/>
                      </a:cxn>
                      <a:cxn ang="0">
                        <a:pos x="43" y="15"/>
                      </a:cxn>
                      <a:cxn ang="0">
                        <a:pos x="136" y="1"/>
                      </a:cxn>
                    </a:cxnLst>
                    <a:rect l="txL" t="txT" r="txR" b="txB"/>
                    <a:pathLst>
                      <a:path w="136" h="92">
                        <a:moveTo>
                          <a:pt x="0" y="92"/>
                        </a:moveTo>
                        <a:cubicBezTo>
                          <a:pt x="7" y="79"/>
                          <a:pt x="20" y="30"/>
                          <a:pt x="43" y="15"/>
                        </a:cubicBezTo>
                        <a:cubicBezTo>
                          <a:pt x="66" y="0"/>
                          <a:pt x="117" y="4"/>
                          <a:pt x="136" y="1"/>
                        </a:cubicBezTo>
                      </a:path>
                    </a:pathLst>
                  </a:custGeom>
                  <a:noFill/>
                  <a:ln w="38100" cap="flat" cmpd="sng">
                    <a:solidFill>
                      <a:schemeClr val="tx1">
                        <a:alpha val="100000"/>
                      </a:schemeClr>
                    </a:solidFill>
                    <a:prstDash val="solid"/>
                    <a:round/>
                    <a:headEnd type="none" w="med" len="med"/>
                    <a:tailEnd type="none" w="med" len="med"/>
                  </a:ln>
                </p:spPr>
                <p:txBody>
                  <a:bodyPr/>
                  <a:lstStyle/>
                  <a:p>
                    <a:endParaRPr lang="zh-CN" altLang="en-US"/>
                  </a:p>
                </p:txBody>
              </p:sp>
            </p:grpSp>
            <p:sp>
              <p:nvSpPr>
                <p:cNvPr id="30732" name="未知"/>
                <p:cNvSpPr/>
                <p:nvPr/>
              </p:nvSpPr>
              <p:spPr>
                <a:xfrm>
                  <a:off x="378" y="386"/>
                  <a:ext cx="384" cy="2064"/>
                </a:xfrm>
                <a:custGeom>
                  <a:avLst/>
                  <a:gdLst>
                    <a:gd name="txL" fmla="*/ 0 w 384"/>
                    <a:gd name="txT" fmla="*/ 0 h 2064"/>
                    <a:gd name="txR" fmla="*/ 384 w 384"/>
                    <a:gd name="txB" fmla="*/ 2064 h 2064"/>
                  </a:gdLst>
                  <a:ahLst/>
                  <a:cxnLst>
                    <a:cxn ang="0">
                      <a:pos x="0" y="2064"/>
                    </a:cxn>
                    <a:cxn ang="0">
                      <a:pos x="192" y="1104"/>
                    </a:cxn>
                    <a:cxn ang="0">
                      <a:pos x="384" y="0"/>
                    </a:cxn>
                  </a:cxnLst>
                  <a:rect l="txL" t="txT" r="txR" b="txB"/>
                  <a:pathLst>
                    <a:path w="384" h="2064">
                      <a:moveTo>
                        <a:pt x="0" y="2064"/>
                      </a:moveTo>
                      <a:cubicBezTo>
                        <a:pt x="64" y="1756"/>
                        <a:pt x="128" y="1448"/>
                        <a:pt x="192" y="1104"/>
                      </a:cubicBezTo>
                      <a:cubicBezTo>
                        <a:pt x="256" y="760"/>
                        <a:pt x="352" y="176"/>
                        <a:pt x="384" y="0"/>
                      </a:cubicBezTo>
                    </a:path>
                  </a:pathLst>
                </a:custGeom>
                <a:noFill/>
                <a:ln w="25400" cap="flat" cmpd="sng">
                  <a:solidFill>
                    <a:srgbClr val="CC0000">
                      <a:alpha val="100000"/>
                    </a:srgbClr>
                  </a:solidFill>
                  <a:prstDash val="solid"/>
                  <a:round/>
                  <a:headEnd type="none" w="med" len="med"/>
                  <a:tailEnd type="none" w="med" len="med"/>
                </a:ln>
              </p:spPr>
              <p:txBody>
                <a:bodyPr/>
                <a:lstStyle/>
                <a:p>
                  <a:endParaRPr lang="zh-CN" altLang="en-US"/>
                </a:p>
              </p:txBody>
            </p:sp>
            <p:sp>
              <p:nvSpPr>
                <p:cNvPr id="30733" name="Line 67"/>
                <p:cNvSpPr/>
                <p:nvPr/>
              </p:nvSpPr>
              <p:spPr>
                <a:xfrm>
                  <a:off x="618" y="578"/>
                  <a:ext cx="96" cy="48"/>
                </a:xfrm>
                <a:prstGeom prst="line">
                  <a:avLst/>
                </a:prstGeom>
                <a:ln w="12700" cap="flat" cmpd="sng">
                  <a:solidFill>
                    <a:srgbClr val="CC0000"/>
                  </a:solidFill>
                  <a:prstDash val="solid"/>
                  <a:headEnd type="none" w="med" len="med"/>
                  <a:tailEnd type="none" w="med" len="med"/>
                </a:ln>
              </p:spPr>
            </p:sp>
            <p:sp>
              <p:nvSpPr>
                <p:cNvPr id="30734" name="Line 68"/>
                <p:cNvSpPr/>
                <p:nvPr/>
              </p:nvSpPr>
              <p:spPr>
                <a:xfrm>
                  <a:off x="468" y="1430"/>
                  <a:ext cx="96" cy="48"/>
                </a:xfrm>
                <a:prstGeom prst="line">
                  <a:avLst/>
                </a:prstGeom>
                <a:ln w="12700" cap="flat" cmpd="sng">
                  <a:solidFill>
                    <a:srgbClr val="CC0000"/>
                  </a:solidFill>
                  <a:prstDash val="solid"/>
                  <a:headEnd type="none" w="med" len="med"/>
                  <a:tailEnd type="none" w="med" len="med"/>
                </a:ln>
              </p:spPr>
            </p:sp>
            <p:sp>
              <p:nvSpPr>
                <p:cNvPr id="30735" name="Line 69"/>
                <p:cNvSpPr/>
                <p:nvPr/>
              </p:nvSpPr>
              <p:spPr>
                <a:xfrm>
                  <a:off x="462" y="1514"/>
                  <a:ext cx="96" cy="48"/>
                </a:xfrm>
                <a:prstGeom prst="line">
                  <a:avLst/>
                </a:prstGeom>
                <a:ln w="12700" cap="flat" cmpd="sng">
                  <a:solidFill>
                    <a:srgbClr val="CC0000"/>
                  </a:solidFill>
                  <a:prstDash val="solid"/>
                  <a:headEnd type="none" w="med" len="med"/>
                  <a:tailEnd type="none" w="med" len="med"/>
                </a:ln>
              </p:spPr>
            </p:sp>
            <p:sp>
              <p:nvSpPr>
                <p:cNvPr id="30736" name="Line 70"/>
                <p:cNvSpPr/>
                <p:nvPr/>
              </p:nvSpPr>
              <p:spPr>
                <a:xfrm>
                  <a:off x="486" y="1352"/>
                  <a:ext cx="96" cy="48"/>
                </a:xfrm>
                <a:prstGeom prst="line">
                  <a:avLst/>
                </a:prstGeom>
                <a:ln w="12700" cap="flat" cmpd="sng">
                  <a:solidFill>
                    <a:srgbClr val="CC0000"/>
                  </a:solidFill>
                  <a:prstDash val="solid"/>
                  <a:headEnd type="none" w="med" len="med"/>
                  <a:tailEnd type="none" w="med" len="med"/>
                </a:ln>
              </p:spPr>
            </p:sp>
            <p:sp>
              <p:nvSpPr>
                <p:cNvPr id="30737" name="Line 71"/>
                <p:cNvSpPr/>
                <p:nvPr/>
              </p:nvSpPr>
              <p:spPr>
                <a:xfrm rot="-94735">
                  <a:off x="570" y="626"/>
                  <a:ext cx="144" cy="96"/>
                </a:xfrm>
                <a:prstGeom prst="line">
                  <a:avLst/>
                </a:prstGeom>
                <a:ln w="12700" cap="flat" cmpd="sng">
                  <a:solidFill>
                    <a:srgbClr val="CC0000"/>
                  </a:solidFill>
                  <a:prstDash val="solid"/>
                  <a:headEnd type="none" w="med" len="med"/>
                  <a:tailEnd type="none" w="med" len="med"/>
                </a:ln>
              </p:spPr>
            </p:sp>
            <p:sp>
              <p:nvSpPr>
                <p:cNvPr id="30738" name="Line 72"/>
                <p:cNvSpPr/>
                <p:nvPr/>
              </p:nvSpPr>
              <p:spPr>
                <a:xfrm rot="-94735">
                  <a:off x="561" y="722"/>
                  <a:ext cx="144" cy="96"/>
                </a:xfrm>
                <a:prstGeom prst="line">
                  <a:avLst/>
                </a:prstGeom>
                <a:ln w="12700" cap="flat" cmpd="sng">
                  <a:solidFill>
                    <a:srgbClr val="CC0000"/>
                  </a:solidFill>
                  <a:prstDash val="solid"/>
                  <a:headEnd type="none" w="med" len="med"/>
                  <a:tailEnd type="none" w="med" len="med"/>
                </a:ln>
              </p:spPr>
            </p:sp>
            <p:sp>
              <p:nvSpPr>
                <p:cNvPr id="30739" name="Line 73"/>
                <p:cNvSpPr/>
                <p:nvPr/>
              </p:nvSpPr>
              <p:spPr>
                <a:xfrm rot="-94735">
                  <a:off x="522" y="791"/>
                  <a:ext cx="144" cy="96"/>
                </a:xfrm>
                <a:prstGeom prst="line">
                  <a:avLst/>
                </a:prstGeom>
                <a:ln w="12700" cap="flat" cmpd="sng">
                  <a:solidFill>
                    <a:srgbClr val="CC0000"/>
                  </a:solidFill>
                  <a:prstDash val="solid"/>
                  <a:headEnd type="none" w="med" len="med"/>
                  <a:tailEnd type="none" w="med" len="med"/>
                </a:ln>
              </p:spPr>
            </p:sp>
            <p:sp>
              <p:nvSpPr>
                <p:cNvPr id="30740" name="Line 74"/>
                <p:cNvSpPr/>
                <p:nvPr/>
              </p:nvSpPr>
              <p:spPr>
                <a:xfrm rot="-94735">
                  <a:off x="522" y="884"/>
                  <a:ext cx="144" cy="96"/>
                </a:xfrm>
                <a:prstGeom prst="line">
                  <a:avLst/>
                </a:prstGeom>
                <a:ln w="12700" cap="flat" cmpd="sng">
                  <a:solidFill>
                    <a:srgbClr val="CC0000"/>
                  </a:solidFill>
                  <a:prstDash val="solid"/>
                  <a:headEnd type="none" w="med" len="med"/>
                  <a:tailEnd type="none" w="med" len="med"/>
                </a:ln>
              </p:spPr>
            </p:sp>
            <p:sp>
              <p:nvSpPr>
                <p:cNvPr id="30741" name="Line 75"/>
                <p:cNvSpPr/>
                <p:nvPr/>
              </p:nvSpPr>
              <p:spPr>
                <a:xfrm rot="-94735">
                  <a:off x="494" y="1283"/>
                  <a:ext cx="96" cy="48"/>
                </a:xfrm>
                <a:prstGeom prst="line">
                  <a:avLst/>
                </a:prstGeom>
                <a:ln w="12700" cap="flat" cmpd="sng">
                  <a:solidFill>
                    <a:srgbClr val="CC0000"/>
                  </a:solidFill>
                  <a:prstDash val="solid"/>
                  <a:headEnd type="none" w="med" len="med"/>
                  <a:tailEnd type="none" w="med" len="med"/>
                </a:ln>
              </p:spPr>
            </p:sp>
            <p:sp>
              <p:nvSpPr>
                <p:cNvPr id="30742" name="Line 76"/>
                <p:cNvSpPr/>
                <p:nvPr/>
              </p:nvSpPr>
              <p:spPr>
                <a:xfrm>
                  <a:off x="438" y="1586"/>
                  <a:ext cx="102" cy="60"/>
                </a:xfrm>
                <a:prstGeom prst="line">
                  <a:avLst/>
                </a:prstGeom>
                <a:ln w="12700" cap="flat" cmpd="sng">
                  <a:solidFill>
                    <a:srgbClr val="CC0000"/>
                  </a:solidFill>
                  <a:prstDash val="solid"/>
                  <a:headEnd type="none" w="med" len="med"/>
                  <a:tailEnd type="none" w="med" len="med"/>
                </a:ln>
              </p:spPr>
            </p:sp>
            <p:sp>
              <p:nvSpPr>
                <p:cNvPr id="30743" name="Line 77"/>
                <p:cNvSpPr/>
                <p:nvPr/>
              </p:nvSpPr>
              <p:spPr>
                <a:xfrm>
                  <a:off x="426" y="1670"/>
                  <a:ext cx="96" cy="48"/>
                </a:xfrm>
                <a:prstGeom prst="line">
                  <a:avLst/>
                </a:prstGeom>
                <a:ln w="12700" cap="flat" cmpd="sng">
                  <a:solidFill>
                    <a:srgbClr val="CC0000"/>
                  </a:solidFill>
                  <a:prstDash val="solid"/>
                  <a:headEnd type="none" w="med" len="med"/>
                  <a:tailEnd type="none" w="med" len="med"/>
                </a:ln>
              </p:spPr>
            </p:sp>
            <p:sp>
              <p:nvSpPr>
                <p:cNvPr id="30744" name="Line 78"/>
                <p:cNvSpPr/>
                <p:nvPr/>
              </p:nvSpPr>
              <p:spPr>
                <a:xfrm>
                  <a:off x="504" y="1208"/>
                  <a:ext cx="96" cy="48"/>
                </a:xfrm>
                <a:prstGeom prst="line">
                  <a:avLst/>
                </a:prstGeom>
                <a:ln w="12700" cap="flat" cmpd="sng">
                  <a:solidFill>
                    <a:srgbClr val="CC0000"/>
                  </a:solidFill>
                  <a:prstDash val="solid"/>
                  <a:headEnd type="none" w="med" len="med"/>
                  <a:tailEnd type="none" w="med" len="med"/>
                </a:ln>
              </p:spPr>
            </p:sp>
            <p:sp>
              <p:nvSpPr>
                <p:cNvPr id="30745" name="Line 79"/>
                <p:cNvSpPr/>
                <p:nvPr/>
              </p:nvSpPr>
              <p:spPr>
                <a:xfrm rot="-94735">
                  <a:off x="512" y="1139"/>
                  <a:ext cx="96" cy="48"/>
                </a:xfrm>
                <a:prstGeom prst="line">
                  <a:avLst/>
                </a:prstGeom>
                <a:ln w="12700" cap="flat" cmpd="sng">
                  <a:solidFill>
                    <a:srgbClr val="CC0000"/>
                  </a:solidFill>
                  <a:prstDash val="solid"/>
                  <a:headEnd type="none" w="med" len="med"/>
                  <a:tailEnd type="none" w="med" len="med"/>
                </a:ln>
              </p:spPr>
            </p:sp>
            <p:sp>
              <p:nvSpPr>
                <p:cNvPr id="30746" name="Line 80"/>
                <p:cNvSpPr/>
                <p:nvPr/>
              </p:nvSpPr>
              <p:spPr>
                <a:xfrm rot="-94735">
                  <a:off x="520" y="964"/>
                  <a:ext cx="145" cy="93"/>
                </a:xfrm>
                <a:prstGeom prst="line">
                  <a:avLst/>
                </a:prstGeom>
                <a:ln w="12700" cap="flat" cmpd="sng">
                  <a:solidFill>
                    <a:srgbClr val="CC0000"/>
                  </a:solidFill>
                  <a:prstDash val="solid"/>
                  <a:headEnd type="none" w="med" len="med"/>
                  <a:tailEnd type="none" w="med" len="med"/>
                </a:ln>
              </p:spPr>
            </p:sp>
            <p:sp>
              <p:nvSpPr>
                <p:cNvPr id="30747" name="Line 81"/>
                <p:cNvSpPr/>
                <p:nvPr/>
              </p:nvSpPr>
              <p:spPr>
                <a:xfrm rot="-94735">
                  <a:off x="521" y="1058"/>
                  <a:ext cx="96" cy="48"/>
                </a:xfrm>
                <a:prstGeom prst="line">
                  <a:avLst/>
                </a:prstGeom>
                <a:ln w="12700" cap="flat" cmpd="sng">
                  <a:solidFill>
                    <a:srgbClr val="CC0000"/>
                  </a:solidFill>
                  <a:prstDash val="solid"/>
                  <a:headEnd type="none" w="med" len="med"/>
                  <a:tailEnd type="none" w="med" len="med"/>
                </a:ln>
              </p:spPr>
            </p:sp>
            <p:sp>
              <p:nvSpPr>
                <p:cNvPr id="30748" name="Line 82"/>
                <p:cNvSpPr/>
                <p:nvPr/>
              </p:nvSpPr>
              <p:spPr>
                <a:xfrm>
                  <a:off x="432" y="1748"/>
                  <a:ext cx="96" cy="48"/>
                </a:xfrm>
                <a:prstGeom prst="line">
                  <a:avLst/>
                </a:prstGeom>
                <a:ln w="12700" cap="flat" cmpd="sng">
                  <a:solidFill>
                    <a:srgbClr val="CC0000"/>
                  </a:solidFill>
                  <a:prstDash val="solid"/>
                  <a:headEnd type="none" w="med" len="med"/>
                  <a:tailEnd type="none" w="med" len="med"/>
                </a:ln>
              </p:spPr>
            </p:sp>
            <p:sp>
              <p:nvSpPr>
                <p:cNvPr id="30749" name="Line 83"/>
                <p:cNvSpPr/>
                <p:nvPr/>
              </p:nvSpPr>
              <p:spPr>
                <a:xfrm>
                  <a:off x="420" y="1820"/>
                  <a:ext cx="96" cy="48"/>
                </a:xfrm>
                <a:prstGeom prst="line">
                  <a:avLst/>
                </a:prstGeom>
                <a:ln w="12700" cap="flat" cmpd="sng">
                  <a:solidFill>
                    <a:srgbClr val="CC0000"/>
                  </a:solidFill>
                  <a:prstDash val="solid"/>
                  <a:headEnd type="none" w="med" len="med"/>
                  <a:tailEnd type="none" w="med" len="med"/>
                </a:ln>
              </p:spPr>
            </p:sp>
            <p:sp>
              <p:nvSpPr>
                <p:cNvPr id="30750" name="Line 84"/>
                <p:cNvSpPr/>
                <p:nvPr/>
              </p:nvSpPr>
              <p:spPr>
                <a:xfrm rot="-752289">
                  <a:off x="432" y="1892"/>
                  <a:ext cx="45" cy="48"/>
                </a:xfrm>
                <a:prstGeom prst="line">
                  <a:avLst/>
                </a:prstGeom>
                <a:ln w="12700" cap="flat" cmpd="sng">
                  <a:solidFill>
                    <a:srgbClr val="CC0000"/>
                  </a:solidFill>
                  <a:prstDash val="solid"/>
                  <a:headEnd type="none" w="med" len="med"/>
                  <a:tailEnd type="none" w="med" len="med"/>
                </a:ln>
              </p:spPr>
            </p:sp>
            <p:sp>
              <p:nvSpPr>
                <p:cNvPr id="30751" name="Line 85"/>
                <p:cNvSpPr/>
                <p:nvPr/>
              </p:nvSpPr>
              <p:spPr>
                <a:xfrm rot="-752289">
                  <a:off x="420" y="1964"/>
                  <a:ext cx="45" cy="48"/>
                </a:xfrm>
                <a:prstGeom prst="line">
                  <a:avLst/>
                </a:prstGeom>
                <a:ln w="12700" cap="flat" cmpd="sng">
                  <a:solidFill>
                    <a:srgbClr val="CC0000"/>
                  </a:solidFill>
                  <a:prstDash val="solid"/>
                  <a:headEnd type="none" w="med" len="med"/>
                  <a:tailEnd type="none" w="med" len="med"/>
                </a:ln>
              </p:spPr>
            </p:sp>
            <p:sp>
              <p:nvSpPr>
                <p:cNvPr id="30752" name="Line 86"/>
                <p:cNvSpPr/>
                <p:nvPr/>
              </p:nvSpPr>
              <p:spPr>
                <a:xfrm rot="-752289">
                  <a:off x="420" y="2030"/>
                  <a:ext cx="45" cy="48"/>
                </a:xfrm>
                <a:prstGeom prst="line">
                  <a:avLst/>
                </a:prstGeom>
                <a:ln w="12700" cap="flat" cmpd="sng">
                  <a:solidFill>
                    <a:srgbClr val="CC0000"/>
                  </a:solidFill>
                  <a:prstDash val="solid"/>
                  <a:headEnd type="none" w="med" len="med"/>
                  <a:tailEnd type="none" w="med" len="med"/>
                </a:ln>
              </p:spPr>
            </p:sp>
            <p:sp>
              <p:nvSpPr>
                <p:cNvPr id="30753" name="Line 87"/>
                <p:cNvSpPr/>
                <p:nvPr/>
              </p:nvSpPr>
              <p:spPr>
                <a:xfrm rot="-752289">
                  <a:off x="408" y="2114"/>
                  <a:ext cx="45" cy="48"/>
                </a:xfrm>
                <a:prstGeom prst="line">
                  <a:avLst/>
                </a:prstGeom>
                <a:ln w="12700" cap="flat" cmpd="sng">
                  <a:solidFill>
                    <a:srgbClr val="CC0000"/>
                  </a:solidFill>
                  <a:prstDash val="solid"/>
                  <a:headEnd type="none" w="med" len="med"/>
                  <a:tailEnd type="none" w="med" len="med"/>
                </a:ln>
              </p:spPr>
            </p:sp>
            <p:sp>
              <p:nvSpPr>
                <p:cNvPr id="30754" name="Line 88"/>
                <p:cNvSpPr/>
                <p:nvPr/>
              </p:nvSpPr>
              <p:spPr>
                <a:xfrm>
                  <a:off x="384" y="2210"/>
                  <a:ext cx="48" cy="48"/>
                </a:xfrm>
                <a:prstGeom prst="line">
                  <a:avLst/>
                </a:prstGeom>
                <a:ln w="12700" cap="flat" cmpd="sng">
                  <a:solidFill>
                    <a:srgbClr val="CC0000"/>
                  </a:solidFill>
                  <a:prstDash val="solid"/>
                  <a:headEnd type="none" w="med" len="med"/>
                  <a:tailEnd type="none" w="med" len="med"/>
                </a:ln>
              </p:spPr>
            </p:sp>
            <p:grpSp>
              <p:nvGrpSpPr>
                <p:cNvPr id="30755" name="Group 89"/>
                <p:cNvGrpSpPr/>
                <p:nvPr/>
              </p:nvGrpSpPr>
              <p:grpSpPr>
                <a:xfrm>
                  <a:off x="414" y="2354"/>
                  <a:ext cx="1890" cy="102"/>
                  <a:chOff x="0" y="0"/>
                  <a:chExt cx="1890" cy="102"/>
                </a:xfrm>
              </p:grpSpPr>
              <p:sp>
                <p:nvSpPr>
                  <p:cNvPr id="30773" name="Line 90"/>
                  <p:cNvSpPr/>
                  <p:nvPr/>
                </p:nvSpPr>
                <p:spPr>
                  <a:xfrm flipH="1">
                    <a:off x="1794" y="0"/>
                    <a:ext cx="96" cy="96"/>
                  </a:xfrm>
                  <a:prstGeom prst="line">
                    <a:avLst/>
                  </a:prstGeom>
                  <a:ln w="12700" cap="flat" cmpd="sng">
                    <a:solidFill>
                      <a:srgbClr val="000099"/>
                    </a:solidFill>
                    <a:prstDash val="solid"/>
                    <a:headEnd type="none" w="med" len="med"/>
                    <a:tailEnd type="none" w="med" len="med"/>
                  </a:ln>
                </p:spPr>
              </p:sp>
              <p:sp>
                <p:nvSpPr>
                  <p:cNvPr id="30774" name="Line 91"/>
                  <p:cNvSpPr/>
                  <p:nvPr/>
                </p:nvSpPr>
                <p:spPr>
                  <a:xfrm flipH="1">
                    <a:off x="1722" y="0"/>
                    <a:ext cx="96" cy="96"/>
                  </a:xfrm>
                  <a:prstGeom prst="line">
                    <a:avLst/>
                  </a:prstGeom>
                  <a:ln w="12700" cap="flat" cmpd="sng">
                    <a:solidFill>
                      <a:srgbClr val="000099"/>
                    </a:solidFill>
                    <a:prstDash val="solid"/>
                    <a:headEnd type="none" w="med" len="med"/>
                    <a:tailEnd type="none" w="med" len="med"/>
                  </a:ln>
                </p:spPr>
              </p:sp>
              <p:sp>
                <p:nvSpPr>
                  <p:cNvPr id="30775" name="Line 92"/>
                  <p:cNvSpPr/>
                  <p:nvPr/>
                </p:nvSpPr>
                <p:spPr>
                  <a:xfrm flipH="1">
                    <a:off x="1656" y="0"/>
                    <a:ext cx="96" cy="96"/>
                  </a:xfrm>
                  <a:prstGeom prst="line">
                    <a:avLst/>
                  </a:prstGeom>
                  <a:ln w="12700" cap="flat" cmpd="sng">
                    <a:solidFill>
                      <a:srgbClr val="000099"/>
                    </a:solidFill>
                    <a:prstDash val="solid"/>
                    <a:headEnd type="none" w="med" len="med"/>
                    <a:tailEnd type="none" w="med" len="med"/>
                  </a:ln>
                </p:spPr>
              </p:sp>
              <p:sp>
                <p:nvSpPr>
                  <p:cNvPr id="30776" name="Line 93"/>
                  <p:cNvSpPr/>
                  <p:nvPr/>
                </p:nvSpPr>
                <p:spPr>
                  <a:xfrm flipH="1">
                    <a:off x="1590" y="0"/>
                    <a:ext cx="96" cy="96"/>
                  </a:xfrm>
                  <a:prstGeom prst="line">
                    <a:avLst/>
                  </a:prstGeom>
                  <a:ln w="12700" cap="flat" cmpd="sng">
                    <a:solidFill>
                      <a:srgbClr val="000099"/>
                    </a:solidFill>
                    <a:prstDash val="solid"/>
                    <a:headEnd type="none" w="med" len="med"/>
                    <a:tailEnd type="none" w="med" len="med"/>
                  </a:ln>
                </p:spPr>
              </p:sp>
              <p:sp>
                <p:nvSpPr>
                  <p:cNvPr id="30777" name="Line 94"/>
                  <p:cNvSpPr/>
                  <p:nvPr/>
                </p:nvSpPr>
                <p:spPr>
                  <a:xfrm flipH="1">
                    <a:off x="1518" y="0"/>
                    <a:ext cx="96" cy="96"/>
                  </a:xfrm>
                  <a:prstGeom prst="line">
                    <a:avLst/>
                  </a:prstGeom>
                  <a:ln w="12700" cap="flat" cmpd="sng">
                    <a:solidFill>
                      <a:srgbClr val="000099"/>
                    </a:solidFill>
                    <a:prstDash val="solid"/>
                    <a:headEnd type="none" w="med" len="med"/>
                    <a:tailEnd type="none" w="med" len="med"/>
                  </a:ln>
                </p:spPr>
              </p:sp>
              <p:sp>
                <p:nvSpPr>
                  <p:cNvPr id="30778" name="Line 95"/>
                  <p:cNvSpPr/>
                  <p:nvPr/>
                </p:nvSpPr>
                <p:spPr>
                  <a:xfrm flipH="1">
                    <a:off x="1452" y="0"/>
                    <a:ext cx="96" cy="96"/>
                  </a:xfrm>
                  <a:prstGeom prst="line">
                    <a:avLst/>
                  </a:prstGeom>
                  <a:ln w="12700" cap="flat" cmpd="sng">
                    <a:solidFill>
                      <a:srgbClr val="000099"/>
                    </a:solidFill>
                    <a:prstDash val="solid"/>
                    <a:headEnd type="none" w="med" len="med"/>
                    <a:tailEnd type="none" w="med" len="med"/>
                  </a:ln>
                </p:spPr>
              </p:sp>
              <p:sp>
                <p:nvSpPr>
                  <p:cNvPr id="30779" name="Line 96"/>
                  <p:cNvSpPr/>
                  <p:nvPr/>
                </p:nvSpPr>
                <p:spPr>
                  <a:xfrm flipH="1">
                    <a:off x="1386" y="0"/>
                    <a:ext cx="96" cy="96"/>
                  </a:xfrm>
                  <a:prstGeom prst="line">
                    <a:avLst/>
                  </a:prstGeom>
                  <a:ln w="12700" cap="flat" cmpd="sng">
                    <a:solidFill>
                      <a:srgbClr val="000099"/>
                    </a:solidFill>
                    <a:prstDash val="solid"/>
                    <a:headEnd type="none" w="med" len="med"/>
                    <a:tailEnd type="none" w="med" len="med"/>
                  </a:ln>
                </p:spPr>
              </p:sp>
              <p:sp>
                <p:nvSpPr>
                  <p:cNvPr id="30780" name="Line 97"/>
                  <p:cNvSpPr/>
                  <p:nvPr/>
                </p:nvSpPr>
                <p:spPr>
                  <a:xfrm flipH="1">
                    <a:off x="1314" y="6"/>
                    <a:ext cx="96" cy="96"/>
                  </a:xfrm>
                  <a:prstGeom prst="line">
                    <a:avLst/>
                  </a:prstGeom>
                  <a:ln w="12700" cap="flat" cmpd="sng">
                    <a:solidFill>
                      <a:srgbClr val="000099"/>
                    </a:solidFill>
                    <a:prstDash val="solid"/>
                    <a:headEnd type="none" w="med" len="med"/>
                    <a:tailEnd type="none" w="med" len="med"/>
                  </a:ln>
                </p:spPr>
              </p:sp>
              <p:sp>
                <p:nvSpPr>
                  <p:cNvPr id="30781" name="Line 98"/>
                  <p:cNvSpPr/>
                  <p:nvPr/>
                </p:nvSpPr>
                <p:spPr>
                  <a:xfrm flipH="1">
                    <a:off x="1248" y="6"/>
                    <a:ext cx="96" cy="96"/>
                  </a:xfrm>
                  <a:prstGeom prst="line">
                    <a:avLst/>
                  </a:prstGeom>
                  <a:ln w="12700" cap="flat" cmpd="sng">
                    <a:solidFill>
                      <a:srgbClr val="000099"/>
                    </a:solidFill>
                    <a:prstDash val="solid"/>
                    <a:headEnd type="none" w="med" len="med"/>
                    <a:tailEnd type="none" w="med" len="med"/>
                  </a:ln>
                </p:spPr>
              </p:sp>
              <p:sp>
                <p:nvSpPr>
                  <p:cNvPr id="30782" name="Line 99"/>
                  <p:cNvSpPr/>
                  <p:nvPr/>
                </p:nvSpPr>
                <p:spPr>
                  <a:xfrm flipH="1">
                    <a:off x="1188" y="6"/>
                    <a:ext cx="96" cy="96"/>
                  </a:xfrm>
                  <a:prstGeom prst="line">
                    <a:avLst/>
                  </a:prstGeom>
                  <a:ln w="12700" cap="flat" cmpd="sng">
                    <a:solidFill>
                      <a:srgbClr val="000099"/>
                    </a:solidFill>
                    <a:prstDash val="solid"/>
                    <a:headEnd type="none" w="med" len="med"/>
                    <a:tailEnd type="none" w="med" len="med"/>
                  </a:ln>
                </p:spPr>
              </p:sp>
              <p:sp>
                <p:nvSpPr>
                  <p:cNvPr id="30783" name="Line 100"/>
                  <p:cNvSpPr/>
                  <p:nvPr/>
                </p:nvSpPr>
                <p:spPr>
                  <a:xfrm flipH="1">
                    <a:off x="1116" y="6"/>
                    <a:ext cx="96" cy="96"/>
                  </a:xfrm>
                  <a:prstGeom prst="line">
                    <a:avLst/>
                  </a:prstGeom>
                  <a:ln w="12700" cap="flat" cmpd="sng">
                    <a:solidFill>
                      <a:srgbClr val="000099"/>
                    </a:solidFill>
                    <a:prstDash val="solid"/>
                    <a:headEnd type="none" w="med" len="med"/>
                    <a:tailEnd type="none" w="med" len="med"/>
                  </a:ln>
                </p:spPr>
              </p:sp>
              <p:sp>
                <p:nvSpPr>
                  <p:cNvPr id="30784" name="Line 101"/>
                  <p:cNvSpPr/>
                  <p:nvPr/>
                </p:nvSpPr>
                <p:spPr>
                  <a:xfrm flipH="1">
                    <a:off x="624" y="42"/>
                    <a:ext cx="48" cy="48"/>
                  </a:xfrm>
                  <a:prstGeom prst="line">
                    <a:avLst/>
                  </a:prstGeom>
                  <a:ln w="12700" cap="flat" cmpd="sng">
                    <a:solidFill>
                      <a:srgbClr val="000099"/>
                    </a:solidFill>
                    <a:prstDash val="solid"/>
                    <a:headEnd type="none" w="med" len="med"/>
                    <a:tailEnd type="none" w="med" len="med"/>
                  </a:ln>
                </p:spPr>
              </p:sp>
              <p:sp>
                <p:nvSpPr>
                  <p:cNvPr id="30785" name="Line 102"/>
                  <p:cNvSpPr/>
                  <p:nvPr/>
                </p:nvSpPr>
                <p:spPr>
                  <a:xfrm flipH="1">
                    <a:off x="678" y="42"/>
                    <a:ext cx="48" cy="48"/>
                  </a:xfrm>
                  <a:prstGeom prst="line">
                    <a:avLst/>
                  </a:prstGeom>
                  <a:ln w="12700" cap="flat" cmpd="sng">
                    <a:solidFill>
                      <a:srgbClr val="000099"/>
                    </a:solidFill>
                    <a:prstDash val="solid"/>
                    <a:headEnd type="none" w="med" len="med"/>
                    <a:tailEnd type="none" w="med" len="med"/>
                  </a:ln>
                </p:spPr>
              </p:sp>
              <p:sp>
                <p:nvSpPr>
                  <p:cNvPr id="30786" name="Line 103"/>
                  <p:cNvSpPr/>
                  <p:nvPr/>
                </p:nvSpPr>
                <p:spPr>
                  <a:xfrm flipH="1">
                    <a:off x="564" y="42"/>
                    <a:ext cx="48" cy="48"/>
                  </a:xfrm>
                  <a:prstGeom prst="line">
                    <a:avLst/>
                  </a:prstGeom>
                  <a:ln w="12700" cap="flat" cmpd="sng">
                    <a:solidFill>
                      <a:srgbClr val="000099"/>
                    </a:solidFill>
                    <a:prstDash val="solid"/>
                    <a:headEnd type="none" w="med" len="med"/>
                    <a:tailEnd type="none" w="med" len="med"/>
                  </a:ln>
                </p:spPr>
              </p:sp>
              <p:sp>
                <p:nvSpPr>
                  <p:cNvPr id="30787" name="Line 104"/>
                  <p:cNvSpPr/>
                  <p:nvPr/>
                </p:nvSpPr>
                <p:spPr>
                  <a:xfrm flipH="1">
                    <a:off x="1056" y="6"/>
                    <a:ext cx="96" cy="96"/>
                  </a:xfrm>
                  <a:prstGeom prst="line">
                    <a:avLst/>
                  </a:prstGeom>
                  <a:ln w="12700" cap="flat" cmpd="sng">
                    <a:solidFill>
                      <a:srgbClr val="000099"/>
                    </a:solidFill>
                    <a:prstDash val="solid"/>
                    <a:headEnd type="none" w="med" len="med"/>
                    <a:tailEnd type="none" w="med" len="med"/>
                  </a:ln>
                </p:spPr>
              </p:sp>
              <p:sp>
                <p:nvSpPr>
                  <p:cNvPr id="30788" name="Line 105"/>
                  <p:cNvSpPr/>
                  <p:nvPr/>
                </p:nvSpPr>
                <p:spPr>
                  <a:xfrm flipH="1">
                    <a:off x="456" y="42"/>
                    <a:ext cx="48" cy="48"/>
                  </a:xfrm>
                  <a:prstGeom prst="line">
                    <a:avLst/>
                  </a:prstGeom>
                  <a:ln w="12700" cap="flat" cmpd="sng">
                    <a:solidFill>
                      <a:srgbClr val="000099"/>
                    </a:solidFill>
                    <a:prstDash val="solid"/>
                    <a:headEnd type="none" w="med" len="med"/>
                    <a:tailEnd type="none" w="med" len="med"/>
                  </a:ln>
                </p:spPr>
              </p:sp>
              <p:sp>
                <p:nvSpPr>
                  <p:cNvPr id="30789" name="Line 106"/>
                  <p:cNvSpPr/>
                  <p:nvPr/>
                </p:nvSpPr>
                <p:spPr>
                  <a:xfrm flipH="1">
                    <a:off x="510" y="42"/>
                    <a:ext cx="48" cy="48"/>
                  </a:xfrm>
                  <a:prstGeom prst="line">
                    <a:avLst/>
                  </a:prstGeom>
                  <a:ln w="12700" cap="flat" cmpd="sng">
                    <a:solidFill>
                      <a:srgbClr val="000099"/>
                    </a:solidFill>
                    <a:prstDash val="solid"/>
                    <a:headEnd type="none" w="med" len="med"/>
                    <a:tailEnd type="none" w="med" len="med"/>
                  </a:ln>
                </p:spPr>
              </p:sp>
              <p:sp>
                <p:nvSpPr>
                  <p:cNvPr id="30790" name="Line 107"/>
                  <p:cNvSpPr/>
                  <p:nvPr/>
                </p:nvSpPr>
                <p:spPr>
                  <a:xfrm flipH="1">
                    <a:off x="396" y="42"/>
                    <a:ext cx="48" cy="48"/>
                  </a:xfrm>
                  <a:prstGeom prst="line">
                    <a:avLst/>
                  </a:prstGeom>
                  <a:ln w="12700" cap="flat" cmpd="sng">
                    <a:solidFill>
                      <a:srgbClr val="000099"/>
                    </a:solidFill>
                    <a:prstDash val="solid"/>
                    <a:headEnd type="none" w="med" len="med"/>
                    <a:tailEnd type="none" w="med" len="med"/>
                  </a:ln>
                </p:spPr>
              </p:sp>
              <p:sp>
                <p:nvSpPr>
                  <p:cNvPr id="30791" name="Line 108"/>
                  <p:cNvSpPr/>
                  <p:nvPr/>
                </p:nvSpPr>
                <p:spPr>
                  <a:xfrm flipH="1">
                    <a:off x="954" y="36"/>
                    <a:ext cx="48" cy="48"/>
                  </a:xfrm>
                  <a:prstGeom prst="line">
                    <a:avLst/>
                  </a:prstGeom>
                  <a:ln w="12700" cap="flat" cmpd="sng">
                    <a:solidFill>
                      <a:srgbClr val="000099"/>
                    </a:solidFill>
                    <a:prstDash val="solid"/>
                    <a:headEnd type="none" w="med" len="med"/>
                    <a:tailEnd type="none" w="med" len="med"/>
                  </a:ln>
                </p:spPr>
              </p:sp>
              <p:sp>
                <p:nvSpPr>
                  <p:cNvPr id="30792" name="Line 109"/>
                  <p:cNvSpPr/>
                  <p:nvPr/>
                </p:nvSpPr>
                <p:spPr>
                  <a:xfrm flipH="1">
                    <a:off x="1008" y="36"/>
                    <a:ext cx="48" cy="48"/>
                  </a:xfrm>
                  <a:prstGeom prst="line">
                    <a:avLst/>
                  </a:prstGeom>
                  <a:ln w="12700" cap="flat" cmpd="sng">
                    <a:solidFill>
                      <a:srgbClr val="000099"/>
                    </a:solidFill>
                    <a:prstDash val="solid"/>
                    <a:headEnd type="none" w="med" len="med"/>
                    <a:tailEnd type="none" w="med" len="med"/>
                  </a:ln>
                </p:spPr>
              </p:sp>
              <p:sp>
                <p:nvSpPr>
                  <p:cNvPr id="30793" name="Line 110"/>
                  <p:cNvSpPr/>
                  <p:nvPr/>
                </p:nvSpPr>
                <p:spPr>
                  <a:xfrm flipH="1">
                    <a:off x="894" y="36"/>
                    <a:ext cx="48" cy="48"/>
                  </a:xfrm>
                  <a:prstGeom prst="line">
                    <a:avLst/>
                  </a:prstGeom>
                  <a:ln w="12700" cap="flat" cmpd="sng">
                    <a:solidFill>
                      <a:srgbClr val="000099"/>
                    </a:solidFill>
                    <a:prstDash val="solid"/>
                    <a:headEnd type="none" w="med" len="med"/>
                    <a:tailEnd type="none" w="med" len="med"/>
                  </a:ln>
                </p:spPr>
              </p:sp>
              <p:sp>
                <p:nvSpPr>
                  <p:cNvPr id="30794" name="Line 111"/>
                  <p:cNvSpPr/>
                  <p:nvPr/>
                </p:nvSpPr>
                <p:spPr>
                  <a:xfrm flipH="1">
                    <a:off x="786" y="36"/>
                    <a:ext cx="48" cy="48"/>
                  </a:xfrm>
                  <a:prstGeom prst="line">
                    <a:avLst/>
                  </a:prstGeom>
                  <a:ln w="12700" cap="flat" cmpd="sng">
                    <a:solidFill>
                      <a:srgbClr val="000099"/>
                    </a:solidFill>
                    <a:prstDash val="solid"/>
                    <a:headEnd type="none" w="med" len="med"/>
                    <a:tailEnd type="none" w="med" len="med"/>
                  </a:ln>
                </p:spPr>
              </p:sp>
              <p:sp>
                <p:nvSpPr>
                  <p:cNvPr id="30795" name="Line 112"/>
                  <p:cNvSpPr/>
                  <p:nvPr/>
                </p:nvSpPr>
                <p:spPr>
                  <a:xfrm flipH="1">
                    <a:off x="840" y="36"/>
                    <a:ext cx="48" cy="48"/>
                  </a:xfrm>
                  <a:prstGeom prst="line">
                    <a:avLst/>
                  </a:prstGeom>
                  <a:ln w="12700" cap="flat" cmpd="sng">
                    <a:solidFill>
                      <a:srgbClr val="000099"/>
                    </a:solidFill>
                    <a:prstDash val="solid"/>
                    <a:headEnd type="none" w="med" len="med"/>
                    <a:tailEnd type="none" w="med" len="med"/>
                  </a:ln>
                </p:spPr>
              </p:sp>
              <p:sp>
                <p:nvSpPr>
                  <p:cNvPr id="30796" name="Line 113"/>
                  <p:cNvSpPr/>
                  <p:nvPr/>
                </p:nvSpPr>
                <p:spPr>
                  <a:xfrm flipH="1">
                    <a:off x="726" y="42"/>
                    <a:ext cx="48" cy="48"/>
                  </a:xfrm>
                  <a:prstGeom prst="line">
                    <a:avLst/>
                  </a:prstGeom>
                  <a:ln w="12700" cap="flat" cmpd="sng">
                    <a:solidFill>
                      <a:srgbClr val="000099"/>
                    </a:solidFill>
                    <a:prstDash val="solid"/>
                    <a:headEnd type="none" w="med" len="med"/>
                    <a:tailEnd type="none" w="med" len="med"/>
                  </a:ln>
                </p:spPr>
              </p:sp>
              <p:sp>
                <p:nvSpPr>
                  <p:cNvPr id="30797" name="Line 114"/>
                  <p:cNvSpPr/>
                  <p:nvPr/>
                </p:nvSpPr>
                <p:spPr>
                  <a:xfrm flipH="1">
                    <a:off x="342" y="42"/>
                    <a:ext cx="48" cy="48"/>
                  </a:xfrm>
                  <a:prstGeom prst="line">
                    <a:avLst/>
                  </a:prstGeom>
                  <a:ln w="12700" cap="flat" cmpd="sng">
                    <a:solidFill>
                      <a:srgbClr val="000099"/>
                    </a:solidFill>
                    <a:prstDash val="solid"/>
                    <a:headEnd type="none" w="med" len="med"/>
                    <a:tailEnd type="none" w="med" len="med"/>
                  </a:ln>
                </p:spPr>
              </p:sp>
              <p:sp>
                <p:nvSpPr>
                  <p:cNvPr id="30798" name="Line 115"/>
                  <p:cNvSpPr/>
                  <p:nvPr/>
                </p:nvSpPr>
                <p:spPr>
                  <a:xfrm flipH="1">
                    <a:off x="234" y="42"/>
                    <a:ext cx="48" cy="48"/>
                  </a:xfrm>
                  <a:prstGeom prst="line">
                    <a:avLst/>
                  </a:prstGeom>
                  <a:ln w="12700" cap="flat" cmpd="sng">
                    <a:solidFill>
                      <a:srgbClr val="000099"/>
                    </a:solidFill>
                    <a:prstDash val="solid"/>
                    <a:headEnd type="none" w="med" len="med"/>
                    <a:tailEnd type="none" w="med" len="med"/>
                  </a:ln>
                </p:spPr>
              </p:sp>
              <p:sp>
                <p:nvSpPr>
                  <p:cNvPr id="30799" name="Line 116"/>
                  <p:cNvSpPr/>
                  <p:nvPr/>
                </p:nvSpPr>
                <p:spPr>
                  <a:xfrm flipH="1">
                    <a:off x="288" y="42"/>
                    <a:ext cx="48" cy="48"/>
                  </a:xfrm>
                  <a:prstGeom prst="line">
                    <a:avLst/>
                  </a:prstGeom>
                  <a:ln w="12700" cap="flat" cmpd="sng">
                    <a:solidFill>
                      <a:srgbClr val="000099"/>
                    </a:solidFill>
                    <a:prstDash val="solid"/>
                    <a:headEnd type="none" w="med" len="med"/>
                    <a:tailEnd type="none" w="med" len="med"/>
                  </a:ln>
                </p:spPr>
              </p:sp>
              <p:sp>
                <p:nvSpPr>
                  <p:cNvPr id="30800" name="Line 117"/>
                  <p:cNvSpPr/>
                  <p:nvPr/>
                </p:nvSpPr>
                <p:spPr>
                  <a:xfrm flipH="1">
                    <a:off x="174" y="42"/>
                    <a:ext cx="48" cy="48"/>
                  </a:xfrm>
                  <a:prstGeom prst="line">
                    <a:avLst/>
                  </a:prstGeom>
                  <a:ln w="12700" cap="flat" cmpd="sng">
                    <a:solidFill>
                      <a:srgbClr val="000099"/>
                    </a:solidFill>
                    <a:prstDash val="solid"/>
                    <a:headEnd type="none" w="med" len="med"/>
                    <a:tailEnd type="none" w="med" len="med"/>
                  </a:ln>
                </p:spPr>
              </p:sp>
              <p:sp>
                <p:nvSpPr>
                  <p:cNvPr id="30801" name="Line 118"/>
                  <p:cNvSpPr/>
                  <p:nvPr/>
                </p:nvSpPr>
                <p:spPr>
                  <a:xfrm flipH="1">
                    <a:off x="168" y="48"/>
                    <a:ext cx="48" cy="48"/>
                  </a:xfrm>
                  <a:prstGeom prst="line">
                    <a:avLst/>
                  </a:prstGeom>
                  <a:ln w="12700" cap="flat" cmpd="sng">
                    <a:solidFill>
                      <a:srgbClr val="000099"/>
                    </a:solidFill>
                    <a:prstDash val="solid"/>
                    <a:headEnd type="none" w="med" len="med"/>
                    <a:tailEnd type="none" w="med" len="med"/>
                  </a:ln>
                </p:spPr>
              </p:sp>
              <p:sp>
                <p:nvSpPr>
                  <p:cNvPr id="30802" name="Line 119"/>
                  <p:cNvSpPr/>
                  <p:nvPr/>
                </p:nvSpPr>
                <p:spPr>
                  <a:xfrm flipH="1">
                    <a:off x="60" y="48"/>
                    <a:ext cx="48" cy="48"/>
                  </a:xfrm>
                  <a:prstGeom prst="line">
                    <a:avLst/>
                  </a:prstGeom>
                  <a:ln w="12700" cap="flat" cmpd="sng">
                    <a:solidFill>
                      <a:srgbClr val="000099"/>
                    </a:solidFill>
                    <a:prstDash val="solid"/>
                    <a:headEnd type="none" w="med" len="med"/>
                    <a:tailEnd type="none" w="med" len="med"/>
                  </a:ln>
                </p:spPr>
              </p:sp>
              <p:sp>
                <p:nvSpPr>
                  <p:cNvPr id="30803" name="Line 120"/>
                  <p:cNvSpPr/>
                  <p:nvPr/>
                </p:nvSpPr>
                <p:spPr>
                  <a:xfrm flipH="1">
                    <a:off x="114" y="48"/>
                    <a:ext cx="48" cy="48"/>
                  </a:xfrm>
                  <a:prstGeom prst="line">
                    <a:avLst/>
                  </a:prstGeom>
                  <a:ln w="12700" cap="flat" cmpd="sng">
                    <a:solidFill>
                      <a:srgbClr val="000099"/>
                    </a:solidFill>
                    <a:prstDash val="solid"/>
                    <a:headEnd type="none" w="med" len="med"/>
                    <a:tailEnd type="none" w="med" len="med"/>
                  </a:ln>
                </p:spPr>
              </p:sp>
              <p:sp>
                <p:nvSpPr>
                  <p:cNvPr id="30804" name="Line 121"/>
                  <p:cNvSpPr/>
                  <p:nvPr/>
                </p:nvSpPr>
                <p:spPr>
                  <a:xfrm flipH="1">
                    <a:off x="0" y="48"/>
                    <a:ext cx="48" cy="48"/>
                  </a:xfrm>
                  <a:prstGeom prst="line">
                    <a:avLst/>
                  </a:prstGeom>
                  <a:ln w="12700" cap="flat" cmpd="sng">
                    <a:solidFill>
                      <a:srgbClr val="000099"/>
                    </a:solidFill>
                    <a:prstDash val="solid"/>
                    <a:headEnd type="none" w="med" len="med"/>
                    <a:tailEnd type="none" w="med" len="med"/>
                  </a:ln>
                </p:spPr>
              </p:sp>
            </p:grpSp>
            <p:sp>
              <p:nvSpPr>
                <p:cNvPr id="30756" name="Line 122"/>
                <p:cNvSpPr/>
                <p:nvPr/>
              </p:nvSpPr>
              <p:spPr>
                <a:xfrm>
                  <a:off x="360" y="2306"/>
                  <a:ext cx="48" cy="48"/>
                </a:xfrm>
                <a:prstGeom prst="line">
                  <a:avLst/>
                </a:prstGeom>
                <a:ln w="12700" cap="flat" cmpd="sng">
                  <a:solidFill>
                    <a:srgbClr val="CC0000"/>
                  </a:solidFill>
                  <a:prstDash val="solid"/>
                  <a:headEnd type="none" w="med" len="med"/>
                  <a:tailEnd type="none" w="med" len="med"/>
                </a:ln>
              </p:spPr>
            </p:sp>
            <p:sp>
              <p:nvSpPr>
                <p:cNvPr id="30757" name="Line 123"/>
                <p:cNvSpPr/>
                <p:nvPr/>
              </p:nvSpPr>
              <p:spPr>
                <a:xfrm flipH="1">
                  <a:off x="342" y="1310"/>
                  <a:ext cx="960" cy="0"/>
                </a:xfrm>
                <a:prstGeom prst="line">
                  <a:avLst/>
                </a:prstGeom>
                <a:ln w="19050" cap="flat" cmpd="sng">
                  <a:solidFill>
                    <a:srgbClr val="000099"/>
                  </a:solidFill>
                  <a:prstDash val="dash"/>
                  <a:headEnd type="none" w="med" len="med"/>
                  <a:tailEnd type="none" w="med" len="med"/>
                </a:ln>
              </p:spPr>
            </p:sp>
            <p:sp>
              <p:nvSpPr>
                <p:cNvPr id="30758" name="Line 124"/>
                <p:cNvSpPr/>
                <p:nvPr/>
              </p:nvSpPr>
              <p:spPr>
                <a:xfrm flipH="1">
                  <a:off x="336" y="1682"/>
                  <a:ext cx="960" cy="0"/>
                </a:xfrm>
                <a:prstGeom prst="line">
                  <a:avLst/>
                </a:prstGeom>
                <a:ln w="19050" cap="flat" cmpd="sng">
                  <a:solidFill>
                    <a:srgbClr val="000099"/>
                  </a:solidFill>
                  <a:prstDash val="dash"/>
                  <a:headEnd type="none" w="med" len="med"/>
                  <a:tailEnd type="none" w="med" len="med"/>
                </a:ln>
              </p:spPr>
            </p:sp>
            <p:sp>
              <p:nvSpPr>
                <p:cNvPr id="30759" name="Text Box 125"/>
                <p:cNvSpPr txBox="1"/>
                <p:nvPr/>
              </p:nvSpPr>
              <p:spPr>
                <a:xfrm>
                  <a:off x="384" y="0"/>
                  <a:ext cx="731" cy="288"/>
                </a:xfrm>
                <a:prstGeom prst="rect">
                  <a:avLst/>
                </a:prstGeom>
                <a:noFill/>
                <a:ln w="9525">
                  <a:noFill/>
                </a:ln>
              </p:spPr>
              <p:txBody>
                <a:bodyPr wrap="none" anchor="ctr" anchorCtr="0">
                  <a:spAutoFit/>
                </a:bodyPr>
                <a:lstStyle/>
                <a:p>
                  <a:pPr algn="ctr" eaLnBrk="1" hangingPunct="1"/>
                  <a:r>
                    <a:rPr lang="en-US" altLang="zh-CN" i="1">
                      <a:latin typeface="Times New Roman" panose="02020603050405020304" pitchFamily="18" charset="0"/>
                    </a:rPr>
                    <a:t>I</a:t>
                  </a:r>
                  <a:r>
                    <a:rPr lang="en-US" altLang="zh-CN" baseline="-25000">
                      <a:latin typeface="Times New Roman" panose="02020603050405020304" pitchFamily="18" charset="0"/>
                    </a:rPr>
                    <a:t>C</a:t>
                  </a:r>
                  <a:r>
                    <a:rPr lang="en-US" altLang="zh-CN" i="1">
                      <a:latin typeface="Times New Roman" panose="02020603050405020304" pitchFamily="18" charset="0"/>
                    </a:rPr>
                    <a:t> </a:t>
                  </a:r>
                  <a:r>
                    <a:rPr lang="en-US" altLang="zh-CN" b="0">
                      <a:latin typeface="Times New Roman" panose="02020603050405020304" pitchFamily="18" charset="0"/>
                    </a:rPr>
                    <a:t>/ </a:t>
                  </a:r>
                  <a:r>
                    <a:rPr lang="en-US" altLang="zh-CN" err="1">
                      <a:latin typeface="Times New Roman" panose="02020603050405020304" pitchFamily="18" charset="0"/>
                    </a:rPr>
                    <a:t>mA</a:t>
                  </a:r>
                  <a:endParaRPr lang="en-US" altLang="zh-CN">
                    <a:latin typeface="Times New Roman" panose="02020603050405020304" pitchFamily="18" charset="0"/>
                  </a:endParaRPr>
                </a:p>
              </p:txBody>
            </p:sp>
            <p:sp>
              <p:nvSpPr>
                <p:cNvPr id="30760" name="Text Box 126"/>
                <p:cNvSpPr txBox="1"/>
                <p:nvPr/>
              </p:nvSpPr>
              <p:spPr>
                <a:xfrm>
                  <a:off x="2472" y="2148"/>
                  <a:ext cx="720" cy="288"/>
                </a:xfrm>
                <a:prstGeom prst="rect">
                  <a:avLst/>
                </a:prstGeom>
                <a:noFill/>
                <a:ln w="9525">
                  <a:noFill/>
                </a:ln>
              </p:spPr>
              <p:txBody>
                <a:bodyPr wrap="none" anchor="ctr" anchorCtr="0">
                  <a:spAutoFit/>
                </a:bodyPr>
                <a:lstStyle/>
                <a:p>
                  <a:pPr algn="ctr" eaLnBrk="1" hangingPunct="1"/>
                  <a:r>
                    <a:rPr lang="en-US" altLang="zh-CN" i="1">
                      <a:latin typeface="Times New Roman" panose="02020603050405020304" pitchFamily="18" charset="0"/>
                    </a:rPr>
                    <a:t>U</a:t>
                  </a:r>
                  <a:r>
                    <a:rPr lang="en-US" altLang="zh-CN" baseline="-25000">
                      <a:latin typeface="Times New Roman" panose="02020603050405020304" pitchFamily="18" charset="0"/>
                    </a:rPr>
                    <a:t>CE</a:t>
                  </a:r>
                  <a:r>
                    <a:rPr lang="en-US" altLang="zh-CN" i="1">
                      <a:latin typeface="Times New Roman" panose="02020603050405020304" pitchFamily="18" charset="0"/>
                    </a:rPr>
                    <a:t> </a:t>
                  </a:r>
                  <a:r>
                    <a:rPr lang="en-US" altLang="zh-CN" b="0">
                      <a:latin typeface="Times New Roman" panose="02020603050405020304" pitchFamily="18" charset="0"/>
                    </a:rPr>
                    <a:t> </a:t>
                  </a:r>
                  <a:r>
                    <a:rPr lang="en-US" altLang="zh-CN">
                      <a:latin typeface="Times New Roman" panose="02020603050405020304" pitchFamily="18" charset="0"/>
                    </a:rPr>
                    <a:t>/V</a:t>
                  </a:r>
                </a:p>
              </p:txBody>
            </p:sp>
            <p:sp>
              <p:nvSpPr>
                <p:cNvPr id="30761" name="Text Box 127"/>
                <p:cNvSpPr txBox="1"/>
                <p:nvPr/>
              </p:nvSpPr>
              <p:spPr>
                <a:xfrm>
                  <a:off x="1920" y="356"/>
                  <a:ext cx="816" cy="2358"/>
                </a:xfrm>
                <a:prstGeom prst="rect">
                  <a:avLst/>
                </a:prstGeom>
                <a:noFill/>
                <a:ln w="9525">
                  <a:noFill/>
                </a:ln>
              </p:spPr>
              <p:txBody>
                <a:bodyPr>
                  <a:spAutoFit/>
                </a:bodyPr>
                <a:lstStyle/>
                <a:p>
                  <a:pPr eaLnBrk="1" hangingPunct="1">
                    <a:spcBef>
                      <a:spcPct val="50000"/>
                    </a:spcBef>
                  </a:pPr>
                  <a:r>
                    <a:rPr lang="en-US" altLang="zh-CN">
                      <a:latin typeface="Times New Roman" panose="02020603050405020304" pitchFamily="18" charset="0"/>
                    </a:rPr>
                    <a:t>100 µA</a:t>
                  </a:r>
                </a:p>
                <a:p>
                  <a:pPr eaLnBrk="1" hangingPunct="1">
                    <a:spcBef>
                      <a:spcPct val="50000"/>
                    </a:spcBef>
                  </a:pPr>
                  <a:r>
                    <a:rPr lang="en-US" altLang="zh-CN">
                      <a:latin typeface="Times New Roman" panose="02020603050405020304" pitchFamily="18" charset="0"/>
                    </a:rPr>
                    <a:t>80µA</a:t>
                  </a:r>
                </a:p>
                <a:p>
                  <a:pPr eaLnBrk="1" hangingPunct="1">
                    <a:spcBef>
                      <a:spcPct val="50000"/>
                    </a:spcBef>
                  </a:pPr>
                  <a:r>
                    <a:rPr lang="en-US" altLang="zh-CN">
                      <a:latin typeface="Times New Roman" panose="02020603050405020304" pitchFamily="18" charset="0"/>
                    </a:rPr>
                    <a:t>60 µA</a:t>
                  </a:r>
                </a:p>
                <a:p>
                  <a:pPr eaLnBrk="1" hangingPunct="1">
                    <a:spcBef>
                      <a:spcPct val="50000"/>
                    </a:spcBef>
                  </a:pPr>
                  <a:r>
                    <a:rPr lang="en-US" altLang="zh-CN">
                      <a:latin typeface="Times New Roman" panose="02020603050405020304" pitchFamily="18" charset="0"/>
                    </a:rPr>
                    <a:t>40 µA</a:t>
                  </a:r>
                </a:p>
                <a:p>
                  <a:pPr eaLnBrk="1" hangingPunct="1">
                    <a:spcBef>
                      <a:spcPct val="50000"/>
                    </a:spcBef>
                  </a:pPr>
                  <a:r>
                    <a:rPr lang="en-US" altLang="zh-CN">
                      <a:latin typeface="Times New Roman" panose="02020603050405020304" pitchFamily="18" charset="0"/>
                    </a:rPr>
                    <a:t>20 µA</a:t>
                  </a:r>
                </a:p>
                <a:p>
                  <a:pPr eaLnBrk="1" hangingPunct="1">
                    <a:spcBef>
                      <a:spcPct val="50000"/>
                    </a:spcBef>
                  </a:pPr>
                  <a:r>
                    <a:rPr lang="en-US" altLang="zh-CN" i="1">
                      <a:latin typeface="Times New Roman" panose="02020603050405020304" pitchFamily="18" charset="0"/>
                    </a:rPr>
                    <a:t>I</a:t>
                  </a:r>
                  <a:r>
                    <a:rPr lang="en-US" altLang="zh-CN" baseline="-25000">
                      <a:latin typeface="Times New Roman" panose="02020603050405020304" pitchFamily="18" charset="0"/>
                    </a:rPr>
                    <a:t>B</a:t>
                  </a:r>
                  <a:r>
                    <a:rPr lang="en-US" altLang="zh-CN">
                      <a:latin typeface="Times New Roman" panose="02020603050405020304" pitchFamily="18" charset="0"/>
                    </a:rPr>
                    <a:t> =0</a:t>
                  </a:r>
                </a:p>
                <a:p>
                  <a:pPr eaLnBrk="1" hangingPunct="1">
                    <a:spcBef>
                      <a:spcPct val="50000"/>
                    </a:spcBef>
                  </a:pPr>
                  <a:endParaRPr lang="zh-CN" altLang="en-US" dirty="0">
                    <a:latin typeface="Times New Roman" panose="02020603050405020304" pitchFamily="18" charset="0"/>
                  </a:endParaRPr>
                </a:p>
              </p:txBody>
            </p:sp>
            <p:sp>
              <p:nvSpPr>
                <p:cNvPr id="30762" name="Text Box 128"/>
                <p:cNvSpPr txBox="1"/>
                <p:nvPr/>
              </p:nvSpPr>
              <p:spPr>
                <a:xfrm>
                  <a:off x="192" y="2402"/>
                  <a:ext cx="2448" cy="250"/>
                </a:xfrm>
                <a:prstGeom prst="rect">
                  <a:avLst/>
                </a:prstGeom>
                <a:noFill/>
                <a:ln w="9525">
                  <a:noFill/>
                </a:ln>
              </p:spPr>
              <p:txBody>
                <a:bodyPr>
                  <a:spAutoFit/>
                </a:bodyPr>
                <a:lstStyle/>
                <a:p>
                  <a:pPr eaLnBrk="1" hangingPunct="1">
                    <a:spcBef>
                      <a:spcPct val="50000"/>
                    </a:spcBef>
                  </a:pPr>
                  <a:r>
                    <a:rPr lang="en-US" altLang="zh-CN" sz="2000">
                      <a:latin typeface="Times New Roman" panose="02020603050405020304" pitchFamily="18" charset="0"/>
                    </a:rPr>
                    <a:t>0           3            6            9          12</a:t>
                  </a:r>
                </a:p>
              </p:txBody>
            </p:sp>
            <p:sp>
              <p:nvSpPr>
                <p:cNvPr id="30763" name="Line 129"/>
                <p:cNvSpPr/>
                <p:nvPr/>
              </p:nvSpPr>
              <p:spPr>
                <a:xfrm>
                  <a:off x="2481" y="2399"/>
                  <a:ext cx="0" cy="45"/>
                </a:xfrm>
                <a:prstGeom prst="line">
                  <a:avLst/>
                </a:prstGeom>
                <a:ln w="19050" cap="flat" cmpd="sng">
                  <a:solidFill>
                    <a:schemeClr val="tx1"/>
                  </a:solidFill>
                  <a:prstDash val="solid"/>
                  <a:headEnd type="none" w="med" len="med"/>
                  <a:tailEnd type="none" w="med" len="med"/>
                </a:ln>
              </p:spPr>
            </p:sp>
            <p:sp>
              <p:nvSpPr>
                <p:cNvPr id="30764" name="Line 130"/>
                <p:cNvSpPr/>
                <p:nvPr/>
              </p:nvSpPr>
              <p:spPr>
                <a:xfrm>
                  <a:off x="1953" y="2402"/>
                  <a:ext cx="0" cy="45"/>
                </a:xfrm>
                <a:prstGeom prst="line">
                  <a:avLst/>
                </a:prstGeom>
                <a:ln w="19050" cap="flat" cmpd="sng">
                  <a:solidFill>
                    <a:schemeClr val="tx1"/>
                  </a:solidFill>
                  <a:prstDash val="solid"/>
                  <a:headEnd type="none" w="med" len="med"/>
                  <a:tailEnd type="none" w="med" len="med"/>
                </a:ln>
              </p:spPr>
            </p:sp>
            <p:sp>
              <p:nvSpPr>
                <p:cNvPr id="30765" name="Line 131"/>
                <p:cNvSpPr/>
                <p:nvPr/>
              </p:nvSpPr>
              <p:spPr>
                <a:xfrm>
                  <a:off x="864" y="2402"/>
                  <a:ext cx="0" cy="45"/>
                </a:xfrm>
                <a:prstGeom prst="line">
                  <a:avLst/>
                </a:prstGeom>
                <a:ln w="19050" cap="flat" cmpd="sng">
                  <a:solidFill>
                    <a:schemeClr val="tx1"/>
                  </a:solidFill>
                  <a:prstDash val="solid"/>
                  <a:headEnd type="none" w="med" len="med"/>
                  <a:tailEnd type="none" w="med" len="med"/>
                </a:ln>
              </p:spPr>
            </p:sp>
            <p:sp>
              <p:nvSpPr>
                <p:cNvPr id="30766" name="Text Box 132"/>
                <p:cNvSpPr txBox="1"/>
                <p:nvPr/>
              </p:nvSpPr>
              <p:spPr>
                <a:xfrm>
                  <a:off x="0" y="272"/>
                  <a:ext cx="480" cy="1845"/>
                </a:xfrm>
                <a:prstGeom prst="rect">
                  <a:avLst/>
                </a:prstGeom>
                <a:noFill/>
                <a:ln w="9525">
                  <a:noFill/>
                </a:ln>
              </p:spPr>
              <p:txBody>
                <a:bodyPr>
                  <a:spAutoFit/>
                </a:bodyPr>
                <a:lstStyle/>
                <a:p>
                  <a:pPr algn="ctr" eaLnBrk="1" hangingPunct="1">
                    <a:lnSpc>
                      <a:spcPct val="90000"/>
                    </a:lnSpc>
                    <a:spcBef>
                      <a:spcPct val="50000"/>
                    </a:spcBef>
                  </a:pPr>
                  <a:r>
                    <a:rPr lang="en-US" altLang="zh-CN" sz="2000">
                      <a:latin typeface="Times New Roman" panose="02020603050405020304" pitchFamily="18" charset="0"/>
                    </a:rPr>
                    <a:t>4</a:t>
                  </a:r>
                </a:p>
                <a:p>
                  <a:pPr algn="ctr" eaLnBrk="1" hangingPunct="1">
                    <a:lnSpc>
                      <a:spcPct val="90000"/>
                    </a:lnSpc>
                    <a:spcBef>
                      <a:spcPct val="50000"/>
                    </a:spcBef>
                  </a:pPr>
                  <a:endParaRPr lang="en-US" altLang="zh-CN" sz="2000">
                    <a:latin typeface="Times New Roman" panose="02020603050405020304" pitchFamily="18" charset="0"/>
                  </a:endParaRPr>
                </a:p>
                <a:p>
                  <a:pPr algn="ctr" eaLnBrk="1" hangingPunct="1">
                    <a:lnSpc>
                      <a:spcPct val="90000"/>
                    </a:lnSpc>
                    <a:spcBef>
                      <a:spcPct val="50000"/>
                    </a:spcBef>
                  </a:pPr>
                  <a:r>
                    <a:rPr lang="en-US" altLang="zh-CN" sz="2000">
                      <a:latin typeface="Times New Roman" panose="02020603050405020304" pitchFamily="18" charset="0"/>
                    </a:rPr>
                    <a:t>3</a:t>
                  </a:r>
                </a:p>
                <a:p>
                  <a:pPr algn="ctr" eaLnBrk="1" hangingPunct="1">
                    <a:lnSpc>
                      <a:spcPct val="90000"/>
                    </a:lnSpc>
                    <a:spcBef>
                      <a:spcPct val="50000"/>
                    </a:spcBef>
                  </a:pPr>
                  <a:endParaRPr lang="en-US" altLang="zh-CN" sz="2000">
                    <a:latin typeface="Times New Roman" panose="02020603050405020304" pitchFamily="18" charset="0"/>
                  </a:endParaRPr>
                </a:p>
                <a:p>
                  <a:pPr algn="ctr" eaLnBrk="1" hangingPunct="1">
                    <a:lnSpc>
                      <a:spcPct val="90000"/>
                    </a:lnSpc>
                    <a:spcBef>
                      <a:spcPct val="50000"/>
                    </a:spcBef>
                  </a:pPr>
                  <a:r>
                    <a:rPr lang="en-US" altLang="zh-CN" sz="2000">
                      <a:latin typeface="Times New Roman" panose="02020603050405020304" pitchFamily="18" charset="0"/>
                    </a:rPr>
                    <a:t>2</a:t>
                  </a:r>
                </a:p>
                <a:p>
                  <a:pPr algn="ctr" eaLnBrk="1" hangingPunct="1">
                    <a:lnSpc>
                      <a:spcPct val="90000"/>
                    </a:lnSpc>
                    <a:spcBef>
                      <a:spcPct val="50000"/>
                    </a:spcBef>
                  </a:pPr>
                  <a:endParaRPr lang="en-US" altLang="zh-CN" sz="2000">
                    <a:latin typeface="Times New Roman" panose="02020603050405020304" pitchFamily="18" charset="0"/>
                  </a:endParaRPr>
                </a:p>
                <a:p>
                  <a:pPr algn="ctr" eaLnBrk="1" hangingPunct="1">
                    <a:lnSpc>
                      <a:spcPct val="90000"/>
                    </a:lnSpc>
                    <a:spcBef>
                      <a:spcPct val="50000"/>
                    </a:spcBef>
                  </a:pPr>
                  <a:r>
                    <a:rPr lang="en-US" altLang="zh-CN" sz="2000">
                      <a:latin typeface="Times New Roman" panose="02020603050405020304" pitchFamily="18" charset="0"/>
                    </a:rPr>
                    <a:t>1</a:t>
                  </a:r>
                </a:p>
              </p:txBody>
            </p:sp>
            <p:sp>
              <p:nvSpPr>
                <p:cNvPr id="30767" name="Line 133"/>
                <p:cNvSpPr/>
                <p:nvPr/>
              </p:nvSpPr>
              <p:spPr>
                <a:xfrm>
                  <a:off x="345" y="386"/>
                  <a:ext cx="48" cy="0"/>
                </a:xfrm>
                <a:prstGeom prst="line">
                  <a:avLst/>
                </a:prstGeom>
                <a:ln w="19050" cap="flat" cmpd="sng">
                  <a:solidFill>
                    <a:schemeClr val="tx1"/>
                  </a:solidFill>
                  <a:prstDash val="solid"/>
                  <a:headEnd type="none" w="med" len="med"/>
                  <a:tailEnd type="none" w="med" len="med"/>
                </a:ln>
              </p:spPr>
            </p:sp>
            <p:sp>
              <p:nvSpPr>
                <p:cNvPr id="30768" name="Line 134"/>
                <p:cNvSpPr/>
                <p:nvPr/>
              </p:nvSpPr>
              <p:spPr>
                <a:xfrm>
                  <a:off x="348" y="914"/>
                  <a:ext cx="48" cy="0"/>
                </a:xfrm>
                <a:prstGeom prst="line">
                  <a:avLst/>
                </a:prstGeom>
                <a:ln w="19050" cap="flat" cmpd="sng">
                  <a:solidFill>
                    <a:schemeClr val="tx1"/>
                  </a:solidFill>
                  <a:prstDash val="solid"/>
                  <a:headEnd type="none" w="med" len="med"/>
                  <a:tailEnd type="none" w="med" len="med"/>
                </a:ln>
              </p:spPr>
            </p:sp>
            <p:sp>
              <p:nvSpPr>
                <p:cNvPr id="30769" name="Line 135"/>
                <p:cNvSpPr/>
                <p:nvPr/>
              </p:nvSpPr>
              <p:spPr>
                <a:xfrm>
                  <a:off x="354" y="1442"/>
                  <a:ext cx="48" cy="0"/>
                </a:xfrm>
                <a:prstGeom prst="line">
                  <a:avLst/>
                </a:prstGeom>
                <a:ln w="19050" cap="flat" cmpd="sng">
                  <a:solidFill>
                    <a:schemeClr val="tx1"/>
                  </a:solidFill>
                  <a:prstDash val="solid"/>
                  <a:headEnd type="none" w="med" len="med"/>
                  <a:tailEnd type="none" w="med" len="med"/>
                </a:ln>
              </p:spPr>
            </p:sp>
            <p:sp>
              <p:nvSpPr>
                <p:cNvPr id="30770" name="Line 136"/>
                <p:cNvSpPr/>
                <p:nvPr/>
              </p:nvSpPr>
              <p:spPr>
                <a:xfrm>
                  <a:off x="345" y="1961"/>
                  <a:ext cx="48" cy="0"/>
                </a:xfrm>
                <a:prstGeom prst="line">
                  <a:avLst/>
                </a:prstGeom>
                <a:ln w="19050" cap="flat" cmpd="sng">
                  <a:solidFill>
                    <a:schemeClr val="tx1"/>
                  </a:solidFill>
                  <a:prstDash val="solid"/>
                  <a:headEnd type="none" w="med" len="med"/>
                  <a:tailEnd type="none" w="med" len="med"/>
                </a:ln>
              </p:spPr>
            </p:sp>
            <p:sp>
              <p:nvSpPr>
                <p:cNvPr id="30771" name="Text Box 137"/>
                <p:cNvSpPr txBox="1"/>
                <p:nvPr/>
              </p:nvSpPr>
              <p:spPr>
                <a:xfrm>
                  <a:off x="68" y="1166"/>
                  <a:ext cx="316" cy="250"/>
                </a:xfrm>
                <a:prstGeom prst="rect">
                  <a:avLst/>
                </a:prstGeom>
                <a:noFill/>
                <a:ln w="9525">
                  <a:noFill/>
                </a:ln>
              </p:spPr>
              <p:txBody>
                <a:bodyPr wrap="none">
                  <a:spAutoFit/>
                </a:bodyPr>
                <a:lstStyle/>
                <a:p>
                  <a:pPr algn="ctr" eaLnBrk="1" hangingPunct="1">
                    <a:spcBef>
                      <a:spcPct val="50000"/>
                    </a:spcBef>
                  </a:pPr>
                  <a:r>
                    <a:rPr lang="en-US" altLang="zh-CN" sz="2000">
                      <a:latin typeface="Times New Roman" panose="02020603050405020304" pitchFamily="18" charset="0"/>
                    </a:rPr>
                    <a:t>2.3</a:t>
                  </a:r>
                </a:p>
              </p:txBody>
            </p:sp>
            <p:sp>
              <p:nvSpPr>
                <p:cNvPr id="30772" name="Text Box 138"/>
                <p:cNvSpPr txBox="1"/>
                <p:nvPr/>
              </p:nvSpPr>
              <p:spPr>
                <a:xfrm>
                  <a:off x="48" y="1553"/>
                  <a:ext cx="316" cy="250"/>
                </a:xfrm>
                <a:prstGeom prst="rect">
                  <a:avLst/>
                </a:prstGeom>
                <a:noFill/>
                <a:ln w="9525">
                  <a:noFill/>
                </a:ln>
              </p:spPr>
              <p:txBody>
                <a:bodyPr wrap="none">
                  <a:spAutoFit/>
                </a:bodyPr>
                <a:lstStyle/>
                <a:p>
                  <a:pPr algn="ctr" eaLnBrk="1" hangingPunct="1">
                    <a:spcBef>
                      <a:spcPct val="50000"/>
                    </a:spcBef>
                  </a:pPr>
                  <a:r>
                    <a:rPr lang="en-US" altLang="zh-CN" sz="2000">
                      <a:latin typeface="Times New Roman" panose="02020603050405020304" pitchFamily="18" charset="0"/>
                    </a:rPr>
                    <a:t>1.5</a:t>
                  </a:r>
                </a:p>
              </p:txBody>
            </p:sp>
          </p:grpSp>
        </p:grpSp>
        <p:sp>
          <p:nvSpPr>
            <p:cNvPr id="30728" name="Text Box 139"/>
            <p:cNvSpPr txBox="1"/>
            <p:nvPr/>
          </p:nvSpPr>
          <p:spPr>
            <a:xfrm>
              <a:off x="1890" y="2640"/>
              <a:ext cx="3000" cy="2350"/>
            </a:xfrm>
            <a:prstGeom prst="rect">
              <a:avLst/>
            </a:prstGeom>
            <a:noFill/>
            <a:ln w="9525">
              <a:noFill/>
            </a:ln>
          </p:spPr>
          <p:txBody>
            <a:bodyPr>
              <a:spAutoFit/>
            </a:bodyPr>
            <a:lstStyle/>
            <a:p>
              <a:pPr eaLnBrk="1" hangingPunct="1">
                <a:lnSpc>
                  <a:spcPct val="120000"/>
                </a:lnSpc>
                <a:spcBef>
                  <a:spcPct val="50000"/>
                </a:spcBef>
              </a:pPr>
              <a:r>
                <a:rPr lang="zh-CN" altLang="en-US" sz="2000" dirty="0">
                  <a:solidFill>
                    <a:srgbClr val="CC0000"/>
                  </a:solidFill>
                  <a:latin typeface="Times New Roman" panose="02020603050405020304" pitchFamily="18" charset="0"/>
                </a:rPr>
                <a:t>放</a:t>
              </a:r>
            </a:p>
            <a:p>
              <a:pPr eaLnBrk="1" hangingPunct="1">
                <a:lnSpc>
                  <a:spcPct val="120000"/>
                </a:lnSpc>
                <a:spcBef>
                  <a:spcPct val="50000"/>
                </a:spcBef>
              </a:pPr>
              <a:r>
                <a:rPr lang="zh-CN" altLang="en-US" sz="2000" dirty="0">
                  <a:solidFill>
                    <a:srgbClr val="CC0000"/>
                  </a:solidFill>
                  <a:latin typeface="Times New Roman" panose="02020603050405020304" pitchFamily="18" charset="0"/>
                </a:rPr>
                <a:t>        大</a:t>
              </a:r>
            </a:p>
            <a:p>
              <a:pPr eaLnBrk="1" hangingPunct="1">
                <a:lnSpc>
                  <a:spcPct val="120000"/>
                </a:lnSpc>
                <a:spcBef>
                  <a:spcPct val="50000"/>
                </a:spcBef>
              </a:pPr>
              <a:r>
                <a:rPr lang="zh-CN" altLang="en-US" sz="2000" dirty="0">
                  <a:solidFill>
                    <a:srgbClr val="CC0000"/>
                  </a:solidFill>
                  <a:latin typeface="Times New Roman" panose="02020603050405020304" pitchFamily="18" charset="0"/>
                </a:rPr>
                <a:t>                    区   </a:t>
              </a:r>
            </a:p>
          </p:txBody>
        </p:sp>
      </p:grpSp>
      <p:sp>
        <p:nvSpPr>
          <p:cNvPr id="30724" name="Text Box 4"/>
          <p:cNvSpPr txBox="1"/>
          <p:nvPr/>
        </p:nvSpPr>
        <p:spPr>
          <a:xfrm>
            <a:off x="457200" y="4149725"/>
            <a:ext cx="3429000" cy="1106805"/>
          </a:xfrm>
          <a:prstGeom prst="rect">
            <a:avLst/>
          </a:prstGeom>
          <a:noFill/>
          <a:ln w="9525">
            <a:noFill/>
          </a:ln>
        </p:spPr>
        <p:txBody>
          <a:bodyPr>
            <a:spAutoFit/>
          </a:bodyPr>
          <a:lstStyle/>
          <a:p>
            <a:pPr algn="just" eaLnBrk="1" hangingPunct="1">
              <a:spcBef>
                <a:spcPct val="50000"/>
              </a:spcBef>
            </a:pPr>
            <a:r>
              <a:rPr lang="zh-CN" altLang="en-US" sz="2200" dirty="0">
                <a:solidFill>
                  <a:srgbClr val="333300"/>
                </a:solidFill>
                <a:latin typeface="Times New Roman" panose="02020603050405020304" pitchFamily="18" charset="0"/>
              </a:rPr>
              <a:t>　　</a:t>
            </a:r>
            <a:r>
              <a:rPr lang="zh-CN" altLang="en-US" sz="2200" b="1" dirty="0">
                <a:solidFill>
                  <a:srgbClr val="333300"/>
                </a:solidFill>
                <a:latin typeface="Times New Roman" panose="02020603050405020304" pitchFamily="18" charset="0"/>
              </a:rPr>
              <a:t>晶体管有三种工作状态，因而</a:t>
            </a:r>
            <a:r>
              <a:rPr lang="zh-CN" altLang="en-US" sz="2200" b="1" dirty="0">
                <a:solidFill>
                  <a:srgbClr val="333300"/>
                </a:solidFill>
                <a:latin typeface="宋体" panose="02010600030101010101" pitchFamily="2" charset="-122"/>
              </a:rPr>
              <a:t>输出特性曲线</a:t>
            </a:r>
            <a:r>
              <a:rPr lang="zh-CN" altLang="en-US" sz="2200" b="1" dirty="0">
                <a:solidFill>
                  <a:srgbClr val="333300"/>
                </a:solidFill>
                <a:latin typeface="Times New Roman" panose="02020603050405020304" pitchFamily="18" charset="0"/>
              </a:rPr>
              <a:t>分为三个工作区。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385763" y="336550"/>
            <a:ext cx="2667000" cy="6096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2.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输出特性</a:t>
            </a:r>
          </a:p>
        </p:txBody>
      </p:sp>
      <p:sp>
        <p:nvSpPr>
          <p:cNvPr id="40963" name="Freeform 3" descr="40%"/>
          <p:cNvSpPr/>
          <p:nvPr/>
        </p:nvSpPr>
        <p:spPr>
          <a:xfrm>
            <a:off x="1249363" y="2514600"/>
            <a:ext cx="1979612" cy="2673350"/>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Lst>
            <a:rect l="0" t="0" r="0" b="0"/>
            <a:pathLst>
              <a:path w="2208" h="2328">
                <a:moveTo>
                  <a:pt x="300" y="120"/>
                </a:moveTo>
                <a:lnTo>
                  <a:pt x="132" y="204"/>
                </a:lnTo>
                <a:lnTo>
                  <a:pt x="108" y="684"/>
                </a:lnTo>
                <a:lnTo>
                  <a:pt x="96" y="1380"/>
                </a:lnTo>
                <a:lnTo>
                  <a:pt x="0" y="2328"/>
                </a:lnTo>
                <a:lnTo>
                  <a:pt x="564" y="2304"/>
                </a:lnTo>
                <a:lnTo>
                  <a:pt x="1380" y="2292"/>
                </a:lnTo>
                <a:lnTo>
                  <a:pt x="2052" y="2256"/>
                </a:lnTo>
                <a:lnTo>
                  <a:pt x="2172" y="2256"/>
                </a:lnTo>
                <a:lnTo>
                  <a:pt x="2196" y="888"/>
                </a:lnTo>
                <a:lnTo>
                  <a:pt x="2208" y="0"/>
                </a:lnTo>
                <a:lnTo>
                  <a:pt x="1296" y="12"/>
                </a:lnTo>
                <a:lnTo>
                  <a:pt x="300" y="120"/>
                </a:lnTo>
                <a:close/>
              </a:path>
            </a:pathLst>
          </a:custGeom>
          <a:pattFill prst="pct40">
            <a:fgClr>
              <a:srgbClr val="00FF00">
                <a:alpha val="50195"/>
              </a:srgbClr>
            </a:fgClr>
            <a:bgClr>
              <a:srgbClr val="FFFFFF">
                <a:alpha val="50195"/>
              </a:srgbClr>
            </a:bgClr>
          </a:pattFill>
          <a:ln w="38100" cap="flat" cmpd="sng">
            <a:solidFill>
              <a:schemeClr val="tx1"/>
            </a:solidFill>
            <a:prstDash val="solid"/>
            <a:round/>
            <a:headEnd type="none" w="sm" len="sm"/>
            <a:tailEnd type="none" w="med" len="lg"/>
          </a:ln>
        </p:spPr>
        <p:txBody>
          <a:bodyPr/>
          <a:lstStyle/>
          <a:p>
            <a:endParaRPr lang="zh-CN" altLang="en-US"/>
          </a:p>
        </p:txBody>
      </p:sp>
      <p:sp>
        <p:nvSpPr>
          <p:cNvPr id="40964" name="Freeform 4"/>
          <p:cNvSpPr/>
          <p:nvPr/>
        </p:nvSpPr>
        <p:spPr>
          <a:xfrm>
            <a:off x="1095375" y="5035550"/>
            <a:ext cx="2651125" cy="146050"/>
          </a:xfrm>
          <a:custGeom>
            <a:avLst/>
            <a:gdLst/>
            <a:ahLst/>
            <a:cxnLst>
              <a:cxn ang="0">
                <a:pos x="2147483647" y="2147483647"/>
              </a:cxn>
              <a:cxn ang="0">
                <a:pos x="2147483647" y="2147483647"/>
              </a:cxn>
              <a:cxn ang="0">
                <a:pos x="2147483647" y="2147483647"/>
              </a:cxn>
              <a:cxn ang="0">
                <a:pos x="2147483647"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40965" name="Freeform 5"/>
          <p:cNvSpPr/>
          <p:nvPr/>
        </p:nvSpPr>
        <p:spPr>
          <a:xfrm>
            <a:off x="1090613" y="4625975"/>
            <a:ext cx="2562225" cy="560388"/>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40966" name="Text Box 6"/>
          <p:cNvSpPr txBox="1"/>
          <p:nvPr/>
        </p:nvSpPr>
        <p:spPr>
          <a:xfrm>
            <a:off x="3762375" y="4703763"/>
            <a:ext cx="760413"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r>
              <a:rPr lang="en-US" altLang="zh-CN" b="1" dirty="0">
                <a:latin typeface="Times New Roman" panose="02020603050405020304" pitchFamily="18" charset="0"/>
                <a:ea typeface="楷体_GB2312" pitchFamily="49" charset="-122"/>
              </a:rPr>
              <a:t>=0</a:t>
            </a:r>
          </a:p>
        </p:txBody>
      </p:sp>
      <p:sp>
        <p:nvSpPr>
          <p:cNvPr id="40967" name="Text Box 7"/>
          <p:cNvSpPr txBox="1"/>
          <p:nvPr/>
        </p:nvSpPr>
        <p:spPr>
          <a:xfrm>
            <a:off x="3686175" y="4343400"/>
            <a:ext cx="882650"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20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grpSp>
        <p:nvGrpSpPr>
          <p:cNvPr id="2" name="Group 8"/>
          <p:cNvGrpSpPr/>
          <p:nvPr/>
        </p:nvGrpSpPr>
        <p:grpSpPr>
          <a:xfrm>
            <a:off x="1085850" y="2286000"/>
            <a:ext cx="3438525" cy="2900363"/>
            <a:chOff x="1818" y="1296"/>
            <a:chExt cx="2166" cy="1827"/>
          </a:xfrm>
        </p:grpSpPr>
        <p:sp>
          <p:nvSpPr>
            <p:cNvPr id="90121" name="Freeform 9"/>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0122" name="Freeform 10"/>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0123" name="Freeform 11"/>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0124" name="Freeform 12"/>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0125" name="Text Box 13"/>
            <p:cNvSpPr txBox="1"/>
            <p:nvPr/>
          </p:nvSpPr>
          <p:spPr>
            <a:xfrm>
              <a:off x="3428" y="2289"/>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40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0126" name="Text Box 14"/>
            <p:cNvSpPr txBox="1"/>
            <p:nvPr/>
          </p:nvSpPr>
          <p:spPr>
            <a:xfrm>
              <a:off x="3408" y="1968"/>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60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0127" name="Text Box 15"/>
            <p:cNvSpPr txBox="1"/>
            <p:nvPr/>
          </p:nvSpPr>
          <p:spPr>
            <a:xfrm>
              <a:off x="3312" y="1680"/>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80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0128" name="Text Box 16"/>
            <p:cNvSpPr txBox="1"/>
            <p:nvPr/>
          </p:nvSpPr>
          <p:spPr>
            <a:xfrm>
              <a:off x="3216" y="1296"/>
              <a:ext cx="652"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100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grpSp>
      <p:graphicFrame>
        <p:nvGraphicFramePr>
          <p:cNvPr id="90129" name="Object 17"/>
          <p:cNvGraphicFramePr>
            <a:graphicFrameLocks noChangeAspect="1"/>
          </p:cNvGraphicFramePr>
          <p:nvPr/>
        </p:nvGraphicFramePr>
        <p:xfrm>
          <a:off x="2987675" y="323850"/>
          <a:ext cx="3189288" cy="714375"/>
        </p:xfrm>
        <a:graphic>
          <a:graphicData uri="http://schemas.openxmlformats.org/presentationml/2006/ole">
            <mc:AlternateContent xmlns:mc="http://schemas.openxmlformats.org/markup-compatibility/2006">
              <mc:Choice xmlns:v="urn:schemas-microsoft-com:vml" Requires="v">
                <p:oleObj spid="_x0000_s17413" r:id="rId4" imgW="1612900" imgH="279400" progId="Equation.3">
                  <p:embed/>
                </p:oleObj>
              </mc:Choice>
              <mc:Fallback>
                <p:oleObj r:id="rId4" imgW="1612900" imgH="279400" progId="Equation.3">
                  <p:embed/>
                  <p:pic>
                    <p:nvPicPr>
                      <p:cNvPr id="0" name="图片 3082"/>
                      <p:cNvPicPr/>
                      <p:nvPr/>
                    </p:nvPicPr>
                    <p:blipFill>
                      <a:blip r:embed="rId5">
                        <a:clrChange>
                          <a:clrFrom>
                            <a:srgbClr val="000000"/>
                          </a:clrFrom>
                          <a:clrTo>
                            <a:srgbClr val="000099"/>
                          </a:clrTo>
                        </a:clrChange>
                      </a:blip>
                      <a:stretch>
                        <a:fillRect/>
                      </a:stretch>
                    </p:blipFill>
                    <p:spPr>
                      <a:xfrm>
                        <a:off x="2987675" y="323850"/>
                        <a:ext cx="3189288" cy="714375"/>
                      </a:xfrm>
                      <a:prstGeom prst="rect">
                        <a:avLst/>
                      </a:prstGeom>
                      <a:noFill/>
                      <a:ln w="38100">
                        <a:noFill/>
                        <a:miter/>
                      </a:ln>
                    </p:spPr>
                  </p:pic>
                </p:oleObj>
              </mc:Fallback>
            </mc:AlternateContent>
          </a:graphicData>
        </a:graphic>
      </p:graphicFrame>
      <p:sp>
        <p:nvSpPr>
          <p:cNvPr id="90130" name="AutoShape 65">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1" name="AutoShape 66">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2" name="AutoShape 67">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0133" name="AutoShape 68">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3" name="Group 69"/>
          <p:cNvGrpSpPr/>
          <p:nvPr/>
        </p:nvGrpSpPr>
        <p:grpSpPr>
          <a:xfrm>
            <a:off x="762000" y="1828800"/>
            <a:ext cx="4138613" cy="3886200"/>
            <a:chOff x="1614" y="1008"/>
            <a:chExt cx="2607" cy="2448"/>
          </a:xfrm>
        </p:grpSpPr>
        <p:sp>
          <p:nvSpPr>
            <p:cNvPr id="90135" name="Line 70"/>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0136" name="Line 71"/>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0137" name="Group 72"/>
            <p:cNvGrpSpPr/>
            <p:nvPr/>
          </p:nvGrpSpPr>
          <p:grpSpPr>
            <a:xfrm>
              <a:off x="1614" y="1008"/>
              <a:ext cx="2607" cy="2448"/>
              <a:chOff x="1614" y="1008"/>
              <a:chExt cx="2607" cy="2448"/>
            </a:xfrm>
          </p:grpSpPr>
          <p:sp>
            <p:nvSpPr>
              <p:cNvPr id="90138" name="Text Box 73"/>
              <p:cNvSpPr txBox="1"/>
              <p:nvPr/>
            </p:nvSpPr>
            <p:spPr>
              <a:xfrm>
                <a:off x="2046" y="3087"/>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3</a:t>
                </a:r>
              </a:p>
            </p:txBody>
          </p:sp>
          <p:sp>
            <p:nvSpPr>
              <p:cNvPr id="90139" name="Text Box 74"/>
              <p:cNvSpPr txBox="1"/>
              <p:nvPr/>
            </p:nvSpPr>
            <p:spPr>
              <a:xfrm>
                <a:off x="2500" y="3096"/>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6</a:t>
                </a:r>
              </a:p>
            </p:txBody>
          </p:sp>
          <p:sp>
            <p:nvSpPr>
              <p:cNvPr id="90140" name="Text Box 75"/>
              <p:cNvSpPr txBox="1"/>
              <p:nvPr/>
            </p:nvSpPr>
            <p:spPr>
              <a:xfrm>
                <a:off x="1824" y="1008"/>
                <a:ext cx="808" cy="288"/>
              </a:xfrm>
              <a:prstGeom prst="rect">
                <a:avLst/>
              </a:prstGeom>
              <a:noFill/>
              <a:ln w="38100">
                <a:noFill/>
              </a:ln>
            </p:spPr>
            <p:txBody>
              <a:bodyPr lIns="90000" tIns="46800" rIns="90000" bIns="46800" anchor="ctr" anchorCtr="0">
                <a:spAutoFit/>
              </a:bodyPr>
              <a:lstStyle/>
              <a:p>
                <a:pP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r>
                  <a:rPr lang="en-US" altLang="zh-CN" b="1"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sym typeface="Symbol" panose="05050102010706020507" pitchFamily="18" charset="2"/>
                  </a:rPr>
                  <a:t>m</a:t>
                </a:r>
                <a:r>
                  <a:rPr lang="en-US" altLang="zh-CN" b="1" dirty="0">
                    <a:latin typeface="Times New Roman" panose="02020603050405020304" pitchFamily="18" charset="0"/>
                    <a:ea typeface="楷体_GB2312" pitchFamily="49" charset="-122"/>
                  </a:rPr>
                  <a:t>A  )</a:t>
                </a:r>
              </a:p>
            </p:txBody>
          </p:sp>
          <p:sp>
            <p:nvSpPr>
              <p:cNvPr id="90141" name="Line 76"/>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0142" name="Line 77"/>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0143" name="Line 78"/>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0144" name="Line 79"/>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0145" name="Line 80"/>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90146" name="Text Box 81"/>
              <p:cNvSpPr txBox="1"/>
              <p:nvPr/>
            </p:nvSpPr>
            <p:spPr>
              <a:xfrm>
                <a:off x="1614" y="2640"/>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a:t>
                </a:r>
              </a:p>
            </p:txBody>
          </p:sp>
          <p:sp>
            <p:nvSpPr>
              <p:cNvPr id="90147" name="Text Box 82"/>
              <p:cNvSpPr txBox="1"/>
              <p:nvPr/>
            </p:nvSpPr>
            <p:spPr>
              <a:xfrm>
                <a:off x="1614" y="2208"/>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2</a:t>
                </a:r>
              </a:p>
            </p:txBody>
          </p:sp>
          <p:sp>
            <p:nvSpPr>
              <p:cNvPr id="90148" name="Text Box 83"/>
              <p:cNvSpPr txBox="1"/>
              <p:nvPr/>
            </p:nvSpPr>
            <p:spPr>
              <a:xfrm>
                <a:off x="1614" y="1776"/>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3</a:t>
                </a:r>
              </a:p>
            </p:txBody>
          </p:sp>
          <p:sp>
            <p:nvSpPr>
              <p:cNvPr id="90149" name="Text Box 84"/>
              <p:cNvSpPr txBox="1"/>
              <p:nvPr/>
            </p:nvSpPr>
            <p:spPr>
              <a:xfrm>
                <a:off x="1614" y="1392"/>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4</a:t>
                </a:r>
              </a:p>
            </p:txBody>
          </p:sp>
          <p:sp>
            <p:nvSpPr>
              <p:cNvPr id="90150" name="Line 85"/>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90151" name="Text Box 86"/>
              <p:cNvSpPr txBox="1"/>
              <p:nvPr/>
            </p:nvSpPr>
            <p:spPr>
              <a:xfrm>
                <a:off x="3524" y="3168"/>
                <a:ext cx="697"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CE</a:t>
                </a:r>
                <a:r>
                  <a:rPr lang="en-US" altLang="zh-CN" b="1" dirty="0">
                    <a:latin typeface="Times New Roman" panose="02020603050405020304" pitchFamily="18" charset="0"/>
                    <a:ea typeface="楷体_GB2312" pitchFamily="49" charset="-122"/>
                  </a:rPr>
                  <a:t>(V)</a:t>
                </a:r>
              </a:p>
            </p:txBody>
          </p:sp>
          <p:sp>
            <p:nvSpPr>
              <p:cNvPr id="90152" name="Line 87"/>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0153" name="Line 88"/>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90154" name="Text Box 89"/>
              <p:cNvSpPr txBox="1"/>
              <p:nvPr/>
            </p:nvSpPr>
            <p:spPr>
              <a:xfrm>
                <a:off x="2910" y="3100"/>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9</a:t>
                </a:r>
              </a:p>
            </p:txBody>
          </p:sp>
          <p:sp>
            <p:nvSpPr>
              <p:cNvPr id="90155" name="Text Box 90"/>
              <p:cNvSpPr txBox="1"/>
              <p:nvPr/>
            </p:nvSpPr>
            <p:spPr>
              <a:xfrm>
                <a:off x="3216" y="3096"/>
                <a:ext cx="30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12</a:t>
                </a:r>
              </a:p>
            </p:txBody>
          </p:sp>
          <p:sp>
            <p:nvSpPr>
              <p:cNvPr id="90156" name="Text Box 91"/>
              <p:cNvSpPr txBox="1"/>
              <p:nvPr/>
            </p:nvSpPr>
            <p:spPr>
              <a:xfrm>
                <a:off x="1662" y="3072"/>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0</a:t>
                </a:r>
              </a:p>
            </p:txBody>
          </p:sp>
        </p:grpSp>
      </p:grpSp>
      <p:sp>
        <p:nvSpPr>
          <p:cNvPr id="41052" name="Rectangle 92"/>
          <p:cNvSpPr/>
          <p:nvPr/>
        </p:nvSpPr>
        <p:spPr>
          <a:xfrm>
            <a:off x="1677988" y="3595688"/>
            <a:ext cx="1252537" cy="519112"/>
          </a:xfrm>
          <a:prstGeom prst="rect">
            <a:avLst/>
          </a:prstGeom>
          <a:noFill/>
          <a:ln w="38100">
            <a:noFill/>
          </a:ln>
        </p:spPr>
        <p:txBody>
          <a:bodyPr wrap="none" lIns="90000" tIns="46800" rIns="90000" bIns="46800" anchor="ctr" anchorCtr="0">
            <a:spAutoFit/>
          </a:bodyPr>
          <a:lstStyle/>
          <a:p>
            <a:pPr algn="ctr">
              <a:spcBef>
                <a:spcPct val="50000"/>
              </a:spcBef>
            </a:pPr>
            <a:r>
              <a:rPr lang="zh-CN" altLang="en-US" sz="2800" b="1" dirty="0">
                <a:solidFill>
                  <a:srgbClr val="CC0000"/>
                </a:solidFill>
                <a:latin typeface="宋体" panose="02010600030101010101" pitchFamily="2" charset="-122"/>
                <a:ea typeface="宋体" panose="02010600030101010101" pitchFamily="2" charset="-122"/>
                <a:sym typeface="Symbol" panose="05050102010706020507" pitchFamily="18" charset="2"/>
              </a:rPr>
              <a:t>放大区</a:t>
            </a:r>
          </a:p>
        </p:txBody>
      </p:sp>
      <p:sp>
        <p:nvSpPr>
          <p:cNvPr id="41053" name="Text Box 93"/>
          <p:cNvSpPr txBox="1">
            <a:spLocks noChangeArrowheads="1"/>
          </p:cNvSpPr>
          <p:nvPr/>
        </p:nvSpPr>
        <p:spPr bwMode="auto">
          <a:xfrm>
            <a:off x="833438" y="1143000"/>
            <a:ext cx="5538788" cy="519113"/>
          </a:xfrm>
          <a:prstGeom prst="rect">
            <a:avLst/>
          </a:prstGeom>
          <a:noFill/>
          <a:ln w="38100">
            <a:noFill/>
            <a:miter lim="800000"/>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输出特性曲线通常分三个工作区：</a:t>
            </a:r>
          </a:p>
        </p:txBody>
      </p:sp>
      <p:sp>
        <p:nvSpPr>
          <p:cNvPr id="41054" name="Text Box 94"/>
          <p:cNvSpPr txBox="1">
            <a:spLocks noChangeArrowheads="1"/>
          </p:cNvSpPr>
          <p:nvPr/>
        </p:nvSpPr>
        <p:spPr bwMode="auto">
          <a:xfrm>
            <a:off x="4737100" y="1716088"/>
            <a:ext cx="1973263" cy="525463"/>
          </a:xfrm>
          <a:prstGeom prst="rect">
            <a:avLst/>
          </a:prstGeom>
          <a:noFill/>
          <a:ln w="38100">
            <a:noFill/>
            <a:miter lim="800000"/>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(1)  </a:t>
            </a:r>
            <a:r>
              <a:rPr kumimoji="1" lang="zh-CN" altLang="en-US" sz="2800" b="1" kern="1200" cap="none" spc="0" normalizeH="0" baseline="0" noProof="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放大区</a:t>
            </a:r>
          </a:p>
        </p:txBody>
      </p:sp>
      <p:sp>
        <p:nvSpPr>
          <p:cNvPr id="41055" name="Text Box 95"/>
          <p:cNvSpPr txBox="1">
            <a:spLocks noChangeArrowheads="1"/>
          </p:cNvSpPr>
          <p:nvPr/>
        </p:nvSpPr>
        <p:spPr bwMode="auto">
          <a:xfrm>
            <a:off x="4876800" y="2203450"/>
            <a:ext cx="4038600" cy="1709738"/>
          </a:xfrm>
          <a:prstGeom prst="rect">
            <a:avLst/>
          </a:prstGeom>
          <a:noFill/>
          <a:ln w="38100">
            <a:noFill/>
            <a:miter lim="800000"/>
          </a:ln>
          <a:effectLst/>
        </p:spPr>
        <p:txBody>
          <a:bodyPr lIns="90000" tIns="46800" rIns="90000" bIns="46800" anchor="ctr">
            <a:spAutoFit/>
          </a:bodyPr>
          <a:lstStyle/>
          <a:p>
            <a:pPr marR="0" defTabSz="914400">
              <a:lnSpc>
                <a:spcPct val="125000"/>
              </a:lnSpc>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在放大区有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B</a:t>
            </a:r>
            <a:r>
              <a:rPr kumimoji="1" lang="en-US" altLang="zh-CN" sz="2800" b="1" kern="1200" cap="none" spc="0" normalizeH="0" baseline="-2500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，也</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称为线性区，具有恒流特性。</a:t>
            </a:r>
          </a:p>
        </p:txBody>
      </p:sp>
      <p:sp>
        <p:nvSpPr>
          <p:cNvPr id="41056" name="Text Box 96"/>
          <p:cNvSpPr txBox="1"/>
          <p:nvPr/>
        </p:nvSpPr>
        <p:spPr>
          <a:xfrm>
            <a:off x="4876800" y="3846513"/>
            <a:ext cx="3962400" cy="2314575"/>
          </a:xfrm>
          <a:prstGeom prst="rect">
            <a:avLst/>
          </a:prstGeom>
          <a:noFill/>
          <a:ln w="38100">
            <a:noFill/>
          </a:ln>
        </p:spPr>
        <p:txBody>
          <a:bodyPr lIns="90000" tIns="46800" rIns="90000" bIns="46800" anchor="ctr" anchorCtr="0">
            <a:spAutoFit/>
          </a:bodyPr>
          <a:lstStyle/>
          <a:p>
            <a:pPr>
              <a:lnSpc>
                <a:spcPct val="130000"/>
              </a:lnSpc>
              <a:spcBef>
                <a:spcPct val="50000"/>
              </a:spcBef>
            </a:pPr>
            <a:r>
              <a:rPr lang="en-US" altLang="zh-CN" sz="2800" b="1" dirty="0">
                <a:solidFill>
                  <a:srgbClr val="000099"/>
                </a:solidFill>
                <a:latin typeface="微软雅黑" panose="020B0503020204020204" pitchFamily="34" charset="-122"/>
                <a:ea typeface="微软雅黑" panose="020B0503020204020204" pitchFamily="34" charset="-122"/>
              </a:rPr>
              <a:t>    </a:t>
            </a:r>
            <a:r>
              <a:rPr lang="zh-CN" altLang="en-US" sz="2800" b="1" dirty="0">
                <a:solidFill>
                  <a:srgbClr val="9900CC"/>
                </a:solidFill>
                <a:latin typeface="微软雅黑" panose="020B0503020204020204" pitchFamily="34" charset="-122"/>
                <a:ea typeface="微软雅黑" panose="020B0503020204020204" pitchFamily="34" charset="-122"/>
              </a:rPr>
              <a:t>在放大区，发射结处于正向偏置、集电结处于反向偏置，晶体管工作于放大状态。</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ou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40964"/>
                                        </p:tgtEl>
                                        <p:attrNameLst>
                                          <p:attrName>style.visibility</p:attrName>
                                        </p:attrNameLst>
                                      </p:cBhvr>
                                      <p:to>
                                        <p:strVal val="visible"/>
                                      </p:to>
                                    </p:set>
                                    <p:animEffect transition="in" filter="strips(upRight)">
                                      <p:cBhvr>
                                        <p:cTn id="12" dur="500"/>
                                        <p:tgtEl>
                                          <p:spTgt spid="40964"/>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40966"/>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8" presetClass="entr" presetSubtype="3" fill="hold" nodeType="clickEffect">
                                  <p:stCondLst>
                                    <p:cond delay="0"/>
                                  </p:stCondLst>
                                  <p:childTnLst>
                                    <p:set>
                                      <p:cBhvr>
                                        <p:cTn id="19" dur="1" fill="hold">
                                          <p:stCondLst>
                                            <p:cond delay="0"/>
                                          </p:stCondLst>
                                        </p:cTn>
                                        <p:tgtEl>
                                          <p:spTgt spid="40965"/>
                                        </p:tgtEl>
                                        <p:attrNameLst>
                                          <p:attrName>style.visibility</p:attrName>
                                        </p:attrNameLst>
                                      </p:cBhvr>
                                      <p:to>
                                        <p:strVal val="visible"/>
                                      </p:to>
                                    </p:set>
                                    <p:animEffect transition="in" filter="strips(upRight)">
                                      <p:cBhvr>
                                        <p:cTn id="20" dur="500"/>
                                        <p:tgtEl>
                                          <p:spTgt spid="40965"/>
                                        </p:tgtEl>
                                      </p:cBhvr>
                                    </p:animEffect>
                                  </p:childTnLst>
                                </p:cTn>
                              </p:par>
                            </p:childTnLst>
                          </p:cTn>
                        </p:par>
                        <p:par>
                          <p:cTn id="21" fill="hold">
                            <p:stCondLst>
                              <p:cond delay="500"/>
                            </p:stCondLst>
                            <p:childTnLst>
                              <p:par>
                                <p:cTn id="22" presetID="1" presetClass="entr" presetSubtype="0" fill="hold" grpId="0" nodeType="afterEffect">
                                  <p:stCondLst>
                                    <p:cond delay="0"/>
                                  </p:stCondLst>
                                  <p:childTnLst>
                                    <p:set>
                                      <p:cBhvr>
                                        <p:cTn id="23" dur="1" fill="hold">
                                          <p:stCondLst>
                                            <p:cond delay="499"/>
                                          </p:stCondLst>
                                        </p:cTn>
                                        <p:tgtEl>
                                          <p:spTgt spid="40967"/>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8" presetClass="entr" presetSubtype="3"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strips(upRight)">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1053"/>
                                        </p:tgtEl>
                                        <p:attrNameLst>
                                          <p:attrName>style.visibility</p:attrName>
                                        </p:attrNameLst>
                                      </p:cBhvr>
                                      <p:to>
                                        <p:strVal val="visible"/>
                                      </p:to>
                                    </p:set>
                                    <p:animEffect transition="in" filter="wipe(left)">
                                      <p:cBhvr>
                                        <p:cTn id="33" dur="500"/>
                                        <p:tgtEl>
                                          <p:spTgt spid="41053"/>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41054"/>
                                        </p:tgtEl>
                                        <p:attrNameLst>
                                          <p:attrName>style.visibility</p:attrName>
                                        </p:attrNameLst>
                                      </p:cBhvr>
                                      <p:to>
                                        <p:strVal val="visible"/>
                                      </p:to>
                                    </p:set>
                                    <p:animEffect transition="in" filter="wipe(left)">
                                      <p:cBhvr>
                                        <p:cTn id="38" dur="500"/>
                                        <p:tgtEl>
                                          <p:spTgt spid="41054"/>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41055"/>
                                        </p:tgtEl>
                                        <p:attrNameLst>
                                          <p:attrName>style.visibility</p:attrName>
                                        </p:attrNameLst>
                                      </p:cBhvr>
                                      <p:to>
                                        <p:strVal val="visible"/>
                                      </p:to>
                                    </p:set>
                                    <p:animEffect transition="in" filter="wipe(left)">
                                      <p:cBhvr>
                                        <p:cTn id="43" dur="500"/>
                                        <p:tgtEl>
                                          <p:spTgt spid="41055"/>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41056"/>
                                        </p:tgtEl>
                                        <p:attrNameLst>
                                          <p:attrName>style.visibility</p:attrName>
                                        </p:attrNameLst>
                                      </p:cBhvr>
                                      <p:to>
                                        <p:strVal val="visible"/>
                                      </p:to>
                                    </p:set>
                                    <p:animEffect transition="in" filter="wipe(left)">
                                      <p:cBhvr>
                                        <p:cTn id="48" dur="500"/>
                                        <p:tgtEl>
                                          <p:spTgt spid="41056"/>
                                        </p:tgtEl>
                                      </p:cBhvr>
                                    </p:animEffect>
                                  </p:childTnLst>
                                </p:cTn>
                              </p:par>
                            </p:childTnLst>
                          </p:cTn>
                        </p:par>
                      </p:childTnLst>
                    </p:cTn>
                  </p:par>
                  <p:par>
                    <p:cTn id="49" fill="hold">
                      <p:stCondLst>
                        <p:cond delay="indefinite"/>
                      </p:stCondLst>
                      <p:childTnLst>
                        <p:par>
                          <p:cTn id="50" fill="hold">
                            <p:stCondLst>
                              <p:cond delay="0"/>
                            </p:stCondLst>
                            <p:childTnLst>
                              <p:par>
                                <p:cTn id="51" presetID="9" presetClass="entr" presetSubtype="0" fill="hold" nodeType="clickEffect">
                                  <p:stCondLst>
                                    <p:cond delay="0"/>
                                  </p:stCondLst>
                                  <p:childTnLst>
                                    <p:set>
                                      <p:cBhvr>
                                        <p:cTn id="52" dur="1" fill="hold">
                                          <p:stCondLst>
                                            <p:cond delay="0"/>
                                          </p:stCondLst>
                                        </p:cTn>
                                        <p:tgtEl>
                                          <p:spTgt spid="40963"/>
                                        </p:tgtEl>
                                        <p:attrNameLst>
                                          <p:attrName>style.visibility</p:attrName>
                                        </p:attrNameLst>
                                      </p:cBhvr>
                                      <p:to>
                                        <p:strVal val="visible"/>
                                      </p:to>
                                    </p:set>
                                    <p:animEffect transition="in" filter="dissolve">
                                      <p:cBhvr>
                                        <p:cTn id="53" dur="500"/>
                                        <p:tgtEl>
                                          <p:spTgt spid="40963"/>
                                        </p:tgtEl>
                                      </p:cBhvr>
                                    </p:animEffect>
                                  </p:childTnLst>
                                </p:cTn>
                              </p:par>
                            </p:childTnLst>
                          </p:cTn>
                        </p:par>
                        <p:par>
                          <p:cTn id="54" fill="hold">
                            <p:stCondLst>
                              <p:cond delay="500"/>
                            </p:stCondLst>
                            <p:childTnLst>
                              <p:par>
                                <p:cTn id="55" presetID="9" presetClass="entr" presetSubtype="0" fill="hold" grpId="0" nodeType="afterEffect">
                                  <p:stCondLst>
                                    <p:cond delay="0"/>
                                  </p:stCondLst>
                                  <p:childTnLst>
                                    <p:set>
                                      <p:cBhvr>
                                        <p:cTn id="56" dur="1" fill="hold">
                                          <p:stCondLst>
                                            <p:cond delay="0"/>
                                          </p:stCondLst>
                                        </p:cTn>
                                        <p:tgtEl>
                                          <p:spTgt spid="41052"/>
                                        </p:tgtEl>
                                        <p:attrNameLst>
                                          <p:attrName>style.visibility</p:attrName>
                                        </p:attrNameLst>
                                      </p:cBhvr>
                                      <p:to>
                                        <p:strVal val="visible"/>
                                      </p:to>
                                    </p:set>
                                    <p:animEffect transition="in" filter="dissolve">
                                      <p:cBhvr>
                                        <p:cTn id="57" dur="500"/>
                                        <p:tgtEl>
                                          <p:spTgt spid="41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6" grpId="0"/>
      <p:bldP spid="40967" grpId="0"/>
      <p:bldP spid="41052" grpId="0"/>
      <p:bldP spid="41053" grpId="0"/>
      <p:bldP spid="41054" grpId="0"/>
      <p:bldP spid="41055" grpId="0"/>
      <p:bldP spid="41056" grpId="0"/>
    </p:bldLst>
  </p:timing>
</p:sld>
</file>

<file path=ppt/slides/slide94.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ctrTitle"/>
          </p:nvPr>
        </p:nvSpPr>
        <p:spPr>
          <a:xfrm>
            <a:off x="385763" y="336550"/>
            <a:ext cx="2667000" cy="609600"/>
          </a:xfr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2.  </a:t>
            </a:r>
            <a:r>
              <a:rPr kumimoji="1" lang="zh-CN" altLang="en-US" sz="3200" b="1" i="0" u="none" strike="noStrike" kern="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j-cs"/>
              </a:rPr>
              <a:t>输出特性</a:t>
            </a:r>
          </a:p>
        </p:txBody>
      </p:sp>
      <p:sp>
        <p:nvSpPr>
          <p:cNvPr id="91139" name="Freeform 3" descr="40%"/>
          <p:cNvSpPr/>
          <p:nvPr/>
        </p:nvSpPr>
        <p:spPr>
          <a:xfrm>
            <a:off x="1058863" y="2470150"/>
            <a:ext cx="1979612" cy="2673350"/>
          </a:xfrm>
          <a:custGeom>
            <a:avLst/>
            <a:gdLst/>
            <a:ahLst/>
            <a:cxnLst>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Lst>
            <a:rect l="0" t="0" r="0" b="0"/>
            <a:pathLst>
              <a:path w="2208" h="2328">
                <a:moveTo>
                  <a:pt x="300" y="120"/>
                </a:moveTo>
                <a:lnTo>
                  <a:pt x="132" y="204"/>
                </a:lnTo>
                <a:lnTo>
                  <a:pt x="108" y="684"/>
                </a:lnTo>
                <a:lnTo>
                  <a:pt x="96" y="1380"/>
                </a:lnTo>
                <a:lnTo>
                  <a:pt x="0" y="2328"/>
                </a:lnTo>
                <a:lnTo>
                  <a:pt x="564" y="2304"/>
                </a:lnTo>
                <a:lnTo>
                  <a:pt x="1380" y="2292"/>
                </a:lnTo>
                <a:lnTo>
                  <a:pt x="2052" y="2256"/>
                </a:lnTo>
                <a:lnTo>
                  <a:pt x="2172" y="2256"/>
                </a:lnTo>
                <a:lnTo>
                  <a:pt x="2196" y="888"/>
                </a:lnTo>
                <a:lnTo>
                  <a:pt x="2208" y="0"/>
                </a:lnTo>
                <a:lnTo>
                  <a:pt x="1296" y="12"/>
                </a:lnTo>
                <a:lnTo>
                  <a:pt x="300" y="120"/>
                </a:lnTo>
                <a:close/>
              </a:path>
            </a:pathLst>
          </a:custGeom>
          <a:pattFill prst="pct40">
            <a:fgClr>
              <a:srgbClr val="00FF00">
                <a:alpha val="50195"/>
              </a:srgbClr>
            </a:fgClr>
            <a:bgClr>
              <a:srgbClr val="FFFFFF">
                <a:alpha val="50195"/>
              </a:srgbClr>
            </a:bgClr>
          </a:pattFill>
          <a:ln w="38100" cap="flat" cmpd="sng">
            <a:solidFill>
              <a:schemeClr val="tx1"/>
            </a:solidFill>
            <a:prstDash val="solid"/>
            <a:round/>
            <a:headEnd type="none" w="sm" len="sm"/>
            <a:tailEnd type="none" w="med" len="lg"/>
          </a:ln>
        </p:spPr>
        <p:txBody>
          <a:bodyPr/>
          <a:lstStyle/>
          <a:p>
            <a:endParaRPr lang="zh-CN" altLang="en-US"/>
          </a:p>
        </p:txBody>
      </p:sp>
      <p:sp>
        <p:nvSpPr>
          <p:cNvPr id="91140" name="Freeform 4"/>
          <p:cNvSpPr/>
          <p:nvPr/>
        </p:nvSpPr>
        <p:spPr>
          <a:xfrm>
            <a:off x="904875" y="4991100"/>
            <a:ext cx="2651125" cy="146050"/>
          </a:xfrm>
          <a:custGeom>
            <a:avLst/>
            <a:gdLst/>
            <a:ahLst/>
            <a:cxnLst>
              <a:cxn ang="0">
                <a:pos x="2147483647" y="2147483647"/>
              </a:cxn>
              <a:cxn ang="0">
                <a:pos x="2147483647" y="2147483647"/>
              </a:cxn>
              <a:cxn ang="0">
                <a:pos x="2147483647" y="2147483647"/>
              </a:cxn>
              <a:cxn ang="0">
                <a:pos x="2147483647"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1" name="Freeform 5"/>
          <p:cNvSpPr/>
          <p:nvPr/>
        </p:nvSpPr>
        <p:spPr>
          <a:xfrm>
            <a:off x="900113" y="4581525"/>
            <a:ext cx="2562225" cy="560388"/>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2" name="Text Box 6"/>
          <p:cNvSpPr txBox="1"/>
          <p:nvPr/>
        </p:nvSpPr>
        <p:spPr>
          <a:xfrm>
            <a:off x="3571875" y="4659313"/>
            <a:ext cx="760413"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B</a:t>
            </a:r>
            <a:r>
              <a:rPr lang="en-US" altLang="zh-CN" b="1" dirty="0">
                <a:latin typeface="Times New Roman" panose="02020603050405020304" pitchFamily="18" charset="0"/>
                <a:ea typeface="楷体_GB2312" pitchFamily="49" charset="-122"/>
              </a:rPr>
              <a:t>=0</a:t>
            </a:r>
          </a:p>
        </p:txBody>
      </p:sp>
      <p:sp>
        <p:nvSpPr>
          <p:cNvPr id="91143" name="Text Box 7"/>
          <p:cNvSpPr txBox="1"/>
          <p:nvPr/>
        </p:nvSpPr>
        <p:spPr>
          <a:xfrm>
            <a:off x="3495675" y="4298950"/>
            <a:ext cx="882650" cy="457200"/>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20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grpSp>
        <p:nvGrpSpPr>
          <p:cNvPr id="91144" name="Group 8"/>
          <p:cNvGrpSpPr/>
          <p:nvPr/>
        </p:nvGrpSpPr>
        <p:grpSpPr>
          <a:xfrm>
            <a:off x="895350" y="2241550"/>
            <a:ext cx="3438525" cy="2900363"/>
            <a:chOff x="1818" y="1296"/>
            <a:chExt cx="2166" cy="1827"/>
          </a:xfrm>
        </p:grpSpPr>
        <p:sp>
          <p:nvSpPr>
            <p:cNvPr id="91145" name="Freeform 9"/>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6" name="Freeform 10"/>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7" name="Freeform 11"/>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8" name="Freeform 12"/>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1149" name="Text Box 13"/>
            <p:cNvSpPr txBox="1"/>
            <p:nvPr/>
          </p:nvSpPr>
          <p:spPr>
            <a:xfrm>
              <a:off x="3428" y="2289"/>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40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1150" name="Text Box 14"/>
            <p:cNvSpPr txBox="1"/>
            <p:nvPr/>
          </p:nvSpPr>
          <p:spPr>
            <a:xfrm>
              <a:off x="3408" y="1968"/>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60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1151" name="Text Box 15"/>
            <p:cNvSpPr txBox="1"/>
            <p:nvPr/>
          </p:nvSpPr>
          <p:spPr>
            <a:xfrm>
              <a:off x="3312" y="1680"/>
              <a:ext cx="55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80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sp>
          <p:nvSpPr>
            <p:cNvPr id="91152" name="Text Box 16"/>
            <p:cNvSpPr txBox="1"/>
            <p:nvPr/>
          </p:nvSpPr>
          <p:spPr>
            <a:xfrm>
              <a:off x="3216" y="1296"/>
              <a:ext cx="652"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100</a:t>
              </a:r>
              <a:r>
                <a:rPr lang="en-US" altLang="zh-CN" b="1" dirty="0">
                  <a:latin typeface="Times New Roman" panose="02020603050405020304" pitchFamily="18" charset="0"/>
                  <a:ea typeface="楷体_GB2312" pitchFamily="49" charset="-122"/>
                  <a:sym typeface="Symbol" panose="05050102010706020507" pitchFamily="18" charset="2"/>
                </a:rPr>
                <a:t>A</a:t>
              </a:r>
              <a:endParaRPr lang="en-US" altLang="zh-CN" b="1" dirty="0">
                <a:latin typeface="Times New Roman" panose="02020603050405020304" pitchFamily="18" charset="0"/>
                <a:ea typeface="楷体_GB2312" pitchFamily="49" charset="-122"/>
              </a:endParaRPr>
            </a:p>
          </p:txBody>
        </p:sp>
      </p:grpSp>
      <p:graphicFrame>
        <p:nvGraphicFramePr>
          <p:cNvPr id="91153" name="Object 17"/>
          <p:cNvGraphicFramePr>
            <a:graphicFrameLocks noChangeAspect="1"/>
          </p:cNvGraphicFramePr>
          <p:nvPr/>
        </p:nvGraphicFramePr>
        <p:xfrm>
          <a:off x="2987675" y="323850"/>
          <a:ext cx="3189288" cy="714375"/>
        </p:xfrm>
        <a:graphic>
          <a:graphicData uri="http://schemas.openxmlformats.org/presentationml/2006/ole">
            <mc:AlternateContent xmlns:mc="http://schemas.openxmlformats.org/markup-compatibility/2006">
              <mc:Choice xmlns:v="urn:schemas-microsoft-com:vml" Requires="v">
                <p:oleObj spid="_x0000_s18437" r:id="rId4" imgW="1612900" imgH="279400" progId="Equation.3">
                  <p:embed/>
                </p:oleObj>
              </mc:Choice>
              <mc:Fallback>
                <p:oleObj r:id="rId4" imgW="1612900" imgH="279400" progId="Equation.3">
                  <p:embed/>
                  <p:pic>
                    <p:nvPicPr>
                      <p:cNvPr id="0" name="图片 3083"/>
                      <p:cNvPicPr/>
                      <p:nvPr/>
                    </p:nvPicPr>
                    <p:blipFill>
                      <a:blip r:embed="rId5">
                        <a:clrChange>
                          <a:clrFrom>
                            <a:srgbClr val="000000"/>
                          </a:clrFrom>
                          <a:clrTo>
                            <a:srgbClr val="000099"/>
                          </a:clrTo>
                        </a:clrChange>
                      </a:blip>
                      <a:stretch>
                        <a:fillRect/>
                      </a:stretch>
                    </p:blipFill>
                    <p:spPr>
                      <a:xfrm>
                        <a:off x="2987675" y="323850"/>
                        <a:ext cx="3189288" cy="714375"/>
                      </a:xfrm>
                      <a:prstGeom prst="rect">
                        <a:avLst/>
                      </a:prstGeom>
                      <a:noFill/>
                      <a:ln w="38100">
                        <a:noFill/>
                        <a:miter/>
                      </a:ln>
                    </p:spPr>
                  </p:pic>
                </p:oleObj>
              </mc:Fallback>
            </mc:AlternateContent>
          </a:graphicData>
        </a:graphic>
      </p:graphicFrame>
      <p:sp>
        <p:nvSpPr>
          <p:cNvPr id="91154" name="AutoShape 65">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1155" name="AutoShape 66">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1156" name="AutoShape 67">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1157" name="AutoShape 68">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91158" name="Group 69"/>
          <p:cNvGrpSpPr/>
          <p:nvPr/>
        </p:nvGrpSpPr>
        <p:grpSpPr>
          <a:xfrm>
            <a:off x="571500" y="1784350"/>
            <a:ext cx="4138613" cy="3886200"/>
            <a:chOff x="1614" y="1008"/>
            <a:chExt cx="2607" cy="2448"/>
          </a:xfrm>
        </p:grpSpPr>
        <p:sp>
          <p:nvSpPr>
            <p:cNvPr id="91159" name="Line 70"/>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1160" name="Line 71"/>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1161" name="Group 72"/>
            <p:cNvGrpSpPr/>
            <p:nvPr/>
          </p:nvGrpSpPr>
          <p:grpSpPr>
            <a:xfrm>
              <a:off x="1614" y="1008"/>
              <a:ext cx="2607" cy="2448"/>
              <a:chOff x="1614" y="1008"/>
              <a:chExt cx="2607" cy="2448"/>
            </a:xfrm>
          </p:grpSpPr>
          <p:sp>
            <p:nvSpPr>
              <p:cNvPr id="91162" name="Text Box 73"/>
              <p:cNvSpPr txBox="1"/>
              <p:nvPr/>
            </p:nvSpPr>
            <p:spPr>
              <a:xfrm>
                <a:off x="2046" y="3087"/>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3</a:t>
                </a:r>
              </a:p>
            </p:txBody>
          </p:sp>
          <p:sp>
            <p:nvSpPr>
              <p:cNvPr id="91163" name="Text Box 74"/>
              <p:cNvSpPr txBox="1"/>
              <p:nvPr/>
            </p:nvSpPr>
            <p:spPr>
              <a:xfrm>
                <a:off x="2500" y="3096"/>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6</a:t>
                </a:r>
              </a:p>
            </p:txBody>
          </p:sp>
          <p:sp>
            <p:nvSpPr>
              <p:cNvPr id="91164" name="Text Box 75"/>
              <p:cNvSpPr txBox="1"/>
              <p:nvPr/>
            </p:nvSpPr>
            <p:spPr>
              <a:xfrm>
                <a:off x="1824" y="1008"/>
                <a:ext cx="808" cy="288"/>
              </a:xfrm>
              <a:prstGeom prst="rect">
                <a:avLst/>
              </a:prstGeom>
              <a:noFill/>
              <a:ln w="38100">
                <a:noFill/>
              </a:ln>
            </p:spPr>
            <p:txBody>
              <a:bodyPr lIns="90000" tIns="46800" rIns="90000" bIns="46800" anchor="ctr" anchorCtr="0">
                <a:spAutoFit/>
              </a:bodyPr>
              <a:lstStyle/>
              <a:p>
                <a:pPr>
                  <a:spcBef>
                    <a:spcPct val="50000"/>
                  </a:spcBef>
                </a:pPr>
                <a:r>
                  <a:rPr lang="en-US" altLang="zh-CN" b="1" i="1" dirty="0">
                    <a:latin typeface="Times New Roman" panose="02020603050405020304" pitchFamily="18" charset="0"/>
                    <a:ea typeface="楷体_GB2312" pitchFamily="49" charset="-122"/>
                  </a:rPr>
                  <a:t>I</a:t>
                </a:r>
                <a:r>
                  <a:rPr lang="en-US" altLang="zh-CN" b="1" baseline="-25000" dirty="0">
                    <a:latin typeface="Times New Roman" panose="02020603050405020304" pitchFamily="18" charset="0"/>
                    <a:ea typeface="楷体_GB2312" pitchFamily="49" charset="-122"/>
                  </a:rPr>
                  <a:t>C</a:t>
                </a:r>
                <a:r>
                  <a:rPr lang="en-US" altLang="zh-CN" b="1" dirty="0">
                    <a:latin typeface="Times New Roman" panose="02020603050405020304" pitchFamily="18" charset="0"/>
                    <a:ea typeface="楷体_GB2312" pitchFamily="49" charset="-122"/>
                  </a:rPr>
                  <a:t>(</a:t>
                </a:r>
                <a:r>
                  <a:rPr lang="en-US" altLang="zh-CN" b="1" dirty="0">
                    <a:latin typeface="Times New Roman" panose="02020603050405020304" pitchFamily="18" charset="0"/>
                    <a:ea typeface="楷体_GB2312" pitchFamily="49" charset="-122"/>
                    <a:sym typeface="Symbol" panose="05050102010706020507" pitchFamily="18" charset="2"/>
                  </a:rPr>
                  <a:t>m</a:t>
                </a:r>
                <a:r>
                  <a:rPr lang="en-US" altLang="zh-CN" b="1" dirty="0">
                    <a:latin typeface="Times New Roman" panose="02020603050405020304" pitchFamily="18" charset="0"/>
                    <a:ea typeface="楷体_GB2312" pitchFamily="49" charset="-122"/>
                  </a:rPr>
                  <a:t>A  )</a:t>
                </a:r>
              </a:p>
            </p:txBody>
          </p:sp>
          <p:sp>
            <p:nvSpPr>
              <p:cNvPr id="91165" name="Line 76"/>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1166" name="Line 77"/>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1167" name="Line 78"/>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1168" name="Line 79"/>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1169" name="Line 80"/>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91170" name="Text Box 81"/>
              <p:cNvSpPr txBox="1"/>
              <p:nvPr/>
            </p:nvSpPr>
            <p:spPr>
              <a:xfrm>
                <a:off x="1614" y="2640"/>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a:t>
                </a:r>
              </a:p>
            </p:txBody>
          </p:sp>
          <p:sp>
            <p:nvSpPr>
              <p:cNvPr id="91171" name="Text Box 82"/>
              <p:cNvSpPr txBox="1"/>
              <p:nvPr/>
            </p:nvSpPr>
            <p:spPr>
              <a:xfrm>
                <a:off x="1614" y="2208"/>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2</a:t>
                </a:r>
              </a:p>
            </p:txBody>
          </p:sp>
          <p:sp>
            <p:nvSpPr>
              <p:cNvPr id="91172" name="Text Box 83"/>
              <p:cNvSpPr txBox="1"/>
              <p:nvPr/>
            </p:nvSpPr>
            <p:spPr>
              <a:xfrm>
                <a:off x="1614" y="1776"/>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3</a:t>
                </a:r>
              </a:p>
            </p:txBody>
          </p:sp>
          <p:sp>
            <p:nvSpPr>
              <p:cNvPr id="91173" name="Text Box 84"/>
              <p:cNvSpPr txBox="1"/>
              <p:nvPr/>
            </p:nvSpPr>
            <p:spPr>
              <a:xfrm>
                <a:off x="1614" y="1392"/>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4</a:t>
                </a:r>
              </a:p>
            </p:txBody>
          </p:sp>
          <p:sp>
            <p:nvSpPr>
              <p:cNvPr id="91174" name="Line 85"/>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91175" name="Text Box 86"/>
              <p:cNvSpPr txBox="1"/>
              <p:nvPr/>
            </p:nvSpPr>
            <p:spPr>
              <a:xfrm>
                <a:off x="3524" y="3168"/>
                <a:ext cx="697"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i="1" dirty="0">
                    <a:latin typeface="Times New Roman" panose="02020603050405020304" pitchFamily="18" charset="0"/>
                    <a:ea typeface="楷体_GB2312" pitchFamily="49" charset="-122"/>
                  </a:rPr>
                  <a:t>U</a:t>
                </a:r>
                <a:r>
                  <a:rPr lang="en-US" altLang="zh-CN" b="1" baseline="-25000" dirty="0">
                    <a:latin typeface="Times New Roman" panose="02020603050405020304" pitchFamily="18" charset="0"/>
                    <a:ea typeface="楷体_GB2312" pitchFamily="49" charset="-122"/>
                  </a:rPr>
                  <a:t>CE</a:t>
                </a:r>
                <a:r>
                  <a:rPr lang="en-US" altLang="zh-CN" b="1" dirty="0">
                    <a:latin typeface="Times New Roman" panose="02020603050405020304" pitchFamily="18" charset="0"/>
                    <a:ea typeface="楷体_GB2312" pitchFamily="49" charset="-122"/>
                  </a:rPr>
                  <a:t>(V)</a:t>
                </a:r>
              </a:p>
            </p:txBody>
          </p:sp>
          <p:sp>
            <p:nvSpPr>
              <p:cNvPr id="91176" name="Line 87"/>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1177" name="Line 88"/>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91178" name="Text Box 89"/>
              <p:cNvSpPr txBox="1"/>
              <p:nvPr/>
            </p:nvSpPr>
            <p:spPr>
              <a:xfrm>
                <a:off x="2910" y="3100"/>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9</a:t>
                </a:r>
              </a:p>
            </p:txBody>
          </p:sp>
          <p:sp>
            <p:nvSpPr>
              <p:cNvPr id="91179" name="Text Box 90"/>
              <p:cNvSpPr txBox="1"/>
              <p:nvPr/>
            </p:nvSpPr>
            <p:spPr>
              <a:xfrm>
                <a:off x="3216" y="3096"/>
                <a:ext cx="306"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12</a:t>
                </a:r>
              </a:p>
            </p:txBody>
          </p:sp>
          <p:sp>
            <p:nvSpPr>
              <p:cNvPr id="91180" name="Text Box 91"/>
              <p:cNvSpPr txBox="1"/>
              <p:nvPr/>
            </p:nvSpPr>
            <p:spPr>
              <a:xfrm>
                <a:off x="1662" y="3072"/>
                <a:ext cx="210" cy="288"/>
              </a:xfrm>
              <a:prstGeom prst="rect">
                <a:avLst/>
              </a:prstGeom>
              <a:noFill/>
              <a:ln w="38100">
                <a:noFill/>
              </a:ln>
            </p:spPr>
            <p:txBody>
              <a:bodyPr wrap="none" lIns="90000" tIns="46800" rIns="90000" bIns="46800" anchor="ctr" anchorCtr="0">
                <a:spAutoFit/>
              </a:bodyPr>
              <a:lstStyle/>
              <a:p>
                <a:pPr algn="ctr">
                  <a:spcBef>
                    <a:spcPct val="50000"/>
                  </a:spcBef>
                </a:pPr>
                <a:r>
                  <a:rPr lang="en-US" altLang="zh-CN" b="1" dirty="0">
                    <a:latin typeface="Times New Roman" panose="02020603050405020304" pitchFamily="18" charset="0"/>
                    <a:ea typeface="楷体_GB2312" pitchFamily="49" charset="-122"/>
                  </a:rPr>
                  <a:t>0</a:t>
                </a:r>
              </a:p>
            </p:txBody>
          </p:sp>
        </p:grpSp>
      </p:grpSp>
      <p:sp>
        <p:nvSpPr>
          <p:cNvPr id="91181" name="Rectangle 92"/>
          <p:cNvSpPr/>
          <p:nvPr/>
        </p:nvSpPr>
        <p:spPr>
          <a:xfrm>
            <a:off x="1487488" y="3551238"/>
            <a:ext cx="1252537" cy="519112"/>
          </a:xfrm>
          <a:prstGeom prst="rect">
            <a:avLst/>
          </a:prstGeom>
          <a:noFill/>
          <a:ln w="38100">
            <a:noFill/>
          </a:ln>
        </p:spPr>
        <p:txBody>
          <a:bodyPr wrap="none" lIns="90000" tIns="46800" rIns="90000" bIns="46800" anchor="ctr" anchorCtr="0">
            <a:spAutoFit/>
          </a:bodyPr>
          <a:lstStyle/>
          <a:p>
            <a:pPr algn="ctr">
              <a:spcBef>
                <a:spcPct val="50000"/>
              </a:spcBef>
            </a:pPr>
            <a:r>
              <a:rPr lang="zh-CN" altLang="en-US" sz="2800" b="1" dirty="0">
                <a:solidFill>
                  <a:srgbClr val="CC0000"/>
                </a:solidFill>
                <a:latin typeface="宋体" panose="02010600030101010101" pitchFamily="2" charset="-122"/>
                <a:ea typeface="宋体" panose="02010600030101010101" pitchFamily="2" charset="-122"/>
                <a:sym typeface="Symbol" panose="05050102010706020507" pitchFamily="18" charset="2"/>
              </a:rPr>
              <a:t>放大区</a:t>
            </a:r>
          </a:p>
        </p:txBody>
      </p:sp>
      <p:sp>
        <p:nvSpPr>
          <p:cNvPr id="41053" name="Text Box 93"/>
          <p:cNvSpPr txBox="1">
            <a:spLocks noChangeArrowheads="1"/>
          </p:cNvSpPr>
          <p:nvPr/>
        </p:nvSpPr>
        <p:spPr bwMode="auto">
          <a:xfrm>
            <a:off x="833438" y="1143000"/>
            <a:ext cx="5538788" cy="519113"/>
          </a:xfrm>
          <a:prstGeom prst="rect">
            <a:avLst/>
          </a:prstGeom>
          <a:noFill/>
          <a:ln w="38100">
            <a:noFill/>
            <a:miter lim="800000"/>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输出特性曲线通常分三个工作区：</a:t>
            </a:r>
          </a:p>
        </p:txBody>
      </p:sp>
      <p:sp>
        <p:nvSpPr>
          <p:cNvPr id="41054" name="Text Box 94"/>
          <p:cNvSpPr txBox="1">
            <a:spLocks noChangeArrowheads="1"/>
          </p:cNvSpPr>
          <p:nvPr/>
        </p:nvSpPr>
        <p:spPr bwMode="auto">
          <a:xfrm>
            <a:off x="4737100" y="1716088"/>
            <a:ext cx="1973263" cy="525463"/>
          </a:xfrm>
          <a:prstGeom prst="rect">
            <a:avLst/>
          </a:prstGeom>
          <a:noFill/>
          <a:ln w="38100">
            <a:noFill/>
            <a:miter lim="800000"/>
          </a:ln>
          <a:effectLst/>
        </p:spPr>
        <p:txBody>
          <a:bodyPr wrap="none" lIns="90000" tIns="46800" rIns="90000" bIns="46800" anchor="ctr">
            <a:spAutoFit/>
          </a:bodyPr>
          <a:lstStyle/>
          <a:p>
            <a:pPr marR="0" algn="ctr" defTabSz="914400">
              <a:spcBef>
                <a:spcPct val="50000"/>
              </a:spcBef>
              <a:buClrTx/>
              <a:buSzTx/>
              <a:buFontTx/>
              <a:defRPr/>
            </a:pPr>
            <a:r>
              <a:rPr kumimoji="1" lang="en-US" altLang="zh-CN"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(1)  </a:t>
            </a: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放大区</a:t>
            </a:r>
          </a:p>
        </p:txBody>
      </p:sp>
      <p:sp>
        <p:nvSpPr>
          <p:cNvPr id="41055" name="Text Box 95"/>
          <p:cNvSpPr txBox="1">
            <a:spLocks noChangeArrowheads="1"/>
          </p:cNvSpPr>
          <p:nvPr/>
        </p:nvSpPr>
        <p:spPr bwMode="auto">
          <a:xfrm>
            <a:off x="4483100" y="2306638"/>
            <a:ext cx="4038600" cy="633413"/>
          </a:xfrm>
          <a:prstGeom prst="rect">
            <a:avLst/>
          </a:prstGeom>
          <a:noFill/>
          <a:ln w="38100">
            <a:noFill/>
            <a:miter lim="800000"/>
          </a:ln>
          <a:effectLst/>
        </p:spPr>
        <p:txBody>
          <a:bodyPr lIns="90000" tIns="46800" rIns="90000" bIns="46800" anchor="ctr">
            <a:spAutoFit/>
          </a:bodyPr>
          <a:lstStyle/>
          <a:p>
            <a:pPr marR="0" defTabSz="914400">
              <a:lnSpc>
                <a:spcPct val="125000"/>
              </a:lnSpc>
              <a:spcBef>
                <a:spcPct val="50000"/>
              </a:spcBef>
              <a:buClrTx/>
              <a:buSzTx/>
              <a:buFontTx/>
              <a:defRPr/>
            </a:pPr>
            <a:r>
              <a:rPr kumimoji="1" lang="en-US" altLang="zh-CN"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放大区的两个特点：</a:t>
            </a:r>
            <a:endParaRPr kumimoji="1" lang="zh-CN" altLang="en-US" sz="2800" b="1" kern="1200" cap="none" spc="0" normalizeH="0" baseline="0" noProof="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endParaRPr>
          </a:p>
        </p:txBody>
      </p:sp>
      <p:sp>
        <p:nvSpPr>
          <p:cNvPr id="41056" name="Text Box 96"/>
          <p:cNvSpPr txBox="1">
            <a:spLocks noChangeArrowheads="1"/>
          </p:cNvSpPr>
          <p:nvPr/>
        </p:nvSpPr>
        <p:spPr bwMode="auto">
          <a:xfrm>
            <a:off x="4743450" y="2854325"/>
            <a:ext cx="3962400" cy="1774825"/>
          </a:xfrm>
          <a:prstGeom prst="rect">
            <a:avLst/>
          </a:prstGeom>
          <a:noFill/>
          <a:ln w="38100">
            <a:noFill/>
            <a:miter lim="800000"/>
          </a:ln>
          <a:effectLst/>
        </p:spPr>
        <p:txBody>
          <a:bodyPr lIns="90000" tIns="46800" rIns="90000" bIns="46800" anchor="ctr">
            <a:spAutoFit/>
          </a:bodyPr>
          <a:lstStyle/>
          <a:p>
            <a:pPr marR="0" defTabSz="914400">
              <a:lnSpc>
                <a:spcPct val="130000"/>
              </a:lnSpc>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其一，放大作用。基极电流对集电极电流有很强的控制作用。</a:t>
            </a:r>
            <a:endPar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0" name="Text Box 96"/>
          <p:cNvSpPr txBox="1">
            <a:spLocks noChangeArrowheads="1"/>
          </p:cNvSpPr>
          <p:nvPr/>
        </p:nvSpPr>
        <p:spPr bwMode="auto">
          <a:xfrm>
            <a:off x="4749800" y="4703763"/>
            <a:ext cx="3962400" cy="1214438"/>
          </a:xfrm>
          <a:prstGeom prst="rect">
            <a:avLst/>
          </a:prstGeom>
          <a:noFill/>
          <a:ln w="38100">
            <a:noFill/>
            <a:miter lim="800000"/>
          </a:ln>
          <a:effectLst/>
        </p:spPr>
        <p:txBody>
          <a:bodyPr lIns="90000" tIns="46800" rIns="90000" bIns="46800" anchor="ctr">
            <a:spAutoFit/>
          </a:bodyPr>
          <a:lstStyle/>
          <a:p>
            <a:pPr marR="0" defTabSz="914400">
              <a:lnSpc>
                <a:spcPct val="130000"/>
              </a:lnSpc>
              <a:spcBef>
                <a:spcPct val="50000"/>
              </a:spcBef>
              <a:buClrTx/>
              <a:buSzTx/>
              <a:buFontTx/>
              <a:defRPr/>
            </a:pP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 </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其二，恒流性。</a:t>
            </a:r>
            <a:r>
              <a:rPr kumimoji="1" lang="en-US" altLang="zh-CN" sz="2800" b="1" i="1" kern="1200" cap="none" spc="0" normalizeH="0" baseline="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err="1">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变化对</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的影响很小。</a:t>
            </a:r>
            <a:endPar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1055"/>
                                        </p:tgtEl>
                                        <p:attrNameLst>
                                          <p:attrName>style.visibility</p:attrName>
                                        </p:attrNameLst>
                                      </p:cBhvr>
                                      <p:to>
                                        <p:strVal val="visible"/>
                                      </p:to>
                                    </p:set>
                                    <p:animEffect transition="in" filter="blinds(horizontal)">
                                      <p:cBhvr>
                                        <p:cTn id="7" dur="500"/>
                                        <p:tgtEl>
                                          <p:spTgt spid="4105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1056"/>
                                        </p:tgtEl>
                                        <p:attrNameLst>
                                          <p:attrName>style.visibility</p:attrName>
                                        </p:attrNameLst>
                                      </p:cBhvr>
                                      <p:to>
                                        <p:strVal val="visible"/>
                                      </p:to>
                                    </p:set>
                                    <p:animEffect transition="in" filter="blinds(horizontal)">
                                      <p:cBhvr>
                                        <p:cTn id="12" dur="500"/>
                                        <p:tgtEl>
                                          <p:spTgt spid="4105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blinds(horizontal)">
                                      <p:cBhvr>
                                        <p:cTn id="17"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55" grpId="0"/>
      <p:bldP spid="41056" grpId="0"/>
      <p:bldP spid="50" grpId="0"/>
    </p:bldLst>
  </p:timing>
</p:sld>
</file>

<file path=ppt/slides/slide95.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2162"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2163"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2164"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2165"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92166" name="Group 6"/>
          <p:cNvGrpSpPr/>
          <p:nvPr/>
        </p:nvGrpSpPr>
        <p:grpSpPr>
          <a:xfrm>
            <a:off x="914400" y="2371725"/>
            <a:ext cx="4138613" cy="3886200"/>
            <a:chOff x="576" y="1056"/>
            <a:chExt cx="2607" cy="2448"/>
          </a:xfrm>
        </p:grpSpPr>
        <p:sp>
          <p:nvSpPr>
            <p:cNvPr id="92167" name="Freeform 7"/>
            <p:cNvSpPr/>
            <p:nvPr/>
          </p:nvSpPr>
          <p:spPr>
            <a:xfrm>
              <a:off x="786" y="3076"/>
              <a:ext cx="1670" cy="92"/>
            </a:xfrm>
            <a:custGeom>
              <a:avLst/>
              <a:gdLst/>
              <a:ahLst/>
              <a:cxnLst>
                <a:cxn ang="0">
                  <a:pos x="1" y="1"/>
                </a:cxn>
                <a:cxn ang="0">
                  <a:pos x="1" y="1"/>
                </a:cxn>
                <a:cxn ang="0">
                  <a:pos x="1" y="1"/>
                </a:cxn>
                <a:cxn ang="0">
                  <a:pos x="1"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2168" name="Freeform 8"/>
            <p:cNvSpPr/>
            <p:nvPr/>
          </p:nvSpPr>
          <p:spPr>
            <a:xfrm>
              <a:off x="783" y="2818"/>
              <a:ext cx="1614" cy="353"/>
            </a:xfrm>
            <a:custGeom>
              <a:avLst/>
              <a:gdLst/>
              <a:ahLst/>
              <a:cxnLst>
                <a:cxn ang="0">
                  <a:pos x="0" y="1"/>
                </a:cxn>
                <a:cxn ang="0">
                  <a:pos x="1" y="1"/>
                </a:cxn>
                <a:cxn ang="0">
                  <a:pos x="1" y="1"/>
                </a:cxn>
                <a:cxn ang="0">
                  <a:pos x="1" y="1"/>
                </a:cxn>
                <a:cxn ang="0">
                  <a:pos x="1" y="1"/>
                </a:cxn>
                <a:cxn ang="0">
                  <a:pos x="1" y="1"/>
                </a:cxn>
                <a:cxn ang="0">
                  <a:pos x="1"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52233" name="Text Box 9"/>
            <p:cNvSpPr txBox="1">
              <a:spLocks noChangeArrowheads="1"/>
            </p:cNvSpPr>
            <p:nvPr/>
          </p:nvSpPr>
          <p:spPr bwMode="auto">
            <a:xfrm>
              <a:off x="2466" y="2867"/>
              <a:ext cx="479"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B</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p>
          </p:txBody>
        </p:sp>
        <p:sp>
          <p:nvSpPr>
            <p:cNvPr id="52234" name="Text Box 10"/>
            <p:cNvSpPr txBox="1">
              <a:spLocks noChangeArrowheads="1"/>
            </p:cNvSpPr>
            <p:nvPr/>
          </p:nvSpPr>
          <p:spPr bwMode="auto">
            <a:xfrm>
              <a:off x="2418" y="264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nvGrpSpPr>
            <p:cNvPr id="92171" name="Group 11"/>
            <p:cNvGrpSpPr/>
            <p:nvPr/>
          </p:nvGrpSpPr>
          <p:grpSpPr>
            <a:xfrm>
              <a:off x="780" y="1344"/>
              <a:ext cx="2166" cy="1827"/>
              <a:chOff x="1818" y="1296"/>
              <a:chExt cx="2166" cy="1827"/>
            </a:xfrm>
          </p:grpSpPr>
          <p:sp>
            <p:nvSpPr>
              <p:cNvPr id="92172" name="Freeform 12"/>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2173" name="Freeform 13"/>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2174" name="Freeform 14"/>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2175" name="Freeform 15"/>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52240" name="Text Box 16"/>
              <p:cNvSpPr txBox="1">
                <a:spLocks noChangeArrowheads="1"/>
              </p:cNvSpPr>
              <p:nvPr/>
            </p:nvSpPr>
            <p:spPr bwMode="auto">
              <a:xfrm>
                <a:off x="3428" y="2289"/>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40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2241" name="Text Box 17"/>
              <p:cNvSpPr txBox="1">
                <a:spLocks noChangeArrowheads="1"/>
              </p:cNvSpPr>
              <p:nvPr/>
            </p:nvSpPr>
            <p:spPr bwMode="auto">
              <a:xfrm>
                <a:off x="3408" y="1968"/>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2242" name="Text Box 18"/>
              <p:cNvSpPr txBox="1">
                <a:spLocks noChangeArrowheads="1"/>
              </p:cNvSpPr>
              <p:nvPr/>
            </p:nvSpPr>
            <p:spPr bwMode="auto">
              <a:xfrm>
                <a:off x="3312" y="168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80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52243" name="Text Box 19"/>
              <p:cNvSpPr txBox="1">
                <a:spLocks noChangeArrowheads="1"/>
              </p:cNvSpPr>
              <p:nvPr/>
            </p:nvSpPr>
            <p:spPr bwMode="auto">
              <a:xfrm>
                <a:off x="3216" y="1296"/>
                <a:ext cx="652"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100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pSp>
          <p:nvGrpSpPr>
            <p:cNvPr id="92180" name="Group 20"/>
            <p:cNvGrpSpPr/>
            <p:nvPr/>
          </p:nvGrpSpPr>
          <p:grpSpPr>
            <a:xfrm>
              <a:off x="576" y="1056"/>
              <a:ext cx="2607" cy="2448"/>
              <a:chOff x="1614" y="1008"/>
              <a:chExt cx="2607" cy="2448"/>
            </a:xfrm>
          </p:grpSpPr>
          <p:sp>
            <p:nvSpPr>
              <p:cNvPr id="92181" name="Line 21"/>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2182" name="Line 22"/>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2183" name="Group 23"/>
              <p:cNvGrpSpPr/>
              <p:nvPr/>
            </p:nvGrpSpPr>
            <p:grpSpPr>
              <a:xfrm>
                <a:off x="1614" y="1008"/>
                <a:ext cx="2607" cy="2448"/>
                <a:chOff x="1614" y="1008"/>
                <a:chExt cx="2607" cy="2448"/>
              </a:xfrm>
            </p:grpSpPr>
            <p:sp>
              <p:nvSpPr>
                <p:cNvPr id="52248" name="Text Box 24"/>
                <p:cNvSpPr txBox="1">
                  <a:spLocks noChangeArrowheads="1"/>
                </p:cNvSpPr>
                <p:nvPr/>
              </p:nvSpPr>
              <p:spPr bwMode="auto">
                <a:xfrm>
                  <a:off x="2046" y="3087"/>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49" name="Text Box 25"/>
                <p:cNvSpPr txBox="1">
                  <a:spLocks noChangeArrowheads="1"/>
                </p:cNvSpPr>
                <p:nvPr/>
              </p:nvSpPr>
              <p:spPr bwMode="auto">
                <a:xfrm>
                  <a:off x="2500" y="309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6</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50" name="Text Box 26"/>
                <p:cNvSpPr txBox="1">
                  <a:spLocks noChangeArrowheads="1"/>
                </p:cNvSpPr>
                <p:nvPr/>
              </p:nvSpPr>
              <p:spPr bwMode="auto">
                <a:xfrm>
                  <a:off x="1824" y="1008"/>
                  <a:ext cx="808" cy="288"/>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m</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  )</a:t>
                  </a:r>
                </a:p>
              </p:txBody>
            </p:sp>
            <p:sp>
              <p:nvSpPr>
                <p:cNvPr id="92187" name="Line 27"/>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2188" name="Line 28"/>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2189" name="Line 29"/>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2190" name="Line 30"/>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2191" name="Line 31"/>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52256" name="Text Box 32"/>
                <p:cNvSpPr txBox="1">
                  <a:spLocks noChangeArrowheads="1"/>
                </p:cNvSpPr>
                <p:nvPr/>
              </p:nvSpPr>
              <p:spPr bwMode="auto">
                <a:xfrm>
                  <a:off x="1614" y="264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1</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57" name="Text Box 33"/>
                <p:cNvSpPr txBox="1">
                  <a:spLocks noChangeArrowheads="1"/>
                </p:cNvSpPr>
                <p:nvPr/>
              </p:nvSpPr>
              <p:spPr bwMode="auto">
                <a:xfrm>
                  <a:off x="1614" y="2208"/>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2</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58" name="Text Box 34"/>
                <p:cNvSpPr txBox="1">
                  <a:spLocks noChangeArrowheads="1"/>
                </p:cNvSpPr>
                <p:nvPr/>
              </p:nvSpPr>
              <p:spPr bwMode="auto">
                <a:xfrm>
                  <a:off x="1614" y="177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59" name="Text Box 35"/>
                <p:cNvSpPr txBox="1">
                  <a:spLocks noChangeArrowheads="1"/>
                </p:cNvSpPr>
                <p:nvPr/>
              </p:nvSpPr>
              <p:spPr bwMode="auto">
                <a:xfrm>
                  <a:off x="1614" y="139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4</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2196" name="Line 36"/>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52261" name="Text Box 37"/>
                <p:cNvSpPr txBox="1">
                  <a:spLocks noChangeArrowheads="1"/>
                </p:cNvSpPr>
                <p:nvPr/>
              </p:nvSpPr>
              <p:spPr bwMode="auto">
                <a:xfrm>
                  <a:off x="3524" y="3168"/>
                  <a:ext cx="697"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CE</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(V)</a:t>
                  </a:r>
                </a:p>
              </p:txBody>
            </p:sp>
            <p:sp>
              <p:nvSpPr>
                <p:cNvPr id="92198" name="Line 38"/>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2199" name="Line 39"/>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52264" name="Text Box 40"/>
                <p:cNvSpPr txBox="1">
                  <a:spLocks noChangeArrowheads="1"/>
                </p:cNvSpPr>
                <p:nvPr/>
              </p:nvSpPr>
              <p:spPr bwMode="auto">
                <a:xfrm>
                  <a:off x="2910" y="310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9</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52265" name="Text Box 41"/>
                <p:cNvSpPr txBox="1">
                  <a:spLocks noChangeArrowheads="1"/>
                </p:cNvSpPr>
                <p:nvPr/>
              </p:nvSpPr>
              <p:spPr bwMode="auto">
                <a:xfrm>
                  <a:off x="3216" y="3096"/>
                  <a:ext cx="30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12</a:t>
                  </a:r>
                </a:p>
              </p:txBody>
            </p:sp>
            <p:sp>
              <p:nvSpPr>
                <p:cNvPr id="52266" name="Text Box 42"/>
                <p:cNvSpPr txBox="1">
                  <a:spLocks noChangeArrowheads="1"/>
                </p:cNvSpPr>
                <p:nvPr/>
              </p:nvSpPr>
              <p:spPr bwMode="auto">
                <a:xfrm>
                  <a:off x="1662" y="307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0</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grpSp>
        </p:grpSp>
      </p:grpSp>
      <p:sp>
        <p:nvSpPr>
          <p:cNvPr id="52267" name="Text Box 43"/>
          <p:cNvSpPr txBox="1">
            <a:spLocks noChangeArrowheads="1"/>
          </p:cNvSpPr>
          <p:nvPr/>
        </p:nvSpPr>
        <p:spPr bwMode="auto">
          <a:xfrm>
            <a:off x="357347" y="996475"/>
            <a:ext cx="2144395" cy="523240"/>
          </a:xfrm>
          <a:prstGeom prst="rect">
            <a:avLst/>
          </a:prstGeom>
          <a:noFill/>
          <a:ln w="38100">
            <a:noFill/>
            <a:miter lim="800000"/>
          </a:ln>
          <a:effectLst/>
        </p:spPr>
        <p:txBody>
          <a:bodyPr wrap="none" lIns="90000" tIns="46800" rIns="90000" bIns="46800" anchor="ctr">
            <a:spAutoFit/>
          </a:bodyPr>
          <a:lstStyle/>
          <a:p>
            <a:pPr marR="0" algn="ctr" defTabSz="914400">
              <a:spcBef>
                <a:spcPct val="50000"/>
              </a:spcBef>
              <a:buClrTx/>
              <a:buSzTx/>
              <a:buFontTx/>
              <a:defRPr/>
            </a:pP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2</a:t>
            </a: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）截止区</a:t>
            </a:r>
          </a:p>
        </p:txBody>
      </p:sp>
      <p:sp>
        <p:nvSpPr>
          <p:cNvPr id="52268" name="Text Box 44"/>
          <p:cNvSpPr txBox="1">
            <a:spLocks noChangeArrowheads="1"/>
          </p:cNvSpPr>
          <p:nvPr/>
        </p:nvSpPr>
        <p:spPr bwMode="auto">
          <a:xfrm>
            <a:off x="1038225" y="1584325"/>
            <a:ext cx="6324600" cy="51911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en-US" altLang="zh-CN" sz="2800" b="1" i="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B </a:t>
            </a:r>
            <a:r>
              <a:rPr kumimoji="1" lang="en-US" altLang="zh-CN"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&lt; 0 </a:t>
            </a:r>
            <a:r>
              <a:rPr kumimoji="1" lang="zh-CN" altLang="en-US"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以下区域为</a:t>
            </a:r>
            <a:r>
              <a:rPr kumimoji="1" lang="zh-CN" altLang="en-US"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截止区，有 </a:t>
            </a:r>
            <a:r>
              <a:rPr kumimoji="1" lang="en-US" altLang="zh-CN" sz="2800" b="1" i="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I</a:t>
            </a:r>
            <a:r>
              <a:rPr kumimoji="1" lang="en-US" altLang="zh-CN" sz="2800" b="1" kern="1200" cap="none" spc="0" normalizeH="0" baseline="-2500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 </a:t>
            </a:r>
            <a:r>
              <a:rPr kumimoji="1" lang="en-US" altLang="zh-CN" sz="2800" b="1" kern="1200" cap="none" spc="0" normalizeH="0" baseline="0" noProof="0">
                <a:solidFill>
                  <a:srgbClr val="9900CC"/>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0</a:t>
            </a:r>
            <a:r>
              <a:rPr kumimoji="1" lang="en-US" altLang="zh-CN" sz="2800" b="1" kern="1200" cap="none" spc="0" normalizeH="0" baseline="-25000" noProof="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a:t>
            </a:r>
            <a:r>
              <a:rPr kumimoji="1" lang="zh-CN" altLang="en-US" sz="2800" b="1" kern="1200" cap="none" spc="0" normalizeH="0" baseline="0" noProof="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p>
        </p:txBody>
      </p:sp>
      <p:sp>
        <p:nvSpPr>
          <p:cNvPr id="52269" name="Text Box 45"/>
          <p:cNvSpPr txBox="1">
            <a:spLocks noChangeArrowheads="1"/>
          </p:cNvSpPr>
          <p:nvPr/>
        </p:nvSpPr>
        <p:spPr bwMode="auto">
          <a:xfrm>
            <a:off x="5200650" y="2528888"/>
            <a:ext cx="3286125" cy="2973388"/>
          </a:xfrm>
          <a:prstGeom prst="rect">
            <a:avLst/>
          </a:prstGeom>
          <a:noFill/>
          <a:ln w="38100">
            <a:noFill/>
            <a:miter lim="800000"/>
          </a:ln>
          <a:effectLst/>
        </p:spPr>
        <p:txBody>
          <a:bodyPr lIns="90000" tIns="46800" rIns="90000" bIns="46800" anchor="ctr">
            <a:spAutoFit/>
          </a:bodyPr>
          <a:lstStyle/>
          <a:p>
            <a:pPr marR="0" algn="just" defTabSz="914400">
              <a:lnSpc>
                <a:spcPct val="135000"/>
              </a:lnSpc>
              <a:spcBef>
                <a:spcPct val="50000"/>
              </a:spcBef>
              <a:buClrTx/>
              <a:buSzTx/>
              <a:buFontTx/>
              <a:defRPr/>
            </a:pPr>
            <a:r>
              <a:rPr kumimoji="1" lang="en-US" altLang="zh-CN"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在截止区发射结处于反向偏置，集电结处于反向偏置，晶体管工作于截止状态。</a:t>
            </a:r>
          </a:p>
        </p:txBody>
      </p:sp>
      <p:sp>
        <p:nvSpPr>
          <p:cNvPr id="52271" name="Freeform 47"/>
          <p:cNvSpPr/>
          <p:nvPr/>
        </p:nvSpPr>
        <p:spPr>
          <a:xfrm>
            <a:off x="1295400" y="5572125"/>
            <a:ext cx="2598738" cy="147638"/>
          </a:xfrm>
          <a:custGeom>
            <a:avLst/>
            <a:gdLst/>
            <a:ahLst/>
            <a:cxnLst>
              <a:cxn ang="0">
                <a:pos x="0" y="2147483647"/>
              </a:cxn>
              <a:cxn ang="0">
                <a:pos x="2147483647" y="2147483647"/>
              </a:cxn>
              <a:cxn ang="0">
                <a:pos x="2147483647" y="2147483647"/>
              </a:cxn>
              <a:cxn ang="0">
                <a:pos x="2147483647" y="0"/>
              </a:cxn>
              <a:cxn ang="0">
                <a:pos x="2147483647" y="2147483647"/>
              </a:cxn>
              <a:cxn ang="0">
                <a:pos x="0" y="2147483647"/>
              </a:cxn>
            </a:cxnLst>
            <a:rect l="0" t="0" r="0" b="0"/>
            <a:pathLst>
              <a:path w="2340" h="132">
                <a:moveTo>
                  <a:pt x="0" y="120"/>
                </a:moveTo>
                <a:lnTo>
                  <a:pt x="180" y="36"/>
                </a:lnTo>
                <a:lnTo>
                  <a:pt x="624" y="12"/>
                </a:lnTo>
                <a:lnTo>
                  <a:pt x="2328" y="0"/>
                </a:lnTo>
                <a:lnTo>
                  <a:pt x="2340" y="132"/>
                </a:lnTo>
                <a:lnTo>
                  <a:pt x="0" y="120"/>
                </a:lnTo>
                <a:close/>
              </a:path>
            </a:pathLst>
          </a:custGeom>
          <a:solidFill>
            <a:srgbClr val="99FF99">
              <a:alpha val="50195"/>
            </a:srgbClr>
          </a:solidFill>
          <a:ln w="38100">
            <a:noFill/>
          </a:ln>
        </p:spPr>
        <p:txBody>
          <a:bodyPr/>
          <a:lstStyle/>
          <a:p>
            <a:endParaRPr lang="zh-CN" altLang="en-US"/>
          </a:p>
        </p:txBody>
      </p:sp>
      <p:sp>
        <p:nvSpPr>
          <p:cNvPr id="52273" name="AutoShape 49"/>
          <p:cNvSpPr>
            <a:spLocks noChangeArrowheads="1"/>
          </p:cNvSpPr>
          <p:nvPr/>
        </p:nvSpPr>
        <p:spPr bwMode="auto">
          <a:xfrm>
            <a:off x="2438400" y="6122988"/>
            <a:ext cx="1524000" cy="592138"/>
          </a:xfrm>
          <a:prstGeom prst="wedgeRoundRectCallout">
            <a:avLst>
              <a:gd name="adj1" fmla="val -39894"/>
              <a:gd name="adj2" fmla="val -132306"/>
              <a:gd name="adj3" fmla="val 16667"/>
            </a:avLst>
          </a:prstGeom>
          <a:noFill/>
          <a:ln w="38100">
            <a:solidFill>
              <a:srgbClr val="FF00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截止区</a:t>
            </a:r>
          </a:p>
        </p:txBody>
      </p:sp>
      <p:sp>
        <p:nvSpPr>
          <p:cNvPr id="52276" name="Rectangle 52"/>
          <p:cNvSpPr>
            <a:spLocks noChangeArrowheads="1"/>
          </p:cNvSpPr>
          <p:nvPr/>
        </p:nvSpPr>
        <p:spPr bwMode="auto">
          <a:xfrm>
            <a:off x="555625" y="298450"/>
            <a:ext cx="2667000" cy="609600"/>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  </a:t>
            </a:r>
            <a:r>
              <a:rPr kumimoji="1" lang="zh-CN" altLang="en-US" sz="3200" b="1" i="0" u="none" strike="noStrike" kern="1200" cap="none" spc="0" normalizeH="0" baseline="0" noProof="0" dirty="0">
                <a:ln>
                  <a:noFill/>
                </a:ln>
                <a:solidFill>
                  <a:srgbClr val="C00000"/>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输出特性</a:t>
            </a:r>
          </a:p>
        </p:txBody>
      </p:sp>
      <p:graphicFrame>
        <p:nvGraphicFramePr>
          <p:cNvPr id="92209" name="Object 53"/>
          <p:cNvGraphicFramePr>
            <a:graphicFrameLocks noChangeAspect="1"/>
          </p:cNvGraphicFramePr>
          <p:nvPr/>
        </p:nvGraphicFramePr>
        <p:xfrm>
          <a:off x="2987675" y="279400"/>
          <a:ext cx="3189288" cy="714375"/>
        </p:xfrm>
        <a:graphic>
          <a:graphicData uri="http://schemas.openxmlformats.org/presentationml/2006/ole">
            <mc:AlternateContent xmlns:mc="http://schemas.openxmlformats.org/markup-compatibility/2006">
              <mc:Choice xmlns:v="urn:schemas-microsoft-com:vml" Requires="v">
                <p:oleObj spid="_x0000_s19465" r:id="rId4" imgW="1612900" imgH="279400" progId="Equation.3">
                  <p:embed/>
                </p:oleObj>
              </mc:Choice>
              <mc:Fallback>
                <p:oleObj r:id="rId4" imgW="1612900" imgH="279400" progId="Equation.3">
                  <p:embed/>
                  <p:pic>
                    <p:nvPicPr>
                      <p:cNvPr id="0" name="图片 3084"/>
                      <p:cNvPicPr/>
                      <p:nvPr/>
                    </p:nvPicPr>
                    <p:blipFill>
                      <a:blip r:embed="rId5">
                        <a:clrChange>
                          <a:clrFrom>
                            <a:srgbClr val="000000"/>
                          </a:clrFrom>
                          <a:clrTo>
                            <a:srgbClr val="000099"/>
                          </a:clrTo>
                        </a:clrChange>
                      </a:blip>
                      <a:stretch>
                        <a:fillRect/>
                      </a:stretch>
                    </p:blipFill>
                    <p:spPr>
                      <a:xfrm>
                        <a:off x="2987675" y="279400"/>
                        <a:ext cx="3189288" cy="714375"/>
                      </a:xfrm>
                      <a:prstGeom prst="rect">
                        <a:avLst/>
                      </a:prstGeom>
                      <a:noFill/>
                      <a:ln w="38100">
                        <a:noFill/>
                        <a:miter/>
                      </a:ln>
                    </p:spPr>
                  </p:pic>
                </p:oleObj>
              </mc:Fallback>
            </mc:AlternateContent>
          </a:graphicData>
        </a:graphic>
      </p:graphicFrame>
      <p:pic>
        <p:nvPicPr>
          <p:cNvPr id="52279" name="Picture 55"/>
          <p:cNvPicPr>
            <a:picLocks noChangeAspect="1"/>
          </p:cNvPicPr>
          <p:nvPr/>
        </p:nvPicPr>
        <p:blipFill>
          <a:blip r:embed="rId6">
            <a:lum bright="29999" contrast="40000"/>
          </a:blip>
          <a:stretch>
            <a:fillRect/>
          </a:stretch>
        </p:blipFill>
        <p:spPr>
          <a:xfrm>
            <a:off x="1016000" y="908050"/>
            <a:ext cx="7470775" cy="5176838"/>
          </a:xfrm>
          <a:prstGeom prst="rect">
            <a:avLst/>
          </a:prstGeom>
          <a:noFill/>
          <a:ln w="9525">
            <a:noFill/>
          </a:ln>
        </p:spPr>
      </p:pic>
      <p:graphicFrame>
        <p:nvGraphicFramePr>
          <p:cNvPr id="52280" name="Object 56"/>
          <p:cNvGraphicFramePr>
            <a:graphicFrameLocks noChangeAspect="1"/>
          </p:cNvGraphicFramePr>
          <p:nvPr/>
        </p:nvGraphicFramePr>
        <p:xfrm>
          <a:off x="4932363" y="4733925"/>
          <a:ext cx="1931987" cy="682625"/>
        </p:xfrm>
        <a:graphic>
          <a:graphicData uri="http://schemas.openxmlformats.org/presentationml/2006/ole">
            <mc:AlternateContent xmlns:mc="http://schemas.openxmlformats.org/markup-compatibility/2006">
              <mc:Choice xmlns:v="urn:schemas-microsoft-com:vml" Requires="v">
                <p:oleObj spid="_x0000_s19466" r:id="rId7" imgW="736600" imgH="190500" progId="Equation.3">
                  <p:embed/>
                </p:oleObj>
              </mc:Choice>
              <mc:Fallback>
                <p:oleObj r:id="rId7" imgW="736600" imgH="190500" progId="Equation.3">
                  <p:embed/>
                  <p:pic>
                    <p:nvPicPr>
                      <p:cNvPr id="0" name="图片 3085"/>
                      <p:cNvPicPr/>
                      <p:nvPr/>
                    </p:nvPicPr>
                    <p:blipFill>
                      <a:blip r:embed="rId8">
                        <a:clrChange>
                          <a:clrFrom>
                            <a:srgbClr val="000000"/>
                          </a:clrFrom>
                          <a:clrTo>
                            <a:srgbClr val="000099"/>
                          </a:clrTo>
                        </a:clrChange>
                      </a:blip>
                      <a:stretch>
                        <a:fillRect/>
                      </a:stretch>
                    </p:blipFill>
                    <p:spPr>
                      <a:xfrm>
                        <a:off x="4932363" y="4733925"/>
                        <a:ext cx="1931987" cy="68262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67"/>
                                        </p:tgtEl>
                                        <p:attrNameLst>
                                          <p:attrName>style.visibility</p:attrName>
                                        </p:attrNameLst>
                                      </p:cBhvr>
                                      <p:to>
                                        <p:strVal val="visible"/>
                                      </p:to>
                                    </p:set>
                                    <p:animEffect transition="in" filter="wipe(left)">
                                      <p:cBhvr>
                                        <p:cTn id="7" dur="500"/>
                                        <p:tgtEl>
                                          <p:spTgt spid="5226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52271"/>
                                        </p:tgtEl>
                                        <p:attrNameLst>
                                          <p:attrName>style.visibility</p:attrName>
                                        </p:attrNameLst>
                                      </p:cBhvr>
                                      <p:to>
                                        <p:strVal val="visible"/>
                                      </p:to>
                                    </p:set>
                                    <p:animEffect transition="in" filter="wipe(left)">
                                      <p:cBhvr>
                                        <p:cTn id="12" dur="500"/>
                                        <p:tgtEl>
                                          <p:spTgt spid="52271"/>
                                        </p:tgtEl>
                                      </p:cBhvr>
                                    </p:animEffect>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52273"/>
                                        </p:tgtEl>
                                        <p:attrNameLst>
                                          <p:attrName>style.visibility</p:attrName>
                                        </p:attrNameLst>
                                      </p:cBhvr>
                                      <p:to>
                                        <p:strVal val="visible"/>
                                      </p:to>
                                    </p:set>
                                    <p:animEffect transition="in" filter="wipe(down)">
                                      <p:cBhvr>
                                        <p:cTn id="16" dur="500"/>
                                        <p:tgtEl>
                                          <p:spTgt spid="5227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2268"/>
                                        </p:tgtEl>
                                        <p:attrNameLst>
                                          <p:attrName>style.visibility</p:attrName>
                                        </p:attrNameLst>
                                      </p:cBhvr>
                                      <p:to>
                                        <p:strVal val="visible"/>
                                      </p:to>
                                    </p:set>
                                    <p:animEffect transition="in" filter="wipe(left)">
                                      <p:cBhvr>
                                        <p:cTn id="21" dur="500"/>
                                        <p:tgtEl>
                                          <p:spTgt spid="5226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2269"/>
                                        </p:tgtEl>
                                        <p:attrNameLst>
                                          <p:attrName>style.visibility</p:attrName>
                                        </p:attrNameLst>
                                      </p:cBhvr>
                                      <p:to>
                                        <p:strVal val="visible"/>
                                      </p:to>
                                    </p:set>
                                    <p:animEffect transition="in" filter="wipe(left)">
                                      <p:cBhvr>
                                        <p:cTn id="26" dur="500"/>
                                        <p:tgtEl>
                                          <p:spTgt spid="52269"/>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52279"/>
                                        </p:tgtEl>
                                        <p:attrNameLst>
                                          <p:attrName>style.visibility</p:attrName>
                                        </p:attrNameLst>
                                      </p:cBhvr>
                                      <p:to>
                                        <p:strVal val="visible"/>
                                      </p:to>
                                    </p:set>
                                    <p:animEffect transition="in" filter="blinds(horizontal)">
                                      <p:cBhvr>
                                        <p:cTn id="31" dur="500"/>
                                        <p:tgtEl>
                                          <p:spTgt spid="52279"/>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52280"/>
                                        </p:tgtEl>
                                        <p:attrNameLst>
                                          <p:attrName>style.visibility</p:attrName>
                                        </p:attrNameLst>
                                      </p:cBhvr>
                                      <p:to>
                                        <p:strVal val="visible"/>
                                      </p:to>
                                    </p:set>
                                    <p:animEffect transition="in" filter="blinds(horizontal)">
                                      <p:cBhvr>
                                        <p:cTn id="36" dur="500"/>
                                        <p:tgtEl>
                                          <p:spTgt spid="522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67" grpId="0" bldLvl="0" animBg="1"/>
      <p:bldP spid="52268" grpId="0"/>
      <p:bldP spid="52269" grpId="0"/>
      <p:bldP spid="52273"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3186"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3187"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3188"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3189"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93190" name="Group 6"/>
          <p:cNvGrpSpPr/>
          <p:nvPr/>
        </p:nvGrpSpPr>
        <p:grpSpPr>
          <a:xfrm>
            <a:off x="914400" y="2133600"/>
            <a:ext cx="4138613" cy="3886200"/>
            <a:chOff x="576" y="1056"/>
            <a:chExt cx="2607" cy="2448"/>
          </a:xfrm>
        </p:grpSpPr>
        <p:sp>
          <p:nvSpPr>
            <p:cNvPr id="93191" name="Freeform 7"/>
            <p:cNvSpPr/>
            <p:nvPr/>
          </p:nvSpPr>
          <p:spPr>
            <a:xfrm>
              <a:off x="786" y="3076"/>
              <a:ext cx="1670" cy="92"/>
            </a:xfrm>
            <a:custGeom>
              <a:avLst/>
              <a:gdLst/>
              <a:ahLst/>
              <a:cxnLst>
                <a:cxn ang="0">
                  <a:pos x="1" y="1"/>
                </a:cxn>
                <a:cxn ang="0">
                  <a:pos x="1" y="1"/>
                </a:cxn>
                <a:cxn ang="0">
                  <a:pos x="1" y="1"/>
                </a:cxn>
                <a:cxn ang="0">
                  <a:pos x="1"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3192" name="Freeform 8"/>
            <p:cNvSpPr/>
            <p:nvPr/>
          </p:nvSpPr>
          <p:spPr>
            <a:xfrm>
              <a:off x="783" y="2818"/>
              <a:ext cx="1614" cy="353"/>
            </a:xfrm>
            <a:custGeom>
              <a:avLst/>
              <a:gdLst/>
              <a:ahLst/>
              <a:cxnLst>
                <a:cxn ang="0">
                  <a:pos x="0" y="1"/>
                </a:cxn>
                <a:cxn ang="0">
                  <a:pos x="1" y="1"/>
                </a:cxn>
                <a:cxn ang="0">
                  <a:pos x="1" y="1"/>
                </a:cxn>
                <a:cxn ang="0">
                  <a:pos x="1" y="1"/>
                </a:cxn>
                <a:cxn ang="0">
                  <a:pos x="1" y="1"/>
                </a:cxn>
                <a:cxn ang="0">
                  <a:pos x="1" y="1"/>
                </a:cxn>
                <a:cxn ang="0">
                  <a:pos x="1"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9337" name="Text Box 9"/>
            <p:cNvSpPr txBox="1">
              <a:spLocks noChangeArrowheads="1"/>
            </p:cNvSpPr>
            <p:nvPr/>
          </p:nvSpPr>
          <p:spPr bwMode="auto">
            <a:xfrm>
              <a:off x="2466" y="2867"/>
              <a:ext cx="479"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B</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p>
          </p:txBody>
        </p:sp>
        <p:sp>
          <p:nvSpPr>
            <p:cNvPr id="99338" name="Text Box 10"/>
            <p:cNvSpPr txBox="1">
              <a:spLocks noChangeArrowheads="1"/>
            </p:cNvSpPr>
            <p:nvPr/>
          </p:nvSpPr>
          <p:spPr bwMode="auto">
            <a:xfrm>
              <a:off x="2418" y="264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nvGrpSpPr>
            <p:cNvPr id="93195" name="Group 11"/>
            <p:cNvGrpSpPr/>
            <p:nvPr/>
          </p:nvGrpSpPr>
          <p:grpSpPr>
            <a:xfrm>
              <a:off x="780" y="1344"/>
              <a:ext cx="2166" cy="1827"/>
              <a:chOff x="1818" y="1296"/>
              <a:chExt cx="2166" cy="1827"/>
            </a:xfrm>
          </p:grpSpPr>
          <p:sp>
            <p:nvSpPr>
              <p:cNvPr id="93196" name="Freeform 12"/>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3197" name="Freeform 13"/>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3198" name="Freeform 14"/>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3199" name="Freeform 15"/>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9344" name="Text Box 16"/>
              <p:cNvSpPr txBox="1">
                <a:spLocks noChangeArrowheads="1"/>
              </p:cNvSpPr>
              <p:nvPr/>
            </p:nvSpPr>
            <p:spPr bwMode="auto">
              <a:xfrm>
                <a:off x="3428" y="2289"/>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40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5" name="Text Box 17"/>
              <p:cNvSpPr txBox="1">
                <a:spLocks noChangeArrowheads="1"/>
              </p:cNvSpPr>
              <p:nvPr/>
            </p:nvSpPr>
            <p:spPr bwMode="auto">
              <a:xfrm>
                <a:off x="3408" y="1968"/>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6" name="Text Box 18"/>
              <p:cNvSpPr txBox="1">
                <a:spLocks noChangeArrowheads="1"/>
              </p:cNvSpPr>
              <p:nvPr/>
            </p:nvSpPr>
            <p:spPr bwMode="auto">
              <a:xfrm>
                <a:off x="3312" y="168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80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7" name="Text Box 19"/>
              <p:cNvSpPr txBox="1">
                <a:spLocks noChangeArrowheads="1"/>
              </p:cNvSpPr>
              <p:nvPr/>
            </p:nvSpPr>
            <p:spPr bwMode="auto">
              <a:xfrm>
                <a:off x="3216" y="1296"/>
                <a:ext cx="652"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100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pSp>
          <p:nvGrpSpPr>
            <p:cNvPr id="93204" name="Group 20"/>
            <p:cNvGrpSpPr/>
            <p:nvPr/>
          </p:nvGrpSpPr>
          <p:grpSpPr>
            <a:xfrm>
              <a:off x="576" y="1056"/>
              <a:ext cx="2607" cy="2448"/>
              <a:chOff x="1614" y="1008"/>
              <a:chExt cx="2607" cy="2448"/>
            </a:xfrm>
          </p:grpSpPr>
          <p:sp>
            <p:nvSpPr>
              <p:cNvPr id="93205" name="Line 21"/>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3206" name="Line 22"/>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3207" name="Group 23"/>
              <p:cNvGrpSpPr/>
              <p:nvPr/>
            </p:nvGrpSpPr>
            <p:grpSpPr>
              <a:xfrm>
                <a:off x="1614" y="1008"/>
                <a:ext cx="2607" cy="2448"/>
                <a:chOff x="1614" y="1008"/>
                <a:chExt cx="2607" cy="2448"/>
              </a:xfrm>
            </p:grpSpPr>
            <p:sp>
              <p:nvSpPr>
                <p:cNvPr id="99352" name="Text Box 24"/>
                <p:cNvSpPr txBox="1">
                  <a:spLocks noChangeArrowheads="1"/>
                </p:cNvSpPr>
                <p:nvPr/>
              </p:nvSpPr>
              <p:spPr bwMode="auto">
                <a:xfrm>
                  <a:off x="2046" y="3087"/>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53" name="Text Box 25"/>
                <p:cNvSpPr txBox="1">
                  <a:spLocks noChangeArrowheads="1"/>
                </p:cNvSpPr>
                <p:nvPr/>
              </p:nvSpPr>
              <p:spPr bwMode="auto">
                <a:xfrm>
                  <a:off x="2500" y="309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6</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54" name="Text Box 26"/>
                <p:cNvSpPr txBox="1">
                  <a:spLocks noChangeArrowheads="1"/>
                </p:cNvSpPr>
                <p:nvPr/>
              </p:nvSpPr>
              <p:spPr bwMode="auto">
                <a:xfrm>
                  <a:off x="1824" y="1008"/>
                  <a:ext cx="808" cy="288"/>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m</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  )</a:t>
                  </a:r>
                </a:p>
              </p:txBody>
            </p:sp>
            <p:sp>
              <p:nvSpPr>
                <p:cNvPr id="93211" name="Line 27"/>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3212" name="Line 28"/>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3213" name="Line 29"/>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3214" name="Line 30"/>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3215" name="Line 31"/>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99360" name="Text Box 32"/>
                <p:cNvSpPr txBox="1">
                  <a:spLocks noChangeArrowheads="1"/>
                </p:cNvSpPr>
                <p:nvPr/>
              </p:nvSpPr>
              <p:spPr bwMode="auto">
                <a:xfrm>
                  <a:off x="1614" y="264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1</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1" name="Text Box 33"/>
                <p:cNvSpPr txBox="1">
                  <a:spLocks noChangeArrowheads="1"/>
                </p:cNvSpPr>
                <p:nvPr/>
              </p:nvSpPr>
              <p:spPr bwMode="auto">
                <a:xfrm>
                  <a:off x="1614" y="2208"/>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2</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2" name="Text Box 34"/>
                <p:cNvSpPr txBox="1">
                  <a:spLocks noChangeArrowheads="1"/>
                </p:cNvSpPr>
                <p:nvPr/>
              </p:nvSpPr>
              <p:spPr bwMode="auto">
                <a:xfrm>
                  <a:off x="1614" y="177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3" name="Text Box 35"/>
                <p:cNvSpPr txBox="1">
                  <a:spLocks noChangeArrowheads="1"/>
                </p:cNvSpPr>
                <p:nvPr/>
              </p:nvSpPr>
              <p:spPr bwMode="auto">
                <a:xfrm>
                  <a:off x="1614" y="139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4</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3220" name="Line 36"/>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99365" name="Text Box 37"/>
                <p:cNvSpPr txBox="1">
                  <a:spLocks noChangeArrowheads="1"/>
                </p:cNvSpPr>
                <p:nvPr/>
              </p:nvSpPr>
              <p:spPr bwMode="auto">
                <a:xfrm>
                  <a:off x="3524" y="3168"/>
                  <a:ext cx="697"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CE</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(V)</a:t>
                  </a:r>
                </a:p>
              </p:txBody>
            </p:sp>
            <p:sp>
              <p:nvSpPr>
                <p:cNvPr id="93222" name="Line 38"/>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3223" name="Line 39"/>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99368" name="Text Box 40"/>
                <p:cNvSpPr txBox="1">
                  <a:spLocks noChangeArrowheads="1"/>
                </p:cNvSpPr>
                <p:nvPr/>
              </p:nvSpPr>
              <p:spPr bwMode="auto">
                <a:xfrm>
                  <a:off x="2910" y="310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9</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9" name="Text Box 41"/>
                <p:cNvSpPr txBox="1">
                  <a:spLocks noChangeArrowheads="1"/>
                </p:cNvSpPr>
                <p:nvPr/>
              </p:nvSpPr>
              <p:spPr bwMode="auto">
                <a:xfrm>
                  <a:off x="3216" y="3096"/>
                  <a:ext cx="30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12</a:t>
                  </a:r>
                </a:p>
              </p:txBody>
            </p:sp>
            <p:sp>
              <p:nvSpPr>
                <p:cNvPr id="99370" name="Text Box 42"/>
                <p:cNvSpPr txBox="1">
                  <a:spLocks noChangeArrowheads="1"/>
                </p:cNvSpPr>
                <p:nvPr/>
              </p:nvSpPr>
              <p:spPr bwMode="auto">
                <a:xfrm>
                  <a:off x="1662" y="307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0</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grpSp>
        </p:grpSp>
      </p:grpSp>
      <p:sp>
        <p:nvSpPr>
          <p:cNvPr id="99371" name="Freeform 43"/>
          <p:cNvSpPr/>
          <p:nvPr/>
        </p:nvSpPr>
        <p:spPr>
          <a:xfrm>
            <a:off x="1216025" y="2843213"/>
            <a:ext cx="611188" cy="263525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0" y="2147483647"/>
              </a:cxn>
            </a:cxnLst>
            <a:rect l="0" t="0" r="0" b="0"/>
            <a:pathLst>
              <a:path w="432" h="2268">
                <a:moveTo>
                  <a:pt x="0" y="2268"/>
                </a:moveTo>
                <a:lnTo>
                  <a:pt x="60" y="1512"/>
                </a:lnTo>
                <a:lnTo>
                  <a:pt x="96" y="864"/>
                </a:lnTo>
                <a:lnTo>
                  <a:pt x="144" y="432"/>
                </a:lnTo>
                <a:lnTo>
                  <a:pt x="204" y="192"/>
                </a:lnTo>
                <a:lnTo>
                  <a:pt x="312" y="24"/>
                </a:lnTo>
                <a:lnTo>
                  <a:pt x="432" y="0"/>
                </a:lnTo>
                <a:lnTo>
                  <a:pt x="288" y="1104"/>
                </a:lnTo>
                <a:lnTo>
                  <a:pt x="132" y="2184"/>
                </a:lnTo>
                <a:lnTo>
                  <a:pt x="84" y="2256"/>
                </a:lnTo>
                <a:lnTo>
                  <a:pt x="0" y="2268"/>
                </a:lnTo>
                <a:close/>
              </a:path>
            </a:pathLst>
          </a:custGeom>
          <a:solidFill>
            <a:schemeClr val="accent2">
              <a:alpha val="50195"/>
            </a:schemeClr>
          </a:solidFill>
          <a:ln w="38100">
            <a:noFill/>
          </a:ln>
        </p:spPr>
        <p:txBody>
          <a:bodyPr/>
          <a:lstStyle/>
          <a:p>
            <a:endParaRPr lang="zh-CN" altLang="en-US"/>
          </a:p>
        </p:txBody>
      </p:sp>
      <p:sp>
        <p:nvSpPr>
          <p:cNvPr id="99372" name="AutoShape 44"/>
          <p:cNvSpPr>
            <a:spLocks noChangeArrowheads="1"/>
          </p:cNvSpPr>
          <p:nvPr/>
        </p:nvSpPr>
        <p:spPr bwMode="auto">
          <a:xfrm>
            <a:off x="381000" y="2590800"/>
            <a:ext cx="685800" cy="1512888"/>
          </a:xfrm>
          <a:prstGeom prst="wedgeRoundRectCallout">
            <a:avLst>
              <a:gd name="adj1" fmla="val 103935"/>
              <a:gd name="adj2" fmla="val 34787"/>
              <a:gd name="adj3" fmla="val 16667"/>
            </a:avLst>
          </a:prstGeom>
          <a:gradFill rotWithShape="1">
            <a:gsLst>
              <a:gs pos="0">
                <a:srgbClr val="FFFFFF"/>
              </a:gs>
              <a:gs pos="50000">
                <a:srgbClr val="CCFFFF"/>
              </a:gs>
              <a:gs pos="100000">
                <a:srgbClr val="FFFFFF"/>
              </a:gs>
            </a:gsLst>
            <a:lin ang="5400000" scaled="1"/>
          </a:gradFill>
          <a:ln w="38100">
            <a:solidFill>
              <a:srgbClr val="FF00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66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sym typeface="Symbol" panose="05050102010706020507" pitchFamily="18" charset="2"/>
              </a:rPr>
              <a:t>饱和区</a:t>
            </a:r>
          </a:p>
        </p:txBody>
      </p:sp>
      <p:sp>
        <p:nvSpPr>
          <p:cNvPr id="99373" name="Text Box 45"/>
          <p:cNvSpPr txBox="1">
            <a:spLocks noChangeArrowheads="1"/>
          </p:cNvSpPr>
          <p:nvPr/>
        </p:nvSpPr>
        <p:spPr bwMode="auto">
          <a:xfrm>
            <a:off x="406400" y="1268413"/>
            <a:ext cx="2590800" cy="52546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3</a:t>
            </a: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）饱和区</a:t>
            </a:r>
          </a:p>
        </p:txBody>
      </p:sp>
      <p:sp>
        <p:nvSpPr>
          <p:cNvPr id="99374" name="Text Box 46"/>
          <p:cNvSpPr txBox="1">
            <a:spLocks noChangeArrowheads="1"/>
          </p:cNvSpPr>
          <p:nvPr/>
        </p:nvSpPr>
        <p:spPr bwMode="auto">
          <a:xfrm>
            <a:off x="5110163" y="1766888"/>
            <a:ext cx="3373438" cy="3973513"/>
          </a:xfrm>
          <a:prstGeom prst="rect">
            <a:avLst/>
          </a:prstGeom>
          <a:noFill/>
          <a:ln w="38100">
            <a:noFill/>
            <a:miter lim="800000"/>
          </a:ln>
          <a:effectLst/>
        </p:spPr>
        <p:txBody>
          <a:bodyPr lIns="90000" tIns="46800" rIns="90000" bIns="46800" anchor="ctr">
            <a:spAutoFit/>
          </a:bodyPr>
          <a:lstStyle/>
          <a:p>
            <a:pPr marR="0" algn="just" defTabSz="914400">
              <a:lnSpc>
                <a:spcPct val="150000"/>
              </a:lnSpc>
              <a:spcBef>
                <a:spcPct val="1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当</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BE</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时</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，集电极收集电子的能力下降</a:t>
            </a:r>
            <a:r>
              <a:rPr kumimoji="1" lang="en-US" altLang="zh-CN" sz="2800" b="1" i="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I</a:t>
            </a:r>
            <a:r>
              <a:rPr kumimoji="1" lang="en-US" altLang="zh-CN" sz="2800" b="1" kern="1200" cap="none" spc="0" normalizeH="0" baseline="-2500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C</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不再随</a:t>
            </a:r>
            <a:r>
              <a:rPr kumimoji="1" lang="en-US" altLang="zh-CN" sz="2800" b="1" i="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I</a:t>
            </a:r>
            <a:r>
              <a:rPr kumimoji="1" lang="en-US" altLang="zh-CN" sz="2800" b="1" kern="1200" cap="none" spc="0" normalizeH="0" baseline="-2500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B</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变化成比例增大，三极管失去了电流控制作用。</a:t>
            </a:r>
            <a:endPar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endParaRPr>
          </a:p>
        </p:txBody>
      </p:sp>
      <p:sp>
        <p:nvSpPr>
          <p:cNvPr id="99375" name="Rectangle 47"/>
          <p:cNvSpPr>
            <a:spLocks noChangeArrowheads="1"/>
          </p:cNvSpPr>
          <p:nvPr/>
        </p:nvSpPr>
        <p:spPr bwMode="auto">
          <a:xfrm>
            <a:off x="555625" y="549275"/>
            <a:ext cx="2667000" cy="609600"/>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  </a:t>
            </a:r>
            <a:r>
              <a:rPr kumimoji="1" lang="zh-CN" altLang="en-US" sz="32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输出特性</a:t>
            </a:r>
          </a:p>
        </p:txBody>
      </p:sp>
      <p:graphicFrame>
        <p:nvGraphicFramePr>
          <p:cNvPr id="93232" name="Object 48"/>
          <p:cNvGraphicFramePr>
            <a:graphicFrameLocks noChangeAspect="1"/>
          </p:cNvGraphicFramePr>
          <p:nvPr/>
        </p:nvGraphicFramePr>
        <p:xfrm>
          <a:off x="2987675" y="549275"/>
          <a:ext cx="3189288" cy="714375"/>
        </p:xfrm>
        <a:graphic>
          <a:graphicData uri="http://schemas.openxmlformats.org/presentationml/2006/ole">
            <mc:AlternateContent xmlns:mc="http://schemas.openxmlformats.org/markup-compatibility/2006">
              <mc:Choice xmlns:v="urn:schemas-microsoft-com:vml" Requires="v">
                <p:oleObj spid="_x0000_s20485" r:id="rId4" imgW="1612900" imgH="279400" progId="Equation.3">
                  <p:embed/>
                </p:oleObj>
              </mc:Choice>
              <mc:Fallback>
                <p:oleObj r:id="rId4" imgW="1612900" imgH="279400" progId="Equation.3">
                  <p:embed/>
                  <p:pic>
                    <p:nvPicPr>
                      <p:cNvPr id="0" name="图片 3086"/>
                      <p:cNvPicPr/>
                      <p:nvPr/>
                    </p:nvPicPr>
                    <p:blipFill>
                      <a:blip r:embed="rId5">
                        <a:clrChange>
                          <a:clrFrom>
                            <a:srgbClr val="000000"/>
                          </a:clrFrom>
                          <a:clrTo>
                            <a:srgbClr val="000099"/>
                          </a:clrTo>
                        </a:clrChange>
                      </a:blip>
                      <a:stretch>
                        <a:fillRect/>
                      </a:stretch>
                    </p:blipFill>
                    <p:spPr>
                      <a:xfrm>
                        <a:off x="2987675" y="549275"/>
                        <a:ext cx="3189288" cy="71437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373"/>
                                        </p:tgtEl>
                                        <p:attrNameLst>
                                          <p:attrName>style.visibility</p:attrName>
                                        </p:attrNameLst>
                                      </p:cBhvr>
                                      <p:to>
                                        <p:strVal val="visible"/>
                                      </p:to>
                                    </p:set>
                                    <p:animEffect transition="in" filter="wipe(left)">
                                      <p:cBhvr>
                                        <p:cTn id="7" dur="500"/>
                                        <p:tgtEl>
                                          <p:spTgt spid="9937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9371"/>
                                        </p:tgtEl>
                                        <p:attrNameLst>
                                          <p:attrName>style.visibility</p:attrName>
                                        </p:attrNameLst>
                                      </p:cBhvr>
                                      <p:to>
                                        <p:strVal val="visible"/>
                                      </p:to>
                                    </p:set>
                                    <p:animEffect transition="in" filter="wipe(down)">
                                      <p:cBhvr>
                                        <p:cTn id="12" dur="500"/>
                                        <p:tgtEl>
                                          <p:spTgt spid="99371"/>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6" fill="hold" grpId="0" nodeType="clickEffect">
                                  <p:stCondLst>
                                    <p:cond delay="0"/>
                                  </p:stCondLst>
                                  <p:childTnLst>
                                    <p:set>
                                      <p:cBhvr>
                                        <p:cTn id="16" dur="1" fill="hold">
                                          <p:stCondLst>
                                            <p:cond delay="0"/>
                                          </p:stCondLst>
                                        </p:cTn>
                                        <p:tgtEl>
                                          <p:spTgt spid="99372"/>
                                        </p:tgtEl>
                                        <p:attrNameLst>
                                          <p:attrName>style.visibility</p:attrName>
                                        </p:attrNameLst>
                                      </p:cBhvr>
                                      <p:to>
                                        <p:strVal val="visible"/>
                                      </p:to>
                                    </p:set>
                                    <p:animEffect transition="in" filter="strips(downRight)">
                                      <p:cBhvr>
                                        <p:cTn id="17" dur="500"/>
                                        <p:tgtEl>
                                          <p:spTgt spid="9937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9374">
                                            <p:txEl>
                                              <p:pRg st="0" end="0"/>
                                            </p:txEl>
                                          </p:spTgt>
                                        </p:tgtEl>
                                        <p:attrNameLst>
                                          <p:attrName>style.visibility</p:attrName>
                                        </p:attrNameLst>
                                      </p:cBhvr>
                                      <p:to>
                                        <p:strVal val="visible"/>
                                      </p:to>
                                    </p:set>
                                    <p:animEffect transition="in" filter="wipe(left)">
                                      <p:cBhvr>
                                        <p:cTn id="22" dur="500"/>
                                        <p:tgtEl>
                                          <p:spTgt spid="993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72" grpId="0" animBg="1"/>
      <p:bldP spid="99373" grpId="0"/>
      <p:bldP spid="99374" grpId="0" build="p"/>
    </p:bldLst>
  </p:timing>
</p:sld>
</file>

<file path=ppt/slides/slide97.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4210"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4211"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4212"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4213"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94214" name="Group 6"/>
          <p:cNvGrpSpPr/>
          <p:nvPr/>
        </p:nvGrpSpPr>
        <p:grpSpPr>
          <a:xfrm>
            <a:off x="882650" y="1771650"/>
            <a:ext cx="4138613" cy="3625850"/>
            <a:chOff x="576" y="1160"/>
            <a:chExt cx="2607" cy="2284"/>
          </a:xfrm>
        </p:grpSpPr>
        <p:sp>
          <p:nvSpPr>
            <p:cNvPr id="94215" name="Freeform 7"/>
            <p:cNvSpPr/>
            <p:nvPr/>
          </p:nvSpPr>
          <p:spPr>
            <a:xfrm>
              <a:off x="786" y="3076"/>
              <a:ext cx="1670" cy="92"/>
            </a:xfrm>
            <a:custGeom>
              <a:avLst/>
              <a:gdLst/>
              <a:ahLst/>
              <a:cxnLst>
                <a:cxn ang="0">
                  <a:pos x="1" y="1"/>
                </a:cxn>
                <a:cxn ang="0">
                  <a:pos x="1" y="1"/>
                </a:cxn>
                <a:cxn ang="0">
                  <a:pos x="1" y="1"/>
                </a:cxn>
                <a:cxn ang="0">
                  <a:pos x="1"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4216" name="Freeform 8"/>
            <p:cNvSpPr/>
            <p:nvPr/>
          </p:nvSpPr>
          <p:spPr>
            <a:xfrm>
              <a:off x="783" y="2818"/>
              <a:ext cx="1614" cy="353"/>
            </a:xfrm>
            <a:custGeom>
              <a:avLst/>
              <a:gdLst/>
              <a:ahLst/>
              <a:cxnLst>
                <a:cxn ang="0">
                  <a:pos x="0" y="1"/>
                </a:cxn>
                <a:cxn ang="0">
                  <a:pos x="1" y="1"/>
                </a:cxn>
                <a:cxn ang="0">
                  <a:pos x="1" y="1"/>
                </a:cxn>
                <a:cxn ang="0">
                  <a:pos x="1" y="1"/>
                </a:cxn>
                <a:cxn ang="0">
                  <a:pos x="1" y="1"/>
                </a:cxn>
                <a:cxn ang="0">
                  <a:pos x="1" y="1"/>
                </a:cxn>
                <a:cxn ang="0">
                  <a:pos x="1"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9337" name="Text Box 9"/>
            <p:cNvSpPr txBox="1">
              <a:spLocks noChangeArrowheads="1"/>
            </p:cNvSpPr>
            <p:nvPr/>
          </p:nvSpPr>
          <p:spPr bwMode="auto">
            <a:xfrm>
              <a:off x="2466" y="2867"/>
              <a:ext cx="479"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B</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p>
          </p:txBody>
        </p:sp>
        <p:sp>
          <p:nvSpPr>
            <p:cNvPr id="99338" name="Text Box 10"/>
            <p:cNvSpPr txBox="1">
              <a:spLocks noChangeArrowheads="1"/>
            </p:cNvSpPr>
            <p:nvPr/>
          </p:nvSpPr>
          <p:spPr bwMode="auto">
            <a:xfrm>
              <a:off x="2418" y="264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20</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nvGrpSpPr>
            <p:cNvPr id="94219" name="Group 11"/>
            <p:cNvGrpSpPr/>
            <p:nvPr/>
          </p:nvGrpSpPr>
          <p:grpSpPr>
            <a:xfrm>
              <a:off x="780" y="1344"/>
              <a:ext cx="2166" cy="1827"/>
              <a:chOff x="1818" y="1296"/>
              <a:chExt cx="2166" cy="1827"/>
            </a:xfrm>
          </p:grpSpPr>
          <p:sp>
            <p:nvSpPr>
              <p:cNvPr id="94220" name="Freeform 12"/>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4221" name="Freeform 13"/>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4222" name="Freeform 14"/>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4223" name="Freeform 15"/>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9344" name="Text Box 16"/>
              <p:cNvSpPr txBox="1">
                <a:spLocks noChangeArrowheads="1"/>
              </p:cNvSpPr>
              <p:nvPr/>
            </p:nvSpPr>
            <p:spPr bwMode="auto">
              <a:xfrm>
                <a:off x="3428" y="2289"/>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40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5" name="Text Box 17"/>
              <p:cNvSpPr txBox="1">
                <a:spLocks noChangeArrowheads="1"/>
              </p:cNvSpPr>
              <p:nvPr/>
            </p:nvSpPr>
            <p:spPr bwMode="auto">
              <a:xfrm>
                <a:off x="3408" y="1968"/>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6" name="Text Box 18"/>
              <p:cNvSpPr txBox="1">
                <a:spLocks noChangeArrowheads="1"/>
              </p:cNvSpPr>
              <p:nvPr/>
            </p:nvSpPr>
            <p:spPr bwMode="auto">
              <a:xfrm>
                <a:off x="3312" y="168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80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99347" name="Text Box 19"/>
              <p:cNvSpPr txBox="1">
                <a:spLocks noChangeArrowheads="1"/>
              </p:cNvSpPr>
              <p:nvPr/>
            </p:nvSpPr>
            <p:spPr bwMode="auto">
              <a:xfrm>
                <a:off x="3216" y="1296"/>
                <a:ext cx="652"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100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pSp>
          <p:nvGrpSpPr>
            <p:cNvPr id="94228" name="Group 20"/>
            <p:cNvGrpSpPr/>
            <p:nvPr/>
          </p:nvGrpSpPr>
          <p:grpSpPr>
            <a:xfrm>
              <a:off x="576" y="1160"/>
              <a:ext cx="2607" cy="2284"/>
              <a:chOff x="1614" y="1112"/>
              <a:chExt cx="2607" cy="2284"/>
            </a:xfrm>
          </p:grpSpPr>
          <p:sp>
            <p:nvSpPr>
              <p:cNvPr id="94229" name="Line 21"/>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4230" name="Line 22"/>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4231" name="Group 23"/>
              <p:cNvGrpSpPr/>
              <p:nvPr/>
            </p:nvGrpSpPr>
            <p:grpSpPr>
              <a:xfrm>
                <a:off x="1614" y="1112"/>
                <a:ext cx="2607" cy="2284"/>
                <a:chOff x="1614" y="1112"/>
                <a:chExt cx="2607" cy="2284"/>
              </a:xfrm>
            </p:grpSpPr>
            <p:sp>
              <p:nvSpPr>
                <p:cNvPr id="99352" name="Text Box 24"/>
                <p:cNvSpPr txBox="1">
                  <a:spLocks noChangeArrowheads="1"/>
                </p:cNvSpPr>
                <p:nvPr/>
              </p:nvSpPr>
              <p:spPr bwMode="auto">
                <a:xfrm>
                  <a:off x="2046" y="3087"/>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53" name="Text Box 25"/>
                <p:cNvSpPr txBox="1">
                  <a:spLocks noChangeArrowheads="1"/>
                </p:cNvSpPr>
                <p:nvPr/>
              </p:nvSpPr>
              <p:spPr bwMode="auto">
                <a:xfrm>
                  <a:off x="2500" y="309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6</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54" name="Text Box 26"/>
                <p:cNvSpPr txBox="1">
                  <a:spLocks noChangeArrowheads="1"/>
                </p:cNvSpPr>
                <p:nvPr/>
              </p:nvSpPr>
              <p:spPr bwMode="auto">
                <a:xfrm>
                  <a:off x="1842" y="1112"/>
                  <a:ext cx="808" cy="288"/>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b="1" i="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dirty="0">
                      <a:effectLst>
                        <a:outerShdw blurRad="38100" dist="38100" dir="2700000" algn="tl">
                          <a:srgbClr val="C0C0C0"/>
                        </a:outerShdw>
                      </a:effectLst>
                      <a:latin typeface="Times New Roman" panose="02020603050405020304" pitchFamily="18" charset="0"/>
                      <a:ea typeface="楷体_GB2312" pitchFamily="49" charset="-122"/>
                      <a:cs typeface="+mn-cs"/>
                    </a:rPr>
                    <a:t>C</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a:t>
                  </a:r>
                  <a:r>
                    <a:rPr kumimoji="1" lang="en-US" altLang="zh-CN" b="1" kern="1200" cap="none" spc="0" normalizeH="0" baseline="0" noProof="0" dirty="0" err="1">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m</a:t>
                  </a:r>
                  <a:r>
                    <a:rPr kumimoji="1" lang="en-US" altLang="zh-CN" b="1" kern="1200" cap="none" spc="0" normalizeH="0" baseline="0" noProof="0" dirty="0" err="1">
                      <a:effectLst>
                        <a:outerShdw blurRad="38100" dist="38100" dir="2700000" algn="tl">
                          <a:srgbClr val="C0C0C0"/>
                        </a:outerShdw>
                      </a:effectLst>
                      <a:latin typeface="Times New Roman" panose="02020603050405020304" pitchFamily="18" charset="0"/>
                      <a:ea typeface="楷体_GB2312" pitchFamily="49" charset="-122"/>
                      <a:cs typeface="+mn-cs"/>
                    </a:rPr>
                    <a:t>A</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  )</a:t>
                  </a:r>
                </a:p>
              </p:txBody>
            </p:sp>
            <p:sp>
              <p:nvSpPr>
                <p:cNvPr id="94235" name="Line 27"/>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4236" name="Line 28"/>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4237" name="Line 29"/>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4238" name="Line 30"/>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4239" name="Line 31"/>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99360" name="Text Box 32"/>
                <p:cNvSpPr txBox="1">
                  <a:spLocks noChangeArrowheads="1"/>
                </p:cNvSpPr>
                <p:nvPr/>
              </p:nvSpPr>
              <p:spPr bwMode="auto">
                <a:xfrm>
                  <a:off x="1614" y="264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1</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1" name="Text Box 33"/>
                <p:cNvSpPr txBox="1">
                  <a:spLocks noChangeArrowheads="1"/>
                </p:cNvSpPr>
                <p:nvPr/>
              </p:nvSpPr>
              <p:spPr bwMode="auto">
                <a:xfrm>
                  <a:off x="1614" y="2208"/>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2</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2" name="Text Box 34"/>
                <p:cNvSpPr txBox="1">
                  <a:spLocks noChangeArrowheads="1"/>
                </p:cNvSpPr>
                <p:nvPr/>
              </p:nvSpPr>
              <p:spPr bwMode="auto">
                <a:xfrm>
                  <a:off x="1614" y="177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3" name="Text Box 35"/>
                <p:cNvSpPr txBox="1">
                  <a:spLocks noChangeArrowheads="1"/>
                </p:cNvSpPr>
                <p:nvPr/>
              </p:nvSpPr>
              <p:spPr bwMode="auto">
                <a:xfrm>
                  <a:off x="1614" y="139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4</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4244" name="Line 36"/>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99365" name="Text Box 37"/>
                <p:cNvSpPr txBox="1">
                  <a:spLocks noChangeArrowheads="1"/>
                </p:cNvSpPr>
                <p:nvPr/>
              </p:nvSpPr>
              <p:spPr bwMode="auto">
                <a:xfrm>
                  <a:off x="3524" y="3108"/>
                  <a:ext cx="697"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b="1" kern="1200" cap="none" spc="0" normalizeH="0" baseline="-25000" noProof="0" dirty="0">
                      <a:effectLst>
                        <a:outerShdw blurRad="38100" dist="38100" dir="2700000" algn="tl">
                          <a:srgbClr val="C0C0C0"/>
                        </a:outerShdw>
                      </a:effectLst>
                      <a:latin typeface="Times New Roman" panose="02020603050405020304" pitchFamily="18" charset="0"/>
                      <a:ea typeface="楷体_GB2312" pitchFamily="49" charset="-122"/>
                      <a:cs typeface="+mn-cs"/>
                    </a:rPr>
                    <a:t>CE</a:t>
                  </a:r>
                  <a:r>
                    <a:rPr kumimoji="1" lang="en-US" altLang="zh-CN" b="1" kern="1200" cap="none" spc="0" normalizeH="0" baseline="0" noProof="0" dirty="0">
                      <a:effectLst>
                        <a:outerShdw blurRad="38100" dist="38100" dir="2700000" algn="tl">
                          <a:srgbClr val="C0C0C0"/>
                        </a:outerShdw>
                      </a:effectLst>
                      <a:latin typeface="Times New Roman" panose="02020603050405020304" pitchFamily="18" charset="0"/>
                      <a:ea typeface="楷体_GB2312" pitchFamily="49" charset="-122"/>
                      <a:cs typeface="+mn-cs"/>
                    </a:rPr>
                    <a:t>(V)</a:t>
                  </a:r>
                </a:p>
              </p:txBody>
            </p:sp>
            <p:sp>
              <p:nvSpPr>
                <p:cNvPr id="94246" name="Line 38"/>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4247" name="Line 39"/>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99368" name="Text Box 40"/>
                <p:cNvSpPr txBox="1">
                  <a:spLocks noChangeArrowheads="1"/>
                </p:cNvSpPr>
                <p:nvPr/>
              </p:nvSpPr>
              <p:spPr bwMode="auto">
                <a:xfrm>
                  <a:off x="2910" y="310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9</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9369" name="Text Box 41"/>
                <p:cNvSpPr txBox="1">
                  <a:spLocks noChangeArrowheads="1"/>
                </p:cNvSpPr>
                <p:nvPr/>
              </p:nvSpPr>
              <p:spPr bwMode="auto">
                <a:xfrm>
                  <a:off x="3216" y="3096"/>
                  <a:ext cx="30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12</a:t>
                  </a:r>
                </a:p>
              </p:txBody>
            </p:sp>
            <p:sp>
              <p:nvSpPr>
                <p:cNvPr id="99370" name="Text Box 42"/>
                <p:cNvSpPr txBox="1">
                  <a:spLocks noChangeArrowheads="1"/>
                </p:cNvSpPr>
                <p:nvPr/>
              </p:nvSpPr>
              <p:spPr bwMode="auto">
                <a:xfrm>
                  <a:off x="1662" y="307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0</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grpSp>
        </p:grpSp>
      </p:grpSp>
      <p:sp>
        <p:nvSpPr>
          <p:cNvPr id="94251" name="Freeform 43"/>
          <p:cNvSpPr/>
          <p:nvPr/>
        </p:nvSpPr>
        <p:spPr>
          <a:xfrm>
            <a:off x="1155700" y="2301875"/>
            <a:ext cx="611188" cy="263525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0" y="2147483647"/>
              </a:cxn>
            </a:cxnLst>
            <a:rect l="0" t="0" r="0" b="0"/>
            <a:pathLst>
              <a:path w="432" h="2268">
                <a:moveTo>
                  <a:pt x="0" y="2268"/>
                </a:moveTo>
                <a:lnTo>
                  <a:pt x="60" y="1512"/>
                </a:lnTo>
                <a:lnTo>
                  <a:pt x="96" y="864"/>
                </a:lnTo>
                <a:lnTo>
                  <a:pt x="144" y="432"/>
                </a:lnTo>
                <a:lnTo>
                  <a:pt x="204" y="192"/>
                </a:lnTo>
                <a:lnTo>
                  <a:pt x="312" y="24"/>
                </a:lnTo>
                <a:lnTo>
                  <a:pt x="432" y="0"/>
                </a:lnTo>
                <a:lnTo>
                  <a:pt x="288" y="1104"/>
                </a:lnTo>
                <a:lnTo>
                  <a:pt x="132" y="2184"/>
                </a:lnTo>
                <a:lnTo>
                  <a:pt x="84" y="2256"/>
                </a:lnTo>
                <a:lnTo>
                  <a:pt x="0" y="2268"/>
                </a:lnTo>
                <a:close/>
              </a:path>
            </a:pathLst>
          </a:custGeom>
          <a:solidFill>
            <a:schemeClr val="accent2">
              <a:alpha val="50195"/>
            </a:schemeClr>
          </a:solidFill>
          <a:ln w="38100">
            <a:noFill/>
          </a:ln>
        </p:spPr>
        <p:txBody>
          <a:bodyPr/>
          <a:lstStyle/>
          <a:p>
            <a:endParaRPr lang="zh-CN" altLang="en-US"/>
          </a:p>
        </p:txBody>
      </p:sp>
      <p:sp>
        <p:nvSpPr>
          <p:cNvPr id="99372" name="AutoShape 44"/>
          <p:cNvSpPr>
            <a:spLocks noChangeArrowheads="1"/>
          </p:cNvSpPr>
          <p:nvPr/>
        </p:nvSpPr>
        <p:spPr bwMode="auto">
          <a:xfrm>
            <a:off x="304800" y="2324100"/>
            <a:ext cx="685800" cy="1512888"/>
          </a:xfrm>
          <a:prstGeom prst="wedgeRoundRectCallout">
            <a:avLst>
              <a:gd name="adj1" fmla="val 103935"/>
              <a:gd name="adj2" fmla="val 34787"/>
              <a:gd name="adj3" fmla="val 16667"/>
            </a:avLst>
          </a:prstGeom>
          <a:gradFill rotWithShape="1">
            <a:gsLst>
              <a:gs pos="0">
                <a:srgbClr val="FFFFFF"/>
              </a:gs>
              <a:gs pos="50000">
                <a:srgbClr val="CCFFFF"/>
              </a:gs>
              <a:gs pos="100000">
                <a:srgbClr val="FFFFFF"/>
              </a:gs>
            </a:gsLst>
            <a:lin ang="5400000" scaled="1"/>
          </a:gradFill>
          <a:ln w="38100">
            <a:solidFill>
              <a:srgbClr val="FF00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6600"/>
                </a:solidFill>
                <a:effectLst>
                  <a:outerShdw blurRad="38100" dist="38100" dir="2700000" algn="tl">
                    <a:srgbClr val="000000"/>
                  </a:outerShdw>
                </a:effectLst>
                <a:uLnTx/>
                <a:uFillTx/>
                <a:latin typeface="宋体" panose="02010600030101010101" pitchFamily="2" charset="-122"/>
                <a:ea typeface="宋体" panose="02010600030101010101" pitchFamily="2" charset="-122"/>
                <a:cs typeface="+mn-cs"/>
                <a:sym typeface="Symbol" panose="05050102010706020507" pitchFamily="18" charset="2"/>
              </a:rPr>
              <a:t>饱和区</a:t>
            </a:r>
          </a:p>
        </p:txBody>
      </p:sp>
      <p:sp>
        <p:nvSpPr>
          <p:cNvPr id="99373" name="Text Box 45"/>
          <p:cNvSpPr txBox="1">
            <a:spLocks noChangeArrowheads="1"/>
          </p:cNvSpPr>
          <p:nvPr/>
        </p:nvSpPr>
        <p:spPr bwMode="auto">
          <a:xfrm>
            <a:off x="381000" y="1158875"/>
            <a:ext cx="2590800" cy="52546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a:t>
            </a:r>
            <a:r>
              <a:rPr kumimoji="1" lang="en-US" altLang="zh-CN"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3</a:t>
            </a: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）饱和区</a:t>
            </a:r>
          </a:p>
        </p:txBody>
      </p:sp>
      <p:sp>
        <p:nvSpPr>
          <p:cNvPr id="99374" name="Text Box 46"/>
          <p:cNvSpPr txBox="1">
            <a:spLocks noChangeArrowheads="1"/>
          </p:cNvSpPr>
          <p:nvPr/>
        </p:nvSpPr>
        <p:spPr bwMode="auto">
          <a:xfrm>
            <a:off x="5195888" y="1295400"/>
            <a:ext cx="3465513" cy="4106863"/>
          </a:xfrm>
          <a:prstGeom prst="rect">
            <a:avLst/>
          </a:prstGeom>
          <a:noFill/>
          <a:ln w="38100">
            <a:noFill/>
            <a:miter lim="800000"/>
          </a:ln>
          <a:effectLst/>
        </p:spPr>
        <p:txBody>
          <a:bodyPr lIns="90000" tIns="46800" rIns="90000" bIns="46800" anchor="ctr">
            <a:spAutoFit/>
          </a:bodyPr>
          <a:lstStyle/>
          <a:p>
            <a:pPr marR="0" algn="just" defTabSz="914400">
              <a:lnSpc>
                <a:spcPct val="110000"/>
              </a:lnSpc>
              <a:spcBef>
                <a:spcPct val="1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当</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CE</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BE</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时</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晶体管工作于饱和状态。</a:t>
            </a:r>
          </a:p>
          <a:p>
            <a:pPr marR="0" algn="just" defTabSz="914400">
              <a:lnSpc>
                <a:spcPct val="110000"/>
              </a:lnSpc>
              <a:spcBef>
                <a:spcPct val="2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在饱和区，</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B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I</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发射结处于正向偏置，</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集电结也处于正</a:t>
            </a: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偏。</a:t>
            </a:r>
            <a:r>
              <a:rPr kumimoji="1" lang="zh-CN" altLang="en-US" sz="2800" b="1" kern="1200" cap="none" spc="0" normalizeH="0" baseline="-2500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a:t>
            </a:r>
            <a:endPar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endParaRPr>
          </a:p>
          <a:p>
            <a:pPr marR="0" algn="just" defTabSz="914400">
              <a:lnSpc>
                <a:spcPct val="110000"/>
              </a:lnSpc>
              <a:spcBef>
                <a:spcPct val="2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深度饱和时，</a:t>
            </a:r>
          </a:p>
          <a:p>
            <a:pPr marR="0" algn="just" defTabSz="914400">
              <a:lnSpc>
                <a:spcPct val="110000"/>
              </a:lnSpc>
              <a:spcBef>
                <a:spcPct val="1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硅管</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CES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0.3V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p>
          <a:p>
            <a:pPr marR="0" algn="just" defTabSz="914400">
              <a:lnSpc>
                <a:spcPct val="110000"/>
              </a:lnSpc>
              <a:spcBef>
                <a:spcPct val="10000"/>
              </a:spcBef>
              <a:buClrTx/>
              <a:buSzTx/>
              <a:buFontTx/>
              <a:defRPr/>
            </a:pPr>
            <a:r>
              <a:rPr kumimoji="1" lang="zh-CN" altLang="en-US" sz="28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锗管</a:t>
            </a:r>
            <a:r>
              <a:rPr kumimoji="1" lang="en-US" altLang="zh-CN" sz="2800" b="1" i="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CES </a:t>
            </a:r>
            <a:r>
              <a:rPr kumimoji="1" lang="en-US" altLang="zh-CN"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0.1V</a:t>
            </a:r>
            <a:r>
              <a:rPr kumimoji="1"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p>
        </p:txBody>
      </p:sp>
      <p:sp>
        <p:nvSpPr>
          <p:cNvPr id="99375" name="Rectangle 47"/>
          <p:cNvSpPr>
            <a:spLocks noChangeArrowheads="1"/>
          </p:cNvSpPr>
          <p:nvPr/>
        </p:nvSpPr>
        <p:spPr bwMode="auto">
          <a:xfrm>
            <a:off x="555625" y="450850"/>
            <a:ext cx="2667000" cy="609600"/>
          </a:xfrm>
          <a:prstGeom prst="rect">
            <a:avLst/>
          </a:prstGeom>
          <a:noFill/>
          <a:ln w="9525">
            <a:noFill/>
            <a:miter lim="800000"/>
          </a:ln>
          <a:effectLst/>
        </p:spPr>
        <p:txBody>
          <a:bodyPr anchor="ctr"/>
          <a:lstStyle/>
          <a:p>
            <a:pPr marL="0" marR="0" lvl="0" indent="0" algn="l" defTabSz="914400" rtl="0" eaLnBrk="1" fontAlgn="base" latinLnBrk="0" hangingPunct="1">
              <a:lnSpc>
                <a:spcPct val="100000"/>
              </a:lnSpc>
              <a:spcBef>
                <a:spcPct val="0"/>
              </a:spcBef>
              <a:spcAft>
                <a:spcPct val="0"/>
              </a:spcAft>
              <a:buClrTx/>
              <a:buSzTx/>
              <a:buFontTx/>
              <a:buNone/>
              <a:defRPr/>
            </a:pPr>
            <a:r>
              <a:rPr kumimoji="1" lang="en-US" altLang="zh-CN" sz="32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2.  </a:t>
            </a:r>
            <a:r>
              <a:rPr kumimoji="1" lang="zh-CN" altLang="en-US" sz="3200" b="1" i="0" u="none" strike="noStrike" kern="1200" cap="none" spc="0" normalizeH="0" baseline="0" noProof="0" dirty="0">
                <a:ln>
                  <a:noFill/>
                </a:ln>
                <a:solidFill>
                  <a:srgbClr val="6600CC"/>
                </a:solidFill>
                <a:effectLst>
                  <a:outerShdw blurRad="38100" dist="38100" dir="2700000" algn="tl">
                    <a:srgbClr val="C0C0C0"/>
                  </a:outerShdw>
                </a:effectLst>
                <a:uLnTx/>
                <a:uFillTx/>
                <a:latin typeface="微软雅黑" panose="020B0503020204020204" pitchFamily="34" charset="-122"/>
                <a:ea typeface="微软雅黑" panose="020B0503020204020204" pitchFamily="34" charset="-122"/>
                <a:cs typeface="+mn-cs"/>
              </a:rPr>
              <a:t>输出特性</a:t>
            </a:r>
          </a:p>
        </p:txBody>
      </p:sp>
      <p:graphicFrame>
        <p:nvGraphicFramePr>
          <p:cNvPr id="94256" name="Object 48"/>
          <p:cNvGraphicFramePr>
            <a:graphicFrameLocks noChangeAspect="1"/>
          </p:cNvGraphicFramePr>
          <p:nvPr/>
        </p:nvGraphicFramePr>
        <p:xfrm>
          <a:off x="2927350" y="495300"/>
          <a:ext cx="3189288" cy="714375"/>
        </p:xfrm>
        <a:graphic>
          <a:graphicData uri="http://schemas.openxmlformats.org/presentationml/2006/ole">
            <mc:AlternateContent xmlns:mc="http://schemas.openxmlformats.org/markup-compatibility/2006">
              <mc:Choice xmlns:v="urn:schemas-microsoft-com:vml" Requires="v">
                <p:oleObj spid="_x0000_s21509" r:id="rId4" imgW="1612900" imgH="279400" progId="Equation.3">
                  <p:embed/>
                </p:oleObj>
              </mc:Choice>
              <mc:Fallback>
                <p:oleObj r:id="rId4" imgW="1612900" imgH="279400" progId="Equation.3">
                  <p:embed/>
                  <p:pic>
                    <p:nvPicPr>
                      <p:cNvPr id="0" name="图片 3087"/>
                      <p:cNvPicPr/>
                      <p:nvPr/>
                    </p:nvPicPr>
                    <p:blipFill>
                      <a:blip r:embed="rId5">
                        <a:clrChange>
                          <a:clrFrom>
                            <a:srgbClr val="000000"/>
                          </a:clrFrom>
                          <a:clrTo>
                            <a:srgbClr val="000099"/>
                          </a:clrTo>
                        </a:clrChange>
                      </a:blip>
                      <a:stretch>
                        <a:fillRect/>
                      </a:stretch>
                    </p:blipFill>
                    <p:spPr>
                      <a:xfrm>
                        <a:off x="2927350" y="495300"/>
                        <a:ext cx="3189288" cy="714375"/>
                      </a:xfrm>
                      <a:prstGeom prst="rect">
                        <a:avLst/>
                      </a:prstGeom>
                      <a:noFill/>
                      <a:ln w="38100">
                        <a:noFill/>
                        <a:miter/>
                      </a:ln>
                    </p:spPr>
                  </p:pic>
                </p:oleObj>
              </mc:Fallback>
            </mc:AlternateContent>
          </a:graphicData>
        </a:graphic>
      </p:graphicFrame>
      <p:sp>
        <p:nvSpPr>
          <p:cNvPr id="50" name="Text Box 45"/>
          <p:cNvSpPr txBox="1">
            <a:spLocks noChangeArrowheads="1"/>
          </p:cNvSpPr>
          <p:nvPr/>
        </p:nvSpPr>
        <p:spPr bwMode="auto">
          <a:xfrm>
            <a:off x="571500" y="5386070"/>
            <a:ext cx="8078788" cy="1092835"/>
          </a:xfrm>
          <a:prstGeom prst="rect">
            <a:avLst/>
          </a:prstGeom>
          <a:noFill/>
          <a:ln w="38100">
            <a:noFill/>
            <a:miter lim="800000"/>
          </a:ln>
          <a:effectLst/>
        </p:spPr>
        <p:txBody>
          <a:bodyPr lIns="90000" tIns="46800" rIns="90000" bIns="46800" anchor="ctr">
            <a:spAutoFit/>
          </a:bodyPr>
          <a:lstStyle/>
          <a:p>
            <a:pPr marR="0" defTabSz="914400">
              <a:lnSpc>
                <a:spcPts val="3900"/>
              </a:lnSpc>
              <a:spcBef>
                <a:spcPct val="50000"/>
              </a:spcBef>
              <a:buClrTx/>
              <a:buSzTx/>
              <a:buFontTx/>
              <a:defRPr/>
            </a:pPr>
            <a:r>
              <a:rPr kumimoji="1" lang="zh-CN" altLang="en-US" sz="2800" b="1" kern="1200" cap="none" spc="0" normalizeH="0" baseline="0" noProof="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         在放大电路中，晶体管一般工作在放大区；在脉冲和数字电路中，一般工作在饱和区和截止区。</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9374">
                                            <p:txEl>
                                              <p:pRg st="0" end="0"/>
                                            </p:txEl>
                                          </p:spTgt>
                                        </p:tgtEl>
                                        <p:attrNameLst>
                                          <p:attrName>style.visibility</p:attrName>
                                        </p:attrNameLst>
                                      </p:cBhvr>
                                      <p:to>
                                        <p:strVal val="visible"/>
                                      </p:to>
                                    </p:set>
                                    <p:animEffect transition="in" filter="wipe(left)">
                                      <p:cBhvr>
                                        <p:cTn id="7" dur="500"/>
                                        <p:tgtEl>
                                          <p:spTgt spid="9937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74">
                                            <p:txEl>
                                              <p:pRg st="1" end="1"/>
                                            </p:txEl>
                                          </p:spTgt>
                                        </p:tgtEl>
                                        <p:attrNameLst>
                                          <p:attrName>style.visibility</p:attrName>
                                        </p:attrNameLst>
                                      </p:cBhvr>
                                      <p:to>
                                        <p:strVal val="visible"/>
                                      </p:to>
                                    </p:set>
                                    <p:animEffect transition="in" filter="wipe(left)">
                                      <p:cBhvr>
                                        <p:cTn id="12" dur="500"/>
                                        <p:tgtEl>
                                          <p:spTgt spid="9937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9374">
                                            <p:txEl>
                                              <p:pRg st="2" end="2"/>
                                            </p:txEl>
                                          </p:spTgt>
                                        </p:tgtEl>
                                        <p:attrNameLst>
                                          <p:attrName>style.visibility</p:attrName>
                                        </p:attrNameLst>
                                      </p:cBhvr>
                                      <p:to>
                                        <p:strVal val="visible"/>
                                      </p:to>
                                    </p:set>
                                    <p:animEffect transition="in" filter="wipe(left)">
                                      <p:cBhvr>
                                        <p:cTn id="17" dur="500"/>
                                        <p:tgtEl>
                                          <p:spTgt spid="9937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9374">
                                            <p:txEl>
                                              <p:pRg st="3" end="3"/>
                                            </p:txEl>
                                          </p:spTgt>
                                        </p:tgtEl>
                                        <p:attrNameLst>
                                          <p:attrName>style.visibility</p:attrName>
                                        </p:attrNameLst>
                                      </p:cBhvr>
                                      <p:to>
                                        <p:strVal val="visible"/>
                                      </p:to>
                                    </p:set>
                                    <p:animEffect transition="in" filter="wipe(left)">
                                      <p:cBhvr>
                                        <p:cTn id="22" dur="500"/>
                                        <p:tgtEl>
                                          <p:spTgt spid="9937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99374">
                                            <p:txEl>
                                              <p:pRg st="4" end="4"/>
                                            </p:txEl>
                                          </p:spTgt>
                                        </p:tgtEl>
                                        <p:attrNameLst>
                                          <p:attrName>style.visibility</p:attrName>
                                        </p:attrNameLst>
                                      </p:cBhvr>
                                      <p:to>
                                        <p:strVal val="visible"/>
                                      </p:to>
                                    </p:set>
                                    <p:animEffect transition="in" filter="wipe(left)">
                                      <p:cBhvr>
                                        <p:cTn id="27" dur="500"/>
                                        <p:tgtEl>
                                          <p:spTgt spid="9937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blinds(horizontal)">
                                      <p:cBhvr>
                                        <p:cTn id="32"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74" grpId="0" build="p"/>
      <p:bldP spid="50" grpId="0" bldLvl="0" animBg="1"/>
    </p:bldLst>
  </p:timing>
</p:sld>
</file>

<file path=ppt/slides/slide98.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5234"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5235"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5236"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5237"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grpSp>
        <p:nvGrpSpPr>
          <p:cNvPr id="95238" name="Group 6"/>
          <p:cNvGrpSpPr/>
          <p:nvPr/>
        </p:nvGrpSpPr>
        <p:grpSpPr>
          <a:xfrm>
            <a:off x="914400" y="2133600"/>
            <a:ext cx="4138613" cy="3886200"/>
            <a:chOff x="576" y="1056"/>
            <a:chExt cx="2607" cy="2448"/>
          </a:xfrm>
        </p:grpSpPr>
        <p:sp>
          <p:nvSpPr>
            <p:cNvPr id="95239" name="Freeform 7"/>
            <p:cNvSpPr/>
            <p:nvPr/>
          </p:nvSpPr>
          <p:spPr>
            <a:xfrm>
              <a:off x="786" y="3076"/>
              <a:ext cx="1670" cy="92"/>
            </a:xfrm>
            <a:custGeom>
              <a:avLst/>
              <a:gdLst/>
              <a:ahLst/>
              <a:cxnLst>
                <a:cxn ang="0">
                  <a:pos x="1" y="1"/>
                </a:cxn>
                <a:cxn ang="0">
                  <a:pos x="1" y="1"/>
                </a:cxn>
                <a:cxn ang="0">
                  <a:pos x="1" y="1"/>
                </a:cxn>
                <a:cxn ang="0">
                  <a:pos x="1" y="0"/>
                </a:cxn>
              </a:cxnLst>
              <a:rect l="0" t="0" r="0" b="0"/>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5240" name="Freeform 8"/>
            <p:cNvSpPr/>
            <p:nvPr/>
          </p:nvSpPr>
          <p:spPr>
            <a:xfrm>
              <a:off x="783" y="2818"/>
              <a:ext cx="1614" cy="353"/>
            </a:xfrm>
            <a:custGeom>
              <a:avLst/>
              <a:gdLst/>
              <a:ahLst/>
              <a:cxnLst>
                <a:cxn ang="0">
                  <a:pos x="0" y="1"/>
                </a:cxn>
                <a:cxn ang="0">
                  <a:pos x="1" y="1"/>
                </a:cxn>
                <a:cxn ang="0">
                  <a:pos x="1" y="1"/>
                </a:cxn>
                <a:cxn ang="0">
                  <a:pos x="1" y="1"/>
                </a:cxn>
                <a:cxn ang="0">
                  <a:pos x="1" y="1"/>
                </a:cxn>
                <a:cxn ang="0">
                  <a:pos x="1" y="1"/>
                </a:cxn>
                <a:cxn ang="0">
                  <a:pos x="1" y="0"/>
                </a:cxn>
              </a:cxnLst>
              <a:rect l="0" t="0" r="0" b="0"/>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0361" name="Text Box 9"/>
            <p:cNvSpPr txBox="1">
              <a:spLocks noChangeArrowheads="1"/>
            </p:cNvSpPr>
            <p:nvPr/>
          </p:nvSpPr>
          <p:spPr bwMode="auto">
            <a:xfrm>
              <a:off x="2466" y="2867"/>
              <a:ext cx="479"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B</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=0</a:t>
              </a:r>
            </a:p>
          </p:txBody>
        </p:sp>
        <p:sp>
          <p:nvSpPr>
            <p:cNvPr id="100362" name="Text Box 10"/>
            <p:cNvSpPr txBox="1">
              <a:spLocks noChangeArrowheads="1"/>
            </p:cNvSpPr>
            <p:nvPr/>
          </p:nvSpPr>
          <p:spPr bwMode="auto">
            <a:xfrm>
              <a:off x="2418" y="264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20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nvGrpSpPr>
            <p:cNvPr id="95243" name="Group 11"/>
            <p:cNvGrpSpPr/>
            <p:nvPr/>
          </p:nvGrpSpPr>
          <p:grpSpPr>
            <a:xfrm>
              <a:off x="780" y="1344"/>
              <a:ext cx="2166" cy="1827"/>
              <a:chOff x="1818" y="1296"/>
              <a:chExt cx="2166" cy="1827"/>
            </a:xfrm>
          </p:grpSpPr>
          <p:sp>
            <p:nvSpPr>
              <p:cNvPr id="95244" name="Freeform 12"/>
              <p:cNvSpPr/>
              <p:nvPr/>
            </p:nvSpPr>
            <p:spPr>
              <a:xfrm>
                <a:off x="1818" y="2434"/>
                <a:ext cx="1575" cy="689"/>
              </a:xfrm>
              <a:custGeom>
                <a:avLst/>
                <a:gdLst/>
                <a:ahLst/>
                <a:cxnLst>
                  <a:cxn ang="0">
                    <a:pos x="0" y="1"/>
                  </a:cxn>
                  <a:cxn ang="0">
                    <a:pos x="1" y="1"/>
                  </a:cxn>
                  <a:cxn ang="0">
                    <a:pos x="1" y="1"/>
                  </a:cxn>
                  <a:cxn ang="0">
                    <a:pos x="1" y="1"/>
                  </a:cxn>
                  <a:cxn ang="0">
                    <a:pos x="1" y="1"/>
                  </a:cxn>
                  <a:cxn ang="0">
                    <a:pos x="1" y="0"/>
                  </a:cxn>
                </a:cxnLst>
                <a:rect l="0" t="0" r="0" b="0"/>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5245" name="Freeform 13"/>
              <p:cNvSpPr/>
              <p:nvPr/>
            </p:nvSpPr>
            <p:spPr>
              <a:xfrm>
                <a:off x="1821" y="2131"/>
                <a:ext cx="1539" cy="966"/>
              </a:xfrm>
              <a:custGeom>
                <a:avLst/>
                <a:gdLst/>
                <a:ahLst/>
                <a:cxnLst>
                  <a:cxn ang="0">
                    <a:pos x="0" y="1"/>
                  </a:cxn>
                  <a:cxn ang="0">
                    <a:pos x="1" y="1"/>
                  </a:cxn>
                  <a:cxn ang="0">
                    <a:pos x="1" y="1"/>
                  </a:cxn>
                  <a:cxn ang="0">
                    <a:pos x="1" y="1"/>
                  </a:cxn>
                  <a:cxn ang="0">
                    <a:pos x="1" y="0"/>
                  </a:cxn>
                </a:cxnLst>
                <a:rect l="0" t="0" r="0" b="0"/>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5246" name="Freeform 14"/>
              <p:cNvSpPr/>
              <p:nvPr/>
            </p:nvSpPr>
            <p:spPr>
              <a:xfrm>
                <a:off x="1821" y="1795"/>
                <a:ext cx="1472" cy="1302"/>
              </a:xfrm>
              <a:custGeom>
                <a:avLst/>
                <a:gdLst/>
                <a:ahLst/>
                <a:cxnLst>
                  <a:cxn ang="0">
                    <a:pos x="0" y="1"/>
                  </a:cxn>
                  <a:cxn ang="0">
                    <a:pos x="1" y="1"/>
                  </a:cxn>
                  <a:cxn ang="0">
                    <a:pos x="1" y="1"/>
                  </a:cxn>
                  <a:cxn ang="0">
                    <a:pos x="1" y="1"/>
                  </a:cxn>
                  <a:cxn ang="0">
                    <a:pos x="1" y="1"/>
                  </a:cxn>
                  <a:cxn ang="0">
                    <a:pos x="1" y="0"/>
                  </a:cxn>
                </a:cxnLst>
                <a:rect l="0" t="0" r="0" b="0"/>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95247" name="Freeform 15"/>
              <p:cNvSpPr/>
              <p:nvPr/>
            </p:nvSpPr>
            <p:spPr>
              <a:xfrm>
                <a:off x="1821" y="1426"/>
                <a:ext cx="1404" cy="1697"/>
              </a:xfrm>
              <a:custGeom>
                <a:avLst/>
                <a:gdLst/>
                <a:ahLst/>
                <a:cxnLst>
                  <a:cxn ang="0">
                    <a:pos x="0" y="1"/>
                  </a:cxn>
                  <a:cxn ang="0">
                    <a:pos x="1" y="1"/>
                  </a:cxn>
                  <a:cxn ang="0">
                    <a:pos x="1" y="1"/>
                  </a:cxn>
                  <a:cxn ang="0">
                    <a:pos x="1" y="1"/>
                  </a:cxn>
                  <a:cxn ang="0">
                    <a:pos x="1" y="1"/>
                  </a:cxn>
                </a:cxnLst>
                <a:rect l="0" t="0" r="0" b="0"/>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cap="flat" cmpd="sng">
                <a:solidFill>
                  <a:schemeClr val="tx1"/>
                </a:solidFill>
                <a:prstDash val="solid"/>
                <a:round/>
                <a:headEnd type="none" w="sm" len="sm"/>
                <a:tailEnd type="none" w="med" len="lg"/>
              </a:ln>
            </p:spPr>
            <p:txBody>
              <a:bodyPr/>
              <a:lstStyle/>
              <a:p>
                <a:endParaRPr lang="zh-CN" altLang="en-US"/>
              </a:p>
            </p:txBody>
          </p:sp>
          <p:sp>
            <p:nvSpPr>
              <p:cNvPr id="100368" name="Text Box 16"/>
              <p:cNvSpPr txBox="1">
                <a:spLocks noChangeArrowheads="1"/>
              </p:cNvSpPr>
              <p:nvPr/>
            </p:nvSpPr>
            <p:spPr bwMode="auto">
              <a:xfrm>
                <a:off x="3428" y="2289"/>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40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100369" name="Text Box 17"/>
              <p:cNvSpPr txBox="1">
                <a:spLocks noChangeArrowheads="1"/>
              </p:cNvSpPr>
              <p:nvPr/>
            </p:nvSpPr>
            <p:spPr bwMode="auto">
              <a:xfrm>
                <a:off x="3408" y="1968"/>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60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100370" name="Text Box 18"/>
              <p:cNvSpPr txBox="1">
                <a:spLocks noChangeArrowheads="1"/>
              </p:cNvSpPr>
              <p:nvPr/>
            </p:nvSpPr>
            <p:spPr bwMode="auto">
              <a:xfrm>
                <a:off x="3312" y="1680"/>
                <a:ext cx="55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80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sp>
            <p:nvSpPr>
              <p:cNvPr id="100371" name="Text Box 19"/>
              <p:cNvSpPr txBox="1">
                <a:spLocks noChangeArrowheads="1"/>
              </p:cNvSpPr>
              <p:nvPr/>
            </p:nvSpPr>
            <p:spPr bwMode="auto">
              <a:xfrm>
                <a:off x="3216" y="1296"/>
                <a:ext cx="652"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100</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A</a:t>
                </a:r>
                <a:endPar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endParaRPr>
              </a:p>
            </p:txBody>
          </p:sp>
        </p:grpSp>
        <p:grpSp>
          <p:nvGrpSpPr>
            <p:cNvPr id="95252" name="Group 20"/>
            <p:cNvGrpSpPr/>
            <p:nvPr/>
          </p:nvGrpSpPr>
          <p:grpSpPr>
            <a:xfrm>
              <a:off x="576" y="1056"/>
              <a:ext cx="2607" cy="2448"/>
              <a:chOff x="1614" y="1008"/>
              <a:chExt cx="2607" cy="2448"/>
            </a:xfrm>
          </p:grpSpPr>
          <p:sp>
            <p:nvSpPr>
              <p:cNvPr id="95253" name="Line 21"/>
              <p:cNvSpPr/>
              <p:nvPr/>
            </p:nvSpPr>
            <p:spPr>
              <a:xfrm>
                <a:off x="2185" y="3072"/>
                <a:ext cx="0" cy="50"/>
              </a:xfrm>
              <a:prstGeom prst="line">
                <a:avLst/>
              </a:prstGeom>
              <a:ln w="38100" cap="flat" cmpd="sng">
                <a:solidFill>
                  <a:schemeClr val="tx1"/>
                </a:solidFill>
                <a:prstDash val="solid"/>
                <a:round/>
                <a:headEnd type="none" w="sm" len="sm"/>
                <a:tailEnd type="none" w="med" len="lg"/>
              </a:ln>
            </p:spPr>
          </p:sp>
          <p:sp>
            <p:nvSpPr>
              <p:cNvPr id="95254" name="Line 22"/>
              <p:cNvSpPr/>
              <p:nvPr/>
            </p:nvSpPr>
            <p:spPr>
              <a:xfrm>
                <a:off x="2596" y="3072"/>
                <a:ext cx="0" cy="50"/>
              </a:xfrm>
              <a:prstGeom prst="line">
                <a:avLst/>
              </a:prstGeom>
              <a:ln w="38100" cap="flat" cmpd="sng">
                <a:solidFill>
                  <a:schemeClr val="tx1"/>
                </a:solidFill>
                <a:prstDash val="solid"/>
                <a:round/>
                <a:headEnd type="none" w="sm" len="sm"/>
                <a:tailEnd type="none" w="med" len="lg"/>
              </a:ln>
            </p:spPr>
          </p:sp>
          <p:grpSp>
            <p:nvGrpSpPr>
              <p:cNvPr id="95255" name="Group 23"/>
              <p:cNvGrpSpPr/>
              <p:nvPr/>
            </p:nvGrpSpPr>
            <p:grpSpPr>
              <a:xfrm>
                <a:off x="1614" y="1008"/>
                <a:ext cx="2607" cy="2448"/>
                <a:chOff x="1614" y="1008"/>
                <a:chExt cx="2607" cy="2448"/>
              </a:xfrm>
            </p:grpSpPr>
            <p:sp>
              <p:nvSpPr>
                <p:cNvPr id="100376" name="Text Box 24"/>
                <p:cNvSpPr txBox="1">
                  <a:spLocks noChangeArrowheads="1"/>
                </p:cNvSpPr>
                <p:nvPr/>
              </p:nvSpPr>
              <p:spPr bwMode="auto">
                <a:xfrm>
                  <a:off x="2046" y="3087"/>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77" name="Text Box 25"/>
                <p:cNvSpPr txBox="1">
                  <a:spLocks noChangeArrowheads="1"/>
                </p:cNvSpPr>
                <p:nvPr/>
              </p:nvSpPr>
              <p:spPr bwMode="auto">
                <a:xfrm>
                  <a:off x="2500" y="309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6</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78" name="Text Box 26"/>
                <p:cNvSpPr txBox="1">
                  <a:spLocks noChangeArrowheads="1"/>
                </p:cNvSpPr>
                <p:nvPr/>
              </p:nvSpPr>
              <p:spPr bwMode="auto">
                <a:xfrm>
                  <a:off x="1824" y="1008"/>
                  <a:ext cx="808" cy="288"/>
                </a:xfrm>
                <a:prstGeom prst="rect">
                  <a:avLst/>
                </a:prstGeom>
                <a:noFill/>
                <a:ln w="38100">
                  <a:noFill/>
                  <a:miter lim="800000"/>
                  <a:headEnd type="none" w="sm" len="sm"/>
                  <a:tailEnd type="none" w="med" len="lg"/>
                </a:ln>
                <a:effectLst/>
              </p:spPr>
              <p:txBody>
                <a:bodyPr lIns="90000" tIns="46800" rIns="90000" bIns="46800" anchor="ctr">
                  <a:spAutoFit/>
                </a:bodyPr>
                <a:lstStyle/>
                <a:p>
                  <a:pPr marR="0"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I</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sym typeface="Symbol" panose="05050102010706020507" pitchFamily="18" charset="2"/>
                    </a:rPr>
                    <a:t>m</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A  )</a:t>
                  </a:r>
                </a:p>
              </p:txBody>
            </p:sp>
            <p:sp>
              <p:nvSpPr>
                <p:cNvPr id="95259" name="Line 27"/>
                <p:cNvSpPr/>
                <p:nvPr/>
              </p:nvSpPr>
              <p:spPr>
                <a:xfrm flipV="1">
                  <a:off x="1815" y="1174"/>
                  <a:ext cx="0" cy="1957"/>
                </a:xfrm>
                <a:prstGeom prst="line">
                  <a:avLst/>
                </a:prstGeom>
                <a:ln w="38100" cap="flat" cmpd="sng">
                  <a:solidFill>
                    <a:schemeClr val="tx1"/>
                  </a:solidFill>
                  <a:prstDash val="solid"/>
                  <a:round/>
                  <a:headEnd type="none" w="sm" len="sm"/>
                  <a:tailEnd type="triangle" w="med" len="lg"/>
                </a:ln>
              </p:spPr>
            </p:sp>
            <p:sp>
              <p:nvSpPr>
                <p:cNvPr id="95260" name="Line 28"/>
                <p:cNvSpPr/>
                <p:nvPr/>
              </p:nvSpPr>
              <p:spPr>
                <a:xfrm rot="5400000">
                  <a:off x="1849" y="2728"/>
                  <a:ext cx="0" cy="50"/>
                </a:xfrm>
                <a:prstGeom prst="line">
                  <a:avLst/>
                </a:prstGeom>
                <a:ln w="38100" cap="flat" cmpd="sng">
                  <a:solidFill>
                    <a:schemeClr val="tx1"/>
                  </a:solidFill>
                  <a:prstDash val="solid"/>
                  <a:round/>
                  <a:headEnd type="none" w="sm" len="sm"/>
                  <a:tailEnd type="none" w="med" len="lg"/>
                </a:ln>
              </p:spPr>
            </p:sp>
            <p:sp>
              <p:nvSpPr>
                <p:cNvPr id="95261" name="Line 29"/>
                <p:cNvSpPr/>
                <p:nvPr/>
              </p:nvSpPr>
              <p:spPr>
                <a:xfrm rot="5400000">
                  <a:off x="1835" y="2312"/>
                  <a:ext cx="0" cy="51"/>
                </a:xfrm>
                <a:prstGeom prst="line">
                  <a:avLst/>
                </a:prstGeom>
                <a:ln w="38100" cap="flat" cmpd="sng">
                  <a:solidFill>
                    <a:schemeClr val="tx1"/>
                  </a:solidFill>
                  <a:prstDash val="solid"/>
                  <a:round/>
                  <a:headEnd type="none" w="sm" len="sm"/>
                  <a:tailEnd type="none" w="med" len="lg"/>
                </a:ln>
              </p:spPr>
            </p:sp>
            <p:sp>
              <p:nvSpPr>
                <p:cNvPr id="95262" name="Line 30"/>
                <p:cNvSpPr/>
                <p:nvPr/>
              </p:nvSpPr>
              <p:spPr>
                <a:xfrm rot="5400000">
                  <a:off x="1832" y="1888"/>
                  <a:ext cx="0" cy="50"/>
                </a:xfrm>
                <a:prstGeom prst="line">
                  <a:avLst/>
                </a:prstGeom>
                <a:ln w="38100" cap="flat" cmpd="sng">
                  <a:solidFill>
                    <a:schemeClr val="tx1"/>
                  </a:solidFill>
                  <a:prstDash val="solid"/>
                  <a:round/>
                  <a:headEnd type="none" w="sm" len="sm"/>
                  <a:tailEnd type="none" w="med" len="lg"/>
                </a:ln>
              </p:spPr>
            </p:sp>
            <p:sp>
              <p:nvSpPr>
                <p:cNvPr id="95263" name="Line 31"/>
                <p:cNvSpPr/>
                <p:nvPr/>
              </p:nvSpPr>
              <p:spPr>
                <a:xfrm rot="5400000">
                  <a:off x="1835" y="1479"/>
                  <a:ext cx="0" cy="51"/>
                </a:xfrm>
                <a:prstGeom prst="line">
                  <a:avLst/>
                </a:prstGeom>
                <a:ln w="38100" cap="flat" cmpd="sng">
                  <a:solidFill>
                    <a:schemeClr val="tx1"/>
                  </a:solidFill>
                  <a:prstDash val="solid"/>
                  <a:round/>
                  <a:headEnd type="none" w="sm" len="sm"/>
                  <a:tailEnd type="none" w="med" len="lg"/>
                </a:ln>
              </p:spPr>
            </p:sp>
            <p:sp>
              <p:nvSpPr>
                <p:cNvPr id="100384" name="Text Box 32"/>
                <p:cNvSpPr txBox="1">
                  <a:spLocks noChangeArrowheads="1"/>
                </p:cNvSpPr>
                <p:nvPr/>
              </p:nvSpPr>
              <p:spPr bwMode="auto">
                <a:xfrm>
                  <a:off x="1614" y="264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1</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85" name="Text Box 33"/>
                <p:cNvSpPr txBox="1">
                  <a:spLocks noChangeArrowheads="1"/>
                </p:cNvSpPr>
                <p:nvPr/>
              </p:nvSpPr>
              <p:spPr bwMode="auto">
                <a:xfrm>
                  <a:off x="1614" y="2208"/>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2</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86" name="Text Box 34"/>
                <p:cNvSpPr txBox="1">
                  <a:spLocks noChangeArrowheads="1"/>
                </p:cNvSpPr>
                <p:nvPr/>
              </p:nvSpPr>
              <p:spPr bwMode="auto">
                <a:xfrm>
                  <a:off x="1614" y="1776"/>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3</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87" name="Text Box 35"/>
                <p:cNvSpPr txBox="1">
                  <a:spLocks noChangeArrowheads="1"/>
                </p:cNvSpPr>
                <p:nvPr/>
              </p:nvSpPr>
              <p:spPr bwMode="auto">
                <a:xfrm>
                  <a:off x="1614" y="139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4</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95268" name="Line 36"/>
                <p:cNvSpPr/>
                <p:nvPr/>
              </p:nvSpPr>
              <p:spPr>
                <a:xfrm flipV="1">
                  <a:off x="1807" y="3114"/>
                  <a:ext cx="1889" cy="8"/>
                </a:xfrm>
                <a:prstGeom prst="line">
                  <a:avLst/>
                </a:prstGeom>
                <a:ln w="38100" cap="flat" cmpd="sng">
                  <a:solidFill>
                    <a:schemeClr val="tx1"/>
                  </a:solidFill>
                  <a:prstDash val="solid"/>
                  <a:round/>
                  <a:headEnd type="none" w="sm" len="sm"/>
                  <a:tailEnd type="triangle" w="med" len="lg"/>
                </a:ln>
              </p:spPr>
            </p:sp>
            <p:sp>
              <p:nvSpPr>
                <p:cNvPr id="100389" name="Text Box 37"/>
                <p:cNvSpPr txBox="1">
                  <a:spLocks noChangeArrowheads="1"/>
                </p:cNvSpPr>
                <p:nvPr/>
              </p:nvSpPr>
              <p:spPr bwMode="auto">
                <a:xfrm>
                  <a:off x="3524" y="3168"/>
                  <a:ext cx="697"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i="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U</a:t>
                  </a:r>
                  <a:r>
                    <a:rPr kumimoji="1" lang="en-US" altLang="zh-CN" b="1" kern="1200" cap="none" spc="0" normalizeH="0" baseline="-25000" noProof="0">
                      <a:effectLst>
                        <a:outerShdw blurRad="38100" dist="38100" dir="2700000" algn="tl">
                          <a:srgbClr val="C0C0C0"/>
                        </a:outerShdw>
                      </a:effectLst>
                      <a:latin typeface="Times New Roman" panose="02020603050405020304" pitchFamily="18" charset="0"/>
                      <a:ea typeface="楷体_GB2312" pitchFamily="49" charset="-122"/>
                      <a:cs typeface="+mn-cs"/>
                    </a:rPr>
                    <a:t>CE</a:t>
                  </a: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(V)</a:t>
                  </a:r>
                </a:p>
              </p:txBody>
            </p:sp>
            <p:sp>
              <p:nvSpPr>
                <p:cNvPr id="95270" name="Line 38"/>
                <p:cNvSpPr/>
                <p:nvPr/>
              </p:nvSpPr>
              <p:spPr>
                <a:xfrm>
                  <a:off x="2982" y="3080"/>
                  <a:ext cx="0" cy="51"/>
                </a:xfrm>
                <a:prstGeom prst="line">
                  <a:avLst/>
                </a:prstGeom>
                <a:ln w="38100" cap="flat" cmpd="sng">
                  <a:solidFill>
                    <a:schemeClr val="tx1"/>
                  </a:solidFill>
                  <a:prstDash val="solid"/>
                  <a:round/>
                  <a:headEnd type="none" w="sm" len="sm"/>
                  <a:tailEnd type="none" w="med" len="lg"/>
                </a:ln>
              </p:spPr>
            </p:sp>
            <p:sp>
              <p:nvSpPr>
                <p:cNvPr id="95271" name="Line 39"/>
                <p:cNvSpPr/>
                <p:nvPr/>
              </p:nvSpPr>
              <p:spPr>
                <a:xfrm>
                  <a:off x="3368" y="3080"/>
                  <a:ext cx="0" cy="51"/>
                </a:xfrm>
                <a:prstGeom prst="line">
                  <a:avLst/>
                </a:prstGeom>
                <a:ln w="38100" cap="flat" cmpd="sng">
                  <a:solidFill>
                    <a:schemeClr val="tx1"/>
                  </a:solidFill>
                  <a:prstDash val="solid"/>
                  <a:round/>
                  <a:headEnd type="none" w="sm" len="sm"/>
                  <a:tailEnd type="none" w="med" len="lg"/>
                </a:ln>
              </p:spPr>
            </p:sp>
            <p:sp>
              <p:nvSpPr>
                <p:cNvPr id="100392" name="Text Box 40"/>
                <p:cNvSpPr txBox="1">
                  <a:spLocks noChangeArrowheads="1"/>
                </p:cNvSpPr>
                <p:nvPr/>
              </p:nvSpPr>
              <p:spPr bwMode="auto">
                <a:xfrm>
                  <a:off x="2910" y="3100"/>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9</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sp>
              <p:nvSpPr>
                <p:cNvPr id="100393" name="Text Box 41"/>
                <p:cNvSpPr txBox="1">
                  <a:spLocks noChangeArrowheads="1"/>
                </p:cNvSpPr>
                <p:nvPr/>
              </p:nvSpPr>
              <p:spPr bwMode="auto">
                <a:xfrm>
                  <a:off x="3216" y="3096"/>
                  <a:ext cx="306"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marR="0" algn="ctr" defTabSz="914400">
                    <a:spcBef>
                      <a:spcPct val="50000"/>
                    </a:spcBef>
                    <a:buClrTx/>
                    <a:buSzTx/>
                    <a:buFontTx/>
                    <a:defRPr/>
                  </a:pPr>
                  <a:r>
                    <a:rPr kumimoji="1" lang="en-US" altLang="zh-CN" b="1" kern="1200" cap="none" spc="0" normalizeH="0" baseline="0" noProof="0">
                      <a:effectLst>
                        <a:outerShdw blurRad="38100" dist="38100" dir="2700000" algn="tl">
                          <a:srgbClr val="C0C0C0"/>
                        </a:outerShdw>
                      </a:effectLst>
                      <a:latin typeface="Times New Roman" panose="02020603050405020304" pitchFamily="18" charset="0"/>
                      <a:ea typeface="楷体_GB2312" pitchFamily="49" charset="-122"/>
                      <a:cs typeface="+mn-cs"/>
                    </a:rPr>
                    <a:t>12</a:t>
                  </a:r>
                </a:p>
              </p:txBody>
            </p:sp>
            <p:sp>
              <p:nvSpPr>
                <p:cNvPr id="100394" name="Text Box 42"/>
                <p:cNvSpPr txBox="1">
                  <a:spLocks noChangeArrowheads="1"/>
                </p:cNvSpPr>
                <p:nvPr/>
              </p:nvSpPr>
              <p:spPr bwMode="auto">
                <a:xfrm>
                  <a:off x="1662" y="3072"/>
                  <a:ext cx="210" cy="288"/>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pPr>
                  <a:r>
                    <a:rPr lang="en-US" altLang="zh-CN" b="1" noProof="1">
                      <a:effectLst>
                        <a:outerShdw blurRad="38100" dist="38100" dir="2700000">
                          <a:srgbClr val="FFFFFF"/>
                        </a:outerShdw>
                      </a:effectLst>
                      <a:latin typeface="Times New Roman" panose="02020603050405020304" pitchFamily="18" charset="0"/>
                      <a:ea typeface="楷体_GB2312" pitchFamily="49" charset="-122"/>
                      <a:cs typeface="+mn-cs"/>
                    </a:rPr>
                    <a:t>0</a:t>
                  </a:r>
                  <a:endParaRPr lang="en-US" altLang="zh-CN" b="1" noProof="1">
                    <a:effectLst>
                      <a:outerShdw blurRad="38100" dist="38100" dir="2700000">
                        <a:srgbClr val="FFFFFF"/>
                      </a:outerShdw>
                    </a:effectLst>
                    <a:latin typeface="Times New Roman" panose="02020603050405020304" pitchFamily="18" charset="0"/>
                    <a:ea typeface="楷体_GB2312" pitchFamily="49" charset="-122"/>
                  </a:endParaRPr>
                </a:p>
              </p:txBody>
            </p:sp>
          </p:grpSp>
        </p:grpSp>
      </p:grpSp>
      <p:sp>
        <p:nvSpPr>
          <p:cNvPr id="95275" name="Freeform 43"/>
          <p:cNvSpPr/>
          <p:nvPr/>
        </p:nvSpPr>
        <p:spPr>
          <a:xfrm>
            <a:off x="1216025" y="2843213"/>
            <a:ext cx="611188" cy="2635250"/>
          </a:xfrm>
          <a:custGeom>
            <a:avLst/>
            <a:gdLst/>
            <a:ahLst/>
            <a:cxnLst>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0" y="2147483647"/>
              </a:cxn>
            </a:cxnLst>
            <a:rect l="0" t="0" r="0" b="0"/>
            <a:pathLst>
              <a:path w="432" h="2268">
                <a:moveTo>
                  <a:pt x="0" y="2268"/>
                </a:moveTo>
                <a:lnTo>
                  <a:pt x="60" y="1512"/>
                </a:lnTo>
                <a:lnTo>
                  <a:pt x="96" y="864"/>
                </a:lnTo>
                <a:lnTo>
                  <a:pt x="144" y="432"/>
                </a:lnTo>
                <a:lnTo>
                  <a:pt x="204" y="192"/>
                </a:lnTo>
                <a:lnTo>
                  <a:pt x="312" y="24"/>
                </a:lnTo>
                <a:lnTo>
                  <a:pt x="432" y="0"/>
                </a:lnTo>
                <a:lnTo>
                  <a:pt x="288" y="1104"/>
                </a:lnTo>
                <a:lnTo>
                  <a:pt x="132" y="2184"/>
                </a:lnTo>
                <a:lnTo>
                  <a:pt x="84" y="2256"/>
                </a:lnTo>
                <a:lnTo>
                  <a:pt x="0" y="2268"/>
                </a:lnTo>
                <a:close/>
              </a:path>
            </a:pathLst>
          </a:custGeom>
          <a:solidFill>
            <a:schemeClr val="accent2">
              <a:alpha val="50195"/>
            </a:schemeClr>
          </a:solidFill>
          <a:ln w="38100">
            <a:noFill/>
          </a:ln>
        </p:spPr>
        <p:txBody>
          <a:bodyPr/>
          <a:lstStyle/>
          <a:p>
            <a:endParaRPr lang="zh-CN" altLang="en-US"/>
          </a:p>
        </p:txBody>
      </p:sp>
      <p:sp>
        <p:nvSpPr>
          <p:cNvPr id="100396" name="AutoShape 44"/>
          <p:cNvSpPr>
            <a:spLocks noChangeArrowheads="1"/>
          </p:cNvSpPr>
          <p:nvPr/>
        </p:nvSpPr>
        <p:spPr bwMode="auto">
          <a:xfrm>
            <a:off x="381000" y="2590800"/>
            <a:ext cx="685800" cy="1512888"/>
          </a:xfrm>
          <a:prstGeom prst="wedgeRoundRectCallout">
            <a:avLst>
              <a:gd name="adj1" fmla="val 103935"/>
              <a:gd name="adj2" fmla="val 34787"/>
              <a:gd name="adj3" fmla="val 16667"/>
            </a:avLst>
          </a:prstGeom>
          <a:noFill/>
          <a:ln w="38100">
            <a:solidFill>
              <a:srgbClr val="FF0000"/>
            </a:solidFill>
            <a:miter lim="800000"/>
            <a:headEnd type="none" w="sm" len="sm"/>
            <a:tailEnd type="none" w="med" len="lg"/>
          </a:ln>
          <a:effectLst/>
        </p:spPr>
        <p:txBody>
          <a:bodyPr lIns="90000" tIns="46800" rIns="90000" bIns="46800" anchor="ctr">
            <a:spAutoFit/>
          </a:bodyPr>
          <a:lstStyle/>
          <a:p>
            <a:pPr marL="0" marR="0" lvl="0" indent="0" algn="l" defTabSz="914400" rtl="0" eaLnBrk="1" fontAlgn="base" latinLnBrk="0" hangingPunct="1">
              <a:lnSpc>
                <a:spcPct val="100000"/>
              </a:lnSpc>
              <a:spcBef>
                <a:spcPct val="50000"/>
              </a:spcBef>
              <a:spcAft>
                <a:spcPct val="0"/>
              </a:spcAft>
              <a:buClrTx/>
              <a:buSzTx/>
              <a:buFontTx/>
              <a:buNone/>
              <a:defRPr/>
            </a:pPr>
            <a:r>
              <a:rPr kumimoji="1" lang="zh-CN" altLang="en-US" sz="2800" b="1" i="0" u="none" strike="noStrike" kern="1200" cap="none" spc="0" normalizeH="0" baseline="0" noProof="0">
                <a:ln>
                  <a:noFill/>
                </a:ln>
                <a:solidFill>
                  <a:srgbClr val="006600"/>
                </a:solidFill>
                <a:effectLst>
                  <a:outerShdw blurRad="38100" dist="38100" dir="2700000" algn="tl">
                    <a:srgbClr val="C0C0C0"/>
                  </a:outerShdw>
                </a:effectLst>
                <a:uLnTx/>
                <a:uFillTx/>
                <a:latin typeface="宋体" panose="02010600030101010101" pitchFamily="2" charset="-122"/>
                <a:ea typeface="宋体" panose="02010600030101010101" pitchFamily="2" charset="-122"/>
                <a:cs typeface="+mn-cs"/>
                <a:sym typeface="Symbol" panose="05050102010706020507" pitchFamily="18" charset="2"/>
              </a:rPr>
              <a:t>饱和区</a:t>
            </a:r>
          </a:p>
        </p:txBody>
      </p:sp>
      <p:sp>
        <p:nvSpPr>
          <p:cNvPr id="100397" name="Text Box 45"/>
          <p:cNvSpPr txBox="1">
            <a:spLocks noChangeArrowheads="1"/>
          </p:cNvSpPr>
          <p:nvPr/>
        </p:nvSpPr>
        <p:spPr bwMode="auto">
          <a:xfrm>
            <a:off x="522288" y="368300"/>
            <a:ext cx="2590800" cy="519113"/>
          </a:xfrm>
          <a:prstGeom prst="rect">
            <a:avLst/>
          </a:prstGeom>
          <a:noFill/>
          <a:ln w="38100">
            <a:noFill/>
            <a:miter lim="800000"/>
          </a:ln>
          <a:effectLst/>
        </p:spPr>
        <p:txBody>
          <a:bodyPr lIns="90000" tIns="46800" rIns="90000" bIns="46800" anchor="ctr">
            <a:spAutoFit/>
          </a:bodyPr>
          <a:lstStyle/>
          <a:p>
            <a:pPr marR="0" defTabSz="914400">
              <a:spcBef>
                <a:spcPct val="50000"/>
              </a:spcBef>
              <a:buClrTx/>
              <a:buSzTx/>
              <a:buFontTx/>
              <a:defRPr/>
            </a:pP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a:t>
            </a:r>
            <a:r>
              <a:rPr kumimoji="1" lang="en-US" altLang="zh-CN"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3</a:t>
            </a:r>
            <a:r>
              <a:rPr kumimoji="1" lang="zh-CN" altLang="en-US" sz="2800" b="1" kern="1200" cap="none" spc="0" normalizeH="0" baseline="0" noProof="0">
                <a:solidFill>
                  <a:srgbClr val="CC0000"/>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rPr>
              <a:t>）饱和区</a:t>
            </a:r>
          </a:p>
        </p:txBody>
      </p:sp>
      <p:sp>
        <p:nvSpPr>
          <p:cNvPr id="100398" name="Text Box 46"/>
          <p:cNvSpPr txBox="1">
            <a:spLocks noChangeArrowheads="1"/>
          </p:cNvSpPr>
          <p:nvPr/>
        </p:nvSpPr>
        <p:spPr bwMode="auto">
          <a:xfrm>
            <a:off x="4976813" y="2990850"/>
            <a:ext cx="3465513" cy="1587500"/>
          </a:xfrm>
          <a:prstGeom prst="rect">
            <a:avLst/>
          </a:prstGeom>
          <a:noFill/>
          <a:ln w="38100">
            <a:noFill/>
            <a:miter lim="800000"/>
          </a:ln>
          <a:effectLst/>
        </p:spPr>
        <p:txBody>
          <a:bodyPr lIns="90000" tIns="46800" rIns="90000" bIns="46800" anchor="ctr">
            <a:spAutoFit/>
          </a:bodyPr>
          <a:lstStyle/>
          <a:p>
            <a:pPr marR="0" algn="just" defTabSz="914400">
              <a:lnSpc>
                <a:spcPct val="110000"/>
              </a:lnSpc>
              <a:spcBef>
                <a:spcPct val="20000"/>
              </a:spcBef>
              <a:buClrTx/>
              <a:buSzTx/>
              <a:buFontTx/>
              <a:defRPr/>
            </a:pPr>
            <a:r>
              <a:rPr kumimoji="1" lang="en-US" altLang="zh-CN" sz="2800" b="1" kern="1200" cap="none" spc="0" normalizeH="0" baseline="0" noProof="0">
                <a:solidFill>
                  <a:srgbClr val="003399"/>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a:t>
            </a: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深度饱和时，</a:t>
            </a:r>
          </a:p>
          <a:p>
            <a:pPr marR="0" algn="just" defTabSz="914400">
              <a:lnSpc>
                <a:spcPct val="110000"/>
              </a:lnSpc>
              <a:spcBef>
                <a:spcPct val="10000"/>
              </a:spcBef>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硅管</a:t>
            </a:r>
            <a:r>
              <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CES </a:t>
            </a:r>
            <a:r>
              <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0.3V</a:t>
            </a: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p>
          <a:p>
            <a:pPr marR="0" algn="just" defTabSz="914400">
              <a:lnSpc>
                <a:spcPct val="110000"/>
              </a:lnSpc>
              <a:spcBef>
                <a:spcPct val="10000"/>
              </a:spcBef>
              <a:buClrTx/>
              <a:buSzTx/>
              <a:buFontTx/>
              <a:defRPr/>
            </a:pP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a:t>
            </a:r>
            <a:r>
              <a:rPr kumimoji="1" lang="zh-CN" altLang="en-US" sz="2800" b="1" kern="1200" cap="none" spc="0" normalizeH="0" baseline="0" noProof="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锗管</a:t>
            </a:r>
            <a:r>
              <a:rPr kumimoji="1" lang="en-US" altLang="zh-CN" sz="2800" b="1" i="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U</a:t>
            </a:r>
            <a:r>
              <a:rPr kumimoji="1" lang="en-US" altLang="zh-CN" sz="2800" b="1" kern="1200" cap="none" spc="0" normalizeH="0" baseline="-2500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CES </a:t>
            </a:r>
            <a:r>
              <a:rPr kumimoji="1" lang="en-US" altLang="zh-CN"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 0.1V</a:t>
            </a:r>
            <a:r>
              <a:rPr kumimoji="1" lang="zh-CN" altLang="en-US" sz="2800" b="1" kern="1200" cap="none" spc="0" normalizeH="0" baseline="0" noProof="0">
                <a:solidFill>
                  <a:srgbClr val="000099"/>
                </a:solidFill>
                <a:effectLst>
                  <a:outerShdw blurRad="38100" dist="38100" dir="2700000" algn="tl">
                    <a:srgbClr val="C0C0C0"/>
                  </a:outerShdw>
                </a:effectLst>
                <a:latin typeface="Times New Roman" panose="02020603050405020304" pitchFamily="18" charset="0"/>
                <a:ea typeface="宋体" panose="02010600030101010101" pitchFamily="2" charset="-122"/>
                <a:cs typeface="+mn-cs"/>
                <a:sym typeface="Symbol" panose="05050102010706020507" pitchFamily="18" charset="2"/>
              </a:rPr>
              <a:t>。</a:t>
            </a:r>
          </a:p>
        </p:txBody>
      </p:sp>
      <p:sp>
        <p:nvSpPr>
          <p:cNvPr id="100401" name="Text Box 49"/>
          <p:cNvSpPr txBox="1"/>
          <p:nvPr/>
        </p:nvSpPr>
        <p:spPr>
          <a:xfrm>
            <a:off x="566738" y="319088"/>
            <a:ext cx="7875587" cy="955675"/>
          </a:xfrm>
          <a:prstGeom prst="rect">
            <a:avLst/>
          </a:prstGeom>
          <a:gradFill rotWithShape="1">
            <a:gsLst>
              <a:gs pos="0">
                <a:srgbClr val="FFFF99"/>
              </a:gs>
              <a:gs pos="50000">
                <a:srgbClr val="FFFFFF"/>
              </a:gs>
              <a:gs pos="100000">
                <a:srgbClr val="FFFF99"/>
              </a:gs>
            </a:gsLst>
            <a:lin ang="5400000" scaled="1"/>
            <a:tileRect/>
          </a:gradFill>
          <a:ln w="38100">
            <a:noFill/>
          </a:ln>
        </p:spPr>
        <p:txBody>
          <a:bodyPr lIns="90000" tIns="46800" rIns="90000" bIns="46800" anchor="ctr" anchorCtr="0">
            <a:spAutoFit/>
          </a:bodyPr>
          <a:lstStyle/>
          <a:p>
            <a:pPr indent="627380">
              <a:spcBef>
                <a:spcPct val="50000"/>
              </a:spcBef>
            </a:pPr>
            <a:r>
              <a:rPr lang="zh-CN" altLang="en-US" sz="2800" b="1" dirty="0">
                <a:solidFill>
                  <a:srgbClr val="0000FF"/>
                </a:solidFill>
                <a:latin typeface="微软雅黑" panose="020B0503020204020204" pitchFamily="34" charset="-122"/>
                <a:ea typeface="微软雅黑" panose="020B0503020204020204" pitchFamily="34" charset="-122"/>
              </a:rPr>
              <a:t>理想情况下，一个饱和的晶体管起的作用是从集电极到发射极短路。</a:t>
            </a:r>
          </a:p>
        </p:txBody>
      </p:sp>
      <p:pic>
        <p:nvPicPr>
          <p:cNvPr id="100402" name="Picture 50"/>
          <p:cNvPicPr>
            <a:picLocks noChangeAspect="1"/>
          </p:cNvPicPr>
          <p:nvPr/>
        </p:nvPicPr>
        <p:blipFill>
          <a:blip r:embed="rId4">
            <a:lum bright="20001" contrast="40000"/>
          </a:blip>
          <a:stretch>
            <a:fillRect/>
          </a:stretch>
        </p:blipFill>
        <p:spPr>
          <a:xfrm>
            <a:off x="712788" y="1473200"/>
            <a:ext cx="7685087" cy="4791075"/>
          </a:xfrm>
          <a:prstGeom prst="rect">
            <a:avLst/>
          </a:prstGeom>
          <a:noFill/>
          <a:ln w="9525">
            <a:noFill/>
          </a:ln>
        </p:spPr>
      </p:pic>
      <p:graphicFrame>
        <p:nvGraphicFramePr>
          <p:cNvPr id="100403" name="Object 51"/>
          <p:cNvGraphicFramePr>
            <a:graphicFrameLocks noChangeAspect="1"/>
          </p:cNvGraphicFramePr>
          <p:nvPr/>
        </p:nvGraphicFramePr>
        <p:xfrm>
          <a:off x="5143500" y="4733925"/>
          <a:ext cx="1508125" cy="682625"/>
        </p:xfrm>
        <a:graphic>
          <a:graphicData uri="http://schemas.openxmlformats.org/presentationml/2006/ole">
            <mc:AlternateContent xmlns:mc="http://schemas.openxmlformats.org/markup-compatibility/2006">
              <mc:Choice xmlns:v="urn:schemas-microsoft-com:vml" Requires="v">
                <p:oleObj spid="_x0000_s22533" r:id="rId5" imgW="546100" imgH="190500" progId="Equation.3">
                  <p:embed/>
                </p:oleObj>
              </mc:Choice>
              <mc:Fallback>
                <p:oleObj r:id="rId5" imgW="546100" imgH="190500" progId="Equation.3">
                  <p:embed/>
                  <p:pic>
                    <p:nvPicPr>
                      <p:cNvPr id="0" name="图片 3088"/>
                      <p:cNvPicPr/>
                      <p:nvPr/>
                    </p:nvPicPr>
                    <p:blipFill>
                      <a:blip r:embed="rId6">
                        <a:clrChange>
                          <a:clrFrom>
                            <a:srgbClr val="000000"/>
                          </a:clrFrom>
                          <a:clrTo>
                            <a:srgbClr val="000099"/>
                          </a:clrTo>
                        </a:clrChange>
                      </a:blip>
                      <a:stretch>
                        <a:fillRect/>
                      </a:stretch>
                    </p:blipFill>
                    <p:spPr>
                      <a:xfrm>
                        <a:off x="5143500" y="4733925"/>
                        <a:ext cx="1508125" cy="68262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401"/>
                                        </p:tgtEl>
                                        <p:attrNameLst>
                                          <p:attrName>style.visibility</p:attrName>
                                        </p:attrNameLst>
                                      </p:cBhvr>
                                      <p:to>
                                        <p:strVal val="visible"/>
                                      </p:to>
                                    </p:set>
                                    <p:animEffect transition="in" filter="blinds(horizontal)">
                                      <p:cBhvr>
                                        <p:cTn id="7" dur="500"/>
                                        <p:tgtEl>
                                          <p:spTgt spid="10040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0402"/>
                                        </p:tgtEl>
                                        <p:attrNameLst>
                                          <p:attrName>style.visibility</p:attrName>
                                        </p:attrNameLst>
                                      </p:cBhvr>
                                      <p:to>
                                        <p:strVal val="visible"/>
                                      </p:to>
                                    </p:set>
                                    <p:animEffect transition="in" filter="blinds(horizontal)">
                                      <p:cBhvr>
                                        <p:cTn id="12" dur="500"/>
                                        <p:tgtEl>
                                          <p:spTgt spid="10040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00403"/>
                                        </p:tgtEl>
                                        <p:attrNameLst>
                                          <p:attrName>style.visibility</p:attrName>
                                        </p:attrNameLst>
                                      </p:cBhvr>
                                      <p:to>
                                        <p:strVal val="visible"/>
                                      </p:to>
                                    </p:set>
                                    <p:animEffect transition="in" filter="blinds(horizontal)">
                                      <p:cBhvr>
                                        <p:cTn id="17" dur="500"/>
                                        <p:tgtEl>
                                          <p:spTgt spid="100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401"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bg>
      <p:bgPr>
        <a:blipFill rotWithShape="0">
          <a:blip r:embed="rId3"/>
          <a:stretch>
            <a:fillRect/>
          </a:stretch>
        </a:blipFill>
        <a:effectLst/>
      </p:bgPr>
    </p:bg>
    <p:spTree>
      <p:nvGrpSpPr>
        <p:cNvPr id="1" name=""/>
        <p:cNvGrpSpPr/>
        <p:nvPr/>
      </p:nvGrpSpPr>
      <p:grpSpPr>
        <a:xfrm>
          <a:off x="0" y="0"/>
          <a:ext cx="0" cy="0"/>
          <a:chOff x="0" y="0"/>
          <a:chExt cx="0" cy="0"/>
        </a:xfrm>
      </p:grpSpPr>
      <p:sp>
        <p:nvSpPr>
          <p:cNvPr id="96258" name="AutoShape 2">
            <a:hlinkClick r:id="" action="ppaction://hlinkshowjump?jump=previousslide"/>
          </p:cNvPr>
          <p:cNvSpPr/>
          <p:nvPr/>
        </p:nvSpPr>
        <p:spPr>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59" name="AutoShape 3">
            <a:hlinkClick r:id="" action="ppaction://hlinkshowjump?jump=nextslide"/>
          </p:cNvPr>
          <p:cNvSpPr/>
          <p:nvPr/>
        </p:nvSpPr>
        <p:spPr>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0" name="AutoShape 4">
            <a:hlinkClick r:id="" action="ppaction://hlinkshowjump?jump=firstslide"/>
          </p:cNvPr>
          <p:cNvSpPr/>
          <p:nvPr/>
        </p:nvSpPr>
        <p:spPr>
          <a:xfrm>
            <a:off x="7886700" y="6400800"/>
            <a:ext cx="576263" cy="334963"/>
          </a:xfrm>
          <a:prstGeom prst="actionButtonHome">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96261" name="AutoShape 5">
            <a:hlinkClick r:id="" action="ppaction://hlinkshowjump?jump=lastslideviewed"/>
          </p:cNvPr>
          <p:cNvSpPr/>
          <p:nvPr/>
        </p:nvSpPr>
        <p:spPr>
          <a:xfrm>
            <a:off x="8493125" y="6400800"/>
            <a:ext cx="576263" cy="334963"/>
          </a:xfrm>
          <a:prstGeom prst="actionButtonReturn">
            <a:avLst/>
          </a:prstGeom>
          <a:gradFill rotWithShape="0">
            <a:gsLst>
              <a:gs pos="0">
                <a:srgbClr val="ECFDFE"/>
              </a:gs>
              <a:gs pos="100000">
                <a:srgbClr val="C8D6D7"/>
              </a:gs>
            </a:gsLst>
            <a:path path="rect">
              <a:fillToRect l="50000" t="50000" r="50000" b="50000"/>
            </a:path>
            <a:tileRect/>
          </a:gradFill>
          <a:ln w="3175" cap="flat" cmpd="sng">
            <a:solidFill>
              <a:srgbClr val="008000"/>
            </a:solidFill>
            <a:prstDash val="solid"/>
            <a:miter/>
            <a:headEnd type="none" w="med" len="med"/>
            <a:tailEnd type="none" w="med" len="med"/>
          </a:ln>
        </p:spPr>
        <p:txBody>
          <a:bodyPr wrap="none" anchor="ctr" anchorCtr="0"/>
          <a:lstStyle/>
          <a:p>
            <a:endParaRPr lang="zh-CN" altLang="en-US" dirty="0">
              <a:latin typeface="Times New Roman" panose="02020603050405020304" pitchFamily="18" charset="0"/>
              <a:ea typeface="宋体" panose="02010600030101010101" pitchFamily="2" charset="-122"/>
            </a:endParaRPr>
          </a:p>
        </p:txBody>
      </p:sp>
      <p:sp>
        <p:nvSpPr>
          <p:cNvPr id="29698" name="Text Box 2"/>
          <p:cNvSpPr txBox="1"/>
          <p:nvPr/>
        </p:nvSpPr>
        <p:spPr>
          <a:xfrm>
            <a:off x="511175" y="549275"/>
            <a:ext cx="8021638" cy="1578610"/>
          </a:xfrm>
          <a:prstGeom prst="rect">
            <a:avLst/>
          </a:prstGeom>
          <a:noFill/>
          <a:ln w="9525">
            <a:noFill/>
          </a:ln>
        </p:spPr>
        <p:txBody>
          <a:bodyPr>
            <a:spAutoFit/>
          </a:bodyPr>
          <a:lstStyle/>
          <a:p>
            <a:pPr algn="just" eaLnBrk="1" hangingPunct="1">
              <a:lnSpc>
                <a:spcPct val="110000"/>
              </a:lnSpc>
            </a:pPr>
            <a:r>
              <a:rPr lang="zh-CN" altLang="en-US" sz="2200" b="1" dirty="0">
                <a:latin typeface="Times New Roman" panose="02020603050405020304" pitchFamily="18" charset="0"/>
              </a:rPr>
              <a:t>　　当晶体管饱和时， </a:t>
            </a:r>
            <a:r>
              <a:rPr lang="en-US" altLang="zh-CN" sz="2200" b="1" i="1">
                <a:latin typeface="Times New Roman" panose="02020603050405020304" pitchFamily="18" charset="0"/>
              </a:rPr>
              <a:t>U</a:t>
            </a:r>
            <a:r>
              <a:rPr lang="en-US" altLang="zh-CN" sz="2200" b="1" baseline="-25000">
                <a:latin typeface="Times New Roman" panose="02020603050405020304" pitchFamily="18" charset="0"/>
              </a:rPr>
              <a:t>CE</a:t>
            </a:r>
            <a:r>
              <a:rPr lang="en-US" altLang="zh-CN" sz="2200" b="1" i="1">
                <a:latin typeface="Times New Roman" panose="02020603050405020304" pitchFamily="18" charset="0"/>
                <a:ea typeface="方正琥珀繁体" pitchFamily="2" charset="-122"/>
              </a:rPr>
              <a:t> </a:t>
            </a:r>
            <a:r>
              <a:rPr lang="en-US" altLang="zh-CN" sz="2200" b="1">
                <a:latin typeface="Times New Roman" panose="02020603050405020304" pitchFamily="18" charset="0"/>
              </a:rPr>
              <a:t> </a:t>
            </a:r>
            <a:r>
              <a:rPr lang="en-US" altLang="zh-CN" sz="2200" b="1">
                <a:latin typeface="Times New Roman" panose="02020603050405020304" pitchFamily="18" charset="0"/>
                <a:sym typeface="Symbol" panose="05050102010706020507" pitchFamily="18" charset="2"/>
              </a:rPr>
              <a:t> </a:t>
            </a:r>
            <a:r>
              <a:rPr lang="en-US" altLang="zh-CN" sz="2200" b="1">
                <a:latin typeface="Times New Roman" panose="02020603050405020304" pitchFamily="18" charset="0"/>
              </a:rPr>
              <a:t>0</a:t>
            </a:r>
            <a:r>
              <a:rPr lang="zh-CN" altLang="en-US" sz="2200" b="1" dirty="0">
                <a:latin typeface="Times New Roman" panose="02020603050405020304" pitchFamily="18" charset="0"/>
              </a:rPr>
              <a:t>，发射极与集电极之间如同一个开关的接通，其间电阻很小；当晶体管截止时，</a:t>
            </a:r>
            <a:r>
              <a:rPr lang="en-US" altLang="zh-CN" sz="2200" b="1" i="1">
                <a:latin typeface="Times New Roman" panose="02020603050405020304" pitchFamily="18" charset="0"/>
              </a:rPr>
              <a:t>I</a:t>
            </a:r>
            <a:r>
              <a:rPr lang="en-US" altLang="zh-CN" sz="2200" b="1" baseline="-25000">
                <a:latin typeface="Times New Roman" panose="02020603050405020304" pitchFamily="18" charset="0"/>
              </a:rPr>
              <a:t>C</a:t>
            </a:r>
            <a:r>
              <a:rPr lang="en-US" altLang="zh-CN" sz="2200" b="1">
                <a:latin typeface="Times New Roman" panose="02020603050405020304" pitchFamily="18" charset="0"/>
              </a:rPr>
              <a:t> </a:t>
            </a:r>
            <a:r>
              <a:rPr lang="en-US" altLang="zh-CN" sz="2200" b="1">
                <a:latin typeface="Times New Roman" panose="02020603050405020304" pitchFamily="18" charset="0"/>
                <a:sym typeface="Symbol" panose="05050102010706020507" pitchFamily="18" charset="2"/>
              </a:rPr>
              <a:t></a:t>
            </a:r>
            <a:r>
              <a:rPr lang="en-US" altLang="zh-CN" sz="2200" b="1">
                <a:latin typeface="Times New Roman" panose="02020603050405020304" pitchFamily="18" charset="0"/>
              </a:rPr>
              <a:t> 0 </a:t>
            </a:r>
            <a:r>
              <a:rPr lang="zh-CN" altLang="en-US" sz="2200" b="1" dirty="0">
                <a:latin typeface="Times New Roman" panose="02020603050405020304" pitchFamily="18" charset="0"/>
              </a:rPr>
              <a:t>，发射极与集电极之间如同一个开关的断开，其间电阻很大，可见，晶体管除了有</a:t>
            </a:r>
            <a:r>
              <a:rPr lang="zh-CN" altLang="en-US" sz="2200" b="1" dirty="0">
                <a:solidFill>
                  <a:srgbClr val="FF0000"/>
                </a:solidFill>
                <a:latin typeface="Times New Roman" panose="02020603050405020304" pitchFamily="18" charset="0"/>
              </a:rPr>
              <a:t>放大作用</a:t>
            </a:r>
            <a:r>
              <a:rPr lang="zh-CN" altLang="en-US" sz="2200" b="1" dirty="0">
                <a:latin typeface="Times New Roman" panose="02020603050405020304" pitchFamily="18" charset="0"/>
              </a:rPr>
              <a:t>外，还有</a:t>
            </a:r>
            <a:r>
              <a:rPr lang="zh-CN" altLang="en-US" sz="2200" b="1" dirty="0">
                <a:solidFill>
                  <a:srgbClr val="FF0000"/>
                </a:solidFill>
                <a:latin typeface="Times New Roman" panose="02020603050405020304" pitchFamily="18" charset="0"/>
              </a:rPr>
              <a:t>开关作用</a:t>
            </a:r>
            <a:r>
              <a:rPr lang="zh-CN" altLang="en-US" sz="2200" b="1" dirty="0">
                <a:latin typeface="Times New Roman" panose="02020603050405020304" pitchFamily="18" charset="0"/>
              </a:rPr>
              <a:t>。</a:t>
            </a:r>
          </a:p>
        </p:txBody>
      </p:sp>
      <p:sp>
        <p:nvSpPr>
          <p:cNvPr id="29699" name="Text Box 3"/>
          <p:cNvSpPr txBox="1"/>
          <p:nvPr/>
        </p:nvSpPr>
        <p:spPr>
          <a:xfrm>
            <a:off x="1057275" y="2276475"/>
            <a:ext cx="5400675" cy="429895"/>
          </a:xfrm>
          <a:prstGeom prst="rect">
            <a:avLst/>
          </a:prstGeom>
          <a:noFill/>
          <a:ln w="9525">
            <a:noFill/>
          </a:ln>
        </p:spPr>
        <p:txBody>
          <a:bodyPr>
            <a:spAutoFit/>
          </a:bodyPr>
          <a:lstStyle/>
          <a:p>
            <a:pPr algn="just" eaLnBrk="1" hangingPunct="1">
              <a:spcBef>
                <a:spcPct val="50000"/>
              </a:spcBef>
            </a:pPr>
            <a:r>
              <a:rPr lang="zh-CN" altLang="en-US" sz="2200" b="1" dirty="0">
                <a:latin typeface="Times New Roman" panose="02020603050405020304" pitchFamily="18" charset="0"/>
              </a:rPr>
              <a:t>晶体管的三种工作状态如下图所示。</a:t>
            </a:r>
          </a:p>
        </p:txBody>
      </p:sp>
      <p:grpSp>
        <p:nvGrpSpPr>
          <p:cNvPr id="6" name="Group 22"/>
          <p:cNvGrpSpPr/>
          <p:nvPr/>
        </p:nvGrpSpPr>
        <p:grpSpPr>
          <a:xfrm>
            <a:off x="2751138" y="3070225"/>
            <a:ext cx="3036887" cy="2979738"/>
            <a:chOff x="0" y="0"/>
            <a:chExt cx="1913" cy="1877"/>
          </a:xfrm>
        </p:grpSpPr>
        <p:grpSp>
          <p:nvGrpSpPr>
            <p:cNvPr id="33816" name="Group 23"/>
            <p:cNvGrpSpPr/>
            <p:nvPr/>
          </p:nvGrpSpPr>
          <p:grpSpPr>
            <a:xfrm>
              <a:off x="354" y="78"/>
              <a:ext cx="912" cy="1461"/>
              <a:chOff x="0" y="0"/>
              <a:chExt cx="912" cy="1461"/>
            </a:xfrm>
          </p:grpSpPr>
          <p:grpSp>
            <p:nvGrpSpPr>
              <p:cNvPr id="33826" name="Group 24"/>
              <p:cNvGrpSpPr/>
              <p:nvPr/>
            </p:nvGrpSpPr>
            <p:grpSpPr>
              <a:xfrm>
                <a:off x="672" y="570"/>
                <a:ext cx="240" cy="314"/>
                <a:chOff x="0" y="0"/>
                <a:chExt cx="240" cy="314"/>
              </a:xfrm>
            </p:grpSpPr>
            <p:sp>
              <p:nvSpPr>
                <p:cNvPr id="33830" name="Line 25"/>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33831" name="Line 26"/>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33832" name="Line 27"/>
                <p:cNvSpPr/>
                <p:nvPr/>
              </p:nvSpPr>
              <p:spPr>
                <a:xfrm>
                  <a:off x="0" y="170"/>
                  <a:ext cx="240" cy="144"/>
                </a:xfrm>
                <a:prstGeom prst="line">
                  <a:avLst/>
                </a:prstGeom>
                <a:ln w="38100" cap="flat" cmpd="sng">
                  <a:solidFill>
                    <a:schemeClr val="tx1"/>
                  </a:solidFill>
                  <a:prstDash val="solid"/>
                  <a:headEnd type="none" w="med" len="med"/>
                  <a:tailEnd type="stealth" w="med" len="lg"/>
                </a:ln>
              </p:spPr>
            </p:sp>
          </p:grpSp>
          <p:sp>
            <p:nvSpPr>
              <p:cNvPr id="33827" name="Line 28"/>
              <p:cNvSpPr/>
              <p:nvPr/>
            </p:nvSpPr>
            <p:spPr>
              <a:xfrm>
                <a:off x="882" y="0"/>
                <a:ext cx="0" cy="576"/>
              </a:xfrm>
              <a:prstGeom prst="line">
                <a:avLst/>
              </a:prstGeom>
              <a:ln w="38100" cap="flat" cmpd="sng">
                <a:solidFill>
                  <a:schemeClr val="tx1"/>
                </a:solidFill>
                <a:prstDash val="solid"/>
                <a:headEnd type="none" w="med" len="med"/>
                <a:tailEnd type="none" w="med" len="med"/>
              </a:ln>
            </p:spPr>
          </p:sp>
          <p:sp>
            <p:nvSpPr>
              <p:cNvPr id="33828" name="Line 29"/>
              <p:cNvSpPr/>
              <p:nvPr/>
            </p:nvSpPr>
            <p:spPr>
              <a:xfrm>
                <a:off x="903" y="885"/>
                <a:ext cx="0" cy="576"/>
              </a:xfrm>
              <a:prstGeom prst="line">
                <a:avLst/>
              </a:prstGeom>
              <a:ln w="38100" cap="flat" cmpd="sng">
                <a:solidFill>
                  <a:schemeClr val="tx1"/>
                </a:solidFill>
                <a:prstDash val="solid"/>
                <a:headEnd type="none" w="med" len="med"/>
                <a:tailEnd type="none" w="med" len="med"/>
              </a:ln>
            </p:spPr>
          </p:sp>
          <p:sp>
            <p:nvSpPr>
              <p:cNvPr id="33829" name="Line 30"/>
              <p:cNvSpPr/>
              <p:nvPr/>
            </p:nvSpPr>
            <p:spPr>
              <a:xfrm flipH="1">
                <a:off x="0" y="714"/>
                <a:ext cx="672" cy="0"/>
              </a:xfrm>
              <a:prstGeom prst="line">
                <a:avLst/>
              </a:prstGeom>
              <a:ln w="38100" cap="flat" cmpd="sng">
                <a:solidFill>
                  <a:schemeClr val="tx1"/>
                </a:solidFill>
                <a:prstDash val="solid"/>
                <a:headEnd type="none" w="med" len="med"/>
                <a:tailEnd type="none" w="med" len="med"/>
              </a:ln>
            </p:spPr>
          </p:sp>
        </p:grpSp>
        <p:sp>
          <p:nvSpPr>
            <p:cNvPr id="33817" name="Line 31"/>
            <p:cNvSpPr/>
            <p:nvPr/>
          </p:nvSpPr>
          <p:spPr>
            <a:xfrm>
              <a:off x="1314" y="90"/>
              <a:ext cx="0" cy="336"/>
            </a:xfrm>
            <a:prstGeom prst="line">
              <a:avLst/>
            </a:prstGeom>
            <a:ln w="25400" cap="flat" cmpd="sng">
              <a:solidFill>
                <a:srgbClr val="008000"/>
              </a:solidFill>
              <a:prstDash val="solid"/>
              <a:headEnd type="none" w="med" len="med"/>
              <a:tailEnd type="stealth" w="sm" len="lg"/>
            </a:ln>
          </p:spPr>
        </p:sp>
        <p:sp>
          <p:nvSpPr>
            <p:cNvPr id="33818" name="Text Box 32"/>
            <p:cNvSpPr txBox="1"/>
            <p:nvPr/>
          </p:nvSpPr>
          <p:spPr>
            <a:xfrm>
              <a:off x="1315" y="117"/>
              <a:ext cx="486" cy="232"/>
            </a:xfrm>
            <a:prstGeom prst="rect">
              <a:avLst/>
            </a:prstGeom>
            <a:noFill/>
            <a:ln w="9525">
              <a:noFill/>
            </a:ln>
          </p:spPr>
          <p:txBody>
            <a:bodyPr wrap="none">
              <a:spAutoFit/>
            </a:bodyPr>
            <a:lstStyle/>
            <a:p>
              <a:pPr algn="ctr" eaLnBrk="1" hangingPunct="1">
                <a:spcBef>
                  <a:spcPct val="50000"/>
                </a:spcBef>
              </a:pPr>
              <a:r>
                <a:rPr lang="en-US" altLang="zh-CN" sz="1800" b="1" i="1">
                  <a:solidFill>
                    <a:srgbClr val="000099"/>
                  </a:solidFill>
                  <a:latin typeface="Times New Roman" panose="02020603050405020304" pitchFamily="18" charset="0"/>
                </a:rPr>
                <a:t>I</a:t>
              </a:r>
              <a:r>
                <a:rPr lang="en-US" altLang="zh-CN" sz="1800" b="1" baseline="-25000">
                  <a:solidFill>
                    <a:srgbClr val="000099"/>
                  </a:solidFill>
                  <a:latin typeface="Times New Roman" panose="02020603050405020304" pitchFamily="18" charset="0"/>
                </a:rPr>
                <a:t>C </a:t>
              </a:r>
              <a:r>
                <a:rPr lang="en-US" altLang="zh-CN" sz="1800" b="1">
                  <a:solidFill>
                    <a:srgbClr val="000099"/>
                  </a:solidFill>
                  <a:latin typeface="Times New Roman" panose="02020603050405020304" pitchFamily="18" charset="0"/>
                  <a:sym typeface="Symbol" panose="05050102010706020507" pitchFamily="18" charset="2"/>
                </a:rPr>
                <a:t></a:t>
              </a:r>
              <a:r>
                <a:rPr lang="en-US" altLang="zh-CN" sz="1800" b="1">
                  <a:solidFill>
                    <a:srgbClr val="000099"/>
                  </a:solidFill>
                  <a:latin typeface="Times New Roman" panose="02020603050405020304" pitchFamily="18" charset="0"/>
                </a:rPr>
                <a:t> 0 </a:t>
              </a:r>
            </a:p>
          </p:txBody>
        </p:sp>
        <p:grpSp>
          <p:nvGrpSpPr>
            <p:cNvPr id="33819" name="Group 33"/>
            <p:cNvGrpSpPr/>
            <p:nvPr/>
          </p:nvGrpSpPr>
          <p:grpSpPr>
            <a:xfrm>
              <a:off x="121" y="457"/>
              <a:ext cx="460" cy="257"/>
              <a:chOff x="-21" y="0"/>
              <a:chExt cx="460" cy="257"/>
            </a:xfrm>
          </p:grpSpPr>
          <p:sp>
            <p:nvSpPr>
              <p:cNvPr id="33824" name="Line 34"/>
              <p:cNvSpPr/>
              <p:nvPr/>
            </p:nvSpPr>
            <p:spPr>
              <a:xfrm rot="-5400000">
                <a:off x="236" y="89"/>
                <a:ext cx="0" cy="336"/>
              </a:xfrm>
              <a:prstGeom prst="line">
                <a:avLst/>
              </a:prstGeom>
              <a:ln w="25400" cap="flat" cmpd="sng">
                <a:solidFill>
                  <a:srgbClr val="008000"/>
                </a:solidFill>
                <a:prstDash val="solid"/>
                <a:headEnd type="none" w="med" len="med"/>
                <a:tailEnd type="stealth" w="sm" len="lg"/>
              </a:ln>
            </p:spPr>
          </p:sp>
          <p:sp>
            <p:nvSpPr>
              <p:cNvPr id="33825" name="Text Box 35"/>
              <p:cNvSpPr txBox="1"/>
              <p:nvPr/>
            </p:nvSpPr>
            <p:spPr>
              <a:xfrm>
                <a:off x="-21" y="0"/>
                <a:ext cx="460" cy="232"/>
              </a:xfrm>
              <a:prstGeom prst="rect">
                <a:avLst/>
              </a:prstGeom>
              <a:noFill/>
              <a:ln w="9525">
                <a:noFill/>
              </a:ln>
            </p:spPr>
            <p:txBody>
              <a:bodyPr wrap="none">
                <a:spAutoFit/>
              </a:bodyPr>
              <a:lstStyle/>
              <a:p>
                <a:pPr algn="ctr" eaLnBrk="1" hangingPunct="1">
                  <a:spcBef>
                    <a:spcPct val="50000"/>
                  </a:spcBef>
                </a:pPr>
                <a:r>
                  <a:rPr lang="en-US" altLang="zh-CN" sz="1800" b="1" i="1">
                    <a:solidFill>
                      <a:srgbClr val="000099"/>
                    </a:solidFill>
                    <a:latin typeface="Times New Roman" panose="02020603050405020304" pitchFamily="18" charset="0"/>
                  </a:rPr>
                  <a:t>I</a:t>
                </a:r>
                <a:r>
                  <a:rPr lang="en-US" altLang="zh-CN" sz="1800" b="1" baseline="-25000">
                    <a:solidFill>
                      <a:srgbClr val="000099"/>
                    </a:solidFill>
                    <a:latin typeface="Times New Roman" panose="02020603050405020304" pitchFamily="18" charset="0"/>
                  </a:rPr>
                  <a:t>B</a:t>
                </a:r>
                <a:r>
                  <a:rPr lang="en-US" altLang="zh-CN" sz="1800" b="1">
                    <a:solidFill>
                      <a:srgbClr val="000099"/>
                    </a:solidFill>
                    <a:latin typeface="Times New Roman" panose="02020603050405020304" pitchFamily="18" charset="0"/>
                  </a:rPr>
                  <a:t> = 0</a:t>
                </a:r>
                <a:endParaRPr lang="en-US" altLang="zh-CN" sz="1800" b="1" baseline="-25000">
                  <a:solidFill>
                    <a:srgbClr val="000099"/>
                  </a:solidFill>
                  <a:latin typeface="Times New Roman" panose="02020603050405020304" pitchFamily="18" charset="0"/>
                </a:endParaRPr>
              </a:p>
            </p:txBody>
          </p:sp>
        </p:grpSp>
        <p:sp>
          <p:nvSpPr>
            <p:cNvPr id="33820" name="Text Box 36"/>
            <p:cNvSpPr txBox="1"/>
            <p:nvPr/>
          </p:nvSpPr>
          <p:spPr>
            <a:xfrm>
              <a:off x="874" y="426"/>
              <a:ext cx="1039" cy="843"/>
            </a:xfrm>
            <a:prstGeom prst="rect">
              <a:avLst/>
            </a:prstGeom>
            <a:noFill/>
            <a:ln w="9525">
              <a:noFill/>
            </a:ln>
          </p:spPr>
          <p:txBody>
            <a:bodyPr wrap="none">
              <a:spAutoFit/>
            </a:bodyPr>
            <a:lstStyle/>
            <a:p>
              <a:pPr algn="ctr" eaLnBrk="1" hangingPunct="1"/>
              <a:r>
                <a:rPr lang="en-US" altLang="zh-CN" sz="1800" b="1" i="1">
                  <a:solidFill>
                    <a:srgbClr val="000099"/>
                  </a:solidFill>
                  <a:latin typeface="Times New Roman" panose="02020603050405020304" pitchFamily="18" charset="0"/>
                </a:rPr>
                <a:t>+</a:t>
              </a:r>
            </a:p>
            <a:p>
              <a:pPr algn="ctr" eaLnBrk="1" hangingPunct="1"/>
              <a:r>
                <a:rPr lang="en-US" altLang="zh-CN" sz="1800" b="1" i="1">
                  <a:solidFill>
                    <a:srgbClr val="000099"/>
                  </a:solidFill>
                  <a:latin typeface="Times New Roman" panose="02020603050405020304" pitchFamily="18" charset="0"/>
                </a:rPr>
                <a:t>        U</a:t>
              </a:r>
              <a:r>
                <a:rPr lang="en-US" altLang="zh-CN" sz="1800" b="1" baseline="-25000">
                  <a:solidFill>
                    <a:srgbClr val="000099"/>
                  </a:solidFill>
                  <a:latin typeface="Times New Roman" panose="02020603050405020304" pitchFamily="18" charset="0"/>
                </a:rPr>
                <a:t>CE </a:t>
              </a:r>
              <a:r>
                <a:rPr lang="en-US" altLang="zh-CN" sz="1800" b="1">
                  <a:solidFill>
                    <a:srgbClr val="000099"/>
                  </a:solidFill>
                  <a:latin typeface="Times New Roman" panose="02020603050405020304" pitchFamily="18" charset="0"/>
                  <a:sym typeface="Symbol" panose="05050102010706020507" pitchFamily="18" charset="2"/>
                </a:rPr>
                <a:t> </a:t>
              </a:r>
              <a:r>
                <a:rPr lang="en-US" altLang="zh-CN" sz="1800" b="1" i="1">
                  <a:solidFill>
                    <a:srgbClr val="000099"/>
                  </a:solidFill>
                  <a:latin typeface="Times New Roman" panose="02020603050405020304" pitchFamily="18" charset="0"/>
                </a:rPr>
                <a:t>U</a:t>
              </a:r>
              <a:r>
                <a:rPr lang="en-US" altLang="zh-CN" sz="1800" b="1" baseline="-25000">
                  <a:solidFill>
                    <a:srgbClr val="000099"/>
                  </a:solidFill>
                  <a:latin typeface="Times New Roman" panose="02020603050405020304" pitchFamily="18" charset="0"/>
                </a:rPr>
                <a:t>CC </a:t>
              </a:r>
            </a:p>
            <a:p>
              <a:pPr algn="ctr" eaLnBrk="1" hangingPunct="1"/>
              <a:r>
                <a:rPr lang="en-US" altLang="zh-CN" sz="1800" b="1">
                  <a:solidFill>
                    <a:srgbClr val="000099"/>
                  </a:solidFill>
                  <a:latin typeface="Times New Roman" panose="02020603050405020304" pitchFamily="18" charset="0"/>
                  <a:sym typeface="Symbol" panose="05050102010706020507" pitchFamily="18" charset="2"/>
                </a:rPr>
                <a:t></a:t>
              </a:r>
              <a:endParaRPr lang="en-US" altLang="zh-CN" sz="1800" b="1">
                <a:solidFill>
                  <a:srgbClr val="000099"/>
                </a:solidFill>
                <a:latin typeface="Times New Roman" panose="02020603050405020304" pitchFamily="18" charset="0"/>
              </a:endParaRPr>
            </a:p>
            <a:p>
              <a:pPr algn="ctr" eaLnBrk="1" hangingPunct="1">
                <a:spcBef>
                  <a:spcPct val="50000"/>
                </a:spcBef>
              </a:pPr>
              <a:endParaRPr lang="zh-CN" altLang="en-US" sz="1800" b="1" dirty="0">
                <a:solidFill>
                  <a:srgbClr val="000099"/>
                </a:solidFill>
                <a:latin typeface="Times New Roman" panose="02020603050405020304" pitchFamily="18" charset="0"/>
              </a:endParaRPr>
            </a:p>
          </p:txBody>
        </p:sp>
        <p:sp>
          <p:nvSpPr>
            <p:cNvPr id="33821" name="Text Box 37"/>
            <p:cNvSpPr txBox="1"/>
            <p:nvPr/>
          </p:nvSpPr>
          <p:spPr>
            <a:xfrm>
              <a:off x="851" y="1626"/>
              <a:ext cx="687" cy="251"/>
            </a:xfrm>
            <a:prstGeom prst="rect">
              <a:avLst/>
            </a:prstGeom>
            <a:noFill/>
            <a:ln w="9525">
              <a:noFill/>
            </a:ln>
          </p:spPr>
          <p:txBody>
            <a:bodyPr wrap="none">
              <a:spAutoFit/>
            </a:bodyPr>
            <a:lstStyle/>
            <a:p>
              <a:pPr algn="ctr" eaLnBrk="1" hangingPunct="1">
                <a:spcBef>
                  <a:spcPct val="50000"/>
                </a:spcBef>
              </a:pPr>
              <a:r>
                <a:rPr lang="en-US" altLang="zh-CN" sz="2000" b="1">
                  <a:solidFill>
                    <a:srgbClr val="336600"/>
                  </a:solidFill>
                  <a:latin typeface="宋体" panose="02010600030101010101" pitchFamily="2" charset="-122"/>
                </a:rPr>
                <a:t>(</a:t>
              </a:r>
              <a:r>
                <a:rPr lang="en-US" altLang="zh-CN" sz="2000" b="1">
                  <a:solidFill>
                    <a:srgbClr val="336600"/>
                  </a:solidFill>
                  <a:latin typeface="Times New Roman" panose="02020603050405020304" pitchFamily="18" charset="0"/>
                </a:rPr>
                <a:t>b</a:t>
              </a:r>
              <a:r>
                <a:rPr lang="en-US" altLang="zh-CN" sz="2000" b="1">
                  <a:solidFill>
                    <a:srgbClr val="336600"/>
                  </a:solidFill>
                  <a:latin typeface="宋体" panose="02010600030101010101" pitchFamily="2" charset="-122"/>
                </a:rPr>
                <a:t>)</a:t>
              </a:r>
              <a:r>
                <a:rPr lang="zh-CN" altLang="en-US" sz="2000" b="1" dirty="0">
                  <a:solidFill>
                    <a:srgbClr val="336600"/>
                  </a:solidFill>
                  <a:latin typeface="Times New Roman" panose="02020603050405020304" pitchFamily="18" charset="0"/>
                </a:rPr>
                <a:t>截止</a:t>
              </a:r>
            </a:p>
          </p:txBody>
        </p:sp>
        <p:sp>
          <p:nvSpPr>
            <p:cNvPr id="33822" name="Text Box 38"/>
            <p:cNvSpPr txBox="1"/>
            <p:nvPr/>
          </p:nvSpPr>
          <p:spPr>
            <a:xfrm>
              <a:off x="552" y="0"/>
              <a:ext cx="1008" cy="755"/>
            </a:xfrm>
            <a:prstGeom prst="rect">
              <a:avLst/>
            </a:prstGeom>
            <a:noFill/>
            <a:ln w="9525">
              <a:noFill/>
            </a:ln>
          </p:spPr>
          <p:txBody>
            <a:bodyPr>
              <a:spAutoFit/>
            </a:bodyPr>
            <a:lstStyle/>
            <a:p>
              <a:pPr eaLnBrk="1" hangingPunct="1">
                <a:spcBef>
                  <a:spcPct val="50000"/>
                </a:spcBef>
              </a:pPr>
              <a:r>
                <a:rPr lang="zh-CN" altLang="en-US" sz="1800" b="1" dirty="0">
                  <a:solidFill>
                    <a:srgbClr val="000099"/>
                  </a:solidFill>
                  <a:latin typeface="Times New Roman" panose="02020603050405020304" pitchFamily="18" charset="0"/>
                </a:rPr>
                <a:t>             </a:t>
              </a:r>
              <a:r>
                <a:rPr lang="zh-CN" altLang="en-US" sz="1800" b="1" dirty="0">
                  <a:solidFill>
                    <a:srgbClr val="000099"/>
                  </a:solidFill>
                  <a:latin typeface="Times New Roman" panose="02020603050405020304" pitchFamily="18" charset="0"/>
                  <a:sym typeface="Symbol" panose="05050102010706020507" pitchFamily="18" charset="2"/>
                </a:rPr>
                <a:t></a:t>
              </a:r>
            </a:p>
            <a:p>
              <a:pPr eaLnBrk="1" hangingPunct="1">
                <a:spcBef>
                  <a:spcPct val="50000"/>
                </a:spcBef>
              </a:pPr>
              <a:r>
                <a:rPr lang="zh-CN" altLang="en-US" sz="1800" b="1" i="1" dirty="0">
                  <a:solidFill>
                    <a:srgbClr val="000099"/>
                  </a:solidFill>
                  <a:latin typeface="Times New Roman" panose="02020603050405020304" pitchFamily="18" charset="0"/>
                </a:rPr>
                <a:t>   </a:t>
              </a:r>
              <a:r>
                <a:rPr lang="en-US" altLang="zh-CN" sz="1800" b="1" i="1">
                  <a:solidFill>
                    <a:srgbClr val="000099"/>
                  </a:solidFill>
                  <a:latin typeface="Times New Roman" panose="02020603050405020304" pitchFamily="18" charset="0"/>
                </a:rPr>
                <a:t>U</a:t>
              </a:r>
              <a:r>
                <a:rPr lang="en-US" altLang="zh-CN" sz="1800" b="1" baseline="-25000">
                  <a:solidFill>
                    <a:srgbClr val="000099"/>
                  </a:solidFill>
                  <a:latin typeface="Times New Roman" panose="02020603050405020304" pitchFamily="18" charset="0"/>
                </a:rPr>
                <a:t>BC</a:t>
              </a:r>
              <a:r>
                <a:rPr lang="en-US" altLang="zh-CN" sz="1800" b="1">
                  <a:solidFill>
                    <a:srgbClr val="000099"/>
                  </a:solidFill>
                  <a:latin typeface="Times New Roman" panose="02020603050405020304" pitchFamily="18" charset="0"/>
                </a:rPr>
                <a:t> &lt; 0</a:t>
              </a:r>
              <a:endParaRPr lang="en-US" altLang="zh-CN" sz="1800" b="1" baseline="-25000">
                <a:solidFill>
                  <a:srgbClr val="000099"/>
                </a:solidFill>
                <a:latin typeface="Times New Roman" panose="02020603050405020304" pitchFamily="18" charset="0"/>
              </a:endParaRPr>
            </a:p>
            <a:p>
              <a:pPr eaLnBrk="1" hangingPunct="1">
                <a:spcBef>
                  <a:spcPct val="50000"/>
                </a:spcBef>
              </a:pPr>
              <a:r>
                <a:rPr lang="en-US" altLang="zh-CN" sz="1800" b="1">
                  <a:solidFill>
                    <a:srgbClr val="000099"/>
                  </a:solidFill>
                  <a:latin typeface="Times New Roman" panose="02020603050405020304" pitchFamily="18" charset="0"/>
                </a:rPr>
                <a:t>+</a:t>
              </a:r>
            </a:p>
          </p:txBody>
        </p:sp>
        <p:sp>
          <p:nvSpPr>
            <p:cNvPr id="33823" name="Text Box 39"/>
            <p:cNvSpPr txBox="1"/>
            <p:nvPr/>
          </p:nvSpPr>
          <p:spPr>
            <a:xfrm>
              <a:off x="0" y="768"/>
              <a:ext cx="1308" cy="624"/>
            </a:xfrm>
            <a:prstGeom prst="rect">
              <a:avLst/>
            </a:prstGeom>
            <a:noFill/>
            <a:ln w="9525">
              <a:noFill/>
            </a:ln>
          </p:spPr>
          <p:txBody>
            <a:bodyPr>
              <a:spAutoFit/>
            </a:bodyPr>
            <a:lstStyle/>
            <a:p>
              <a:pPr algn="ctr" eaLnBrk="1" hangingPunct="1">
                <a:lnSpc>
                  <a:spcPct val="75000"/>
                </a:lnSpc>
                <a:spcBef>
                  <a:spcPct val="50000"/>
                </a:spcBef>
              </a:pPr>
              <a:r>
                <a:rPr lang="en-US" altLang="zh-CN" sz="1800" b="1" i="1">
                  <a:solidFill>
                    <a:srgbClr val="000099"/>
                  </a:solidFill>
                  <a:latin typeface="Times New Roman" panose="02020603050405020304" pitchFamily="18" charset="0"/>
                </a:rPr>
                <a:t>+</a:t>
              </a:r>
            </a:p>
            <a:p>
              <a:pPr algn="ctr" eaLnBrk="1" hangingPunct="1">
                <a:lnSpc>
                  <a:spcPct val="75000"/>
                </a:lnSpc>
                <a:spcBef>
                  <a:spcPct val="50000"/>
                </a:spcBef>
              </a:pPr>
              <a:r>
                <a:rPr lang="en-US" altLang="zh-CN" sz="1800" b="1" i="1">
                  <a:solidFill>
                    <a:srgbClr val="000099"/>
                  </a:solidFill>
                  <a:latin typeface="Times New Roman" panose="02020603050405020304" pitchFamily="18" charset="0"/>
                </a:rPr>
                <a:t>              U</a:t>
              </a:r>
              <a:r>
                <a:rPr lang="en-US" altLang="zh-CN" sz="1800" b="1" baseline="-25000">
                  <a:solidFill>
                    <a:srgbClr val="000099"/>
                  </a:solidFill>
                  <a:latin typeface="Times New Roman" panose="02020603050405020304" pitchFamily="18" charset="0"/>
                </a:rPr>
                <a:t>BE </a:t>
              </a:r>
              <a:r>
                <a:rPr lang="en-US" altLang="zh-CN" sz="1400" b="1">
                  <a:solidFill>
                    <a:srgbClr val="000099"/>
                  </a:solidFill>
                  <a:latin typeface="Times New Roman" panose="02020603050405020304" pitchFamily="18" charset="0"/>
                  <a:sym typeface="Symbol" panose="05050102010706020507" pitchFamily="18" charset="2"/>
                </a:rPr>
                <a:t>≤</a:t>
              </a:r>
              <a:r>
                <a:rPr lang="en-US" altLang="zh-CN" sz="1800" b="1">
                  <a:solidFill>
                    <a:srgbClr val="000099"/>
                  </a:solidFill>
                  <a:latin typeface="Times New Roman" panose="02020603050405020304" pitchFamily="18" charset="0"/>
                  <a:ea typeface="方正琥珀繁体" pitchFamily="2" charset="-122"/>
                </a:rPr>
                <a:t> </a:t>
              </a:r>
              <a:r>
                <a:rPr lang="en-US" altLang="zh-CN" sz="1800" b="1">
                  <a:solidFill>
                    <a:srgbClr val="000099"/>
                  </a:solidFill>
                  <a:latin typeface="Times New Roman" panose="02020603050405020304" pitchFamily="18" charset="0"/>
                </a:rPr>
                <a:t>0</a:t>
              </a:r>
              <a:endParaRPr lang="en-US" altLang="zh-CN" sz="1800" b="1" baseline="-25000">
                <a:solidFill>
                  <a:srgbClr val="000099"/>
                </a:solidFill>
                <a:latin typeface="Times New Roman" panose="02020603050405020304" pitchFamily="18" charset="0"/>
              </a:endParaRPr>
            </a:p>
            <a:p>
              <a:pPr algn="ctr" eaLnBrk="1" hangingPunct="1">
                <a:lnSpc>
                  <a:spcPct val="75000"/>
                </a:lnSpc>
                <a:spcBef>
                  <a:spcPct val="50000"/>
                </a:spcBef>
              </a:pPr>
              <a:r>
                <a:rPr lang="en-US" altLang="zh-CN" sz="1800" b="1" i="1">
                  <a:solidFill>
                    <a:srgbClr val="000099"/>
                  </a:solidFill>
                  <a:latin typeface="Times New Roman" panose="02020603050405020304" pitchFamily="18" charset="0"/>
                </a:rPr>
                <a:t>                           </a:t>
              </a:r>
              <a:r>
                <a:rPr lang="en-US" altLang="zh-CN" sz="1800" b="1">
                  <a:solidFill>
                    <a:srgbClr val="000099"/>
                  </a:solidFill>
                  <a:latin typeface="Times New Roman" panose="02020603050405020304" pitchFamily="18" charset="0"/>
                  <a:sym typeface="Symbol" panose="05050102010706020507" pitchFamily="18" charset="2"/>
                </a:rPr>
                <a:t></a:t>
              </a:r>
              <a:r>
                <a:rPr lang="en-US" altLang="zh-CN" sz="1800" b="1" i="1">
                  <a:solidFill>
                    <a:srgbClr val="000099"/>
                  </a:solidFill>
                  <a:latin typeface="Times New Roman" panose="02020603050405020304" pitchFamily="18" charset="0"/>
                </a:rPr>
                <a:t> </a:t>
              </a:r>
            </a:p>
          </p:txBody>
        </p:sp>
      </p:grpSp>
      <p:grpSp>
        <p:nvGrpSpPr>
          <p:cNvPr id="10" name="Group 41"/>
          <p:cNvGrpSpPr/>
          <p:nvPr/>
        </p:nvGrpSpPr>
        <p:grpSpPr>
          <a:xfrm>
            <a:off x="5718175" y="3098800"/>
            <a:ext cx="3101975" cy="2979738"/>
            <a:chOff x="0" y="0"/>
            <a:chExt cx="1954" cy="1877"/>
          </a:xfrm>
        </p:grpSpPr>
        <p:sp>
          <p:nvSpPr>
            <p:cNvPr id="33799" name="Text Box 42"/>
            <p:cNvSpPr txBox="1"/>
            <p:nvPr/>
          </p:nvSpPr>
          <p:spPr>
            <a:xfrm>
              <a:off x="0" y="768"/>
              <a:ext cx="1308" cy="624"/>
            </a:xfrm>
            <a:prstGeom prst="rect">
              <a:avLst/>
            </a:prstGeom>
            <a:noFill/>
            <a:ln w="9525">
              <a:noFill/>
            </a:ln>
          </p:spPr>
          <p:txBody>
            <a:bodyPr>
              <a:spAutoFit/>
            </a:bodyPr>
            <a:lstStyle/>
            <a:p>
              <a:pPr algn="ctr" eaLnBrk="1" hangingPunct="1">
                <a:lnSpc>
                  <a:spcPct val="75000"/>
                </a:lnSpc>
                <a:spcBef>
                  <a:spcPct val="50000"/>
                </a:spcBef>
              </a:pPr>
              <a:r>
                <a:rPr lang="en-US" altLang="zh-CN" sz="1800" b="1" i="1">
                  <a:solidFill>
                    <a:schemeClr val="tx2"/>
                  </a:solidFill>
                  <a:latin typeface="Times New Roman" panose="02020603050405020304" pitchFamily="18" charset="0"/>
                </a:rPr>
                <a:t>+</a:t>
              </a:r>
            </a:p>
            <a:p>
              <a:pPr algn="ctr" eaLnBrk="1" hangingPunct="1">
                <a:lnSpc>
                  <a:spcPct val="75000"/>
                </a:lnSpc>
                <a:spcBef>
                  <a:spcPct val="50000"/>
                </a:spcBef>
              </a:pPr>
              <a:r>
                <a:rPr lang="en-US" altLang="zh-CN" sz="1800" b="1" i="1">
                  <a:solidFill>
                    <a:schemeClr val="tx2"/>
                  </a:solidFill>
                  <a:latin typeface="Times New Roman" panose="02020603050405020304" pitchFamily="18" charset="0"/>
                </a:rPr>
                <a:t>              U</a:t>
              </a:r>
              <a:r>
                <a:rPr lang="en-US" altLang="zh-CN" sz="1800" b="1" baseline="-25000">
                  <a:solidFill>
                    <a:schemeClr val="tx2"/>
                  </a:solidFill>
                  <a:latin typeface="Times New Roman" panose="02020603050405020304" pitchFamily="18" charset="0"/>
                </a:rPr>
                <a:t>BE </a:t>
              </a:r>
              <a:r>
                <a:rPr lang="en-US" altLang="zh-CN" sz="1800" b="1">
                  <a:solidFill>
                    <a:schemeClr val="tx2"/>
                  </a:solidFill>
                  <a:latin typeface="Times New Roman" panose="02020603050405020304" pitchFamily="18" charset="0"/>
                  <a:ea typeface="方正琥珀繁体" pitchFamily="2" charset="-122"/>
                  <a:sym typeface="Symbol" panose="05050102010706020507" pitchFamily="18" charset="2"/>
                </a:rPr>
                <a:t>&gt;</a:t>
              </a:r>
              <a:r>
                <a:rPr lang="en-US" altLang="zh-CN" sz="1800" b="1">
                  <a:solidFill>
                    <a:schemeClr val="tx2"/>
                  </a:solidFill>
                  <a:latin typeface="Times New Roman" panose="02020603050405020304" pitchFamily="18" charset="0"/>
                  <a:ea typeface="方正琥珀繁体" pitchFamily="2" charset="-122"/>
                </a:rPr>
                <a:t> </a:t>
              </a:r>
              <a:r>
                <a:rPr lang="en-US" altLang="zh-CN" sz="1800" b="1">
                  <a:solidFill>
                    <a:schemeClr val="tx2"/>
                  </a:solidFill>
                  <a:latin typeface="Times New Roman" panose="02020603050405020304" pitchFamily="18" charset="0"/>
                </a:rPr>
                <a:t>0</a:t>
              </a:r>
              <a:endParaRPr lang="en-US" altLang="zh-CN" sz="1800" b="1" baseline="-25000">
                <a:solidFill>
                  <a:schemeClr val="tx2"/>
                </a:solidFill>
                <a:latin typeface="Times New Roman" panose="02020603050405020304" pitchFamily="18" charset="0"/>
              </a:endParaRPr>
            </a:p>
            <a:p>
              <a:pPr algn="ctr" eaLnBrk="1" hangingPunct="1">
                <a:lnSpc>
                  <a:spcPct val="75000"/>
                </a:lnSpc>
                <a:spcBef>
                  <a:spcPct val="50000"/>
                </a:spcBef>
              </a:pPr>
              <a:r>
                <a:rPr lang="en-US" altLang="zh-CN" sz="1800" b="1" i="1">
                  <a:solidFill>
                    <a:schemeClr val="tx2"/>
                  </a:solidFill>
                  <a:latin typeface="Times New Roman" panose="02020603050405020304" pitchFamily="18" charset="0"/>
                </a:rPr>
                <a:t>                           </a:t>
              </a:r>
              <a:r>
                <a:rPr lang="en-US" altLang="zh-CN" sz="1800" b="1">
                  <a:solidFill>
                    <a:schemeClr val="tx2"/>
                  </a:solidFill>
                  <a:latin typeface="Times New Roman" panose="02020603050405020304" pitchFamily="18" charset="0"/>
                  <a:sym typeface="Symbol" panose="05050102010706020507" pitchFamily="18" charset="2"/>
                </a:rPr>
                <a:t></a:t>
              </a:r>
              <a:r>
                <a:rPr lang="en-US" altLang="zh-CN" sz="1800" b="1" i="1">
                  <a:solidFill>
                    <a:schemeClr val="tx2"/>
                  </a:solidFill>
                  <a:latin typeface="Times New Roman" panose="02020603050405020304" pitchFamily="18" charset="0"/>
                </a:rPr>
                <a:t> </a:t>
              </a:r>
            </a:p>
          </p:txBody>
        </p:sp>
        <p:grpSp>
          <p:nvGrpSpPr>
            <p:cNvPr id="33800" name="Group 43"/>
            <p:cNvGrpSpPr/>
            <p:nvPr/>
          </p:nvGrpSpPr>
          <p:grpSpPr>
            <a:xfrm>
              <a:off x="354" y="78"/>
              <a:ext cx="912" cy="1461"/>
              <a:chOff x="0" y="0"/>
              <a:chExt cx="912" cy="1461"/>
            </a:xfrm>
          </p:grpSpPr>
          <p:grpSp>
            <p:nvGrpSpPr>
              <p:cNvPr id="33809" name="Group 44"/>
              <p:cNvGrpSpPr/>
              <p:nvPr/>
            </p:nvGrpSpPr>
            <p:grpSpPr>
              <a:xfrm>
                <a:off x="672" y="570"/>
                <a:ext cx="240" cy="314"/>
                <a:chOff x="0" y="0"/>
                <a:chExt cx="240" cy="314"/>
              </a:xfrm>
            </p:grpSpPr>
            <p:sp>
              <p:nvSpPr>
                <p:cNvPr id="33813" name="Line 45"/>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33814" name="Line 46"/>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33815" name="Line 47"/>
                <p:cNvSpPr/>
                <p:nvPr/>
              </p:nvSpPr>
              <p:spPr>
                <a:xfrm>
                  <a:off x="0" y="170"/>
                  <a:ext cx="240" cy="144"/>
                </a:xfrm>
                <a:prstGeom prst="line">
                  <a:avLst/>
                </a:prstGeom>
                <a:ln w="38100" cap="flat" cmpd="sng">
                  <a:solidFill>
                    <a:schemeClr val="tx1"/>
                  </a:solidFill>
                  <a:prstDash val="solid"/>
                  <a:headEnd type="none" w="med" len="med"/>
                  <a:tailEnd type="stealth" w="med" len="lg"/>
                </a:ln>
              </p:spPr>
            </p:sp>
          </p:grpSp>
          <p:sp>
            <p:nvSpPr>
              <p:cNvPr id="33810" name="Line 48"/>
              <p:cNvSpPr/>
              <p:nvPr/>
            </p:nvSpPr>
            <p:spPr>
              <a:xfrm>
                <a:off x="882" y="0"/>
                <a:ext cx="0" cy="576"/>
              </a:xfrm>
              <a:prstGeom prst="line">
                <a:avLst/>
              </a:prstGeom>
              <a:ln w="38100" cap="flat" cmpd="sng">
                <a:solidFill>
                  <a:schemeClr val="tx1"/>
                </a:solidFill>
                <a:prstDash val="solid"/>
                <a:headEnd type="none" w="med" len="med"/>
                <a:tailEnd type="none" w="med" len="med"/>
              </a:ln>
            </p:spPr>
          </p:sp>
          <p:sp>
            <p:nvSpPr>
              <p:cNvPr id="33811" name="Line 49"/>
              <p:cNvSpPr/>
              <p:nvPr/>
            </p:nvSpPr>
            <p:spPr>
              <a:xfrm>
                <a:off x="903" y="885"/>
                <a:ext cx="0" cy="576"/>
              </a:xfrm>
              <a:prstGeom prst="line">
                <a:avLst/>
              </a:prstGeom>
              <a:ln w="38100" cap="flat" cmpd="sng">
                <a:solidFill>
                  <a:schemeClr val="tx1"/>
                </a:solidFill>
                <a:prstDash val="solid"/>
                <a:headEnd type="none" w="med" len="med"/>
                <a:tailEnd type="none" w="med" len="med"/>
              </a:ln>
            </p:spPr>
          </p:sp>
          <p:sp>
            <p:nvSpPr>
              <p:cNvPr id="33812" name="Line 50"/>
              <p:cNvSpPr/>
              <p:nvPr/>
            </p:nvSpPr>
            <p:spPr>
              <a:xfrm flipH="1">
                <a:off x="0" y="714"/>
                <a:ext cx="672" cy="0"/>
              </a:xfrm>
              <a:prstGeom prst="line">
                <a:avLst/>
              </a:prstGeom>
              <a:ln w="38100" cap="flat" cmpd="sng">
                <a:solidFill>
                  <a:schemeClr val="tx1"/>
                </a:solidFill>
                <a:prstDash val="solid"/>
                <a:headEnd type="none" w="med" len="med"/>
                <a:tailEnd type="none" w="med" len="med"/>
              </a:ln>
            </p:spPr>
          </p:sp>
        </p:grpSp>
        <p:sp>
          <p:nvSpPr>
            <p:cNvPr id="33801" name="Line 51"/>
            <p:cNvSpPr/>
            <p:nvPr/>
          </p:nvSpPr>
          <p:spPr>
            <a:xfrm>
              <a:off x="1314" y="90"/>
              <a:ext cx="0" cy="336"/>
            </a:xfrm>
            <a:prstGeom prst="line">
              <a:avLst/>
            </a:prstGeom>
            <a:ln w="25400" cap="flat" cmpd="sng">
              <a:solidFill>
                <a:srgbClr val="008000"/>
              </a:solidFill>
              <a:prstDash val="solid"/>
              <a:headEnd type="none" w="med" len="med"/>
              <a:tailEnd type="stealth" w="sm" len="lg"/>
            </a:ln>
          </p:spPr>
        </p:sp>
        <p:grpSp>
          <p:nvGrpSpPr>
            <p:cNvPr id="33802" name="Group 52"/>
            <p:cNvGrpSpPr/>
            <p:nvPr/>
          </p:nvGrpSpPr>
          <p:grpSpPr>
            <a:xfrm>
              <a:off x="210" y="457"/>
              <a:ext cx="336" cy="257"/>
              <a:chOff x="0" y="0"/>
              <a:chExt cx="336" cy="257"/>
            </a:xfrm>
          </p:grpSpPr>
          <p:sp>
            <p:nvSpPr>
              <p:cNvPr id="33807" name="Line 53"/>
              <p:cNvSpPr/>
              <p:nvPr/>
            </p:nvSpPr>
            <p:spPr>
              <a:xfrm rot="-5400000">
                <a:off x="168" y="89"/>
                <a:ext cx="0" cy="336"/>
              </a:xfrm>
              <a:prstGeom prst="line">
                <a:avLst/>
              </a:prstGeom>
              <a:ln w="25400" cap="flat" cmpd="sng">
                <a:solidFill>
                  <a:srgbClr val="008000"/>
                </a:solidFill>
                <a:prstDash val="solid"/>
                <a:headEnd type="none" w="med" len="med"/>
                <a:tailEnd type="stealth" w="sm" len="lg"/>
              </a:ln>
            </p:spPr>
          </p:sp>
          <p:sp>
            <p:nvSpPr>
              <p:cNvPr id="33808" name="Text Box 54"/>
              <p:cNvSpPr txBox="1"/>
              <p:nvPr/>
            </p:nvSpPr>
            <p:spPr>
              <a:xfrm>
                <a:off x="24" y="0"/>
                <a:ext cx="234" cy="232"/>
              </a:xfrm>
              <a:prstGeom prst="rect">
                <a:avLst/>
              </a:prstGeom>
              <a:noFill/>
              <a:ln w="9525">
                <a:noFill/>
              </a:ln>
            </p:spPr>
            <p:txBody>
              <a:bodyPr wrap="none">
                <a:spAutoFit/>
              </a:bodyPr>
              <a:lstStyle/>
              <a:p>
                <a:pPr algn="ctr" eaLnBrk="1" hangingPunct="1">
                  <a:spcBef>
                    <a:spcPct val="50000"/>
                  </a:spcBef>
                </a:pPr>
                <a:r>
                  <a:rPr lang="en-US" altLang="zh-CN" sz="1800" b="1" i="1">
                    <a:solidFill>
                      <a:schemeClr val="tx2"/>
                    </a:solidFill>
                    <a:latin typeface="Times New Roman" panose="02020603050405020304" pitchFamily="18" charset="0"/>
                  </a:rPr>
                  <a:t>I</a:t>
                </a:r>
                <a:r>
                  <a:rPr lang="en-US" altLang="zh-CN" sz="1800" b="1" baseline="-25000">
                    <a:solidFill>
                      <a:schemeClr val="tx2"/>
                    </a:solidFill>
                    <a:latin typeface="Times New Roman" panose="02020603050405020304" pitchFamily="18" charset="0"/>
                  </a:rPr>
                  <a:t>B</a:t>
                </a:r>
              </a:p>
            </p:txBody>
          </p:sp>
        </p:grpSp>
        <p:sp>
          <p:nvSpPr>
            <p:cNvPr id="33803" name="Text Box 55"/>
            <p:cNvSpPr txBox="1"/>
            <p:nvPr/>
          </p:nvSpPr>
          <p:spPr>
            <a:xfrm>
              <a:off x="958" y="426"/>
              <a:ext cx="872" cy="843"/>
            </a:xfrm>
            <a:prstGeom prst="rect">
              <a:avLst/>
            </a:prstGeom>
            <a:noFill/>
            <a:ln w="9525">
              <a:noFill/>
            </a:ln>
          </p:spPr>
          <p:txBody>
            <a:bodyPr wrap="none">
              <a:spAutoFit/>
            </a:bodyPr>
            <a:lstStyle/>
            <a:p>
              <a:pPr algn="ctr" eaLnBrk="1" hangingPunct="1"/>
              <a:r>
                <a:rPr lang="en-US" altLang="zh-CN" sz="1800" b="1" i="1">
                  <a:solidFill>
                    <a:schemeClr val="tx2"/>
                  </a:solidFill>
                  <a:latin typeface="Times New Roman" panose="02020603050405020304" pitchFamily="18" charset="0"/>
                </a:rPr>
                <a:t>+</a:t>
              </a:r>
            </a:p>
            <a:p>
              <a:pPr algn="ctr" eaLnBrk="1" hangingPunct="1"/>
              <a:r>
                <a:rPr lang="en-US" altLang="zh-CN" sz="1800" b="1" i="1">
                  <a:solidFill>
                    <a:schemeClr val="tx2"/>
                  </a:solidFill>
                  <a:latin typeface="Times New Roman" panose="02020603050405020304" pitchFamily="18" charset="0"/>
                </a:rPr>
                <a:t>        U</a:t>
              </a:r>
              <a:r>
                <a:rPr lang="en-US" altLang="zh-CN" sz="1800" b="1" baseline="-25000">
                  <a:solidFill>
                    <a:schemeClr val="tx2"/>
                  </a:solidFill>
                  <a:latin typeface="Times New Roman" panose="02020603050405020304" pitchFamily="18" charset="0"/>
                </a:rPr>
                <a:t>CE </a:t>
              </a:r>
              <a:r>
                <a:rPr lang="en-US" altLang="zh-CN" sz="1800" b="1">
                  <a:solidFill>
                    <a:schemeClr val="tx2"/>
                  </a:solidFill>
                  <a:latin typeface="Times New Roman" panose="02020603050405020304" pitchFamily="18" charset="0"/>
                  <a:sym typeface="Symbol" panose="05050102010706020507" pitchFamily="18" charset="2"/>
                </a:rPr>
                <a:t> </a:t>
              </a:r>
              <a:r>
                <a:rPr lang="en-US" altLang="zh-CN" sz="1800" b="1">
                  <a:solidFill>
                    <a:schemeClr val="tx2"/>
                  </a:solidFill>
                  <a:latin typeface="Times New Roman" panose="02020603050405020304" pitchFamily="18" charset="0"/>
                </a:rPr>
                <a:t>0</a:t>
              </a:r>
              <a:r>
                <a:rPr lang="en-US" altLang="zh-CN" sz="1800" b="1" baseline="-25000">
                  <a:solidFill>
                    <a:schemeClr val="tx2"/>
                  </a:solidFill>
                  <a:latin typeface="Times New Roman" panose="02020603050405020304" pitchFamily="18" charset="0"/>
                </a:rPr>
                <a:t> </a:t>
              </a:r>
            </a:p>
            <a:p>
              <a:pPr algn="ctr" eaLnBrk="1" hangingPunct="1"/>
              <a:r>
                <a:rPr lang="en-US" altLang="zh-CN" sz="1800" b="1">
                  <a:solidFill>
                    <a:schemeClr val="tx2"/>
                  </a:solidFill>
                  <a:latin typeface="Times New Roman" panose="02020603050405020304" pitchFamily="18" charset="0"/>
                  <a:sym typeface="Symbol" panose="05050102010706020507" pitchFamily="18" charset="2"/>
                </a:rPr>
                <a:t></a:t>
              </a:r>
              <a:endParaRPr lang="en-US" altLang="zh-CN" sz="1800" b="1">
                <a:solidFill>
                  <a:schemeClr val="tx2"/>
                </a:solidFill>
                <a:latin typeface="Times New Roman" panose="02020603050405020304" pitchFamily="18" charset="0"/>
              </a:endParaRPr>
            </a:p>
            <a:p>
              <a:pPr algn="ctr" eaLnBrk="1" hangingPunct="1">
                <a:spcBef>
                  <a:spcPct val="50000"/>
                </a:spcBef>
              </a:pPr>
              <a:endParaRPr lang="zh-CN" altLang="en-US" sz="1800" b="1" dirty="0">
                <a:solidFill>
                  <a:schemeClr val="tx2"/>
                </a:solidFill>
                <a:latin typeface="Times New Roman" panose="02020603050405020304" pitchFamily="18" charset="0"/>
              </a:endParaRPr>
            </a:p>
          </p:txBody>
        </p:sp>
        <p:sp>
          <p:nvSpPr>
            <p:cNvPr id="33804" name="Text Box 56"/>
            <p:cNvSpPr txBox="1"/>
            <p:nvPr/>
          </p:nvSpPr>
          <p:spPr>
            <a:xfrm>
              <a:off x="860" y="1626"/>
              <a:ext cx="670" cy="251"/>
            </a:xfrm>
            <a:prstGeom prst="rect">
              <a:avLst/>
            </a:prstGeom>
            <a:noFill/>
            <a:ln w="9525">
              <a:noFill/>
            </a:ln>
          </p:spPr>
          <p:txBody>
            <a:bodyPr wrap="none">
              <a:spAutoFit/>
            </a:bodyPr>
            <a:lstStyle/>
            <a:p>
              <a:pPr algn="ctr" eaLnBrk="1" hangingPunct="1">
                <a:spcBef>
                  <a:spcPct val="50000"/>
                </a:spcBef>
              </a:pPr>
              <a:r>
                <a:rPr lang="en-US" altLang="zh-CN" sz="2000" b="1">
                  <a:solidFill>
                    <a:srgbClr val="336600"/>
                  </a:solidFill>
                  <a:latin typeface="宋体" panose="02010600030101010101" pitchFamily="2" charset="-122"/>
                </a:rPr>
                <a:t>(</a:t>
              </a:r>
              <a:r>
                <a:rPr lang="en-US" altLang="zh-CN" sz="2000" b="1">
                  <a:solidFill>
                    <a:srgbClr val="336600"/>
                  </a:solidFill>
                  <a:latin typeface="Times New Roman" panose="02020603050405020304" pitchFamily="18" charset="0"/>
                </a:rPr>
                <a:t>c</a:t>
              </a:r>
              <a:r>
                <a:rPr lang="en-US" altLang="zh-CN" sz="2000" b="1">
                  <a:solidFill>
                    <a:srgbClr val="336600"/>
                  </a:solidFill>
                  <a:latin typeface="宋体" panose="02010600030101010101" pitchFamily="2" charset="-122"/>
                </a:rPr>
                <a:t>)</a:t>
              </a:r>
              <a:r>
                <a:rPr lang="zh-CN" altLang="en-US" sz="2000" b="1" dirty="0">
                  <a:solidFill>
                    <a:srgbClr val="336600"/>
                  </a:solidFill>
                  <a:latin typeface="Times New Roman" panose="02020603050405020304" pitchFamily="18" charset="0"/>
                </a:rPr>
                <a:t>饱和</a:t>
              </a:r>
            </a:p>
          </p:txBody>
        </p:sp>
        <p:sp>
          <p:nvSpPr>
            <p:cNvPr id="33805" name="Text Box 57"/>
            <p:cNvSpPr txBox="1"/>
            <p:nvPr/>
          </p:nvSpPr>
          <p:spPr>
            <a:xfrm>
              <a:off x="552" y="0"/>
              <a:ext cx="1008" cy="755"/>
            </a:xfrm>
            <a:prstGeom prst="rect">
              <a:avLst/>
            </a:prstGeom>
            <a:noFill/>
            <a:ln w="9525">
              <a:noFill/>
            </a:ln>
          </p:spPr>
          <p:txBody>
            <a:bodyPr>
              <a:spAutoFit/>
            </a:bodyPr>
            <a:lstStyle/>
            <a:p>
              <a:pPr eaLnBrk="1" hangingPunct="1">
                <a:spcBef>
                  <a:spcPct val="50000"/>
                </a:spcBef>
              </a:pPr>
              <a:r>
                <a:rPr lang="zh-CN" altLang="en-US" sz="1800" b="1" dirty="0">
                  <a:solidFill>
                    <a:schemeClr val="tx2"/>
                  </a:solidFill>
                  <a:latin typeface="Times New Roman" panose="02020603050405020304" pitchFamily="18" charset="0"/>
                </a:rPr>
                <a:t>             </a:t>
              </a:r>
              <a:r>
                <a:rPr lang="zh-CN" altLang="en-US" sz="1800" b="1" dirty="0">
                  <a:solidFill>
                    <a:schemeClr val="tx2"/>
                  </a:solidFill>
                  <a:latin typeface="Times New Roman" panose="02020603050405020304" pitchFamily="18" charset="0"/>
                  <a:sym typeface="Symbol" panose="05050102010706020507" pitchFamily="18" charset="2"/>
                </a:rPr>
                <a:t></a:t>
              </a:r>
            </a:p>
            <a:p>
              <a:pPr eaLnBrk="1" hangingPunct="1">
                <a:spcBef>
                  <a:spcPct val="50000"/>
                </a:spcBef>
              </a:pPr>
              <a:r>
                <a:rPr lang="zh-CN" altLang="en-US" sz="1800" b="1" i="1" dirty="0">
                  <a:solidFill>
                    <a:schemeClr val="tx2"/>
                  </a:solidFill>
                  <a:latin typeface="Times New Roman" panose="02020603050405020304" pitchFamily="18" charset="0"/>
                </a:rPr>
                <a:t>   </a:t>
              </a:r>
              <a:r>
                <a:rPr lang="en-US" altLang="zh-CN" sz="1800" b="1" i="1">
                  <a:solidFill>
                    <a:schemeClr val="tx2"/>
                  </a:solidFill>
                  <a:latin typeface="Times New Roman" panose="02020603050405020304" pitchFamily="18" charset="0"/>
                </a:rPr>
                <a:t>U</a:t>
              </a:r>
              <a:r>
                <a:rPr lang="en-US" altLang="zh-CN" sz="1800" b="1" baseline="-25000">
                  <a:solidFill>
                    <a:schemeClr val="tx2"/>
                  </a:solidFill>
                  <a:latin typeface="Times New Roman" panose="02020603050405020304" pitchFamily="18" charset="0"/>
                </a:rPr>
                <a:t>BC</a:t>
              </a:r>
              <a:r>
                <a:rPr lang="en-US" altLang="zh-CN" sz="1800" b="1">
                  <a:solidFill>
                    <a:schemeClr val="tx2"/>
                  </a:solidFill>
                  <a:latin typeface="Times New Roman" panose="02020603050405020304" pitchFamily="18" charset="0"/>
                </a:rPr>
                <a:t> &gt; 0</a:t>
              </a:r>
              <a:endParaRPr lang="en-US" altLang="zh-CN" sz="1800" b="1" baseline="-25000">
                <a:solidFill>
                  <a:schemeClr val="tx2"/>
                </a:solidFill>
                <a:latin typeface="Times New Roman" panose="02020603050405020304" pitchFamily="18" charset="0"/>
              </a:endParaRPr>
            </a:p>
            <a:p>
              <a:pPr eaLnBrk="1" hangingPunct="1">
                <a:spcBef>
                  <a:spcPct val="50000"/>
                </a:spcBef>
              </a:pPr>
              <a:r>
                <a:rPr lang="en-US" altLang="zh-CN" sz="1800" b="1">
                  <a:solidFill>
                    <a:schemeClr val="tx2"/>
                  </a:solidFill>
                  <a:latin typeface="Times New Roman" panose="02020603050405020304" pitchFamily="18" charset="0"/>
                </a:rPr>
                <a:t>+</a:t>
              </a:r>
            </a:p>
          </p:txBody>
        </p:sp>
        <p:graphicFrame>
          <p:nvGraphicFramePr>
            <p:cNvPr id="33806" name="Object 58"/>
            <p:cNvGraphicFramePr>
              <a:graphicFrameLocks noChangeAspect="1"/>
            </p:cNvGraphicFramePr>
            <p:nvPr/>
          </p:nvGraphicFramePr>
          <p:xfrm>
            <a:off x="1317" y="72"/>
            <a:ext cx="637" cy="446"/>
          </p:xfrm>
          <a:graphic>
            <a:graphicData uri="http://schemas.openxmlformats.org/presentationml/2006/ole">
              <mc:AlternateContent xmlns:mc="http://schemas.openxmlformats.org/markup-compatibility/2006">
                <mc:Choice xmlns:v="urn:schemas-microsoft-com:vml" Requires="v">
                  <p:oleObj spid="_x0000_s23557" r:id="rId4" imgW="636270" imgH="445770" progId="Equation.3">
                    <p:embed/>
                  </p:oleObj>
                </mc:Choice>
                <mc:Fallback>
                  <p:oleObj r:id="rId4" imgW="636270" imgH="445770" progId="Equation.3">
                    <p:embed/>
                    <p:pic>
                      <p:nvPicPr>
                        <p:cNvPr id="0" name="图片 3084"/>
                        <p:cNvPicPr/>
                        <p:nvPr/>
                      </p:nvPicPr>
                      <p:blipFill>
                        <a:blip r:embed="rId5"/>
                        <a:stretch>
                          <a:fillRect/>
                        </a:stretch>
                      </p:blipFill>
                      <p:spPr>
                        <a:xfrm>
                          <a:off x="1317" y="72"/>
                          <a:ext cx="637" cy="446"/>
                        </a:xfrm>
                        <a:prstGeom prst="rect">
                          <a:avLst/>
                        </a:prstGeom>
                        <a:noFill/>
                        <a:ln w="38100">
                          <a:noFill/>
                          <a:miter/>
                        </a:ln>
                      </p:spPr>
                    </p:pic>
                  </p:oleObj>
                </mc:Fallback>
              </mc:AlternateContent>
            </a:graphicData>
          </a:graphic>
        </p:graphicFrame>
      </p:grpSp>
      <p:grpSp>
        <p:nvGrpSpPr>
          <p:cNvPr id="3" name="Group 4"/>
          <p:cNvGrpSpPr/>
          <p:nvPr/>
        </p:nvGrpSpPr>
        <p:grpSpPr>
          <a:xfrm>
            <a:off x="141288" y="3079750"/>
            <a:ext cx="2519362" cy="2979738"/>
            <a:chOff x="0" y="0"/>
            <a:chExt cx="1587" cy="1877"/>
          </a:xfrm>
        </p:grpSpPr>
        <p:sp>
          <p:nvSpPr>
            <p:cNvPr id="33833" name="Text Box 5"/>
            <p:cNvSpPr txBox="1"/>
            <p:nvPr/>
          </p:nvSpPr>
          <p:spPr>
            <a:xfrm>
              <a:off x="0" y="771"/>
              <a:ext cx="1308" cy="624"/>
            </a:xfrm>
            <a:prstGeom prst="rect">
              <a:avLst/>
            </a:prstGeom>
            <a:noFill/>
            <a:ln w="9525">
              <a:noFill/>
            </a:ln>
          </p:spPr>
          <p:txBody>
            <a:bodyPr>
              <a:spAutoFit/>
            </a:bodyPr>
            <a:lstStyle/>
            <a:p>
              <a:pPr algn="ctr" eaLnBrk="1" hangingPunct="1">
                <a:lnSpc>
                  <a:spcPct val="75000"/>
                </a:lnSpc>
                <a:spcBef>
                  <a:spcPct val="50000"/>
                </a:spcBef>
              </a:pPr>
              <a:r>
                <a:rPr lang="en-US" altLang="zh-CN" sz="1800" b="1" i="1">
                  <a:solidFill>
                    <a:srgbClr val="CC0000"/>
                  </a:solidFill>
                  <a:latin typeface="Times New Roman" panose="02020603050405020304" pitchFamily="18" charset="0"/>
                </a:rPr>
                <a:t>+</a:t>
              </a:r>
            </a:p>
            <a:p>
              <a:pPr algn="ctr" eaLnBrk="1" hangingPunct="1">
                <a:lnSpc>
                  <a:spcPct val="75000"/>
                </a:lnSpc>
                <a:spcBef>
                  <a:spcPct val="50000"/>
                </a:spcBef>
              </a:pPr>
              <a:r>
                <a:rPr lang="en-US" altLang="zh-CN" sz="1800" b="1" i="1">
                  <a:solidFill>
                    <a:srgbClr val="336600"/>
                  </a:solidFill>
                  <a:latin typeface="Times New Roman" panose="02020603050405020304" pitchFamily="18" charset="0"/>
                </a:rPr>
                <a:t>          </a:t>
              </a:r>
              <a:r>
                <a:rPr lang="en-US" altLang="zh-CN" sz="1800" b="1" i="1">
                  <a:solidFill>
                    <a:srgbClr val="CC0000"/>
                  </a:solidFill>
                  <a:latin typeface="Times New Roman" panose="02020603050405020304" pitchFamily="18" charset="0"/>
                </a:rPr>
                <a:t>U</a:t>
              </a:r>
              <a:r>
                <a:rPr lang="en-US" altLang="zh-CN" sz="1800" b="1" baseline="-25000">
                  <a:solidFill>
                    <a:srgbClr val="CC0000"/>
                  </a:solidFill>
                  <a:latin typeface="Times New Roman" panose="02020603050405020304" pitchFamily="18" charset="0"/>
                </a:rPr>
                <a:t>BE</a:t>
              </a:r>
              <a:r>
                <a:rPr lang="en-US" altLang="zh-CN" sz="1800" b="1">
                  <a:solidFill>
                    <a:srgbClr val="CC0000"/>
                  </a:solidFill>
                  <a:latin typeface="Times New Roman" panose="02020603050405020304" pitchFamily="18" charset="0"/>
                </a:rPr>
                <a:t> &gt; 0</a:t>
              </a:r>
              <a:endParaRPr lang="en-US" altLang="zh-CN" sz="1800" b="1" baseline="-25000">
                <a:solidFill>
                  <a:srgbClr val="CC0000"/>
                </a:solidFill>
                <a:latin typeface="Times New Roman" panose="02020603050405020304" pitchFamily="18" charset="0"/>
              </a:endParaRPr>
            </a:p>
            <a:p>
              <a:pPr algn="ctr" eaLnBrk="1" hangingPunct="1">
                <a:lnSpc>
                  <a:spcPct val="75000"/>
                </a:lnSpc>
                <a:spcBef>
                  <a:spcPct val="50000"/>
                </a:spcBef>
              </a:pPr>
              <a:r>
                <a:rPr lang="en-US" altLang="zh-CN" sz="1800" b="1" i="1">
                  <a:solidFill>
                    <a:srgbClr val="336600"/>
                  </a:solidFill>
                  <a:latin typeface="Times New Roman" panose="02020603050405020304" pitchFamily="18" charset="0"/>
                </a:rPr>
                <a:t>                          </a:t>
              </a:r>
              <a:r>
                <a:rPr lang="en-US" altLang="zh-CN" sz="1800" b="1">
                  <a:solidFill>
                    <a:srgbClr val="CC0000"/>
                  </a:solidFill>
                  <a:latin typeface="Times New Roman" panose="02020603050405020304" pitchFamily="18" charset="0"/>
                  <a:sym typeface="Symbol" panose="05050102010706020507" pitchFamily="18" charset="2"/>
                </a:rPr>
                <a:t></a:t>
              </a:r>
              <a:r>
                <a:rPr lang="en-US" altLang="zh-CN" sz="1800" b="1" i="1">
                  <a:solidFill>
                    <a:srgbClr val="336600"/>
                  </a:solidFill>
                  <a:latin typeface="Times New Roman" panose="02020603050405020304" pitchFamily="18" charset="0"/>
                </a:rPr>
                <a:t> </a:t>
              </a:r>
            </a:p>
          </p:txBody>
        </p:sp>
        <p:grpSp>
          <p:nvGrpSpPr>
            <p:cNvPr id="33834" name="Group 6"/>
            <p:cNvGrpSpPr/>
            <p:nvPr/>
          </p:nvGrpSpPr>
          <p:grpSpPr>
            <a:xfrm>
              <a:off x="366" y="78"/>
              <a:ext cx="912" cy="1461"/>
              <a:chOff x="0" y="0"/>
              <a:chExt cx="912" cy="1461"/>
            </a:xfrm>
          </p:grpSpPr>
          <p:grpSp>
            <p:nvGrpSpPr>
              <p:cNvPr id="33843" name="Group 7"/>
              <p:cNvGrpSpPr/>
              <p:nvPr/>
            </p:nvGrpSpPr>
            <p:grpSpPr>
              <a:xfrm>
                <a:off x="672" y="570"/>
                <a:ext cx="240" cy="314"/>
                <a:chOff x="0" y="0"/>
                <a:chExt cx="240" cy="314"/>
              </a:xfrm>
            </p:grpSpPr>
            <p:sp>
              <p:nvSpPr>
                <p:cNvPr id="33847" name="Line 8"/>
                <p:cNvSpPr/>
                <p:nvPr/>
              </p:nvSpPr>
              <p:spPr>
                <a:xfrm>
                  <a:off x="0" y="2"/>
                  <a:ext cx="0" cy="288"/>
                </a:xfrm>
                <a:prstGeom prst="line">
                  <a:avLst/>
                </a:prstGeom>
                <a:ln w="38100" cap="flat" cmpd="sng">
                  <a:solidFill>
                    <a:schemeClr val="tx1"/>
                  </a:solidFill>
                  <a:prstDash val="solid"/>
                  <a:headEnd type="none" w="med" len="med"/>
                  <a:tailEnd type="none" w="med" len="med"/>
                </a:ln>
              </p:spPr>
            </p:sp>
            <p:sp>
              <p:nvSpPr>
                <p:cNvPr id="33848" name="Line 9"/>
                <p:cNvSpPr/>
                <p:nvPr/>
              </p:nvSpPr>
              <p:spPr>
                <a:xfrm rot="-186448" flipV="1">
                  <a:off x="0" y="0"/>
                  <a:ext cx="209" cy="96"/>
                </a:xfrm>
                <a:prstGeom prst="line">
                  <a:avLst/>
                </a:prstGeom>
                <a:ln w="38100" cap="flat" cmpd="sng">
                  <a:solidFill>
                    <a:schemeClr val="tx1"/>
                  </a:solidFill>
                  <a:prstDash val="solid"/>
                  <a:headEnd type="none" w="med" len="med"/>
                  <a:tailEnd type="none" w="med" len="med"/>
                </a:ln>
              </p:spPr>
            </p:sp>
            <p:sp>
              <p:nvSpPr>
                <p:cNvPr id="33849" name="Line 10"/>
                <p:cNvSpPr/>
                <p:nvPr/>
              </p:nvSpPr>
              <p:spPr>
                <a:xfrm>
                  <a:off x="0" y="170"/>
                  <a:ext cx="240" cy="144"/>
                </a:xfrm>
                <a:prstGeom prst="line">
                  <a:avLst/>
                </a:prstGeom>
                <a:ln w="38100" cap="flat" cmpd="sng">
                  <a:solidFill>
                    <a:schemeClr val="tx1"/>
                  </a:solidFill>
                  <a:prstDash val="solid"/>
                  <a:headEnd type="none" w="med" len="med"/>
                  <a:tailEnd type="stealth" w="med" len="lg"/>
                </a:ln>
              </p:spPr>
            </p:sp>
          </p:grpSp>
          <p:sp>
            <p:nvSpPr>
              <p:cNvPr id="33844" name="Line 11"/>
              <p:cNvSpPr/>
              <p:nvPr/>
            </p:nvSpPr>
            <p:spPr>
              <a:xfrm>
                <a:off x="882" y="0"/>
                <a:ext cx="0" cy="576"/>
              </a:xfrm>
              <a:prstGeom prst="line">
                <a:avLst/>
              </a:prstGeom>
              <a:ln w="38100" cap="flat" cmpd="sng">
                <a:solidFill>
                  <a:schemeClr val="tx1"/>
                </a:solidFill>
                <a:prstDash val="solid"/>
                <a:headEnd type="none" w="med" len="med"/>
                <a:tailEnd type="none" w="med" len="med"/>
              </a:ln>
            </p:spPr>
          </p:sp>
          <p:sp>
            <p:nvSpPr>
              <p:cNvPr id="33845" name="Line 12"/>
              <p:cNvSpPr/>
              <p:nvPr/>
            </p:nvSpPr>
            <p:spPr>
              <a:xfrm>
                <a:off x="903" y="885"/>
                <a:ext cx="0" cy="576"/>
              </a:xfrm>
              <a:prstGeom prst="line">
                <a:avLst/>
              </a:prstGeom>
              <a:ln w="38100" cap="flat" cmpd="sng">
                <a:solidFill>
                  <a:schemeClr val="tx1"/>
                </a:solidFill>
                <a:prstDash val="solid"/>
                <a:headEnd type="none" w="med" len="med"/>
                <a:tailEnd type="none" w="med" len="med"/>
              </a:ln>
            </p:spPr>
          </p:sp>
          <p:sp>
            <p:nvSpPr>
              <p:cNvPr id="33846" name="Line 13"/>
              <p:cNvSpPr/>
              <p:nvPr/>
            </p:nvSpPr>
            <p:spPr>
              <a:xfrm flipH="1">
                <a:off x="0" y="714"/>
                <a:ext cx="672" cy="0"/>
              </a:xfrm>
              <a:prstGeom prst="line">
                <a:avLst/>
              </a:prstGeom>
              <a:ln w="38100" cap="flat" cmpd="sng">
                <a:solidFill>
                  <a:schemeClr val="tx1"/>
                </a:solidFill>
                <a:prstDash val="solid"/>
                <a:headEnd type="none" w="med" len="med"/>
                <a:tailEnd type="none" w="med" len="med"/>
              </a:ln>
            </p:spPr>
          </p:sp>
        </p:grpSp>
        <p:sp>
          <p:nvSpPr>
            <p:cNvPr id="33835" name="Line 14"/>
            <p:cNvSpPr/>
            <p:nvPr/>
          </p:nvSpPr>
          <p:spPr>
            <a:xfrm>
              <a:off x="1326" y="90"/>
              <a:ext cx="0" cy="336"/>
            </a:xfrm>
            <a:prstGeom prst="line">
              <a:avLst/>
            </a:prstGeom>
            <a:ln w="25400" cap="flat" cmpd="sng">
              <a:solidFill>
                <a:srgbClr val="008000"/>
              </a:solidFill>
              <a:prstDash val="solid"/>
              <a:headEnd type="none" w="med" len="med"/>
              <a:tailEnd type="stealth" w="sm" len="lg"/>
            </a:ln>
          </p:spPr>
        </p:sp>
        <p:sp>
          <p:nvSpPr>
            <p:cNvPr id="33836" name="Text Box 15"/>
            <p:cNvSpPr txBox="1"/>
            <p:nvPr/>
          </p:nvSpPr>
          <p:spPr>
            <a:xfrm>
              <a:off x="1348" y="121"/>
              <a:ext cx="239" cy="232"/>
            </a:xfrm>
            <a:prstGeom prst="rect">
              <a:avLst/>
            </a:prstGeom>
            <a:noFill/>
            <a:ln w="9525">
              <a:noFill/>
            </a:ln>
          </p:spPr>
          <p:txBody>
            <a:bodyPr wrap="none">
              <a:spAutoFit/>
            </a:bodyPr>
            <a:lstStyle/>
            <a:p>
              <a:pPr algn="ctr" eaLnBrk="1" hangingPunct="1">
                <a:spcBef>
                  <a:spcPct val="50000"/>
                </a:spcBef>
              </a:pPr>
              <a:r>
                <a:rPr lang="en-US" altLang="zh-CN" sz="1800" b="1" i="1">
                  <a:solidFill>
                    <a:srgbClr val="CC0000"/>
                  </a:solidFill>
                  <a:latin typeface="Times New Roman" panose="02020603050405020304" pitchFamily="18" charset="0"/>
                </a:rPr>
                <a:t>I</a:t>
              </a:r>
              <a:r>
                <a:rPr lang="en-US" altLang="zh-CN" sz="1800" b="1" baseline="-25000">
                  <a:solidFill>
                    <a:srgbClr val="CC0000"/>
                  </a:solidFill>
                  <a:latin typeface="Times New Roman" panose="02020603050405020304" pitchFamily="18" charset="0"/>
                </a:rPr>
                <a:t>C</a:t>
              </a:r>
            </a:p>
          </p:txBody>
        </p:sp>
        <p:grpSp>
          <p:nvGrpSpPr>
            <p:cNvPr id="33837" name="Group 16"/>
            <p:cNvGrpSpPr/>
            <p:nvPr/>
          </p:nvGrpSpPr>
          <p:grpSpPr>
            <a:xfrm>
              <a:off x="222" y="457"/>
              <a:ext cx="336" cy="257"/>
              <a:chOff x="0" y="0"/>
              <a:chExt cx="336" cy="257"/>
            </a:xfrm>
          </p:grpSpPr>
          <p:sp>
            <p:nvSpPr>
              <p:cNvPr id="33841" name="Line 17"/>
              <p:cNvSpPr/>
              <p:nvPr/>
            </p:nvSpPr>
            <p:spPr>
              <a:xfrm rot="-5400000">
                <a:off x="168" y="89"/>
                <a:ext cx="0" cy="336"/>
              </a:xfrm>
              <a:prstGeom prst="line">
                <a:avLst/>
              </a:prstGeom>
              <a:ln w="25400" cap="flat" cmpd="sng">
                <a:solidFill>
                  <a:srgbClr val="008000"/>
                </a:solidFill>
                <a:prstDash val="solid"/>
                <a:headEnd type="none" w="med" len="med"/>
                <a:tailEnd type="stealth" w="sm" len="lg"/>
              </a:ln>
            </p:spPr>
          </p:sp>
          <p:sp>
            <p:nvSpPr>
              <p:cNvPr id="33842" name="Text Box 18"/>
              <p:cNvSpPr txBox="1"/>
              <p:nvPr/>
            </p:nvSpPr>
            <p:spPr>
              <a:xfrm>
                <a:off x="24" y="0"/>
                <a:ext cx="234" cy="232"/>
              </a:xfrm>
              <a:prstGeom prst="rect">
                <a:avLst/>
              </a:prstGeom>
              <a:noFill/>
              <a:ln w="9525">
                <a:noFill/>
              </a:ln>
            </p:spPr>
            <p:txBody>
              <a:bodyPr wrap="none">
                <a:spAutoFit/>
              </a:bodyPr>
              <a:lstStyle/>
              <a:p>
                <a:pPr algn="ctr" eaLnBrk="1" hangingPunct="1">
                  <a:spcBef>
                    <a:spcPct val="50000"/>
                  </a:spcBef>
                </a:pPr>
                <a:r>
                  <a:rPr lang="en-US" altLang="zh-CN" sz="1800" b="1" i="1">
                    <a:solidFill>
                      <a:srgbClr val="CC0000"/>
                    </a:solidFill>
                    <a:latin typeface="Times New Roman" panose="02020603050405020304" pitchFamily="18" charset="0"/>
                  </a:rPr>
                  <a:t>I</a:t>
                </a:r>
                <a:r>
                  <a:rPr lang="en-US" altLang="zh-CN" sz="1800" b="1" baseline="-25000">
                    <a:solidFill>
                      <a:srgbClr val="CC0000"/>
                    </a:solidFill>
                    <a:latin typeface="Times New Roman" panose="02020603050405020304" pitchFamily="18" charset="0"/>
                  </a:rPr>
                  <a:t>B</a:t>
                </a:r>
              </a:p>
            </p:txBody>
          </p:sp>
        </p:grpSp>
        <p:sp>
          <p:nvSpPr>
            <p:cNvPr id="33838" name="Text Box 19"/>
            <p:cNvSpPr txBox="1"/>
            <p:nvPr/>
          </p:nvSpPr>
          <p:spPr>
            <a:xfrm>
              <a:off x="1231" y="426"/>
              <a:ext cx="349" cy="843"/>
            </a:xfrm>
            <a:prstGeom prst="rect">
              <a:avLst/>
            </a:prstGeom>
            <a:noFill/>
            <a:ln w="9525">
              <a:noFill/>
            </a:ln>
          </p:spPr>
          <p:txBody>
            <a:bodyPr wrap="none">
              <a:spAutoFit/>
            </a:bodyPr>
            <a:lstStyle/>
            <a:p>
              <a:pPr algn="ctr" eaLnBrk="1" hangingPunct="1"/>
              <a:r>
                <a:rPr lang="en-US" altLang="zh-CN" sz="1800" b="1" i="1">
                  <a:solidFill>
                    <a:srgbClr val="CC0000"/>
                  </a:solidFill>
                  <a:latin typeface="Times New Roman" panose="02020603050405020304" pitchFamily="18" charset="0"/>
                </a:rPr>
                <a:t>+</a:t>
              </a:r>
            </a:p>
            <a:p>
              <a:pPr algn="ctr" eaLnBrk="1" hangingPunct="1"/>
              <a:r>
                <a:rPr lang="en-US" altLang="zh-CN" sz="1800" b="1" i="1">
                  <a:solidFill>
                    <a:srgbClr val="CC0000"/>
                  </a:solidFill>
                  <a:latin typeface="Times New Roman" panose="02020603050405020304" pitchFamily="18" charset="0"/>
                </a:rPr>
                <a:t>U</a:t>
              </a:r>
              <a:r>
                <a:rPr lang="en-US" altLang="zh-CN" sz="1800" b="1" baseline="-25000">
                  <a:solidFill>
                    <a:srgbClr val="CC0000"/>
                  </a:solidFill>
                  <a:latin typeface="Times New Roman" panose="02020603050405020304" pitchFamily="18" charset="0"/>
                </a:rPr>
                <a:t>CE</a:t>
              </a:r>
            </a:p>
            <a:p>
              <a:pPr algn="ctr" eaLnBrk="1" hangingPunct="1"/>
              <a:r>
                <a:rPr lang="en-US" altLang="zh-CN" sz="1800" b="1">
                  <a:solidFill>
                    <a:srgbClr val="CC0000"/>
                  </a:solidFill>
                  <a:latin typeface="Times New Roman" panose="02020603050405020304" pitchFamily="18" charset="0"/>
                  <a:sym typeface="Symbol" panose="05050102010706020507" pitchFamily="18" charset="2"/>
                </a:rPr>
                <a:t></a:t>
              </a:r>
              <a:endParaRPr lang="en-US" altLang="zh-CN" sz="1800" b="1">
                <a:solidFill>
                  <a:srgbClr val="CC0000"/>
                </a:solidFill>
                <a:latin typeface="Times New Roman" panose="02020603050405020304" pitchFamily="18" charset="0"/>
              </a:endParaRPr>
            </a:p>
            <a:p>
              <a:pPr algn="ctr" eaLnBrk="1" hangingPunct="1">
                <a:spcBef>
                  <a:spcPct val="50000"/>
                </a:spcBef>
              </a:pPr>
              <a:endParaRPr lang="zh-CN" altLang="en-US" sz="1800" b="1" dirty="0">
                <a:solidFill>
                  <a:srgbClr val="336600"/>
                </a:solidFill>
                <a:latin typeface="Times New Roman" panose="02020603050405020304" pitchFamily="18" charset="0"/>
              </a:endParaRPr>
            </a:p>
          </p:txBody>
        </p:sp>
        <p:sp>
          <p:nvSpPr>
            <p:cNvPr id="33839" name="Text Box 20"/>
            <p:cNvSpPr txBox="1"/>
            <p:nvPr/>
          </p:nvSpPr>
          <p:spPr>
            <a:xfrm>
              <a:off x="867" y="1626"/>
              <a:ext cx="678" cy="251"/>
            </a:xfrm>
            <a:prstGeom prst="rect">
              <a:avLst/>
            </a:prstGeom>
            <a:noFill/>
            <a:ln w="9525">
              <a:noFill/>
            </a:ln>
          </p:spPr>
          <p:txBody>
            <a:bodyPr wrap="none">
              <a:spAutoFit/>
            </a:bodyPr>
            <a:lstStyle/>
            <a:p>
              <a:pPr algn="ctr" eaLnBrk="1" hangingPunct="1">
                <a:spcBef>
                  <a:spcPct val="50000"/>
                </a:spcBef>
              </a:pPr>
              <a:r>
                <a:rPr lang="en-US" altLang="zh-CN" sz="2000" b="1">
                  <a:solidFill>
                    <a:srgbClr val="336600"/>
                  </a:solidFill>
                  <a:latin typeface="宋体" panose="02010600030101010101" pitchFamily="2" charset="-122"/>
                </a:rPr>
                <a:t>(</a:t>
              </a:r>
              <a:r>
                <a:rPr lang="en-US" altLang="zh-CN" sz="2000" b="1">
                  <a:solidFill>
                    <a:srgbClr val="336600"/>
                  </a:solidFill>
                  <a:latin typeface="Times New Roman" panose="02020603050405020304" pitchFamily="18" charset="0"/>
                </a:rPr>
                <a:t>a</a:t>
              </a:r>
              <a:r>
                <a:rPr lang="en-US" altLang="zh-CN" sz="2000" b="1">
                  <a:solidFill>
                    <a:srgbClr val="336600"/>
                  </a:solidFill>
                  <a:latin typeface="宋体" panose="02010600030101010101" pitchFamily="2" charset="-122"/>
                </a:rPr>
                <a:t>)</a:t>
              </a:r>
              <a:r>
                <a:rPr lang="zh-CN" altLang="en-US" sz="2000" b="1" dirty="0">
                  <a:solidFill>
                    <a:srgbClr val="336600"/>
                  </a:solidFill>
                  <a:latin typeface="Times New Roman" panose="02020603050405020304" pitchFamily="18" charset="0"/>
                </a:rPr>
                <a:t>放大</a:t>
              </a:r>
            </a:p>
          </p:txBody>
        </p:sp>
        <p:sp>
          <p:nvSpPr>
            <p:cNvPr id="33840" name="Text Box 21"/>
            <p:cNvSpPr txBox="1"/>
            <p:nvPr/>
          </p:nvSpPr>
          <p:spPr>
            <a:xfrm>
              <a:off x="546" y="0"/>
              <a:ext cx="1008" cy="755"/>
            </a:xfrm>
            <a:prstGeom prst="rect">
              <a:avLst/>
            </a:prstGeom>
            <a:noFill/>
            <a:ln w="9525">
              <a:noFill/>
            </a:ln>
          </p:spPr>
          <p:txBody>
            <a:bodyPr>
              <a:spAutoFit/>
            </a:bodyPr>
            <a:lstStyle/>
            <a:p>
              <a:pPr eaLnBrk="1" hangingPunct="1">
                <a:spcBef>
                  <a:spcPct val="50000"/>
                </a:spcBef>
              </a:pPr>
              <a:r>
                <a:rPr lang="zh-CN" altLang="en-US" sz="1800" b="1" dirty="0">
                  <a:latin typeface="Times New Roman" panose="02020603050405020304" pitchFamily="18" charset="0"/>
                </a:rPr>
                <a:t>             </a:t>
              </a:r>
              <a:r>
                <a:rPr lang="zh-CN" altLang="en-US" sz="1800" b="1" dirty="0">
                  <a:solidFill>
                    <a:srgbClr val="CC0000"/>
                  </a:solidFill>
                  <a:latin typeface="Times New Roman" panose="02020603050405020304" pitchFamily="18" charset="0"/>
                  <a:sym typeface="Symbol" panose="05050102010706020507" pitchFamily="18" charset="2"/>
                </a:rPr>
                <a:t></a:t>
              </a:r>
            </a:p>
            <a:p>
              <a:pPr eaLnBrk="1" hangingPunct="1">
                <a:spcBef>
                  <a:spcPct val="50000"/>
                </a:spcBef>
              </a:pPr>
              <a:r>
                <a:rPr lang="zh-CN" altLang="en-US" sz="1800" b="1" i="1" dirty="0">
                  <a:solidFill>
                    <a:srgbClr val="336600"/>
                  </a:solidFill>
                  <a:latin typeface="Times New Roman" panose="02020603050405020304" pitchFamily="18" charset="0"/>
                </a:rPr>
                <a:t>   </a:t>
              </a:r>
              <a:r>
                <a:rPr lang="en-US" altLang="zh-CN" sz="1800" b="1" i="1">
                  <a:solidFill>
                    <a:srgbClr val="CC0000"/>
                  </a:solidFill>
                  <a:latin typeface="Times New Roman" panose="02020603050405020304" pitchFamily="18" charset="0"/>
                </a:rPr>
                <a:t>U</a:t>
              </a:r>
              <a:r>
                <a:rPr lang="en-US" altLang="zh-CN" sz="1800" b="1" baseline="-25000">
                  <a:solidFill>
                    <a:srgbClr val="CC0000"/>
                  </a:solidFill>
                  <a:latin typeface="Times New Roman" panose="02020603050405020304" pitchFamily="18" charset="0"/>
                </a:rPr>
                <a:t>BC</a:t>
              </a:r>
              <a:r>
                <a:rPr lang="en-US" altLang="zh-CN" sz="1800" b="1">
                  <a:solidFill>
                    <a:srgbClr val="CC0000"/>
                  </a:solidFill>
                  <a:latin typeface="Times New Roman" panose="02020603050405020304" pitchFamily="18" charset="0"/>
                </a:rPr>
                <a:t> &lt; 0</a:t>
              </a:r>
              <a:endParaRPr lang="en-US" altLang="zh-CN" sz="1800" b="1" baseline="-25000">
                <a:solidFill>
                  <a:srgbClr val="CC0000"/>
                </a:solidFill>
                <a:latin typeface="Times New Roman" panose="02020603050405020304" pitchFamily="18" charset="0"/>
              </a:endParaRPr>
            </a:p>
            <a:p>
              <a:pPr eaLnBrk="1" hangingPunct="1">
                <a:spcBef>
                  <a:spcPct val="50000"/>
                </a:spcBef>
              </a:pPr>
              <a:r>
                <a:rPr lang="en-US" altLang="zh-CN" sz="1800" b="1">
                  <a:solidFill>
                    <a:srgbClr val="CC0000"/>
                  </a:solidFill>
                  <a:latin typeface="Times New Roman" panose="02020603050405020304" pitchFamily="18" charset="0"/>
                </a:rPr>
                <a: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9698"/>
                                        </p:tgtEl>
                                        <p:attrNameLst>
                                          <p:attrName>style.visibility</p:attrName>
                                        </p:attrNameLst>
                                      </p:cBhvr>
                                      <p:to>
                                        <p:strVal val="visible"/>
                                      </p:to>
                                    </p:set>
                                    <p:animEffect transition="in" filter="dissolve">
                                      <p:cBhvr>
                                        <p:cTn id="7" dur="500"/>
                                        <p:tgtEl>
                                          <p:spTgt spid="2969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699"/>
                                        </p:tgtEl>
                                        <p:attrNameLst>
                                          <p:attrName>style.visibility</p:attrName>
                                        </p:attrNameLst>
                                      </p:cBhvr>
                                      <p:to>
                                        <p:strVal val="visible"/>
                                      </p:to>
                                    </p:set>
                                    <p:animEffect transition="in" filter="wipe(left)">
                                      <p:cBhvr>
                                        <p:cTn id="12" dur="500"/>
                                        <p:tgtEl>
                                          <p:spTgt spid="2969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checkerboard(across)">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checkerboard(across)">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8" grpId="0"/>
      <p:bldP spid="29699" grpId="0"/>
    </p:bldLst>
  </p:timing>
</p:sld>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00CC99"/>
    </a:accent1>
    <a:accent2>
      <a:srgbClr val="FFCCCC"/>
    </a:accent2>
    <a:accent3>
      <a:srgbClr val="FFFFFF"/>
    </a:accent3>
    <a:accent4>
      <a:srgbClr val="000000"/>
    </a:accent4>
    <a:accent5>
      <a:srgbClr val="AAE2CA"/>
    </a:accent5>
    <a:accent6>
      <a:srgbClr val="E7B9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1</TotalTime>
  <Words>8169</Words>
  <Application>Microsoft Office PowerPoint</Application>
  <PresentationFormat>全屏显示(4:3)</PresentationFormat>
  <Paragraphs>1674</Paragraphs>
  <Slides>123</Slides>
  <Notes>4</Notes>
  <HiddenSlides>0</HiddenSlides>
  <MMClips>1</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4</vt:i4>
      </vt:variant>
      <vt:variant>
        <vt:lpstr>幻灯片标题</vt:lpstr>
      </vt:variant>
      <vt:variant>
        <vt:i4>123</vt:i4>
      </vt:variant>
    </vt:vector>
  </HeadingPairs>
  <TitlesOfParts>
    <vt:vector size="145" baseType="lpstr">
      <vt:lpstr>创艺繁标宋</vt:lpstr>
      <vt:lpstr>方正琥珀繁体</vt:lpstr>
      <vt:lpstr>黑体</vt:lpstr>
      <vt:lpstr>华文新魏</vt:lpstr>
      <vt:lpstr>华文中宋</vt:lpstr>
      <vt:lpstr>楷体_GB2312</vt:lpstr>
      <vt:lpstr>隶书</vt:lpstr>
      <vt:lpstr>宋体</vt:lpstr>
      <vt:lpstr>微软简楷体</vt:lpstr>
      <vt:lpstr>微软雅黑</vt:lpstr>
      <vt:lpstr>长城楷体</vt:lpstr>
      <vt:lpstr>Arial</vt:lpstr>
      <vt:lpstr>Bookman Old Style</vt:lpstr>
      <vt:lpstr>Symbol</vt:lpstr>
      <vt:lpstr>Times New Roman</vt:lpstr>
      <vt:lpstr>Webdings</vt:lpstr>
      <vt:lpstr>默认设计模板</vt:lpstr>
      <vt:lpstr>1_默认设计模板</vt:lpstr>
      <vt:lpstr>MS_ClipArt_Gallery.2</vt:lpstr>
      <vt:lpstr>Bitmap Image</vt:lpstr>
      <vt:lpstr>Equation.3</vt:lpstr>
      <vt:lpstr>WPS 公式 3.0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9.2  PN结及其单向导电性</vt:lpstr>
      <vt:lpstr>PowerPoint 演示文稿</vt:lpstr>
      <vt:lpstr>9.2.2   PN结的单向导电性</vt:lpstr>
      <vt:lpstr>2.  PN 结加反向电压（反向偏置）</vt:lpstr>
      <vt:lpstr>9.2.2   PN结的单向导电性</vt:lpstr>
      <vt:lpstr>9.3 半导体二极管</vt:lpstr>
      <vt:lpstr>9.3 半导体二极管</vt:lpstr>
      <vt:lpstr>9.3 半导体二极管</vt:lpstr>
      <vt:lpstr>9.3 半导体二极管</vt:lpstr>
      <vt:lpstr>9.3 半导体二极管</vt:lpstr>
      <vt:lpstr>9.3 半导体二极管</vt:lpstr>
      <vt:lpstr>9.3 半导体二极管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二极管电路分析举例 </vt:lpstr>
      <vt:lpstr> 二极管电路分析举例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9.4 稳压二极管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9.5  双极型晶体管</vt:lpstr>
      <vt:lpstr>PowerPoint 演示文稿</vt:lpstr>
      <vt:lpstr>9.5  双极型晶体管</vt:lpstr>
      <vt:lpstr>9.5  双极型晶体管</vt:lpstr>
      <vt:lpstr>9.5  双极型晶体管</vt:lpstr>
      <vt:lpstr>9.5  双极型晶体管</vt:lpstr>
      <vt:lpstr>PowerPoint 演示文稿</vt:lpstr>
      <vt:lpstr>9.5  双极型晶体管</vt:lpstr>
      <vt:lpstr>9.5  双极型晶体管</vt:lpstr>
      <vt:lpstr>9.5  双极型晶体管</vt:lpstr>
      <vt:lpstr>9.5  双极型晶体管</vt:lpstr>
      <vt:lpstr>9. 5. 2  电流分配和放大原理</vt:lpstr>
      <vt:lpstr>9. 5. 2  电流分配和放大原理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9.5.3 特性曲线</vt:lpstr>
      <vt:lpstr>PowerPoint 演示文稿</vt:lpstr>
      <vt:lpstr>1. 输入特性</vt:lpstr>
      <vt:lpstr>2.  输出特性</vt:lpstr>
      <vt:lpstr>2.  输出特性</vt:lpstr>
      <vt:lpstr>2.  输出特性</vt:lpstr>
      <vt:lpstr>PowerPoint 演示文稿</vt:lpstr>
      <vt:lpstr>PowerPoint 演示文稿</vt:lpstr>
      <vt:lpstr>PowerPoint 演示文稿</vt:lpstr>
      <vt:lpstr>PowerPoint 演示文稿</vt:lpstr>
      <vt:lpstr>PowerPoint 演示文稿</vt:lpstr>
      <vt:lpstr>PowerPoint 演示文稿</vt:lpstr>
      <vt:lpstr>9.5.4 主要参数</vt:lpstr>
      <vt:lpstr>9.5.4 主要参数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xd104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xtw</dc:creator>
  <cp:lastModifiedBy>Administrator</cp:lastModifiedBy>
  <cp:revision>352</cp:revision>
  <dcterms:created xsi:type="dcterms:W3CDTF">2002-08-07T10:17:00Z</dcterms:created>
  <dcterms:modified xsi:type="dcterms:W3CDTF">2024-12-05T05:58:48Z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2052-12.1.0.18912</vt:lpwstr>
  </property>
  <property fmtid="{D5CDD505-2E9C-101B-9397-08002B2CF9AE}" pid="3" name="ICV">
    <vt:lpwstr>550235F9570B4940B767D7E8F9DE9C9B_13</vt:lpwstr>
  </property>
</Properties>
</file>